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89" r:id="rId3"/>
    <p:sldId id="309" r:id="rId4"/>
    <p:sldId id="291" r:id="rId5"/>
    <p:sldId id="292" r:id="rId6"/>
    <p:sldId id="293" r:id="rId7"/>
    <p:sldId id="294" r:id="rId8"/>
    <p:sldId id="295" r:id="rId9"/>
    <p:sldId id="296" r:id="rId10"/>
    <p:sldId id="282" r:id="rId11"/>
    <p:sldId id="297" r:id="rId12"/>
    <p:sldId id="298" r:id="rId13"/>
    <p:sldId id="302" r:id="rId14"/>
    <p:sldId id="304" r:id="rId15"/>
    <p:sldId id="270" r:id="rId16"/>
    <p:sldId id="311" r:id="rId17"/>
    <p:sldId id="299" r:id="rId18"/>
    <p:sldId id="312" r:id="rId19"/>
    <p:sldId id="300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07" r:id="rId28"/>
    <p:sldId id="313" r:id="rId29"/>
    <p:sldId id="301" r:id="rId30"/>
    <p:sldId id="305" r:id="rId31"/>
    <p:sldId id="306" r:id="rId32"/>
    <p:sldId id="308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A00"/>
    <a:srgbClr val="FF941A"/>
    <a:srgbClr val="FDD666"/>
    <a:srgbClr val="0080BB"/>
    <a:srgbClr val="E40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333F7-9854-4306-A809-FDED9B55046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C8FB5-80FE-4B60-BB93-F0351E82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5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712C-6E0A-4184-BCD3-9A3F6750D31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DC9-6502-474C-9E5F-005782A0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3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712C-6E0A-4184-BCD3-9A3F6750D31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DC9-6502-474C-9E5F-005782A0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3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712C-6E0A-4184-BCD3-9A3F6750D31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DC9-6502-474C-9E5F-005782A0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2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712C-6E0A-4184-BCD3-9A3F6750D31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DC9-6502-474C-9E5F-005782A0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8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712C-6E0A-4184-BCD3-9A3F6750D31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DC9-6502-474C-9E5F-005782A0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0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712C-6E0A-4184-BCD3-9A3F6750D31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DC9-6502-474C-9E5F-005782A0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8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712C-6E0A-4184-BCD3-9A3F6750D31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DC9-6502-474C-9E5F-005782A0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8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712C-6E0A-4184-BCD3-9A3F6750D31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DC9-6502-474C-9E5F-005782A0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7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712C-6E0A-4184-BCD3-9A3F6750D31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DC9-6502-474C-9E5F-005782A0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0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712C-6E0A-4184-BCD3-9A3F6750D31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DC9-6502-474C-9E5F-005782A0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8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712C-6E0A-4184-BCD3-9A3F6750D31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DC9-6502-474C-9E5F-005782A0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0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712C-6E0A-4184-BCD3-9A3F6750D31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DDC9-6502-474C-9E5F-005782A0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1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9510" y="1220755"/>
            <a:ext cx="5952661" cy="2880320"/>
          </a:xfrm>
          <a:prstGeom prst="rect">
            <a:avLst/>
          </a:prstGeom>
          <a:solidFill>
            <a:srgbClr val="E40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4943872" y="5541235"/>
            <a:ext cx="3456384" cy="576064"/>
          </a:xfrm>
          <a:prstGeom prst="rect">
            <a:avLst/>
          </a:prstGeom>
          <a:solidFill>
            <a:srgbClr val="E40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 rot="21324281">
            <a:off x="8212673" y="3717032"/>
            <a:ext cx="2112235" cy="2592288"/>
          </a:xfrm>
          <a:prstGeom prst="ellipse">
            <a:avLst/>
          </a:prstGeom>
          <a:solidFill>
            <a:srgbClr val="D30C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719403" y="452670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WORLD YOUTH 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403" y="1382669"/>
            <a:ext cx="1123324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summer updates and news</a:t>
            </a:r>
            <a:endParaRPr lang="en-US" sz="5867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8139" y="3585624"/>
            <a:ext cx="595266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Century Gothic" panose="020B0502020202020204" pitchFamily="34" charset="0"/>
              </a:rPr>
              <a:t>Paul Jarzembowski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8139" y="4238314"/>
            <a:ext cx="6584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United States Conference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of Catholic Bishops (USCCB)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1995" y="6148527"/>
            <a:ext cx="38404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 smtClean="0">
                <a:solidFill>
                  <a:schemeClr val="accent4"/>
                </a:solidFill>
                <a:latin typeface="Franklin Gothic Heavy" panose="020B0903020102020204" pitchFamily="34" charset="0"/>
              </a:rPr>
              <a:t>WYDUSA.ORG</a:t>
            </a:r>
            <a:endParaRPr lang="en-US" sz="2667" dirty="0">
              <a:solidFill>
                <a:schemeClr val="accent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1964" y="6162236"/>
            <a:ext cx="43204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 smtClean="0">
                <a:solidFill>
                  <a:schemeClr val="accent4"/>
                </a:solidFill>
                <a:latin typeface="Franklin Gothic Heavy" panose="020B0903020102020204" pitchFamily="34" charset="0"/>
              </a:rPr>
              <a:t>KRAKOW2016.COM</a:t>
            </a:r>
            <a:endParaRPr lang="en-US" sz="2667" dirty="0">
              <a:solidFill>
                <a:schemeClr val="accent4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874" y="576094"/>
            <a:ext cx="991495" cy="9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6692" y="172995"/>
            <a:ext cx="6128951" cy="9144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551" y="2226579"/>
            <a:ext cx="11438237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Current registered USA pilgrim numbers</a:t>
            </a: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International </a:t>
            </a:r>
            <a:r>
              <a:rPr lang="en-US" sz="4000" b="1" dirty="0" smtClean="0">
                <a:latin typeface="Book Antiqua" panose="02040602050305030304" pitchFamily="18" charset="0"/>
              </a:rPr>
              <a:t>English Language Center</a:t>
            </a: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USA Gathering: </a:t>
            </a:r>
            <a:r>
              <a:rPr lang="en-US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Wednesday, July 27, 5pm</a:t>
            </a: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USA Mass: </a:t>
            </a:r>
            <a:r>
              <a:rPr lang="en-US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Saturday, July 30, 9am</a:t>
            </a: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latin typeface="Book Antiqua" panose="02040602050305030304" pitchFamily="18" charset="0"/>
              </a:rPr>
              <a:t>Additional USA Pilgrim Events in Krakow</a:t>
            </a: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Recently Released Papal Schedule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Latest News &amp; Updates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Latest News &amp; Updates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" name="Obraz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6"/>
          <a:stretch/>
        </p:blipFill>
        <p:spPr>
          <a:xfrm>
            <a:off x="0" y="684087"/>
            <a:ext cx="12224336" cy="58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Latest News &amp; Updates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" name="Obraz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6"/>
          <a:stretch/>
        </p:blipFill>
        <p:spPr>
          <a:xfrm>
            <a:off x="0" y="684087"/>
            <a:ext cx="12224336" cy="5825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0345" y="5144189"/>
            <a:ext cx="10873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WYDUSA GATHER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5:00 PM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66204" y="3401222"/>
            <a:ext cx="10873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WYDUSA MASS 9:00 AM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0749" y="4213835"/>
            <a:ext cx="1989438" cy="543697"/>
          </a:xfrm>
          <a:prstGeom prst="rect">
            <a:avLst/>
          </a:prstGeom>
          <a:solidFill>
            <a:srgbClr val="FDD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2305" y="4024018"/>
            <a:ext cx="3258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FRASSATI USA PRAYER @ 1:00 PM THURS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0345" y="4505151"/>
            <a:ext cx="3587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YOUTH 2000 USA HOLY HR @ 4:00 PM THURS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543930" y="4267896"/>
            <a:ext cx="187408" cy="169331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549081" y="4757532"/>
            <a:ext cx="187408" cy="169331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380339" y="4986251"/>
            <a:ext cx="187408" cy="169331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9116198" y="3229476"/>
            <a:ext cx="187408" cy="169331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040661" y="1830321"/>
            <a:ext cx="187408" cy="169331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16738" y="1784331"/>
            <a:ext cx="5322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EVENTS AIMED AT OR LED BY </a:t>
            </a:r>
            <a:r>
              <a:rPr lang="en-US" sz="1400" b="1" dirty="0" smtClean="0">
                <a:solidFill>
                  <a:srgbClr val="C00000"/>
                </a:solidFill>
              </a:rPr>
              <a:t>USA</a:t>
            </a:r>
            <a:r>
              <a:rPr lang="en-US" sz="1400" dirty="0" smtClean="0">
                <a:solidFill>
                  <a:srgbClr val="C00000"/>
                </a:solidFill>
              </a:rPr>
              <a:t> PILGRIMS AND GROUPS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5389604" y="3215545"/>
            <a:ext cx="187408" cy="169331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6565552" y="3215545"/>
            <a:ext cx="187408" cy="169331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840875" y="3204762"/>
            <a:ext cx="187408" cy="169331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0" y="3452014"/>
            <a:ext cx="1194486" cy="213395"/>
          </a:xfrm>
          <a:prstGeom prst="rect">
            <a:avLst/>
          </a:prstGeom>
          <a:solidFill>
            <a:srgbClr val="FF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930345" y="3407598"/>
            <a:ext cx="3587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USA ANIMATION TEAMS @ CATECHESIS SITES;</a:t>
            </a:r>
          </a:p>
          <a:p>
            <a:pPr algn="ctr"/>
            <a:r>
              <a:rPr lang="en-US" sz="1400" i="1" dirty="0" smtClean="0">
                <a:solidFill>
                  <a:srgbClr val="C00000"/>
                </a:solidFill>
              </a:rPr>
              <a:t>USA CATECHIST BISHOPS @ CATECHESIS SITES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755"/>
            <a:ext cx="12192000" cy="5637245"/>
          </a:xfrm>
          <a:prstGeom prst="rect">
            <a:avLst/>
          </a:prstGeom>
        </p:spPr>
      </p:pic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Latest News &amp; Updates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519936" y="5637245"/>
            <a:ext cx="288032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Down Arrow 11"/>
          <p:cNvSpPr/>
          <p:nvPr/>
        </p:nvSpPr>
        <p:spPr>
          <a:xfrm>
            <a:off x="11098068" y="5194263"/>
            <a:ext cx="288032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Down Arrow 12"/>
          <p:cNvSpPr/>
          <p:nvPr/>
        </p:nvSpPr>
        <p:spPr>
          <a:xfrm>
            <a:off x="4643484" y="3319184"/>
            <a:ext cx="288032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Down Arrow 13"/>
          <p:cNvSpPr/>
          <p:nvPr/>
        </p:nvSpPr>
        <p:spPr>
          <a:xfrm rot="7111443">
            <a:off x="239349" y="2667704"/>
            <a:ext cx="288032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Down Arrow 14"/>
          <p:cNvSpPr/>
          <p:nvPr/>
        </p:nvSpPr>
        <p:spPr>
          <a:xfrm>
            <a:off x="5807968" y="3007027"/>
            <a:ext cx="288032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Down Arrow 15"/>
          <p:cNvSpPr/>
          <p:nvPr/>
        </p:nvSpPr>
        <p:spPr>
          <a:xfrm>
            <a:off x="7667008" y="2782901"/>
            <a:ext cx="288032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Down Arrow 16"/>
          <p:cNvSpPr/>
          <p:nvPr/>
        </p:nvSpPr>
        <p:spPr>
          <a:xfrm>
            <a:off x="5332020" y="4039377"/>
            <a:ext cx="288032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657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04" b="16449"/>
          <a:stretch/>
        </p:blipFill>
        <p:spPr>
          <a:xfrm>
            <a:off x="190688" y="0"/>
            <a:ext cx="1185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94416" y="2461795"/>
            <a:ext cx="9803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5400" b="1" dirty="0" smtClean="0">
                <a:latin typeface="Book Antiqua" panose="02040602050305030304" pitchFamily="18" charset="0"/>
              </a:rPr>
              <a:t>What questions do you have?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Latest News &amp; Updates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7848" y="3545762"/>
            <a:ext cx="7549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Besides security/safety issues and USCCB resources, what else would you like addressed?</a:t>
            </a:r>
          </a:p>
        </p:txBody>
      </p:sp>
    </p:spTree>
    <p:extLst>
      <p:ext uri="{BB962C8B-B14F-4D97-AF65-F5344CB8AC3E}">
        <p14:creationId xmlns:p14="http://schemas.microsoft.com/office/powerpoint/2010/main" val="225643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551" y="2226579"/>
            <a:ext cx="11438237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U.S. State Department Travel Advisory</a:t>
            </a: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Krakow Consulate Website &amp; Brochure</a:t>
            </a: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Visas and Passports; Border Security</a:t>
            </a: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WYDUSA Tips for Safety and Security;</a:t>
            </a:r>
          </a:p>
          <a:p>
            <a:pPr>
              <a:spcBef>
                <a:spcPts val="8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        Vigilance and Responsibility</a:t>
            </a:r>
            <a:endParaRPr lang="en-US" sz="4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WYD/Poland Safeguarding Measures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Safety &amp; Security Notes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94416" y="2461795"/>
            <a:ext cx="9803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5400" b="1" dirty="0" smtClean="0">
                <a:latin typeface="Book Antiqua" panose="02040602050305030304" pitchFamily="18" charset="0"/>
              </a:rPr>
              <a:t>What questions do you have?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Safety &amp; Security Notes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7848" y="3545762"/>
            <a:ext cx="7549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What additional safety and security concerns do you have that you would like addressed?</a:t>
            </a:r>
          </a:p>
        </p:txBody>
      </p:sp>
    </p:spTree>
    <p:extLst>
      <p:ext uri="{BB962C8B-B14F-4D97-AF65-F5344CB8AC3E}">
        <p14:creationId xmlns:p14="http://schemas.microsoft.com/office/powerpoint/2010/main" val="112182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551" y="2226579"/>
            <a:ext cx="11438237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New WYDUSA Video Series for Pilgrims</a:t>
            </a: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WYD Pilgrim Journal; Mobile Application</a:t>
            </a: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i="1" dirty="0" smtClean="0">
                <a:latin typeface="Book Antiqua" panose="02040602050305030304" pitchFamily="18" charset="0"/>
              </a:rPr>
              <a:t>Sending Forth</a:t>
            </a:r>
            <a:r>
              <a:rPr lang="en-US" sz="4000" b="1" dirty="0" smtClean="0">
                <a:latin typeface="Book Antiqua" panose="02040602050305030304" pitchFamily="18" charset="0"/>
              </a:rPr>
              <a:t>: Prayer Services &amp; Retreats</a:t>
            </a: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Stateside and Alumni Resources</a:t>
            </a: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Auschwitz and Ecumenical Supplements</a:t>
            </a:r>
            <a:endParaRPr lang="en-US" sz="4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Theme Song, Prayers, Patron Saints, &amp; More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Home Stretch Resources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7669" y="1859244"/>
            <a:ext cx="9164806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500"/>
              </a:spcBef>
              <a:buFont typeface="+mj-lt"/>
              <a:buAutoNum type="arabicPeriod"/>
            </a:pPr>
            <a:r>
              <a:rPr lang="en-US" sz="4000" b="1" dirty="0" smtClean="0">
                <a:latin typeface="Book Antiqua" panose="02040602050305030304" pitchFamily="18" charset="0"/>
              </a:rPr>
              <a:t>Opening Prayer</a:t>
            </a:r>
          </a:p>
          <a:p>
            <a:pPr marL="742950" indent="-742950">
              <a:spcBef>
                <a:spcPts val="500"/>
              </a:spcBef>
              <a:buFont typeface="+mj-lt"/>
              <a:buAutoNum type="arabicPeriod"/>
            </a:pPr>
            <a:r>
              <a:rPr lang="en-US" sz="4000" b="1" dirty="0" smtClean="0">
                <a:latin typeface="Book Antiqua" panose="02040602050305030304" pitchFamily="18" charset="0"/>
              </a:rPr>
              <a:t>Latest News &amp; Updates</a:t>
            </a:r>
          </a:p>
          <a:p>
            <a:pPr marL="742950" indent="-742950">
              <a:spcBef>
                <a:spcPts val="500"/>
              </a:spcBef>
              <a:buFont typeface="+mj-lt"/>
              <a:buAutoNum type="arabicPeriod"/>
            </a:pPr>
            <a:r>
              <a:rPr lang="en-US" sz="4000" b="1" dirty="0" smtClean="0">
                <a:latin typeface="Book Antiqua" panose="02040602050305030304" pitchFamily="18" charset="0"/>
              </a:rPr>
              <a:t>Safety and Security Notes</a:t>
            </a:r>
          </a:p>
          <a:p>
            <a:pPr marL="742950" indent="-742950">
              <a:spcBef>
                <a:spcPts val="500"/>
              </a:spcBef>
              <a:buFont typeface="+mj-lt"/>
              <a:buAutoNum type="arabicPeriod"/>
            </a:pPr>
            <a:r>
              <a:rPr lang="en-US" sz="4000" b="1" dirty="0" smtClean="0">
                <a:latin typeface="Book Antiqua" panose="02040602050305030304" pitchFamily="18" charset="0"/>
              </a:rPr>
              <a:t>Home Stretch Resources</a:t>
            </a:r>
          </a:p>
          <a:p>
            <a:pPr marL="742950" indent="-742950">
              <a:spcBef>
                <a:spcPts val="500"/>
              </a:spcBef>
              <a:buFont typeface="+mj-lt"/>
              <a:buAutoNum type="arabicPeriod"/>
            </a:pPr>
            <a:r>
              <a:rPr lang="en-US" sz="4000" b="1" dirty="0" smtClean="0">
                <a:latin typeface="Book Antiqua" panose="02040602050305030304" pitchFamily="18" charset="0"/>
              </a:rPr>
              <a:t>Additional Concerns or Questions</a:t>
            </a:r>
          </a:p>
          <a:p>
            <a:pPr marL="742950" indent="-742950">
              <a:spcBef>
                <a:spcPts val="500"/>
              </a:spcBef>
              <a:buFont typeface="+mj-lt"/>
              <a:buAutoNum type="arabicPeriod"/>
            </a:pPr>
            <a:r>
              <a:rPr lang="en-US" sz="4000" b="1" dirty="0" smtClean="0">
                <a:latin typeface="Book Antiqua" panose="02040602050305030304" pitchFamily="18" charset="0"/>
              </a:rPr>
              <a:t>Looking Beyond World Youth Day</a:t>
            </a:r>
          </a:p>
          <a:p>
            <a:pPr marL="742950" indent="-742950">
              <a:spcBef>
                <a:spcPts val="500"/>
              </a:spcBef>
              <a:buFont typeface="+mj-lt"/>
              <a:buAutoNum type="arabicPeriod"/>
            </a:pPr>
            <a:r>
              <a:rPr lang="en-US" sz="4000" b="1" dirty="0" smtClean="0">
                <a:latin typeface="Book Antiqua" panose="02040602050305030304" pitchFamily="18" charset="0"/>
              </a:rPr>
              <a:t>Closing Prayer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summer updates and news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2249" y="2102713"/>
            <a:ext cx="4254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6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wyd2016.us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Resources: Video Series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1" y="2289400"/>
            <a:ext cx="6738148" cy="42473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22249" y="3199813"/>
            <a:ext cx="45143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Introduction to WYD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Embracing God’s Mercy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Leading a WYD Pilgrimage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Being a WYD Pilgrim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</a:rPr>
              <a:t>Before Leaving for Krakow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</a:rPr>
              <a:t>Participating in WYD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</a:rPr>
              <a:t>Bringing WYD Home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0414" y="1666771"/>
            <a:ext cx="425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available online</a:t>
            </a:r>
            <a:endParaRPr lang="en-US" sz="6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1586" y="2110911"/>
            <a:ext cx="641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4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http://store.usccb.org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Resources: Journal &amp; App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3588" y="3076243"/>
            <a:ext cx="7883611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Search “Pilgrim Journal” or “WYD Journal”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$14.00 each, or $10.00 with purchase of 10 or more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31232" y="1583700"/>
            <a:ext cx="747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Journal available for purchase</a:t>
            </a:r>
            <a:endParaRPr lang="en-US" sz="6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" y="1211524"/>
            <a:ext cx="3641768" cy="56464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97274" y="4382953"/>
            <a:ext cx="747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Pilgrimage</a:t>
            </a:r>
            <a:r>
              <a:rPr lang="en-US" sz="4000" b="1" dirty="0" smtClean="0">
                <a:latin typeface="Book Antiqua" panose="02040602050305030304" pitchFamily="18" charset="0"/>
              </a:rPr>
              <a:t> Mobile Application</a:t>
            </a:r>
            <a:endParaRPr lang="en-US" sz="6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66" y="5069129"/>
            <a:ext cx="1201217" cy="14793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03588" y="5143010"/>
            <a:ext cx="6643816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Collaboration with American Bible Society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Ideal for Krakow and stateside pilgrims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Free from iTunes/Android app stores</a:t>
            </a:r>
          </a:p>
        </p:txBody>
      </p:sp>
    </p:spTree>
    <p:extLst>
      <p:ext uri="{BB962C8B-B14F-4D97-AF65-F5344CB8AC3E}">
        <p14:creationId xmlns:p14="http://schemas.microsoft.com/office/powerpoint/2010/main" val="15945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9751" y="2473536"/>
            <a:ext cx="597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4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wyd2016.us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Resources: Sending Forth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149" y="3288960"/>
            <a:ext cx="788361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PDF or e-book versions available online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3-part (or 3 individual) retreat experience(s)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Pilgrim Blessing for World Youth Day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Prayer Experiences (on the road during WYD)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888" y="2017035"/>
            <a:ext cx="747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Retreat Manual Resources</a:t>
            </a:r>
            <a:endParaRPr lang="en-US" sz="6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3">
            <a:off x="8021733" y="1786789"/>
            <a:ext cx="3113906" cy="402998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61507" y="5369078"/>
            <a:ext cx="747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Book of Blessings, Ch. 8 &amp; 9</a:t>
            </a:r>
            <a:endParaRPr lang="en-US" sz="6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382" y="6032203"/>
            <a:ext cx="1053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Consult your local pastor or call your diocesan divine worship office.</a:t>
            </a:r>
          </a:p>
        </p:txBody>
      </p:sp>
    </p:spTree>
    <p:extLst>
      <p:ext uri="{BB962C8B-B14F-4D97-AF65-F5344CB8AC3E}">
        <p14:creationId xmlns:p14="http://schemas.microsoft.com/office/powerpoint/2010/main" val="35315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9751" y="2473536"/>
            <a:ext cx="597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4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wyd2016.us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Resources: Stateside &amp; Alumni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149" y="3288960"/>
            <a:ext cx="7883611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PDF or e-book, Spanish &amp; English, versions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List of stateside celebrations: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wydusa.org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888" y="2017035"/>
            <a:ext cx="747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Stateside Leader Guidebook</a:t>
            </a:r>
            <a:endParaRPr lang="en-US" sz="6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387" y="4394406"/>
            <a:ext cx="747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Alumni Network &amp; Guide</a:t>
            </a:r>
            <a:endParaRPr lang="en-US" sz="6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149" y="6007306"/>
            <a:ext cx="1053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New guide for planning a local WYD alumni reunion or special event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204" y="4974018"/>
            <a:ext cx="6955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http://www.usccb.org/about/world-youth-day/wyd-alumni-network.cfm</a:t>
            </a:r>
            <a:endParaRPr lang="en-US" sz="28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653">
            <a:off x="7869191" y="1818300"/>
            <a:ext cx="2962788" cy="383920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16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832" y="2643468"/>
            <a:ext cx="10746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http://www.usccb.org/about/world-youth-day/upload/WYDUSA-Pilgrim-Leader-Guide-Auschwitz-Supplement-2016.pdf</a:t>
            </a:r>
            <a:endParaRPr lang="en-US" sz="28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Resources: Supplements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264" y="3631842"/>
            <a:ext cx="1052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Prayers for pilgrims visiting or discussing the Nazi death camps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203" y="2084282"/>
            <a:ext cx="8941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Auschwitz Leaders Supplement </a:t>
            </a:r>
            <a:endParaRPr lang="en-US" sz="6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264" y="4413679"/>
            <a:ext cx="7920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Ecumenical Leaders Supplement</a:t>
            </a:r>
            <a:endParaRPr lang="en-US" sz="6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149" y="6007306"/>
            <a:ext cx="1053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Ideas and considerations for Christian ecumenical WYD engagement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204" y="5023446"/>
            <a:ext cx="10791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http://www.usccb.org/about/world-youth-day/upload/WYDUSA-Pilgrim-Leader-Guide-Ecumenical-Supplement-2016.pdf</a:t>
            </a:r>
            <a:endParaRPr lang="en-US" sz="28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833" y="264346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http://www.usccb.org/about/world-youth-day/krakow-2016-official-song.cfm</a:t>
            </a:r>
            <a:endParaRPr lang="en-US" sz="28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Resources: Song &amp; Prayers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264" y="3631842"/>
            <a:ext cx="1052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Lyrics, sheet music, recordings, and more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203" y="2084282"/>
            <a:ext cx="9621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Theme Song (English &amp; Spanish)</a:t>
            </a:r>
            <a:endParaRPr lang="en-US" sz="6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264" y="4413679"/>
            <a:ext cx="7920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Official WYDUSA Prayer</a:t>
            </a:r>
            <a:endParaRPr lang="en-US" sz="6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149" y="6007306"/>
            <a:ext cx="1053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ok Antiqua" panose="02040602050305030304" pitchFamily="18" charset="0"/>
              </a:rPr>
              <a:t>U.S. Prayer for World Youth Day resources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204" y="5023446"/>
            <a:ext cx="716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http://www.usccb.org/about/world-youth-day/world-youth-day-usa-prayer.cfm</a:t>
            </a:r>
            <a:endParaRPr lang="en-US" sz="28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250" y="2342678"/>
            <a:ext cx="3147225" cy="40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832" y="2504094"/>
            <a:ext cx="9205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http</a:t>
            </a:r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://www.usccb.org/about/world-youth-day/world-youth-day-patron-saints.cfm </a:t>
            </a:r>
            <a:r>
              <a:rPr lang="en-US" sz="2800" b="1" dirty="0">
                <a:latin typeface="Book Antiqua" panose="02040602050305030304" pitchFamily="18" charset="0"/>
              </a:rPr>
              <a:t>and </a:t>
            </a:r>
            <a:r>
              <a:rPr lang="en-US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wyd2016.us</a:t>
            </a:r>
            <a:endParaRPr lang="en-US" sz="28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Resources: Patron Saints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0832" y="3594915"/>
            <a:ext cx="11149157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Mary the Immaculate Conception</a:t>
            </a:r>
            <a:r>
              <a:rPr lang="en-US" sz="2400" b="1" dirty="0">
                <a:latin typeface="Book Antiqua" panose="02040602050305030304" pitchFamily="18" charset="0"/>
              </a:rPr>
              <a:t>, patroness of the United States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St. James the Apostle</a:t>
            </a:r>
            <a:r>
              <a:rPr lang="en-US" sz="2400" b="1" dirty="0">
                <a:latin typeface="Book Antiqua" panose="02040602050305030304" pitchFamily="18" charset="0"/>
              </a:rPr>
              <a:t>, patron of </a:t>
            </a:r>
            <a:r>
              <a:rPr lang="en-US" sz="2400" b="1" dirty="0" smtClean="0">
                <a:latin typeface="Book Antiqua" panose="02040602050305030304" pitchFamily="18" charset="0"/>
              </a:rPr>
              <a:t>pilgrimages and pilgrim </a:t>
            </a:r>
            <a:r>
              <a:rPr lang="en-US" sz="2400" b="1" dirty="0">
                <a:latin typeface="Book Antiqua" panose="02040602050305030304" pitchFamily="18" charset="0"/>
              </a:rPr>
              <a:t>travelers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St.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Kateri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Tekakwitha</a:t>
            </a:r>
            <a:r>
              <a:rPr lang="en-US" sz="2400" b="1" dirty="0">
                <a:latin typeface="Book Antiqua" panose="02040602050305030304" pitchFamily="18" charset="0"/>
              </a:rPr>
              <a:t>, young faithful witness from North America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St.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Thérèse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of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Lisieux</a:t>
            </a:r>
            <a:r>
              <a:rPr lang="en-US" sz="2400" b="1" dirty="0" smtClean="0">
                <a:latin typeface="Book Antiqua" panose="02040602050305030304" pitchFamily="18" charset="0"/>
              </a:rPr>
              <a:t>, patroness of missionaries and advocate for youth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Bl. Pier Giorgio Frassati</a:t>
            </a:r>
            <a:r>
              <a:rPr lang="en-US" sz="2400" b="1" dirty="0">
                <a:latin typeface="Book Antiqua" panose="02040602050305030304" pitchFamily="18" charset="0"/>
              </a:rPr>
              <a:t>, man of the </a:t>
            </a:r>
            <a:r>
              <a:rPr lang="en-US" sz="2400" b="1" dirty="0" smtClean="0">
                <a:latin typeface="Book Antiqua" panose="02040602050305030304" pitchFamily="18" charset="0"/>
              </a:rPr>
              <a:t>beatitudes and </a:t>
            </a:r>
            <a:r>
              <a:rPr lang="en-US" sz="2400" b="1" dirty="0">
                <a:latin typeface="Book Antiqua" panose="02040602050305030304" pitchFamily="18" charset="0"/>
              </a:rPr>
              <a:t>patron of young adults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St. John Paul II</a:t>
            </a:r>
            <a:r>
              <a:rPr lang="en-US" sz="2400" b="1" dirty="0" smtClean="0">
                <a:latin typeface="Book Antiqua" panose="02040602050305030304" pitchFamily="18" charset="0"/>
              </a:rPr>
              <a:t>, son of Poland and patron of World Youth Day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0832" y="1903378"/>
            <a:ext cx="992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Help pilgrims connect with the saints</a:t>
            </a:r>
            <a:endParaRPr lang="en-US" sz="6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3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3763" y="2054022"/>
            <a:ext cx="1143823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latin typeface="Book Antiqua" panose="02040602050305030304" pitchFamily="18" charset="0"/>
              </a:rPr>
              <a:t>Bishops </a:t>
            </a:r>
            <a:r>
              <a:rPr lang="en-US" sz="4000" b="1" dirty="0" smtClean="0">
                <a:latin typeface="Book Antiqua" panose="02040602050305030304" pitchFamily="18" charset="0"/>
              </a:rPr>
              <a:t>WYD Countdown: </a:t>
            </a:r>
            <a:r>
              <a:rPr lang="en-US" sz="4000" b="1" i="1" dirty="0" smtClean="0">
                <a:latin typeface="Book Antiqua" panose="02040602050305030304" pitchFamily="18" charset="0"/>
              </a:rPr>
              <a:t>Each Monday</a:t>
            </a:r>
            <a:endParaRPr lang="en-US" sz="4000" b="1" i="1" dirty="0">
              <a:latin typeface="Book Antiqua" panose="02040602050305030304" pitchFamily="18" charset="0"/>
            </a:endParaRPr>
          </a:p>
          <a:p>
            <a:pPr marL="1485900" lvl="2" indent="-5715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www.usccbmedia.blogspot.com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spcBef>
                <a:spcPts val="800"/>
              </a:spcBef>
            </a:pPr>
            <a:endParaRPr lang="en-US" sz="1000" b="1" dirty="0" smtClean="0">
              <a:latin typeface="Book Antiqua" panose="02040602050305030304" pitchFamily="18" charset="0"/>
            </a:endParaRP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Book Antiqua" panose="02040602050305030304" pitchFamily="18" charset="0"/>
              </a:rPr>
              <a:t>#</a:t>
            </a:r>
            <a:r>
              <a:rPr lang="en-US" sz="4000" b="1" dirty="0" err="1" smtClean="0">
                <a:latin typeface="Book Antiqua" panose="02040602050305030304" pitchFamily="18" charset="0"/>
              </a:rPr>
              <a:t>WYDWednesdays</a:t>
            </a:r>
            <a:r>
              <a:rPr lang="en-US" sz="4000" b="1" dirty="0" smtClean="0">
                <a:latin typeface="Book Antiqua" panose="02040602050305030304" pitchFamily="18" charset="0"/>
              </a:rPr>
              <a:t>: </a:t>
            </a:r>
            <a:r>
              <a:rPr lang="en-US" sz="4000" b="1" i="1" dirty="0" smtClean="0">
                <a:latin typeface="Book Antiqua" panose="02040602050305030304" pitchFamily="18" charset="0"/>
              </a:rPr>
              <a:t>Each Wednesday</a:t>
            </a:r>
          </a:p>
          <a:p>
            <a:pPr marL="1485900" lvl="2" indent="-5715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Blog Postings @ wyd2016.us</a:t>
            </a:r>
          </a:p>
          <a:p>
            <a:pPr marL="1485900" lvl="2" indent="-5715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Communications from USCCB</a:t>
            </a:r>
          </a:p>
          <a:p>
            <a:pPr marL="1485900" lvl="2" indent="-5715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Solidarity in prayer at 3:00 pm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Resources: Weekly Tools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94416" y="2461795"/>
            <a:ext cx="9803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5400" b="1" dirty="0" smtClean="0">
                <a:latin typeface="Book Antiqua" panose="02040602050305030304" pitchFamily="18" charset="0"/>
              </a:rPr>
              <a:t>What questions do you have?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Home Stretch Resources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7848" y="3545762"/>
            <a:ext cx="7549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Are there any questions related to the USCCB resources or the pastoral preparation process?</a:t>
            </a:r>
          </a:p>
        </p:txBody>
      </p:sp>
    </p:spTree>
    <p:extLst>
      <p:ext uri="{BB962C8B-B14F-4D97-AF65-F5344CB8AC3E}">
        <p14:creationId xmlns:p14="http://schemas.microsoft.com/office/powerpoint/2010/main" val="16327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19669" y="1220755"/>
            <a:ext cx="7488832" cy="384043"/>
          </a:xfrm>
          <a:prstGeom prst="rect">
            <a:avLst/>
          </a:prstGeom>
          <a:solidFill>
            <a:srgbClr val="EEE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005" r="1963" b="13511"/>
          <a:stretch/>
        </p:blipFill>
        <p:spPr>
          <a:xfrm>
            <a:off x="0" y="1508786"/>
            <a:ext cx="12192000" cy="5376599"/>
          </a:xfrm>
          <a:prstGeom prst="rect">
            <a:avLst/>
          </a:prstGeom>
        </p:spPr>
      </p:pic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Concerns &amp; Questions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94416" y="2461795"/>
            <a:ext cx="9803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5400" b="1" dirty="0" smtClean="0">
                <a:latin typeface="Book Antiqua" panose="02040602050305030304" pitchFamily="18" charset="0"/>
              </a:rPr>
              <a:t>What questions do you have?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summer updates and news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7848" y="3545762"/>
            <a:ext cx="7549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What concerns still remain unanswered that we may be able to address in this webinar?</a:t>
            </a:r>
          </a:p>
        </p:txBody>
      </p:sp>
    </p:spTree>
    <p:extLst>
      <p:ext uri="{BB962C8B-B14F-4D97-AF65-F5344CB8AC3E}">
        <p14:creationId xmlns:p14="http://schemas.microsoft.com/office/powerpoint/2010/main" val="13597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Looking Beyond WYD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832" y="2125448"/>
            <a:ext cx="1143823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Book Antiqua" panose="02040602050305030304" pitchFamily="18" charset="0"/>
              </a:rPr>
              <a:t>Post-WYD WYDUSA </a:t>
            </a:r>
            <a:r>
              <a:rPr lang="en-US" sz="3600" b="1" dirty="0" smtClean="0">
                <a:latin typeface="Book Antiqua" panose="02040602050305030304" pitchFamily="18" charset="0"/>
              </a:rPr>
              <a:t>Leader Guide entries</a:t>
            </a:r>
            <a:endParaRPr lang="en-US" sz="3600" b="1" i="1" dirty="0">
              <a:latin typeface="Book Antiqua" panose="02040602050305030304" pitchFamily="18" charset="0"/>
            </a:endParaRP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Book Antiqua" panose="02040602050305030304" pitchFamily="18" charset="0"/>
              </a:rPr>
              <a:t>#</a:t>
            </a:r>
            <a:r>
              <a:rPr lang="en-US" sz="3600" b="1" dirty="0" err="1">
                <a:latin typeface="Book Antiqua" panose="02040602050305030304" pitchFamily="18" charset="0"/>
              </a:rPr>
              <a:t>WYDWednesdays</a:t>
            </a:r>
            <a:r>
              <a:rPr lang="en-US" sz="3600" b="1" dirty="0">
                <a:latin typeface="Book Antiqua" panose="02040602050305030304" pitchFamily="18" charset="0"/>
              </a:rPr>
              <a:t> </a:t>
            </a:r>
            <a:r>
              <a:rPr lang="en-US" sz="3600" b="1" i="1" dirty="0">
                <a:latin typeface="Book Antiqua" panose="02040602050305030304" pitchFamily="18" charset="0"/>
              </a:rPr>
              <a:t>continue</a:t>
            </a:r>
            <a:r>
              <a:rPr lang="en-US" sz="3600" b="1" dirty="0">
                <a:latin typeface="Book Antiqua" panose="02040602050305030304" pitchFamily="18" charset="0"/>
              </a:rPr>
              <a:t> </a:t>
            </a:r>
            <a:r>
              <a:rPr lang="en-US" sz="3600" b="1" i="1" dirty="0">
                <a:latin typeface="Book Antiqua" panose="02040602050305030304" pitchFamily="18" charset="0"/>
              </a:rPr>
              <a:t>after WYD</a:t>
            </a: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Book Antiqua" panose="02040602050305030304" pitchFamily="18" charset="0"/>
              </a:rPr>
              <a:t>Pilgrim Journal entries </a:t>
            </a:r>
            <a:r>
              <a:rPr lang="en-US" sz="3600" b="1" i="1" dirty="0">
                <a:latin typeface="Book Antiqua" panose="02040602050305030304" pitchFamily="18" charset="0"/>
              </a:rPr>
              <a:t>continue after WYD</a:t>
            </a: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Book Antiqua" panose="02040602050305030304" pitchFamily="18" charset="0"/>
              </a:rPr>
              <a:t>Pilgrimage </a:t>
            </a:r>
            <a:r>
              <a:rPr lang="en-US" sz="3600" b="1" dirty="0">
                <a:latin typeface="Book Antiqua" panose="02040602050305030304" pitchFamily="18" charset="0"/>
              </a:rPr>
              <a:t>Mobile App </a:t>
            </a:r>
            <a:r>
              <a:rPr lang="en-US" sz="3600" b="1" i="1" dirty="0" smtClean="0">
                <a:latin typeface="Book Antiqua" panose="02040602050305030304" pitchFamily="18" charset="0"/>
              </a:rPr>
              <a:t>continues after WYD</a:t>
            </a:r>
            <a:endParaRPr lang="en-US" sz="3600" b="1" i="1" dirty="0">
              <a:latin typeface="Book Antiqua" panose="02040602050305030304" pitchFamily="18" charset="0"/>
            </a:endParaRP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Book Antiqua" panose="02040602050305030304" pitchFamily="18" charset="0"/>
              </a:rPr>
              <a:t>Connecting Krakow &amp; Stateside Pilgrims</a:t>
            </a: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Book Antiqua" panose="02040602050305030304" pitchFamily="18" charset="0"/>
              </a:rPr>
              <a:t>Post-WYD Catholic </a:t>
            </a:r>
            <a:r>
              <a:rPr lang="en-US" sz="3600" b="1" dirty="0">
                <a:latin typeface="Book Antiqua" panose="02040602050305030304" pitchFamily="18" charset="0"/>
              </a:rPr>
              <a:t>Apostolate </a:t>
            </a:r>
            <a:r>
              <a:rPr lang="en-US" sz="3600" b="1" dirty="0" smtClean="0">
                <a:latin typeface="Book Antiqua" panose="02040602050305030304" pitchFamily="18" charset="0"/>
              </a:rPr>
              <a:t>Center </a:t>
            </a:r>
            <a:r>
              <a:rPr lang="en-US" sz="3600" b="1" dirty="0">
                <a:latin typeface="Book Antiqua" panose="02040602050305030304" pitchFamily="18" charset="0"/>
              </a:rPr>
              <a:t>Resources</a:t>
            </a:r>
            <a:endParaRPr lang="en-US" sz="3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571500" indent="-5715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Book Antiqua" panose="02040602050305030304" pitchFamily="18" charset="0"/>
              </a:rPr>
              <a:t>National Conversations and </a:t>
            </a:r>
            <a:r>
              <a:rPr lang="en-US" sz="3600" b="1" dirty="0" err="1" smtClean="0">
                <a:latin typeface="Book Antiqua" panose="02040602050305030304" pitchFamily="18" charset="0"/>
              </a:rPr>
              <a:t>Encuentros</a:t>
            </a:r>
            <a:endParaRPr lang="en-US" sz="3600" b="1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Closing Prayer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83" y="1807237"/>
            <a:ext cx="1130643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		  All-powerful God,</a:t>
            </a:r>
            <a:endParaRPr lang="en-US" sz="4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                 You always show mercy 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           towards those who love you and 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you are never far away for those who seek you.   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   Remain with your servants as they travel 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           on this holy pilgrimage and 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  guide their way in accord with your will.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Closing Prayer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83" y="2461795"/>
            <a:ext cx="11306433" cy="392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Shelter them with your protection by day, </a:t>
            </a: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  give them the light of your grace by night, </a:t>
            </a: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       and as their companion on the journey, </a:t>
            </a: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    bring them to their destination in safety.</a:t>
            </a:r>
          </a:p>
          <a:p>
            <a:pPr>
              <a:spcBef>
                <a:spcPts val="500"/>
              </a:spcBef>
            </a:pPr>
            <a:endParaRPr lang="en-US" sz="2400" b="1" dirty="0"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We ask this through </a:t>
            </a:r>
            <a:r>
              <a:rPr lang="en-US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Christ our Lord</a:t>
            </a:r>
            <a:r>
              <a:rPr lang="en-US" sz="4000" b="1" dirty="0" smtClean="0">
                <a:latin typeface="Book Antiqua" panose="02040602050305030304" pitchFamily="18" charset="0"/>
              </a:rPr>
              <a:t>. </a:t>
            </a:r>
            <a:r>
              <a:rPr lang="en-US" sz="4000" b="1" i="1" dirty="0" smtClean="0">
                <a:latin typeface="Book Antiqua" panose="02040602050305030304" pitchFamily="18" charset="0"/>
              </a:rPr>
              <a:t>Amen</a:t>
            </a:r>
            <a:r>
              <a:rPr lang="en-US" sz="4000" b="1" dirty="0" smtClean="0">
                <a:latin typeface="Book Antiqua" panose="02040602050305030304" pitchFamily="18" charset="0"/>
              </a:rPr>
              <a:t>.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4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3" y="1506511"/>
            <a:ext cx="1545967" cy="1534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316766"/>
            <a:ext cx="2592288" cy="17821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5787" y="5829267"/>
            <a:ext cx="38404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Franklin Gothic Heavy" panose="020B0903020102020204" pitchFamily="34" charset="0"/>
              </a:rPr>
              <a:t>WWW.WYDUSA.ORG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5627" y="302052"/>
            <a:ext cx="65287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</a:rPr>
              <a:t>FOR MORE INFO: </a:t>
            </a:r>
            <a:r>
              <a:rPr lang="en-US" sz="2133" b="1" dirty="0">
                <a:solidFill>
                  <a:schemeClr val="bg1"/>
                </a:solidFill>
                <a:latin typeface="Century Gothic" panose="020B0502020202020204" pitchFamily="34" charset="0"/>
              </a:rPr>
              <a:t>WYD@USCCB.ORG</a:t>
            </a:r>
            <a:r>
              <a:rPr lang="en-US" sz="2133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91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5297" y="2165583"/>
            <a:ext cx="9823622" cy="410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God our Father,</a:t>
            </a:r>
            <a:endParaRPr lang="en-US" sz="4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Be with us in our 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    pilgrim journey of faith</a:t>
            </a: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Give us the grace and courage </a:t>
            </a: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 to step forward in faith and hope </a:t>
            </a:r>
            <a:endParaRPr lang="en-US" sz="4000" b="1" dirty="0"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     on the road ahead. 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Opening Prayer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2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2367" y="1856662"/>
            <a:ext cx="944056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    Lord </a:t>
            </a:r>
            <a:r>
              <a:rPr lang="en-US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Jesus,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Open our eyes to see your face </a:t>
            </a:r>
            <a:endParaRPr lang="en-US" sz="4000" b="1" dirty="0" smtClean="0"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       in </a:t>
            </a:r>
            <a:r>
              <a:rPr lang="en-US" sz="4000" b="1" dirty="0">
                <a:latin typeface="Book Antiqua" panose="02040602050305030304" pitchFamily="18" charset="0"/>
              </a:rPr>
              <a:t>all those we encounter. 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Open our ears to hear your voice </a:t>
            </a:r>
            <a:endParaRPr lang="en-US" sz="4000" b="1" dirty="0" smtClean="0"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    in </a:t>
            </a:r>
            <a:r>
              <a:rPr lang="en-US" sz="4000" b="1" dirty="0">
                <a:latin typeface="Book Antiqua" panose="02040602050305030304" pitchFamily="18" charset="0"/>
              </a:rPr>
              <a:t>those who are often ignored. 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Open our hearts that we might be </a:t>
            </a:r>
            <a:endParaRPr lang="en-US" sz="4000" b="1" dirty="0" smtClean="0"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faithful </a:t>
            </a:r>
            <a:r>
              <a:rPr lang="en-US" sz="4000" b="1" dirty="0">
                <a:latin typeface="Book Antiqua" panose="02040602050305030304" pitchFamily="18" charset="0"/>
              </a:rPr>
              <a:t>disciples of mercy and truth.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Opening Prayer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2367" y="1856662"/>
            <a:ext cx="944056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    Holy Spirit,</a:t>
            </a:r>
            <a:endParaRPr lang="en-US" sz="4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Transform us. Empower us </a:t>
            </a: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to give of ourselves to the poor; </a:t>
            </a:r>
            <a:endParaRPr lang="en-US" sz="4000" b="1" dirty="0"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   to welcome the lost; </a:t>
            </a: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   to forgive those who hurt us; </a:t>
            </a:r>
            <a:endParaRPr lang="en-US" sz="4000" b="1" dirty="0"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     to comfort those who suffer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        and are marginalized. 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Opening Prayer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827" y="2165581"/>
            <a:ext cx="1088246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Bless those who travel on mission from the 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      United Sates of America to Krakow 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in Poland, Land of Divine Mercy, to join 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  the universal Church for World Youth Day.</a:t>
            </a:r>
          </a:p>
          <a:p>
            <a:pPr>
              <a:spcBef>
                <a:spcPts val="500"/>
              </a:spcBef>
            </a:pPr>
            <a:endParaRPr lang="en-US" sz="1000" b="1" dirty="0"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Bless, too, those who celebrate stateside,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        united in faith and joy.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Opening Prayer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2165581"/>
            <a:ext cx="10017491" cy="410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Like </a:t>
            </a:r>
            <a:r>
              <a:rPr lang="en-US" sz="4000" b="1" dirty="0">
                <a:latin typeface="Book Antiqua" panose="02040602050305030304" pitchFamily="18" charset="0"/>
              </a:rPr>
              <a:t>the disciples who journeyed </a:t>
            </a:r>
            <a:endParaRPr lang="en-US" sz="4000" b="1" dirty="0" smtClean="0"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     up </a:t>
            </a:r>
            <a:r>
              <a:rPr lang="en-US" sz="4000" b="1" dirty="0">
                <a:latin typeface="Book Antiqua" panose="02040602050305030304" pitchFamily="18" charset="0"/>
              </a:rPr>
              <a:t>the </a:t>
            </a:r>
            <a:r>
              <a:rPr lang="en-US" sz="4000" b="1" dirty="0" smtClean="0">
                <a:latin typeface="Book Antiqua" panose="02040602050305030304" pitchFamily="18" charset="0"/>
              </a:rPr>
              <a:t>mountain 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  to </a:t>
            </a:r>
            <a:r>
              <a:rPr lang="en-US" sz="4000" b="1" dirty="0">
                <a:latin typeface="Book Antiqua" panose="02040602050305030304" pitchFamily="18" charset="0"/>
              </a:rPr>
              <a:t>witness the Transfiguration, 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May this experience be an encounter</a:t>
            </a: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  that </a:t>
            </a:r>
            <a:r>
              <a:rPr lang="en-US" sz="4000" b="1" dirty="0">
                <a:latin typeface="Book Antiqua" panose="02040602050305030304" pitchFamily="18" charset="0"/>
              </a:rPr>
              <a:t>strengthens us for </a:t>
            </a:r>
            <a:endParaRPr lang="en-US" sz="4000" b="1" dirty="0" smtClean="0"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      our </a:t>
            </a:r>
            <a:r>
              <a:rPr lang="en-US" sz="4000" b="1" dirty="0">
                <a:latin typeface="Book Antiqua" panose="02040602050305030304" pitchFamily="18" charset="0"/>
              </a:rPr>
              <a:t>work in the world.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Opening Prayer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7"/>
          <a:stretch/>
        </p:blipFill>
        <p:spPr>
          <a:xfrm>
            <a:off x="0" y="-6292"/>
            <a:ext cx="12192000" cy="2468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20130"/>
            <a:ext cx="4646141" cy="642551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59" y="287037"/>
            <a:ext cx="947632" cy="94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195" y="1755473"/>
            <a:ext cx="11438237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             Through </a:t>
            </a:r>
            <a:r>
              <a:rPr lang="en-US" sz="4000" b="1" dirty="0">
                <a:latin typeface="Book Antiqua" panose="02040602050305030304" pitchFamily="18" charset="0"/>
              </a:rPr>
              <a:t>the intercession of Mary, </a:t>
            </a:r>
            <a:endParaRPr lang="en-US" sz="4000" b="1" dirty="0" smtClean="0"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                    the </a:t>
            </a:r>
            <a:r>
              <a:rPr lang="en-US" sz="4000" b="1" dirty="0">
                <a:latin typeface="Book Antiqua" panose="02040602050305030304" pitchFamily="18" charset="0"/>
              </a:rPr>
              <a:t>Immaculate Conception</a:t>
            </a:r>
            <a:r>
              <a:rPr lang="en-US" sz="4000" b="1" dirty="0" smtClean="0">
                <a:latin typeface="Book Antiqua" panose="02040602050305030304" pitchFamily="18" charset="0"/>
              </a:rPr>
              <a:t>, </a:t>
            </a:r>
          </a:p>
          <a:p>
            <a:pPr>
              <a:spcBef>
                <a:spcPts val="5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smtClean="0">
                <a:latin typeface="Book Antiqua" panose="02040602050305030304" pitchFamily="18" charset="0"/>
              </a:rPr>
              <a:t>                        patroness </a:t>
            </a:r>
            <a:r>
              <a:rPr lang="en-US" sz="4000" b="1" dirty="0">
                <a:latin typeface="Book Antiqua" panose="02040602050305030304" pitchFamily="18" charset="0"/>
              </a:rPr>
              <a:t>of our nation,</a:t>
            </a: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may </a:t>
            </a:r>
            <a:r>
              <a:rPr lang="en-US" sz="4000" b="1" dirty="0">
                <a:latin typeface="Book Antiqua" panose="02040602050305030304" pitchFamily="18" charset="0"/>
              </a:rPr>
              <a:t>we be worthy witnesses of our faith,</a:t>
            </a: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  humble </a:t>
            </a:r>
            <a:r>
              <a:rPr lang="en-US" sz="4000" b="1" dirty="0">
                <a:latin typeface="Book Antiqua" panose="02040602050305030304" pitchFamily="18" charset="0"/>
              </a:rPr>
              <a:t>representatives of our country</a:t>
            </a:r>
            <a:r>
              <a:rPr lang="en-US" sz="4000" b="1" dirty="0" smtClean="0">
                <a:latin typeface="Book Antiqua" panose="02040602050305030304" pitchFamily="18" charset="0"/>
              </a:rPr>
              <a:t>, </a:t>
            </a:r>
            <a:endParaRPr lang="en-US" sz="4000" b="1" dirty="0"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   and inspired missionaries bringing </a:t>
            </a:r>
            <a:r>
              <a:rPr lang="en-US" sz="4000" b="1" dirty="0">
                <a:latin typeface="Book Antiqua" panose="02040602050305030304" pitchFamily="18" charset="0"/>
              </a:rPr>
              <a:t>peace, </a:t>
            </a:r>
            <a:endParaRPr lang="en-US" sz="4000" b="1" dirty="0" smtClean="0">
              <a:latin typeface="Book Antiqua" panose="0204060205030503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hope, and </a:t>
            </a:r>
            <a:r>
              <a:rPr lang="en-US" sz="4000" b="1" dirty="0">
                <a:latin typeface="Book Antiqua" panose="02040602050305030304" pitchFamily="18" charset="0"/>
              </a:rPr>
              <a:t>mercy into our communities</a:t>
            </a:r>
            <a:r>
              <a:rPr lang="en-US" sz="4000" b="1" dirty="0" smtClean="0">
                <a:latin typeface="Book Antiqua" panose="02040602050305030304" pitchFamily="18" charset="0"/>
              </a:rPr>
              <a:t>. </a:t>
            </a:r>
            <a:r>
              <a:rPr lang="en-US" sz="4000" b="1" i="1" dirty="0" smtClean="0">
                <a:latin typeface="Book Antiqua" panose="02040602050305030304" pitchFamily="18" charset="0"/>
              </a:rPr>
              <a:t>Amen</a:t>
            </a:r>
            <a:r>
              <a:rPr lang="en-US" sz="4000" b="1" dirty="0" smtClean="0">
                <a:latin typeface="Book Antiqua" panose="02040602050305030304" pitchFamily="18" charset="0"/>
              </a:rPr>
              <a:t>.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832" y="222422"/>
            <a:ext cx="1680519" cy="1012428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051" y="22242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Opening Prayer</a:t>
            </a:r>
            <a:endParaRPr lang="en-US" sz="5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1078</Words>
  <Application>Microsoft Office PowerPoint</Application>
  <PresentationFormat>Widescreen</PresentationFormat>
  <Paragraphs>198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Book Antiqua</vt:lpstr>
      <vt:lpstr>Calibri</vt:lpstr>
      <vt:lpstr>Calibri Light</vt:lpstr>
      <vt:lpstr>Century Gothic</vt:lpstr>
      <vt:lpstr>Franklin Gothic Heavy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Jarzembowski</dc:creator>
  <cp:lastModifiedBy>Paul Jarzembowski</cp:lastModifiedBy>
  <cp:revision>26</cp:revision>
  <dcterms:created xsi:type="dcterms:W3CDTF">2016-01-13T19:05:49Z</dcterms:created>
  <dcterms:modified xsi:type="dcterms:W3CDTF">2016-06-09T13:00:15Z</dcterms:modified>
</cp:coreProperties>
</file>