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</p:sldMasterIdLst>
  <p:notesMasterIdLst>
    <p:notesMasterId r:id="rId16"/>
  </p:notesMasterIdLst>
  <p:sldIdLst>
    <p:sldId id="263" r:id="rId6"/>
    <p:sldId id="264" r:id="rId7"/>
    <p:sldId id="257" r:id="rId8"/>
    <p:sldId id="265" r:id="rId9"/>
    <p:sldId id="267" r:id="rId10"/>
    <p:sldId id="266" r:id="rId11"/>
    <p:sldId id="259" r:id="rId12"/>
    <p:sldId id="260" r:id="rId13"/>
    <p:sldId id="261" r:id="rId14"/>
    <p:sldId id="262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4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52" tIns="46477" rIns="92952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52" tIns="46477" rIns="92952" bIns="46477" rtlCol="0"/>
          <a:lstStyle>
            <a:lvl1pPr algn="r">
              <a:defRPr sz="1200"/>
            </a:lvl1pPr>
          </a:lstStyle>
          <a:p>
            <a:fld id="{15CA955A-B0D2-4337-8337-4D51DD76FE0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70538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2" tIns="46477" rIns="92952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0"/>
            <a:ext cx="5588000" cy="3655457"/>
          </a:xfrm>
          <a:prstGeom prst="rect">
            <a:avLst/>
          </a:prstGeom>
        </p:spPr>
        <p:txBody>
          <a:bodyPr vert="horz" lIns="92952" tIns="46477" rIns="92952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52" tIns="46477" rIns="92952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2" tIns="46477" rIns="92952" bIns="46477" rtlCol="0" anchor="b"/>
          <a:lstStyle>
            <a:lvl1pPr algn="r">
              <a:defRPr sz="1200"/>
            </a:lvl1pPr>
          </a:lstStyle>
          <a:p>
            <a:fld id="{56695B37-40CB-470E-9199-4D19EF22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6C93B3-D4DD-4FAA-BB74-05E5ADBD632F}" type="datetime1">
              <a:rPr lang="en-US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5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Mercy, not just charity</a:t>
            </a:r>
          </a:p>
          <a:p>
            <a:endParaRPr lang="en-US" dirty="0"/>
          </a:p>
          <a:p>
            <a:r>
              <a:rPr lang="en-US" dirty="0"/>
              <a:t>Is mercy only giving alms?</a:t>
            </a:r>
          </a:p>
          <a:p>
            <a:endParaRPr lang="en-US" dirty="0"/>
          </a:p>
          <a:p>
            <a:r>
              <a:rPr lang="en-US" dirty="0"/>
              <a:t>In education, how can I perform works of mercy?</a:t>
            </a:r>
          </a:p>
          <a:p>
            <a:endParaRPr lang="en-US" dirty="0"/>
          </a:p>
          <a:p>
            <a:r>
              <a:rPr lang="en-US" dirty="0"/>
              <a:t>What can I do so that the Love of the Father enters into our educational effort?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1400" dirty="0"/>
              <a:t>Corporal works: feed the hungry, give drink to the thirsty, cloth the naked, visit the sick and prisoned, bury dead, shelter homeless</a:t>
            </a:r>
          </a:p>
          <a:p>
            <a:pPr>
              <a:buNone/>
            </a:pPr>
            <a:endParaRPr lang="en-US" sz="1400" dirty="0"/>
          </a:p>
          <a:p>
            <a:r>
              <a:rPr lang="en-US" sz="1400" dirty="0"/>
              <a:t>Spiritual works: instruct the ignorant, counsel the doubtful, admonish sinners, bear wrongs patiently, forgive offenses, comfort the afflicted, </a:t>
            </a:r>
            <a:br>
              <a:rPr lang="en-US" sz="1400" dirty="0"/>
            </a:br>
            <a:r>
              <a:rPr lang="en-US" sz="1400" dirty="0"/>
              <a:t>pray for the living and the dead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857682-0D97-4327-9589-9F16D3172B89}" type="datetime1">
              <a:rPr lang="en-US" smtClean="0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7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70538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 of Gravissimum Educationis</a:t>
            </a:r>
          </a:p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Anniversary of Ex corde Ecclesiae</a:t>
            </a:r>
          </a:p>
          <a:p>
            <a:endParaRPr lang="en-US" dirty="0"/>
          </a:p>
          <a:p>
            <a:r>
              <a:rPr lang="en-US" sz="1400" dirty="0"/>
              <a:t>Catholic centres of education are not only “dispensers of skills: but, by their very nature, are intrinsically places of encounter, dialogue and mutual growth, within a process of education for life that is open to others in view of the common good.</a:t>
            </a:r>
          </a:p>
          <a:p>
            <a:endParaRPr lang="en-US" sz="1400" dirty="0"/>
          </a:p>
          <a:p>
            <a:r>
              <a:rPr lang="en-US" sz="1400" dirty="0"/>
              <a:t>Opportunity to renew our passion for education </a:t>
            </a:r>
          </a:p>
          <a:p>
            <a:r>
              <a:rPr lang="en-US" sz="1400" dirty="0"/>
              <a:t>	to analyze together the challenges of today</a:t>
            </a:r>
          </a:p>
          <a:p>
            <a:r>
              <a:rPr lang="en-US" sz="1400" dirty="0"/>
              <a:t>	to give renewed vigor to our work and </a:t>
            </a:r>
          </a:p>
          <a:p>
            <a:r>
              <a:rPr lang="en-US" sz="1400" dirty="0"/>
              <a:t>	to compare our experiences with those of so many others</a:t>
            </a:r>
          </a:p>
          <a:p>
            <a:endParaRPr lang="en-US" sz="1400" dirty="0"/>
          </a:p>
          <a:p>
            <a:r>
              <a:rPr lang="en-US" sz="1400" dirty="0"/>
              <a:t>The Congress gives rise to a stronger sense of belonging to one great educational project that forms a common bond: schools and universities, associations and groups involved in the formation of young people according to a Christian vision.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6C93B3-D4DD-4FAA-BB74-05E5ADBD632F}" type="datetime1">
              <a:rPr lang="en-US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5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227138"/>
            <a:ext cx="5570537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4467780"/>
            <a:ext cx="5588000" cy="424251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Identity and Mission </a:t>
            </a:r>
          </a:p>
          <a:p>
            <a:pPr>
              <a:buNone/>
            </a:pPr>
            <a:r>
              <a:rPr lang="en-US" dirty="0"/>
              <a:t>…there is a firm link between the identity of education institutions and their mission.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Catholic educational mission  flows from the very identity of the Church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Stakeholders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dirty="0"/>
              <a:t>…form a community.</a:t>
            </a:r>
          </a:p>
          <a:p>
            <a:r>
              <a:rPr lang="en-US" dirty="0"/>
              <a:t>The essential traits that characterize this community are those that mark it as professional, educational and evangelizing.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Formation of Formators </a:t>
            </a:r>
            <a:r>
              <a:rPr lang="en-US" dirty="0"/>
              <a:t>… key to building up these communities</a:t>
            </a:r>
          </a:p>
          <a:p>
            <a:r>
              <a:rPr lang="en-US" dirty="0"/>
              <a:t>Teachers – solid professional expertise, aware of their role in education, …</a:t>
            </a:r>
            <a:br>
              <a:rPr lang="en-US" dirty="0"/>
            </a:br>
            <a:r>
              <a:rPr lang="en-US" dirty="0"/>
              <a:t>compelled to love the service to culture that they render to society…</a:t>
            </a:r>
          </a:p>
          <a:p>
            <a:r>
              <a:rPr lang="en-US" dirty="0"/>
              <a:t>a shared formation which can absorb and harmonize the specific formative contribution both of religious and laity</a:t>
            </a:r>
          </a:p>
          <a:p>
            <a:endParaRPr lang="en-US" dirty="0"/>
          </a:p>
          <a:p>
            <a:r>
              <a:rPr lang="en-US" dirty="0"/>
              <a:t>Challenges – holistic formation</a:t>
            </a:r>
          </a:p>
          <a:p>
            <a:r>
              <a:rPr lang="en-US" dirty="0"/>
              <a:t>	formation and faith</a:t>
            </a:r>
          </a:p>
          <a:p>
            <a:r>
              <a:rPr lang="en-US" dirty="0"/>
              <a:t>	peripheries – the poor and the new forms of poverty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6C93B3-D4DD-4FAA-BB74-05E5ADBD632F}" type="datetime1">
              <a:rPr lang="en-US" smtClean="0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5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5B37-40CB-470E-9199-4D19EF228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5B37-40CB-470E-9199-4D19EF228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4467781"/>
            <a:ext cx="5588000" cy="4350123"/>
          </a:xfrm>
        </p:spPr>
        <p:txBody>
          <a:bodyPr/>
          <a:lstStyle/>
          <a:p>
            <a:r>
              <a:rPr lang="en-US" dirty="0"/>
              <a:t>210,000 schools and the 1865 Catholic and ecclesiastical universities</a:t>
            </a:r>
          </a:p>
          <a:p>
            <a:r>
              <a:rPr lang="en-US" dirty="0"/>
              <a:t>60 million students </a:t>
            </a:r>
          </a:p>
          <a:p>
            <a:endParaRPr lang="en-US" dirty="0"/>
          </a:p>
          <a:p>
            <a:r>
              <a:rPr lang="en-US" b="1" dirty="0"/>
              <a:t>Objectives of UNESCO </a:t>
            </a:r>
            <a:r>
              <a:rPr lang="en-US" dirty="0"/>
              <a:t>- world forum “</a:t>
            </a:r>
            <a:r>
              <a:rPr lang="en-US" b="1" dirty="0"/>
              <a:t>Education 2030” </a:t>
            </a:r>
            <a:r>
              <a:rPr lang="en-US" dirty="0"/>
              <a:t>(held May 2015) </a:t>
            </a:r>
            <a:br>
              <a:rPr lang="en-US" dirty="0"/>
            </a:br>
            <a:r>
              <a:rPr lang="en-US" dirty="0"/>
              <a:t>dedication to education for all</a:t>
            </a:r>
          </a:p>
          <a:p>
            <a:r>
              <a:rPr lang="en-US" dirty="0"/>
              <a:t>goals for 2030: extending access to those excluded</a:t>
            </a:r>
          </a:p>
          <a:p>
            <a:r>
              <a:rPr lang="en-US" dirty="0"/>
              <a:t>	guarantee inclusion and equality</a:t>
            </a:r>
          </a:p>
          <a:p>
            <a:r>
              <a:rPr lang="en-US" dirty="0"/>
              <a:t>	assure quality of teaching</a:t>
            </a:r>
          </a:p>
          <a:p>
            <a:r>
              <a:rPr lang="en-US" dirty="0"/>
              <a:t>	improve learning</a:t>
            </a:r>
          </a:p>
          <a:p>
            <a:r>
              <a:rPr lang="en-US" dirty="0"/>
              <a:t>	promote life-long learning</a:t>
            </a:r>
          </a:p>
          <a:p>
            <a:endParaRPr lang="en-US" dirty="0"/>
          </a:p>
          <a:p>
            <a:r>
              <a:rPr lang="en-US" b="1" dirty="0"/>
              <a:t>Manifesto </a:t>
            </a:r>
            <a:r>
              <a:rPr lang="en-US" dirty="0"/>
              <a:t>– updated format – anthropological foundation and basic values</a:t>
            </a:r>
          </a:p>
          <a:p>
            <a:endParaRPr lang="en-US" b="1" dirty="0"/>
          </a:p>
          <a:p>
            <a:r>
              <a:rPr lang="en-US" b="1" dirty="0"/>
              <a:t>Research School</a:t>
            </a:r>
            <a:r>
              <a:rPr lang="en-US" dirty="0"/>
              <a:t> for Higher Education </a:t>
            </a:r>
          </a:p>
          <a:p>
            <a:r>
              <a:rPr lang="en-US" b="1" dirty="0"/>
              <a:t>	</a:t>
            </a:r>
            <a:r>
              <a:rPr lang="en-US" dirty="0"/>
              <a:t>Educating to encounter and Solidarity</a:t>
            </a:r>
          </a:p>
          <a:p>
            <a:endParaRPr lang="en-US" b="1" dirty="0"/>
          </a:p>
          <a:p>
            <a:r>
              <a:rPr lang="en-US" b="1" dirty="0"/>
              <a:t>Foundation</a:t>
            </a:r>
            <a:r>
              <a:rPr lang="en-US" dirty="0"/>
              <a:t> – to promote research, study and publications on Church thought with 	reference to education and Catholic culture in schools and universities</a:t>
            </a:r>
          </a:p>
          <a:p>
            <a:r>
              <a:rPr lang="en-US" b="1" dirty="0"/>
              <a:t>Council</a:t>
            </a:r>
            <a:r>
              <a:rPr lang="en-US" dirty="0"/>
              <a:t> – foster cooperation (Catholic and other schools) good of all mankind</a:t>
            </a:r>
          </a:p>
          <a:p>
            <a:r>
              <a:rPr lang="en-US" dirty="0"/>
              <a:t>	universities work together, promote international gathering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5B37-40CB-470E-9199-4D19EF228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complete </a:t>
            </a:r>
            <a:r>
              <a:rPr lang="en-US" b="1" dirty="0">
                <a:solidFill>
                  <a:schemeClr val="accent6"/>
                </a:solidFill>
              </a:rPr>
              <a:t>value</a:t>
            </a:r>
            <a:r>
              <a:rPr lang="en-US" dirty="0"/>
              <a:t> of education –</a:t>
            </a:r>
          </a:p>
          <a:p>
            <a:r>
              <a:rPr lang="en-US" dirty="0"/>
              <a:t>	introducing people to the whole truth</a:t>
            </a:r>
          </a:p>
          <a:p>
            <a:endParaRPr lang="en-US" dirty="0"/>
          </a:p>
          <a:p>
            <a:r>
              <a:rPr lang="en-US" dirty="0"/>
              <a:t>	 to educate in a Christian manner is to lead young people forward in human values present in all that is real, …transcendence.</a:t>
            </a:r>
          </a:p>
          <a:p>
            <a:endParaRPr lang="en-US" dirty="0"/>
          </a:p>
          <a:p>
            <a:r>
              <a:rPr lang="en-US" dirty="0"/>
              <a:t>	the greatest crisis in education, from a Christian point of  view, is the closing off from the transcendence – more than the some of its parts</a:t>
            </a:r>
          </a:p>
          <a:p>
            <a:endParaRPr lang="en-US" dirty="0"/>
          </a:p>
          <a:p>
            <a:r>
              <a:rPr lang="en-US" dirty="0"/>
              <a:t>	we must educate in a human manner, but keeping our perspectives open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8C194C-AF8C-4899-BECC-FB6E13CB9488}" type="datetime1">
              <a:rPr lang="en-US" smtClean="0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1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706438"/>
            <a:ext cx="6281738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Rebuild the </a:t>
            </a:r>
            <a:r>
              <a:rPr lang="en-US" b="1" dirty="0">
                <a:solidFill>
                  <a:schemeClr val="accent6"/>
                </a:solidFill>
              </a:rPr>
              <a:t>educational alliance</a:t>
            </a:r>
            <a:r>
              <a:rPr lang="en-US" b="1" dirty="0"/>
              <a:t>,</a:t>
            </a:r>
            <a:r>
              <a:rPr lang="en-US" dirty="0"/>
              <a:t> (family/school and state/school - broken) </a:t>
            </a:r>
            <a:br>
              <a:rPr lang="en-US" dirty="0"/>
            </a:br>
            <a:r>
              <a:rPr lang="en-US" dirty="0"/>
              <a:t>	“education has also become too selective and elitist.”</a:t>
            </a:r>
          </a:p>
          <a:p>
            <a:endParaRPr lang="en-US" dirty="0"/>
          </a:p>
          <a:p>
            <a:r>
              <a:rPr lang="en-US" dirty="0"/>
              <a:t>Holistic – </a:t>
            </a:r>
            <a:r>
              <a:rPr lang="en-US" dirty="0">
                <a:solidFill>
                  <a:schemeClr val="accent6"/>
                </a:solidFill>
              </a:rPr>
              <a:t>harmony of 3 languages</a:t>
            </a:r>
            <a:r>
              <a:rPr lang="en-US" dirty="0"/>
              <a:t>: head, heart and hands</a:t>
            </a:r>
          </a:p>
          <a:p>
            <a:r>
              <a:rPr lang="en-US" dirty="0"/>
              <a:t>	think, feel and do</a:t>
            </a:r>
          </a:p>
          <a:p>
            <a:r>
              <a:rPr lang="en-US" dirty="0"/>
              <a:t>Inclusive: concepts and ATTITUDES and VALUES</a:t>
            </a:r>
          </a:p>
          <a:p>
            <a:r>
              <a:rPr lang="en-US" dirty="0"/>
              <a:t>Reasonable Risk taking </a:t>
            </a:r>
          </a:p>
          <a:p>
            <a:r>
              <a:rPr lang="en-US" dirty="0"/>
              <a:t>	walking: 1 foot planted on what is known / 1  moving to unknown </a:t>
            </a:r>
          </a:p>
          <a:p>
            <a:endParaRPr lang="en-US" dirty="0"/>
          </a:p>
          <a:p>
            <a:r>
              <a:rPr lang="en-US" dirty="0"/>
              <a:t>Congregation for Catholic Education – Goals for 2030</a:t>
            </a:r>
          </a:p>
          <a:p>
            <a:r>
              <a:rPr lang="en-US" dirty="0"/>
              <a:t>	education for all – guarantee inclusion and equality</a:t>
            </a:r>
          </a:p>
          <a:p>
            <a:endParaRPr lang="en-US" dirty="0"/>
          </a:p>
          <a:p>
            <a:r>
              <a:rPr lang="en-US" dirty="0"/>
              <a:t>Council for Educational Cooperation</a:t>
            </a:r>
          </a:p>
          <a:p>
            <a:r>
              <a:rPr lang="en-US" dirty="0"/>
              <a:t>	every means should be employed to foster suitable cooperation between Catholic schools, and between these and other schools that collaboration should be developed which the good of all mankind requires.</a:t>
            </a:r>
          </a:p>
          <a:p>
            <a:r>
              <a:rPr lang="en-US" dirty="0"/>
              <a:t>	let the universities also endeavor to work together by promoting international gatherings, by sharing scientific inquires with one another.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FD01555-F222-4FE5-B804-B0FDEBF4C40A}" type="datetime1">
              <a:rPr lang="en-US" smtClean="0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9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7222" y="4429924"/>
            <a:ext cx="5691481" cy="4507604"/>
          </a:xfrm>
        </p:spPr>
        <p:txBody>
          <a:bodyPr>
            <a:normAutofit/>
          </a:bodyPr>
          <a:lstStyle/>
          <a:p>
            <a:r>
              <a:rPr lang="en-US" dirty="0"/>
              <a:t>The challenge of the </a:t>
            </a:r>
            <a:r>
              <a:rPr lang="en-US" b="1" dirty="0">
                <a:solidFill>
                  <a:schemeClr val="accent6"/>
                </a:solidFill>
              </a:rPr>
              <a:t>peripheries</a:t>
            </a:r>
            <a:r>
              <a:rPr lang="en-US" dirty="0"/>
              <a:t>… </a:t>
            </a:r>
          </a:p>
          <a:p>
            <a:pPr>
              <a:buNone/>
            </a:pPr>
            <a:r>
              <a:rPr lang="en-US" dirty="0"/>
              <a:t>“go there and make them grow in </a:t>
            </a:r>
            <a:r>
              <a:rPr lang="en-US" sz="1100" dirty="0"/>
              <a:t>humanity</a:t>
            </a:r>
            <a:r>
              <a:rPr lang="en-US" dirty="0"/>
              <a:t>, in intelligence,  in values,  in attitudes, </a:t>
            </a:r>
          </a:p>
          <a:p>
            <a:pPr>
              <a:buNone/>
            </a:pPr>
            <a:r>
              <a:rPr lang="en-US" dirty="0"/>
              <a:t> so that they can go forward and bring to others experiences they do not know.”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Recognize their experience: survival, cruelty, hunger, and of injustice. They have a wounded humanity. … our salvation comes from the wounds of wounded man on the Cross. They, from those wounds, draw wisdom, if there is a good education to lead them forward.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Breaking down the walls</a:t>
            </a:r>
          </a:p>
          <a:p>
            <a:pPr>
              <a:buNone/>
            </a:pPr>
            <a:r>
              <a:rPr lang="en-US" dirty="0"/>
              <a:t>“The greatest failure that an educator can have is to educate ‘within the walls’” To educate within the walls: walls of a selective culture, the walls of a culture of security, </a:t>
            </a:r>
            <a:br>
              <a:rPr lang="en-US" dirty="0"/>
            </a:br>
            <a:r>
              <a:rPr lang="en-US" dirty="0"/>
              <a:t>the walls of a social category that is affluent and no longer goes forward.”</a:t>
            </a:r>
          </a:p>
          <a:p>
            <a:pPr>
              <a:buNone/>
            </a:pPr>
            <a:r>
              <a:rPr lang="en-US" dirty="0"/>
              <a:t>[</a:t>
            </a:r>
            <a:r>
              <a:rPr lang="en-US" dirty="0" err="1"/>
              <a:t>Arrupe</a:t>
            </a:r>
            <a:r>
              <a:rPr lang="en-US" dirty="0"/>
              <a:t> College, U Dayton, Marquette – neighborhood]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Re-thinking the works of </a:t>
            </a:r>
            <a:r>
              <a:rPr lang="en-US" dirty="0">
                <a:solidFill>
                  <a:schemeClr val="accent6"/>
                </a:solidFill>
              </a:rPr>
              <a:t>mercy</a:t>
            </a:r>
          </a:p>
          <a:p>
            <a:pPr>
              <a:buNone/>
            </a:pPr>
            <a:r>
              <a:rPr lang="en-US" dirty="0"/>
              <a:t>Is mercy only giving alms?</a:t>
            </a:r>
          </a:p>
          <a:p>
            <a:pPr>
              <a:buNone/>
            </a:pPr>
            <a:r>
              <a:rPr lang="en-US" dirty="0"/>
              <a:t>In education, how can I perform works of mercy?</a:t>
            </a:r>
          </a:p>
          <a:p>
            <a:pPr>
              <a:buNone/>
            </a:pPr>
            <a:r>
              <a:rPr lang="en-US" dirty="0"/>
              <a:t>What can I do so that the love of the Father enters into our </a:t>
            </a:r>
            <a:r>
              <a:rPr lang="en-US" dirty="0" err="1"/>
              <a:t>educaitonal</a:t>
            </a:r>
            <a:r>
              <a:rPr lang="en-US" dirty="0"/>
              <a:t> effort?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AB87F4-5448-4FD2-A668-6FE9B0F0049B}" type="datetime1">
              <a:rPr lang="en-US" smtClean="0">
                <a:solidFill>
                  <a:prstClr val="black"/>
                </a:solidFill>
              </a:rPr>
              <a:pPr/>
              <a:t>2/1/2018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F51BC-E249-4061-9F8E-3CC52D5BB0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8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B07E-1345-4A41-99AE-19411D0A0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A7F7-70E7-40C5-AA33-8007724996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3798-E8B5-48D8-AC9A-0974C25E6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9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62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AEA3-CFEE-4D55-98FD-CA664B9C6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908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B07E-1345-4A41-99AE-19411D0A0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6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1F9C-5FB5-4836-9AEC-0337832638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2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37E8B-D0F7-4E96-B330-A5BACF1EBF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2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F0F8-E13F-43EC-84B8-71B1FF53C6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6CC4-BA8F-495C-B352-48CC88C551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5481-28AB-45CB-B908-0227664A8B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4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1F9C-5FB5-4836-9AEC-0337832638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3DC4-4DF7-4D92-A10E-47338F87AC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4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0047-7C6E-46B1-9B2C-2E0C2640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2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EA79-000E-4DC8-A741-A4D8BCACB3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A7F7-70E7-40C5-AA33-8007724996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34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3798-E8B5-48D8-AC9A-0974C25E6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62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AEA3-CFEE-4D55-98FD-CA664B9C6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73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B07E-1345-4A41-99AE-19411D0A0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01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1F9C-5FB5-4836-9AEC-0337832638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7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37E8B-D0F7-4E96-B330-A5BACF1EBF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37E8B-D0F7-4E96-B330-A5BACF1EBF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7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F0F8-E13F-43EC-84B8-71B1FF53C6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2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6CC4-BA8F-495C-B352-48CC88C551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7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5481-28AB-45CB-B908-0227664A8B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3DC4-4DF7-4D92-A10E-47338F87AC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10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0047-7C6E-46B1-9B2C-2E0C2640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78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EA79-000E-4DC8-A741-A4D8BCACB3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5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A7F7-70E7-40C5-AA33-8007724996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8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3798-E8B5-48D8-AC9A-0974C25E6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5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90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AEA3-CFEE-4D55-98FD-CA664B9C6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9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F0F8-E13F-43EC-84B8-71B1FF53C6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8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B07E-1345-4A41-99AE-19411D0A0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17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1F9C-5FB5-4836-9AEC-0337832638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61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37E8B-D0F7-4E96-B330-A5BACF1EBF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51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F0F8-E13F-43EC-84B8-71B1FF53C6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5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6CC4-BA8F-495C-B352-48CC88C551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57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5481-28AB-45CB-B908-0227664A8B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03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3DC4-4DF7-4D92-A10E-47338F87AC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90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0047-7C6E-46B1-9B2C-2E0C2640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43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EA79-000E-4DC8-A741-A4D8BCACB3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37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A7F7-70E7-40C5-AA33-8007724996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6CC4-BA8F-495C-B352-48CC88C551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70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3798-E8B5-48D8-AC9A-0974C25E6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7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80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AEA3-CFEE-4D55-98FD-CA664B9C6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3427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B07E-1345-4A41-99AE-19411D0A0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57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1F9C-5FB5-4836-9AEC-0337832638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2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37E8B-D0F7-4E96-B330-A5BACF1EBF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29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F0F8-E13F-43EC-84B8-71B1FF53C6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6CC4-BA8F-495C-B352-48CC88C551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79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5481-28AB-45CB-B908-0227664A8B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40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3DC4-4DF7-4D92-A10E-47338F87AC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6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D5481-28AB-45CB-B908-0227664A8B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1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0047-7C6E-46B1-9B2C-2E0C2640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87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EA79-000E-4DC8-A741-A4D8BCACB3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5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A7F7-70E7-40C5-AA33-8007724996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2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3798-E8B5-48D8-AC9A-0974C25E6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53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0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762000"/>
            <a:ext cx="508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12000" y="762000"/>
            <a:ext cx="5080000" cy="5715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AEA3-CFEE-4D55-98FD-CA664B9C6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90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3DC4-4DF7-4D92-A10E-47338F87AC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0047-7C6E-46B1-9B2C-2E0C2640AB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EA79-000E-4DC8-A741-A4D8BCACB3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067-0C1F-4E5E-B492-8C6A2AE67A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0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067-0C1F-4E5E-B492-8C6A2AE67A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067-0C1F-4E5E-B492-8C6A2AE67A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0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067-0C1F-4E5E-B492-8C6A2AE67A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3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067-0C1F-4E5E-B492-8C6A2AE67A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Congress on Catholic Education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6" y="1798638"/>
            <a:ext cx="7767685" cy="4737100"/>
          </a:xfrm>
          <a:effectLst>
            <a:glow rad="139700">
              <a:srgbClr val="0070C0">
                <a:alpha val="40000"/>
              </a:srgbClr>
            </a:glow>
          </a:effectLst>
        </p:spPr>
      </p:pic>
      <p:pic>
        <p:nvPicPr>
          <p:cNvPr id="5" name="Picture 4" descr="World Congres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2821" y="1755599"/>
            <a:ext cx="3238499" cy="42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lm pope-francis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08493" y="703210"/>
            <a:ext cx="5118100" cy="3721100"/>
          </a:xfrm>
          <a:ln w="38100"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type="body" sz="half" idx="4294967295"/>
          </p:nvPr>
        </p:nvSpPr>
        <p:spPr>
          <a:xfrm>
            <a:off x="637309" y="4904509"/>
            <a:ext cx="11097491" cy="1702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/>
              <a:t>What can I do so that this Love of the Father enters into our educational efforts?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392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Aims of the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799304"/>
            <a:ext cx="9462586" cy="47366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To celebrate</a:t>
            </a:r>
            <a:r>
              <a:rPr lang="en-US" sz="4000" dirty="0">
                <a:solidFill>
                  <a:schemeClr val="accent6"/>
                </a:solidFill>
              </a:rPr>
              <a:t> </a:t>
            </a:r>
            <a:r>
              <a:rPr lang="en-US" sz="4000" i="1" dirty="0">
                <a:solidFill>
                  <a:schemeClr val="accent6"/>
                </a:solidFill>
              </a:rPr>
              <a:t>Gravissimum</a:t>
            </a:r>
            <a:r>
              <a:rPr lang="en-US" sz="400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  </a:t>
            </a:r>
            <a:r>
              <a:rPr lang="en-US" sz="4000" i="1" dirty="0" err="1">
                <a:solidFill>
                  <a:schemeClr val="accent6"/>
                </a:solidFill>
              </a:rPr>
              <a:t>educationis</a:t>
            </a:r>
            <a:r>
              <a:rPr lang="en-US" sz="4000" dirty="0">
                <a:solidFill>
                  <a:schemeClr val="accent6"/>
                </a:solidFill>
              </a:rPr>
              <a:t> and </a:t>
            </a:r>
            <a:r>
              <a:rPr lang="en-US" sz="4000" i="1" dirty="0">
                <a:solidFill>
                  <a:schemeClr val="accent6"/>
                </a:solidFill>
              </a:rPr>
              <a:t>Ex </a:t>
            </a:r>
            <a:r>
              <a:rPr lang="en-US" sz="4000" i="1" dirty="0" err="1">
                <a:solidFill>
                  <a:schemeClr val="accent6"/>
                </a:solidFill>
              </a:rPr>
              <a:t>corde</a:t>
            </a:r>
            <a:r>
              <a:rPr lang="en-US" sz="4000" i="1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i="1" dirty="0">
                <a:solidFill>
                  <a:schemeClr val="accent6"/>
                </a:solidFill>
              </a:rPr>
              <a:t>  Ecclesiae</a:t>
            </a:r>
            <a:endParaRPr lang="en-US" sz="4000" dirty="0">
              <a:solidFill>
                <a:schemeClr val="accent6"/>
              </a:solidFill>
            </a:endParaRPr>
          </a:p>
          <a:p>
            <a:r>
              <a:rPr lang="en-US" sz="4000" b="1" dirty="0">
                <a:solidFill>
                  <a:schemeClr val="accent6"/>
                </a:solidFill>
              </a:rPr>
              <a:t>To relaunch</a:t>
            </a:r>
            <a:r>
              <a:rPr lang="en-US" sz="4000" dirty="0">
                <a:solidFill>
                  <a:schemeClr val="accent6"/>
                </a:solidFill>
              </a:rPr>
              <a:t> the Church’s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  commitment to the field of </a:t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 education</a:t>
            </a:r>
          </a:p>
        </p:txBody>
      </p:sp>
      <p:pic>
        <p:nvPicPr>
          <p:cNvPr id="5" name="Picture 4" descr="World Congres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108" y="1375063"/>
            <a:ext cx="3643801" cy="46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Four Principle Themes: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2" y="1524000"/>
            <a:ext cx="10246936" cy="5011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6"/>
                </a:solidFill>
              </a:rPr>
              <a:t>1) Identity and Mission</a:t>
            </a:r>
            <a:endParaRPr lang="en-US" sz="4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chemeClr val="accent6"/>
                </a:solidFill>
              </a:rPr>
              <a:t>2) Stakeholders</a:t>
            </a:r>
            <a:endParaRPr lang="en-US" sz="4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chemeClr val="accent6"/>
                </a:solidFill>
              </a:rPr>
              <a:t>3) Formation of Formators</a:t>
            </a:r>
          </a:p>
          <a:p>
            <a:pPr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chemeClr val="accent6"/>
                </a:solidFill>
              </a:rPr>
              <a:t>4) Challenges </a:t>
            </a:r>
          </a:p>
        </p:txBody>
      </p:sp>
      <p:pic>
        <p:nvPicPr>
          <p:cNvPr id="5" name="Picture 4" descr="World Congres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2459" y="1278081"/>
            <a:ext cx="3698268" cy="47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18" y="1524000"/>
            <a:ext cx="114854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“We must promote a holistic educational journey for young people, entrusting its care and guidance to an educating community of evangelization, within which the identity of the educational institution itself is lived out in a life-giving way.”</a:t>
            </a:r>
          </a:p>
          <a:p>
            <a:endParaRPr lang="en-US" sz="14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/>
                </a:solidFill>
              </a:rPr>
              <a:t>Three challenges emerged: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 holistic 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Challenge of formation and faith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Challenge of the peripheries – the poor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and the new forms of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Sr. John Mary\Desktop\Trip 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81" y="3552733"/>
            <a:ext cx="4230255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8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r. John Mary\Desktop\Trip 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92"/>
            <a:ext cx="12192000" cy="64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4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Congregation for Catholic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526" y="1524000"/>
            <a:ext cx="108481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…aims to provide services to promote the educational mission </a:t>
            </a:r>
            <a:br>
              <a:rPr lang="en-US" sz="3000" dirty="0">
                <a:solidFill>
                  <a:schemeClr val="accent6"/>
                </a:solidFill>
              </a:rPr>
            </a:br>
            <a:r>
              <a:rPr lang="en-US" sz="3000" dirty="0">
                <a:solidFill>
                  <a:schemeClr val="accent6"/>
                </a:solidFill>
              </a:rPr>
              <a:t>of the Church: 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Education for all - UNESCO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Prepare a manifesto for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Research School for Higher Formation</a:t>
            </a:r>
            <a:endParaRPr lang="en-US" sz="28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chemeClr val="accent6"/>
                </a:solidFill>
              </a:rPr>
              <a:t>Gravissimum</a:t>
            </a:r>
            <a:r>
              <a:rPr lang="en-US" sz="3200" i="1" dirty="0">
                <a:solidFill>
                  <a:schemeClr val="accent6"/>
                </a:solidFill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</a:rPr>
              <a:t>Educationis</a:t>
            </a:r>
            <a:r>
              <a:rPr lang="en-US" sz="3200" i="1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Council for Educational Cooperation</a:t>
            </a:r>
          </a:p>
          <a:p>
            <a:endParaRPr lang="en-US" dirty="0"/>
          </a:p>
        </p:txBody>
      </p:sp>
      <p:pic>
        <p:nvPicPr>
          <p:cNvPr id="2051" name="Picture 3" descr="C:\Users\Sr. John Mary\Desktop\Trip 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1" y="2355273"/>
            <a:ext cx="4387023" cy="43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5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Message of Pope Francis to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676" y="5737123"/>
            <a:ext cx="8589196" cy="7398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accent6"/>
                </a:solidFill>
              </a:rPr>
              <a:t>Holistic education</a:t>
            </a:r>
            <a:endParaRPr lang="en-US" sz="4400" dirty="0"/>
          </a:p>
        </p:txBody>
      </p:sp>
      <p:pic>
        <p:nvPicPr>
          <p:cNvPr id="4" name="Picture 3" descr="personandvistaIMG_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902" y="1578079"/>
            <a:ext cx="4007264" cy="2861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st john neuman Grad-H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737" y="2860726"/>
            <a:ext cx="4001729" cy="28137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51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Message of Pope Francis to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676" y="5604387"/>
            <a:ext cx="8589196" cy="8726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accent6"/>
                </a:solidFill>
              </a:rPr>
              <a:t>New pathways</a:t>
            </a:r>
            <a:endParaRPr lang="en-US" sz="4000" b="1" dirty="0"/>
          </a:p>
        </p:txBody>
      </p:sp>
      <p:pic>
        <p:nvPicPr>
          <p:cNvPr id="4" name="Picture 3" descr="st mary tx F3C3660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257" y="1814053"/>
            <a:ext cx="5221728" cy="3483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12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Message of Pope Francis to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676" y="5456903"/>
            <a:ext cx="8589196" cy="10200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accent6"/>
                </a:solidFill>
              </a:rPr>
              <a:t>Peripheries</a:t>
            </a:r>
          </a:p>
          <a:p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jesuit-commons-600x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7893" y="1637071"/>
            <a:ext cx="6498508" cy="34658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7526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608</Words>
  <Application>Microsoft Office PowerPoint</Application>
  <PresentationFormat>Widescreen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Palatino Linotype</vt:lpstr>
      <vt:lpstr>Clarity</vt:lpstr>
      <vt:lpstr>1_Clarity</vt:lpstr>
      <vt:lpstr>2_Clarity</vt:lpstr>
      <vt:lpstr>3_Clarity</vt:lpstr>
      <vt:lpstr>4_Clarity</vt:lpstr>
      <vt:lpstr>World Congress on Catholic Education</vt:lpstr>
      <vt:lpstr>Aims of the Congress</vt:lpstr>
      <vt:lpstr>Four Principle Themes: </vt:lpstr>
      <vt:lpstr>Challenges</vt:lpstr>
      <vt:lpstr>PowerPoint Presentation</vt:lpstr>
      <vt:lpstr> The Congregation for Catholic Education</vt:lpstr>
      <vt:lpstr>Message of Pope Francis to Educators</vt:lpstr>
      <vt:lpstr>Message of Pope Francis to Educators</vt:lpstr>
      <vt:lpstr>Message of Pope Francis to Educators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Congress on Catholic Education</dc:title>
  <dc:creator>Barbara McCrabb</dc:creator>
  <cp:lastModifiedBy>Thelma Ekeocha</cp:lastModifiedBy>
  <cp:revision>25</cp:revision>
  <dcterms:created xsi:type="dcterms:W3CDTF">2016-02-26T19:45:48Z</dcterms:created>
  <dcterms:modified xsi:type="dcterms:W3CDTF">2018-02-01T18:28:47Z</dcterms:modified>
</cp:coreProperties>
</file>