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45"/>
  </p:notesMasterIdLst>
  <p:handoutMasterIdLst>
    <p:handoutMasterId r:id="rId46"/>
  </p:handoutMasterIdLst>
  <p:sldIdLst>
    <p:sldId id="256" r:id="rId6"/>
    <p:sldId id="297" r:id="rId7"/>
    <p:sldId id="298" r:id="rId8"/>
    <p:sldId id="291" r:id="rId9"/>
    <p:sldId id="299" r:id="rId10"/>
    <p:sldId id="300" r:id="rId11"/>
    <p:sldId id="301" r:id="rId12"/>
    <p:sldId id="302" r:id="rId13"/>
    <p:sldId id="292" r:id="rId14"/>
    <p:sldId id="293" r:id="rId15"/>
    <p:sldId id="295" r:id="rId16"/>
    <p:sldId id="294" r:id="rId17"/>
    <p:sldId id="260" r:id="rId18"/>
    <p:sldId id="267" r:id="rId19"/>
    <p:sldId id="338" r:id="rId20"/>
    <p:sldId id="308" r:id="rId21"/>
    <p:sldId id="321" r:id="rId22"/>
    <p:sldId id="320" r:id="rId23"/>
    <p:sldId id="284" r:id="rId24"/>
    <p:sldId id="323" r:id="rId25"/>
    <p:sldId id="285" r:id="rId26"/>
    <p:sldId id="262" r:id="rId27"/>
    <p:sldId id="277" r:id="rId28"/>
    <p:sldId id="305" r:id="rId29"/>
    <p:sldId id="330" r:id="rId30"/>
    <p:sldId id="329" r:id="rId31"/>
    <p:sldId id="324" r:id="rId32"/>
    <p:sldId id="325" r:id="rId33"/>
    <p:sldId id="326" r:id="rId34"/>
    <p:sldId id="327" r:id="rId35"/>
    <p:sldId id="328" r:id="rId36"/>
    <p:sldId id="331" r:id="rId37"/>
    <p:sldId id="332" r:id="rId38"/>
    <p:sldId id="333" r:id="rId39"/>
    <p:sldId id="334" r:id="rId40"/>
    <p:sldId id="336" r:id="rId41"/>
    <p:sldId id="335" r:id="rId42"/>
    <p:sldId id="337" r:id="rId43"/>
    <p:sldId id="306" r:id="rId4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1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viewProps" Target="viewProps.xml"/><Relationship Id="rId8" Type="http://schemas.openxmlformats.org/officeDocument/2006/relationships/slide" Target="slides/slide3.xml"/><Relationship Id="rId51"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ABDE5DB-5BEB-45A1-A513-C0F5C9AB2280}" type="datetimeFigureOut">
              <a:rPr lang="en-US" smtClean="0"/>
              <a:pPr/>
              <a:t>10/16/2017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5671A59A-2318-42E9-A7E1-60E82A43198B}" type="slidenum">
              <a:rPr lang="en-US" smtClean="0"/>
              <a:pPr/>
              <a:t>‹#›</a:t>
            </a:fld>
            <a:endParaRPr lang="en-US"/>
          </a:p>
        </p:txBody>
      </p:sp>
    </p:spTree>
    <p:extLst>
      <p:ext uri="{BB962C8B-B14F-4D97-AF65-F5344CB8AC3E}">
        <p14:creationId xmlns:p14="http://schemas.microsoft.com/office/powerpoint/2010/main" val="3562409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9D0A5EA-F60D-424C-8699-5131370465B9}" type="datetimeFigureOut">
              <a:rPr lang="en-US" smtClean="0"/>
              <a:pPr/>
              <a:t>10/16/2017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F684451-C6BC-438C-8893-B77BD44311FE}" type="slidenum">
              <a:rPr lang="en-US" smtClean="0"/>
              <a:pPr/>
              <a:t>‹#›</a:t>
            </a:fld>
            <a:endParaRPr lang="en-US"/>
          </a:p>
        </p:txBody>
      </p:sp>
    </p:spTree>
    <p:extLst>
      <p:ext uri="{BB962C8B-B14F-4D97-AF65-F5344CB8AC3E}">
        <p14:creationId xmlns:p14="http://schemas.microsoft.com/office/powerpoint/2010/main" val="2211088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684451-C6BC-438C-8893-B77BD44311FE}" type="slidenum">
              <a:rPr lang="en-US" smtClean="0"/>
              <a:pPr/>
              <a:t>19</a:t>
            </a:fld>
            <a:endParaRPr lang="en-US"/>
          </a:p>
        </p:txBody>
      </p:sp>
    </p:spTree>
    <p:extLst>
      <p:ext uri="{BB962C8B-B14F-4D97-AF65-F5344CB8AC3E}">
        <p14:creationId xmlns:p14="http://schemas.microsoft.com/office/powerpoint/2010/main" val="30398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Just over one in five (22 percent) report becoming a rector in 2015 or 2016. This group</a:t>
            </a:r>
          </a:p>
          <a:p>
            <a:r>
              <a:rPr lang="en-US" sz="1200" b="0" i="0" u="none" strike="noStrike" kern="1200" baseline="0" dirty="0">
                <a:solidFill>
                  <a:schemeClr val="tx1"/>
                </a:solidFill>
                <a:latin typeface="+mn-lt"/>
                <a:ea typeface="+mn-ea"/>
                <a:cs typeface="+mn-cs"/>
              </a:rPr>
              <a:t>of rectors has served for two years or less.</a:t>
            </a:r>
          </a:p>
          <a:p>
            <a:r>
              <a:rPr lang="en-US" sz="1200" b="0" i="0" u="none" strike="noStrike" kern="1200" baseline="0" dirty="0">
                <a:solidFill>
                  <a:schemeClr val="tx1"/>
                </a:solidFill>
                <a:latin typeface="+mn-lt"/>
                <a:ea typeface="+mn-ea"/>
                <a:cs typeface="+mn-cs"/>
              </a:rPr>
              <a:t> Six in ten (59 percent) report becoming a rector in their current seminary between 2011</a:t>
            </a:r>
          </a:p>
          <a:p>
            <a:r>
              <a:rPr lang="en-US" sz="1200" b="0" i="0" u="none" strike="noStrike" kern="1200" baseline="0" dirty="0">
                <a:solidFill>
                  <a:schemeClr val="tx1"/>
                </a:solidFill>
                <a:latin typeface="+mn-lt"/>
                <a:ea typeface="+mn-ea"/>
                <a:cs typeface="+mn-cs"/>
              </a:rPr>
              <a:t>and 2014. These respondents have served as rectors between two and five years.</a:t>
            </a:r>
          </a:p>
          <a:p>
            <a:r>
              <a:rPr lang="en-US" sz="1200" b="0" i="0" u="none" strike="noStrike" kern="1200" baseline="0" dirty="0">
                <a:solidFill>
                  <a:schemeClr val="tx1"/>
                </a:solidFill>
                <a:latin typeface="+mn-lt"/>
                <a:ea typeface="+mn-ea"/>
                <a:cs typeface="+mn-cs"/>
              </a:rPr>
              <a:t> One in five (19 percent) say they were appointed as a rector in 2010 or earlier.</a:t>
            </a:r>
          </a:p>
          <a:p>
            <a:r>
              <a:rPr lang="en-US" sz="1200" b="0" i="0" u="none" strike="noStrike" kern="1200" baseline="0" dirty="0">
                <a:solidFill>
                  <a:schemeClr val="tx1"/>
                </a:solidFill>
                <a:latin typeface="+mn-lt"/>
                <a:ea typeface="+mn-ea"/>
                <a:cs typeface="+mn-cs"/>
              </a:rPr>
              <a:t>Respondents in this category have served as a rector for at least six years.</a:t>
            </a:r>
            <a:endParaRPr lang="en-US" dirty="0"/>
          </a:p>
        </p:txBody>
      </p:sp>
      <p:sp>
        <p:nvSpPr>
          <p:cNvPr id="4" name="Slide Number Placeholder 3"/>
          <p:cNvSpPr>
            <a:spLocks noGrp="1"/>
          </p:cNvSpPr>
          <p:nvPr>
            <p:ph type="sldNum" sz="quarter" idx="10"/>
          </p:nvPr>
        </p:nvSpPr>
        <p:spPr/>
        <p:txBody>
          <a:bodyPr/>
          <a:lstStyle/>
          <a:p>
            <a:fld id="{2F684451-C6BC-438C-8893-B77BD44311FE}" type="slidenum">
              <a:rPr lang="en-US" smtClean="0"/>
              <a:pPr/>
              <a:t>26</a:t>
            </a:fld>
            <a:endParaRPr lang="en-US"/>
          </a:p>
        </p:txBody>
      </p:sp>
    </p:spTree>
    <p:extLst>
      <p:ext uri="{BB962C8B-B14F-4D97-AF65-F5344CB8AC3E}">
        <p14:creationId xmlns:p14="http://schemas.microsoft.com/office/powerpoint/2010/main" val="3318484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 Theologate rectors report that their seminaries have an average of five residential and</a:t>
            </a:r>
          </a:p>
          <a:p>
            <a:r>
              <a:rPr lang="en-US" sz="1200" b="0" i="0" u="none" strike="noStrike" kern="1200" baseline="0" dirty="0">
                <a:solidFill>
                  <a:schemeClr val="tx1"/>
                </a:solidFill>
                <a:latin typeface="+mn-lt"/>
                <a:ea typeface="+mn-ea"/>
                <a:cs typeface="+mn-cs"/>
              </a:rPr>
              <a:t>seven adjunct spiritual directors. Half of the </a:t>
            </a:r>
            <a:r>
              <a:rPr lang="en-US" sz="1200" b="0" i="0" u="none" strike="noStrike" kern="1200" baseline="0" dirty="0" err="1">
                <a:solidFill>
                  <a:schemeClr val="tx1"/>
                </a:solidFill>
                <a:latin typeface="+mn-lt"/>
                <a:ea typeface="+mn-ea"/>
                <a:cs typeface="+mn-cs"/>
              </a:rPr>
              <a:t>theologates</a:t>
            </a:r>
            <a:r>
              <a:rPr lang="en-US" sz="1200" b="0" i="0" u="none" strike="noStrike" kern="1200" baseline="0" dirty="0">
                <a:solidFill>
                  <a:schemeClr val="tx1"/>
                </a:solidFill>
                <a:latin typeface="+mn-lt"/>
                <a:ea typeface="+mn-ea"/>
                <a:cs typeface="+mn-cs"/>
              </a:rPr>
              <a:t> have four or more residential</a:t>
            </a:r>
          </a:p>
          <a:p>
            <a:r>
              <a:rPr lang="en-US" sz="1200" b="0" i="0" u="none" strike="noStrike" kern="1200" baseline="0" dirty="0">
                <a:solidFill>
                  <a:schemeClr val="tx1"/>
                </a:solidFill>
                <a:latin typeface="+mn-lt"/>
                <a:ea typeface="+mn-ea"/>
                <a:cs typeface="+mn-cs"/>
              </a:rPr>
              <a:t>and half have five or more adjunct spiritual directors.</a:t>
            </a:r>
          </a:p>
          <a:p>
            <a:r>
              <a:rPr lang="en-US" sz="1200" b="0" i="0" u="none" strike="noStrike" kern="1200" baseline="0" dirty="0">
                <a:solidFill>
                  <a:schemeClr val="tx1"/>
                </a:solidFill>
                <a:latin typeface="+mn-lt"/>
                <a:ea typeface="+mn-ea"/>
                <a:cs typeface="+mn-cs"/>
              </a:rPr>
              <a:t>- Likewise, college rectors report that their seminaries have an average of two</a:t>
            </a:r>
          </a:p>
          <a:p>
            <a:r>
              <a:rPr lang="en-US" sz="1200" b="0" i="0" u="none" strike="noStrike" kern="1200" baseline="0" dirty="0">
                <a:solidFill>
                  <a:schemeClr val="tx1"/>
                </a:solidFill>
                <a:latin typeface="+mn-lt"/>
                <a:ea typeface="+mn-ea"/>
                <a:cs typeface="+mn-cs"/>
              </a:rPr>
              <a:t>residential and seven adjunct spiritual directors. Half of college seminaries have two</a:t>
            </a:r>
          </a:p>
          <a:p>
            <a:r>
              <a:rPr lang="en-US" sz="1200" b="0" i="0" u="none" strike="noStrike" kern="1200" baseline="0" dirty="0">
                <a:solidFill>
                  <a:schemeClr val="tx1"/>
                </a:solidFill>
                <a:latin typeface="+mn-lt"/>
                <a:ea typeface="+mn-ea"/>
                <a:cs typeface="+mn-cs"/>
              </a:rPr>
              <a:t>or more residential and half have six or more adjunct spiritual directors.</a:t>
            </a:r>
            <a:endParaRPr lang="en-US" dirty="0"/>
          </a:p>
        </p:txBody>
      </p:sp>
      <p:sp>
        <p:nvSpPr>
          <p:cNvPr id="4" name="Slide Number Placeholder 3"/>
          <p:cNvSpPr>
            <a:spLocks noGrp="1"/>
          </p:cNvSpPr>
          <p:nvPr>
            <p:ph type="sldNum" sz="quarter" idx="10"/>
          </p:nvPr>
        </p:nvSpPr>
        <p:spPr/>
        <p:txBody>
          <a:bodyPr/>
          <a:lstStyle/>
          <a:p>
            <a:fld id="{2F684451-C6BC-438C-8893-B77BD44311FE}" type="slidenum">
              <a:rPr lang="en-US" smtClean="0"/>
              <a:pPr/>
              <a:t>28</a:t>
            </a:fld>
            <a:endParaRPr lang="en-US"/>
          </a:p>
        </p:txBody>
      </p:sp>
    </p:spTree>
    <p:extLst>
      <p:ext uri="{BB962C8B-B14F-4D97-AF65-F5344CB8AC3E}">
        <p14:creationId xmlns:p14="http://schemas.microsoft.com/office/powerpoint/2010/main" val="3012609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1D8BD707-D9CF-40AE-B4C6-C98DA3205C09}" type="datetimeFigureOut">
              <a:rPr lang="en-US" smtClean="0"/>
              <a:pPr/>
              <a:t>10/16/2017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75000"/>
                <a:lumOff val="25000"/>
              </a:schemeClr>
            </a:gs>
            <a:gs pos="30000">
              <a:srgbClr val="D49E6C"/>
            </a:gs>
            <a:gs pos="70000">
              <a:srgbClr val="A65528"/>
            </a:gs>
            <a:gs pos="100000">
              <a:srgbClr val="663012"/>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10/16/2017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50000"/>
              </a:schemeClr>
            </a:gs>
            <a:gs pos="30000">
              <a:srgbClr val="D49E6C"/>
            </a:gs>
            <a:gs pos="70000">
              <a:srgbClr val="A65528"/>
            </a:gs>
            <a:gs pos="100000">
              <a:srgbClr val="663012"/>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
            <a:ext cx="8229600" cy="1828800"/>
          </a:xfrm>
        </p:spPr>
        <p:txBody>
          <a:bodyPr>
            <a:normAutofit fontScale="90000"/>
          </a:bodyPr>
          <a:lstStyle/>
          <a:p>
            <a:br>
              <a:rPr lang="en-US" dirty="0"/>
            </a:br>
            <a:r>
              <a:rPr lang="en-US" dirty="0"/>
              <a:t>CCLV Report </a:t>
            </a:r>
            <a:br>
              <a:rPr lang="en-US" dirty="0"/>
            </a:br>
            <a:r>
              <a:rPr lang="en-US" sz="2700" dirty="0"/>
              <a:t>National Association of College Seminaries</a:t>
            </a:r>
            <a:br>
              <a:rPr lang="en-US" dirty="0"/>
            </a:br>
            <a:endParaRPr lang="en-US" sz="2700" dirty="0"/>
          </a:p>
        </p:txBody>
      </p:sp>
      <p:sp>
        <p:nvSpPr>
          <p:cNvPr id="3" name="Subtitle 2"/>
          <p:cNvSpPr>
            <a:spLocks noGrp="1"/>
          </p:cNvSpPr>
          <p:nvPr>
            <p:ph type="subTitle" idx="1"/>
          </p:nvPr>
        </p:nvSpPr>
        <p:spPr>
          <a:xfrm>
            <a:off x="1371600" y="3886200"/>
            <a:ext cx="6400800" cy="2743199"/>
          </a:xfrm>
        </p:spPr>
        <p:txBody>
          <a:bodyPr>
            <a:normAutofit/>
          </a:bodyPr>
          <a:lstStyle/>
          <a:p>
            <a:endParaRPr lang="en-US" sz="2000" dirty="0"/>
          </a:p>
          <a:p>
            <a:r>
              <a:rPr lang="en-US" dirty="0"/>
              <a:t>Rev. Ralph O’Donnell</a:t>
            </a:r>
          </a:p>
          <a:p>
            <a:r>
              <a:rPr lang="en-US" sz="2000" dirty="0"/>
              <a:t>Executive Director</a:t>
            </a:r>
          </a:p>
          <a:p>
            <a:r>
              <a:rPr lang="en-US" sz="2000" dirty="0"/>
              <a:t>Secretariat of Clergy, Consecrated Life and Vocations</a:t>
            </a:r>
          </a:p>
          <a:p>
            <a:r>
              <a:rPr lang="en-US" dirty="0"/>
              <a:t>www.usccb.org/priestlyformation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8600" y="2411250"/>
            <a:ext cx="1338072" cy="1304544"/>
          </a:xfrm>
          <a:prstGeom prst="rect">
            <a:avLst/>
          </a:prstGeom>
        </p:spPr>
      </p:pic>
    </p:spTree>
    <p:extLst>
      <p:ext uri="{BB962C8B-B14F-4D97-AF65-F5344CB8AC3E}">
        <p14:creationId xmlns:p14="http://schemas.microsoft.com/office/powerpoint/2010/main" val="1768019271"/>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National Directory, 2nd Edition</a:t>
            </a:r>
            <a:endParaRPr lang="en-US" dirty="0"/>
          </a:p>
        </p:txBody>
      </p:sp>
      <p:sp>
        <p:nvSpPr>
          <p:cNvPr id="3" name="Content Placeholder 2"/>
          <p:cNvSpPr>
            <a:spLocks noGrp="1"/>
          </p:cNvSpPr>
          <p:nvPr>
            <p:ph idx="1"/>
          </p:nvPr>
        </p:nvSpPr>
        <p:spPr/>
        <p:txBody>
          <a:bodyPr/>
          <a:lstStyle/>
          <a:p>
            <a:r>
              <a:rPr lang="en-US" dirty="0"/>
              <a:t>The Working Group was appointed in December 2015 and had their initial meeting with the draft writer in March 2016.</a:t>
            </a:r>
          </a:p>
          <a:p>
            <a:r>
              <a:rPr lang="en-US" dirty="0"/>
              <a:t>The writing process. </a:t>
            </a:r>
          </a:p>
          <a:p>
            <a:r>
              <a:rPr lang="en-US" dirty="0"/>
              <a:t>The drafting process.</a:t>
            </a:r>
          </a:p>
          <a:p>
            <a:pPr lvl="1"/>
            <a:r>
              <a:rPr lang="en-US" dirty="0"/>
              <a:t>Committee Input</a:t>
            </a:r>
          </a:p>
          <a:p>
            <a:pPr lvl="1"/>
            <a:r>
              <a:rPr lang="en-US" dirty="0"/>
              <a:t>Ongoing Consultation </a:t>
            </a:r>
          </a:p>
          <a:p>
            <a:r>
              <a:rPr lang="en-US" dirty="0"/>
              <a:t> Vote and sending of the document to the Congregation for Clergy in Rome. November General Assembly in  2018.</a:t>
            </a:r>
          </a:p>
        </p:txBody>
      </p:sp>
    </p:spTree>
    <p:extLst>
      <p:ext uri="{BB962C8B-B14F-4D97-AF65-F5344CB8AC3E}">
        <p14:creationId xmlns:p14="http://schemas.microsoft.com/office/powerpoint/2010/main" val="1821184932"/>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Program of Priestly </a:t>
            </a:r>
            <a:r>
              <a:rPr lang="en-US" dirty="0"/>
              <a:t>Formation, 5</a:t>
            </a:r>
            <a:r>
              <a:rPr lang="en-US" baseline="30000" dirty="0"/>
              <a:t>th</a:t>
            </a:r>
            <a:r>
              <a:rPr lang="en-US" dirty="0"/>
              <a:t> ed. </a:t>
            </a:r>
            <a:r>
              <a:rPr lang="en-US" dirty="0">
                <a:sym typeface="Wingdings" panose="05000000000000000000" pitchFamily="2" charset="2"/>
              </a:rPr>
              <a:t> 6</a:t>
            </a:r>
            <a:r>
              <a:rPr lang="en-US" baseline="30000" dirty="0">
                <a:sym typeface="Wingdings" panose="05000000000000000000" pitchFamily="2" charset="2"/>
              </a:rPr>
              <a:t>th</a:t>
            </a:r>
            <a:r>
              <a:rPr lang="en-US" dirty="0">
                <a:sym typeface="Wingdings" panose="05000000000000000000" pitchFamily="2" charset="2"/>
              </a:rPr>
              <a:t> ed.</a:t>
            </a:r>
            <a:endParaRPr lang="en-US" dirty="0"/>
          </a:p>
        </p:txBody>
      </p:sp>
      <p:sp>
        <p:nvSpPr>
          <p:cNvPr id="3" name="Content Placeholder 2"/>
          <p:cNvSpPr>
            <a:spLocks noGrp="1"/>
          </p:cNvSpPr>
          <p:nvPr>
            <p:ph idx="1"/>
          </p:nvPr>
        </p:nvSpPr>
        <p:spPr/>
        <p:txBody>
          <a:bodyPr>
            <a:normAutofit fontScale="92500" lnSpcReduction="20000"/>
          </a:bodyPr>
          <a:lstStyle/>
          <a:p>
            <a:r>
              <a:rPr lang="en-US" dirty="0"/>
              <a:t>Schedule</a:t>
            </a:r>
          </a:p>
          <a:p>
            <a:pPr lvl="1"/>
            <a:r>
              <a:rPr lang="en-US" i="1" dirty="0"/>
              <a:t>Recognitio</a:t>
            </a:r>
            <a:r>
              <a:rPr lang="en-US" dirty="0"/>
              <a:t> expired November 2015</a:t>
            </a:r>
          </a:p>
          <a:p>
            <a:r>
              <a:rPr lang="en-US" dirty="0"/>
              <a:t>In 2014/15 CCLV conducted a formal consultation on the PPF#5</a:t>
            </a:r>
          </a:p>
          <a:p>
            <a:pPr lvl="1"/>
            <a:r>
              <a:rPr lang="en-US" dirty="0"/>
              <a:t>Canonical Affairs &amp; Church Governance Committee,  Dec. 2014</a:t>
            </a:r>
          </a:p>
          <a:p>
            <a:pPr lvl="1"/>
            <a:r>
              <a:rPr lang="en-US" dirty="0"/>
              <a:t>Bishops, November 2014</a:t>
            </a:r>
          </a:p>
          <a:p>
            <a:pPr lvl="1"/>
            <a:r>
              <a:rPr lang="en-US" dirty="0"/>
              <a:t>NACS, May 2015</a:t>
            </a:r>
          </a:p>
          <a:p>
            <a:pPr lvl="1"/>
            <a:r>
              <a:rPr lang="en-US" dirty="0"/>
              <a:t>NACTS, October 2015</a:t>
            </a:r>
          </a:p>
          <a:p>
            <a:r>
              <a:rPr lang="en-US" dirty="0"/>
              <a:t>Change of Competence</a:t>
            </a:r>
          </a:p>
          <a:p>
            <a:pPr lvl="1"/>
            <a:r>
              <a:rPr lang="en-US" dirty="0"/>
              <a:t>From the Congregation for Catholic Education to the Congregation for Clergy</a:t>
            </a:r>
          </a:p>
          <a:p>
            <a:pPr lvl="1"/>
            <a:r>
              <a:rPr lang="en-US" i="1" dirty="0"/>
              <a:t>Ratio fundamentalis Institutionis Sacerdotalis: </a:t>
            </a:r>
            <a:r>
              <a:rPr lang="en-US" dirty="0"/>
              <a:t>The Gift of the Priestly Vocation  Dec. 8, 2016</a:t>
            </a:r>
            <a:r>
              <a:rPr lang="en-US" i="1" dirty="0"/>
              <a:t> </a:t>
            </a:r>
          </a:p>
          <a:p>
            <a:pPr>
              <a:buNone/>
            </a:pPr>
            <a:endParaRPr lang="en-US" dirty="0"/>
          </a:p>
          <a:p>
            <a:pPr lvl="1"/>
            <a:endParaRPr lang="en-US" dirty="0"/>
          </a:p>
          <a:p>
            <a:pPr lvl="1"/>
            <a:endParaRPr lang="en-US" dirty="0"/>
          </a:p>
        </p:txBody>
      </p:sp>
    </p:spTree>
    <p:extLst>
      <p:ext uri="{BB962C8B-B14F-4D97-AF65-F5344CB8AC3E}">
        <p14:creationId xmlns:p14="http://schemas.microsoft.com/office/powerpoint/2010/main" val="4235784726"/>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 for Priestly Formation, 6</a:t>
            </a:r>
            <a:r>
              <a:rPr lang="en-US" baseline="30000" dirty="0"/>
              <a:t>th</a:t>
            </a:r>
            <a:r>
              <a:rPr lang="en-US" dirty="0"/>
              <a:t> Edition</a:t>
            </a:r>
          </a:p>
        </p:txBody>
      </p:sp>
      <p:sp>
        <p:nvSpPr>
          <p:cNvPr id="3" name="Content Placeholder 2"/>
          <p:cNvSpPr>
            <a:spLocks noGrp="1"/>
          </p:cNvSpPr>
          <p:nvPr>
            <p:ph idx="1"/>
          </p:nvPr>
        </p:nvSpPr>
        <p:spPr/>
        <p:txBody>
          <a:bodyPr>
            <a:normAutofit fontScale="92500"/>
          </a:bodyPr>
          <a:lstStyle/>
          <a:p>
            <a:endParaRPr lang="en-US" dirty="0"/>
          </a:p>
          <a:p>
            <a:r>
              <a:rPr lang="en-US" dirty="0"/>
              <a:t>Simple </a:t>
            </a:r>
            <a:r>
              <a:rPr lang="en-US" i="1" dirty="0"/>
              <a:t>recognitio</a:t>
            </a:r>
            <a:r>
              <a:rPr lang="en-US" dirty="0"/>
              <a:t> for 5yrs granted November 2015</a:t>
            </a:r>
          </a:p>
          <a:p>
            <a:r>
              <a:rPr lang="en-US" dirty="0"/>
              <a:t>The Working Group was appointed in December 2015</a:t>
            </a:r>
          </a:p>
          <a:p>
            <a:r>
              <a:rPr lang="en-US" dirty="0"/>
              <a:t>New </a:t>
            </a:r>
            <a:r>
              <a:rPr lang="en-US" b="1" i="1" dirty="0"/>
              <a:t>Ratio Fundamentalis</a:t>
            </a:r>
            <a:r>
              <a:rPr lang="en-US" dirty="0"/>
              <a:t>: The Gift of the Priestly Vocation, December 8, 2016</a:t>
            </a:r>
          </a:p>
          <a:p>
            <a:r>
              <a:rPr lang="en-US" dirty="0"/>
              <a:t>The writing and editing process began in March 2017</a:t>
            </a:r>
          </a:p>
          <a:p>
            <a:r>
              <a:rPr lang="en-US" dirty="0"/>
              <a:t>Vote and sending of the document to the Congregation for Clergy in Rome. </a:t>
            </a:r>
            <a:r>
              <a:rPr lang="en-US" sz="2000" dirty="0"/>
              <a:t>(Nov.  2019)</a:t>
            </a:r>
          </a:p>
        </p:txBody>
      </p:sp>
    </p:spTree>
    <p:extLst>
      <p:ext uri="{BB962C8B-B14F-4D97-AF65-F5344CB8AC3E}">
        <p14:creationId xmlns:p14="http://schemas.microsoft.com/office/powerpoint/2010/main" val="4267881907"/>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CCLV/CARA Surveys</a:t>
            </a:r>
          </a:p>
        </p:txBody>
      </p:sp>
      <p:sp>
        <p:nvSpPr>
          <p:cNvPr id="3" name="Content Placeholder 2"/>
          <p:cNvSpPr>
            <a:spLocks noGrp="1"/>
          </p:cNvSpPr>
          <p:nvPr>
            <p:ph idx="1"/>
          </p:nvPr>
        </p:nvSpPr>
        <p:spPr/>
        <p:txBody>
          <a:bodyPr/>
          <a:lstStyle/>
          <a:p>
            <a:r>
              <a:rPr lang="en-US" dirty="0"/>
              <a:t>Seminary Enrollment Trends</a:t>
            </a:r>
          </a:p>
          <a:p>
            <a:endParaRPr lang="en-US" dirty="0"/>
          </a:p>
          <a:p>
            <a:r>
              <a:rPr lang="en-US" dirty="0"/>
              <a:t>Ordination Class of 2017</a:t>
            </a:r>
          </a:p>
          <a:p>
            <a:endParaRPr lang="en-US" dirty="0"/>
          </a:p>
          <a:p>
            <a:r>
              <a:rPr lang="en-US" dirty="0"/>
              <a:t>Seminary Survey Fall 2016 on Engaging Science in Seminaries</a:t>
            </a:r>
          </a:p>
          <a:p>
            <a:pPr marL="137160" indent="0">
              <a:buNone/>
            </a:pPr>
            <a:endParaRPr lang="en-US" dirty="0"/>
          </a:p>
        </p:txBody>
      </p:sp>
    </p:spTree>
    <p:extLst>
      <p:ext uri="{BB962C8B-B14F-4D97-AF65-F5344CB8AC3E}">
        <p14:creationId xmlns:p14="http://schemas.microsoft.com/office/powerpoint/2010/main" val="516176145"/>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Seminary Enrollment</a:t>
            </a:r>
            <a:br>
              <a:rPr lang="en-US" dirty="0"/>
            </a:br>
            <a:r>
              <a:rPr lang="en-US" dirty="0"/>
              <a:t>2016-2017</a:t>
            </a:r>
          </a:p>
        </p:txBody>
      </p:sp>
      <p:sp>
        <p:nvSpPr>
          <p:cNvPr id="3" name="Content Placeholder 2"/>
          <p:cNvSpPr>
            <a:spLocks noGrp="1"/>
          </p:cNvSpPr>
          <p:nvPr>
            <p:ph idx="1"/>
          </p:nvPr>
        </p:nvSpPr>
        <p:spPr/>
        <p:txBody>
          <a:bodyPr>
            <a:normAutofit/>
          </a:bodyPr>
          <a:lstStyle/>
          <a:p>
            <a:r>
              <a:rPr lang="en-US" dirty="0"/>
              <a:t>College: 		</a:t>
            </a:r>
            <a:r>
              <a:rPr lang="en-US" b="1" dirty="0">
                <a:solidFill>
                  <a:schemeClr val="accent3">
                    <a:lumMod val="50000"/>
                  </a:schemeClr>
                </a:solidFill>
              </a:rPr>
              <a:t>1,395</a:t>
            </a:r>
            <a:r>
              <a:rPr lang="en-US" dirty="0"/>
              <a:t>	</a:t>
            </a:r>
            <a:endParaRPr lang="en-US" sz="1600" dirty="0"/>
          </a:p>
          <a:p>
            <a:pPr marL="137160" indent="0">
              <a:buNone/>
            </a:pPr>
            <a:r>
              <a:rPr lang="en-US" dirty="0"/>
              <a:t>				1,248 </a:t>
            </a:r>
            <a:r>
              <a:rPr lang="en-US" sz="1600" dirty="0"/>
              <a:t>(2004-2005)*</a:t>
            </a:r>
          </a:p>
          <a:p>
            <a:pPr marL="137160" indent="0">
              <a:buNone/>
            </a:pPr>
            <a:r>
              <a:rPr lang="en-US" dirty="0"/>
              <a:t>				1,460 </a:t>
            </a:r>
            <a:r>
              <a:rPr lang="en-US" sz="1600" dirty="0"/>
              <a:t>(2010-2011)**</a:t>
            </a:r>
          </a:p>
          <a:p>
            <a:r>
              <a:rPr lang="en-US" dirty="0"/>
              <a:t>Theology: 		</a:t>
            </a:r>
            <a:r>
              <a:rPr lang="en-US" b="1" dirty="0">
                <a:solidFill>
                  <a:schemeClr val="accent3">
                    <a:lumMod val="50000"/>
                  </a:schemeClr>
                </a:solidFill>
              </a:rPr>
              <a:t>3,405</a:t>
            </a:r>
          </a:p>
          <a:p>
            <a:pPr marL="137160" indent="0">
              <a:buNone/>
            </a:pPr>
            <a:r>
              <a:rPr lang="en-US" dirty="0"/>
              <a:t>				3,114 </a:t>
            </a:r>
            <a:r>
              <a:rPr lang="en-US" sz="1600" dirty="0"/>
              <a:t>(1997-1998)*</a:t>
            </a:r>
          </a:p>
          <a:p>
            <a:pPr marL="585216" lvl="1" indent="0">
              <a:buNone/>
            </a:pPr>
            <a:r>
              <a:rPr lang="en-US" dirty="0"/>
              <a:t>				</a:t>
            </a:r>
            <a:r>
              <a:rPr lang="en-US" sz="2800" dirty="0"/>
              <a:t>3,723</a:t>
            </a:r>
            <a:r>
              <a:rPr lang="en-US" dirty="0"/>
              <a:t> </a:t>
            </a:r>
            <a:r>
              <a:rPr lang="en-US" sz="1600" dirty="0"/>
              <a:t>(2011-2012)**</a:t>
            </a:r>
          </a:p>
          <a:p>
            <a:r>
              <a:rPr lang="en-US" dirty="0"/>
              <a:t>Pre-Theology: 	   </a:t>
            </a:r>
            <a:r>
              <a:rPr lang="en-US" b="1" dirty="0">
                <a:solidFill>
                  <a:schemeClr val="accent3">
                    <a:lumMod val="50000"/>
                  </a:schemeClr>
                </a:solidFill>
              </a:rPr>
              <a:t>704</a:t>
            </a:r>
            <a:r>
              <a:rPr lang="en-US" dirty="0"/>
              <a:t> (21% of </a:t>
            </a:r>
          </a:p>
          <a:p>
            <a:pPr marL="585216" lvl="1" indent="0">
              <a:buNone/>
            </a:pPr>
            <a:r>
              <a:rPr lang="en-US" sz="2000" dirty="0"/>
              <a:t>	* = Lowest </a:t>
            </a:r>
          </a:p>
          <a:p>
            <a:pPr marL="585216" lvl="1" indent="0">
              <a:buNone/>
            </a:pPr>
            <a:r>
              <a:rPr lang="en-US" sz="1800" dirty="0"/>
              <a:t>	** = Most recent higher enrollment</a:t>
            </a:r>
          </a:p>
          <a:p>
            <a:pPr lvl="1"/>
            <a:endParaRPr lang="en-US" dirty="0"/>
          </a:p>
        </p:txBody>
      </p:sp>
    </p:spTree>
    <p:extLst>
      <p:ext uri="{BB962C8B-B14F-4D97-AF65-F5344CB8AC3E}">
        <p14:creationId xmlns:p14="http://schemas.microsoft.com/office/powerpoint/2010/main" val="4059032849"/>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Pre-Theology </a:t>
            </a:r>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990600" y="2133600"/>
            <a:ext cx="7086600" cy="1754326"/>
          </a:xfrm>
          <a:prstGeom prst="rect">
            <a:avLst/>
          </a:prstGeom>
        </p:spPr>
        <p:txBody>
          <a:bodyPr wrap="square">
            <a:spAutoFit/>
          </a:bodyPr>
          <a:lstStyle/>
          <a:p>
            <a:r>
              <a:rPr lang="en-US" dirty="0"/>
              <a:t>In academic year 2016-2017, the 704 seminarians enrolled in pre-theology make up a fifth (21 percent) of all theology-level seminarians, a decrease ofhttps://usccb.sharepoint.com/SitePages/Home.aspx 28 seminarians from last year and approximately the same percentage of overall theologate enrollment over the past decade. </a:t>
            </a:r>
          </a:p>
        </p:txBody>
      </p:sp>
    </p:spTree>
    <p:extLst>
      <p:ext uri="{BB962C8B-B14F-4D97-AF65-F5344CB8AC3E}">
        <p14:creationId xmlns:p14="http://schemas.microsoft.com/office/powerpoint/2010/main" val="256831510"/>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Seminary Enrollment Trends</a:t>
            </a:r>
          </a:p>
        </p:txBody>
      </p:sp>
      <p:pic>
        <p:nvPicPr>
          <p:cNvPr id="4" name="Content Placeholder 3"/>
          <p:cNvPicPr>
            <a:picLocks noGrp="1" noChangeAspect="1"/>
          </p:cNvPicPr>
          <p:nvPr>
            <p:ph idx="1"/>
          </p:nvPr>
        </p:nvPicPr>
        <p:blipFill>
          <a:blip r:embed="rId2" cstate="print"/>
          <a:stretch>
            <a:fillRect/>
          </a:stretch>
        </p:blipFill>
        <p:spPr>
          <a:xfrm>
            <a:off x="457200" y="1912740"/>
            <a:ext cx="8229600" cy="4083445"/>
          </a:xfrm>
          <a:prstGeom prst="rect">
            <a:avLst/>
          </a:prstGeom>
        </p:spPr>
      </p:pic>
    </p:spTree>
    <p:extLst>
      <p:ext uri="{BB962C8B-B14F-4D97-AF65-F5344CB8AC3E}">
        <p14:creationId xmlns:p14="http://schemas.microsoft.com/office/powerpoint/2010/main" val="719525660"/>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High School Seminaries</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marL="137160" indent="0">
              <a:buNone/>
            </a:pPr>
            <a:endParaRPr lang="en-US" b="1" dirty="0"/>
          </a:p>
          <a:p>
            <a:pPr marL="137160" indent="0">
              <a:buNone/>
            </a:pPr>
            <a:r>
              <a:rPr lang="en-US" dirty="0"/>
              <a:t>In 1967, there were 36 diocesan and 86 religious high school seminaries as well as 17 junior college seminaries, 38 combined high school and junior college seminaries, and a few others that also provided a high school education in a seminary context. Historically, seminaries at this entry level provided important training in Latin, Greek, and other subjects formerly considered essential for advanced seminary studies. Today, only three active high school seminary programs remain, with a combined enrollment of 351 students. These programs are all independent, freestanding institutions. Only one of the three is diocesan (Cathedral Preparatory Seminary in Elmhurst, NY) and the other two are sponsored by a religious institute. One is sponsored by the Order of Friars Minor, Capuchin, and the other is sponsored by the Legionaries of Christ. </a:t>
            </a:r>
          </a:p>
        </p:txBody>
      </p:sp>
    </p:spTree>
    <p:extLst>
      <p:ext uri="{BB962C8B-B14F-4D97-AF65-F5344CB8AC3E}">
        <p14:creationId xmlns:p14="http://schemas.microsoft.com/office/powerpoint/2010/main" val="3861964489"/>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College Seminaries</a:t>
            </a:r>
            <a:br>
              <a:rPr lang="en-US" dirty="0"/>
            </a:br>
            <a:endParaRPr lang="en-US" dirty="0"/>
          </a:p>
        </p:txBody>
      </p:sp>
      <p:sp>
        <p:nvSpPr>
          <p:cNvPr id="6" name="Content Placeholder 5"/>
          <p:cNvSpPr>
            <a:spLocks noGrp="1"/>
          </p:cNvSpPr>
          <p:nvPr>
            <p:ph idx="1"/>
          </p:nvPr>
        </p:nvSpPr>
        <p:spPr/>
        <p:txBody>
          <a:bodyPr>
            <a:normAutofit/>
          </a:bodyPr>
          <a:lstStyle/>
          <a:p>
            <a:pPr marL="137160" indent="0">
              <a:buNone/>
            </a:pPr>
            <a:r>
              <a:rPr lang="en-US" sz="2400" dirty="0"/>
              <a:t>In 2016-2017, there were 1,395 seminarians enrolled in 29 college-level priesthood formation programs or in seminary residence programs in religious institutes.  This number does not include the 183 pre-theology students in college seminary programs, since pre-theology students are calculated in the theology-level counts.  College-level priesthood formation programs may be divided into three categories: free-standing seminaries (730 seminarians), collaborative seminaries (492), and seminary residence programs (173). </a:t>
            </a:r>
          </a:p>
        </p:txBody>
      </p:sp>
    </p:spTree>
    <p:extLst>
      <p:ext uri="{BB962C8B-B14F-4D97-AF65-F5344CB8AC3E}">
        <p14:creationId xmlns:p14="http://schemas.microsoft.com/office/powerpoint/2010/main" val="4096698412"/>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Seminary College Retention Rate </a:t>
            </a:r>
          </a:p>
        </p:txBody>
      </p:sp>
      <p:sp>
        <p:nvSpPr>
          <p:cNvPr id="3" name="Content Placeholder 2"/>
          <p:cNvSpPr>
            <a:spLocks noGrp="1"/>
          </p:cNvSpPr>
          <p:nvPr>
            <p:ph idx="1"/>
          </p:nvPr>
        </p:nvSpPr>
        <p:spPr/>
        <p:txBody>
          <a:bodyPr>
            <a:normAutofit lnSpcReduction="10000"/>
          </a:bodyPr>
          <a:lstStyle/>
          <a:p>
            <a:r>
              <a:rPr lang="en-US" dirty="0"/>
              <a:t>Of the 343 seminarians who began college seminary in 2013, 231 are completing their fourth year in 2017.  Thus, the retention rate for the Class of 2017 throughout their four years of college seminary is expected to be 67 percent, on par with that reported for the last four years.  The average retention rate across all nine four-year cohorts for those who began college seminary from 2005-2006 to 2016-2017 was 69 percent. </a:t>
            </a:r>
          </a:p>
          <a:p>
            <a:pPr marL="137160" indent="0">
              <a:buNone/>
            </a:pPr>
            <a:r>
              <a:rPr lang="en-US" dirty="0"/>
              <a:t> </a:t>
            </a:r>
          </a:p>
        </p:txBody>
      </p:sp>
    </p:spTree>
    <p:extLst>
      <p:ext uri="{BB962C8B-B14F-4D97-AF65-F5344CB8AC3E}">
        <p14:creationId xmlns:p14="http://schemas.microsoft.com/office/powerpoint/2010/main" val="188415267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Clergy, Consecrated Life and Vocations (CCLV)</a:t>
            </a:r>
            <a:endParaRPr lang="en-US" sz="4000" dirty="0"/>
          </a:p>
        </p:txBody>
      </p:sp>
      <p:sp>
        <p:nvSpPr>
          <p:cNvPr id="7" name="Content Placeholder 6"/>
          <p:cNvSpPr>
            <a:spLocks noGrp="1"/>
          </p:cNvSpPr>
          <p:nvPr>
            <p:ph sz="half" idx="1"/>
          </p:nvPr>
        </p:nvSpPr>
        <p:spPr/>
        <p:txBody>
          <a:bodyPr>
            <a:normAutofit fontScale="70000" lnSpcReduction="20000"/>
          </a:bodyPr>
          <a:lstStyle/>
          <a:p>
            <a:pPr marL="137160" indent="0">
              <a:buNone/>
            </a:pPr>
            <a:endParaRPr lang="en-US" dirty="0"/>
          </a:p>
          <a:p>
            <a:pPr marL="137160" indent="0">
              <a:buNone/>
            </a:pPr>
            <a:r>
              <a:rPr lang="en-US" dirty="0"/>
              <a:t>Committee</a:t>
            </a:r>
          </a:p>
          <a:p>
            <a:r>
              <a:rPr lang="en-US" dirty="0"/>
              <a:t>Cardinal Joseph Tobin, C.Ss.R., Chairman</a:t>
            </a:r>
          </a:p>
          <a:p>
            <a:endParaRPr lang="en-US" dirty="0"/>
          </a:p>
          <a:p>
            <a:r>
              <a:rPr lang="en-US" sz="2800" dirty="0"/>
              <a:t>Archbishop Samuel Aquila</a:t>
            </a:r>
          </a:p>
          <a:p>
            <a:r>
              <a:rPr lang="en-US" sz="2800" dirty="0"/>
              <a:t>Archbishop Charles Thompson</a:t>
            </a:r>
          </a:p>
          <a:p>
            <a:r>
              <a:rPr lang="en-US" sz="2800" dirty="0"/>
              <a:t>Archbishop John Wester</a:t>
            </a:r>
          </a:p>
          <a:p>
            <a:r>
              <a:rPr lang="en-US" sz="2800" dirty="0"/>
              <a:t>Bishop Earl Boyea *</a:t>
            </a:r>
          </a:p>
          <a:p>
            <a:r>
              <a:rPr lang="en-US" sz="2800" dirty="0"/>
              <a:t>Bishop Arturo Cepeda</a:t>
            </a:r>
          </a:p>
          <a:p>
            <a:r>
              <a:rPr lang="en-US" sz="2800" dirty="0"/>
              <a:t>Bishop James Checchio</a:t>
            </a:r>
          </a:p>
          <a:p>
            <a:r>
              <a:rPr lang="en-US" sz="2800" dirty="0"/>
              <a:t>Bishop Thomas Daly</a:t>
            </a:r>
          </a:p>
          <a:p>
            <a:r>
              <a:rPr lang="en-US" sz="2800" dirty="0"/>
              <a:t>Bishop Michael Olson</a:t>
            </a:r>
          </a:p>
          <a:p>
            <a:pPr marL="137160" indent="0">
              <a:buNone/>
            </a:pPr>
            <a:endParaRPr lang="en-US" sz="2800" dirty="0"/>
          </a:p>
          <a:p>
            <a:endParaRPr lang="en-US" dirty="0"/>
          </a:p>
          <a:p>
            <a:pPr lvl="1"/>
            <a:endParaRPr lang="en-US" dirty="0"/>
          </a:p>
        </p:txBody>
      </p:sp>
      <p:sp>
        <p:nvSpPr>
          <p:cNvPr id="8" name="Content Placeholder 7"/>
          <p:cNvSpPr>
            <a:spLocks noGrp="1"/>
          </p:cNvSpPr>
          <p:nvPr>
            <p:ph sz="half" idx="2"/>
          </p:nvPr>
        </p:nvSpPr>
        <p:spPr/>
        <p:txBody>
          <a:bodyPr>
            <a:normAutofit fontScale="70000" lnSpcReduction="20000"/>
          </a:bodyPr>
          <a:lstStyle/>
          <a:p>
            <a:pPr marL="137160" indent="0">
              <a:buNone/>
            </a:pPr>
            <a:endParaRPr lang="en-US" dirty="0"/>
          </a:p>
          <a:p>
            <a:pPr marL="137160" indent="0">
              <a:buNone/>
            </a:pPr>
            <a:r>
              <a:rPr lang="en-US" dirty="0"/>
              <a:t>Secretariat</a:t>
            </a:r>
          </a:p>
          <a:p>
            <a:r>
              <a:rPr lang="en-US" dirty="0"/>
              <a:t>Fr. Ralph O’Donnell, Executive Director</a:t>
            </a:r>
          </a:p>
          <a:p>
            <a:r>
              <a:rPr lang="en-US" dirty="0"/>
              <a:t>Fr. Luke Ballman,                  Associate Director</a:t>
            </a:r>
          </a:p>
          <a:p>
            <a:r>
              <a:rPr lang="en-US" dirty="0"/>
              <a:t>Emily Risley, Staff Assistant</a:t>
            </a:r>
          </a:p>
        </p:txBody>
      </p:sp>
    </p:spTree>
    <p:extLst>
      <p:ext uri="{BB962C8B-B14F-4D97-AF65-F5344CB8AC3E}">
        <p14:creationId xmlns:p14="http://schemas.microsoft.com/office/powerpoint/2010/main" val="2388070190"/>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Theology Schools</a:t>
            </a:r>
          </a:p>
        </p:txBody>
      </p:sp>
      <p:sp>
        <p:nvSpPr>
          <p:cNvPr id="5" name="Content Placeholder 4"/>
          <p:cNvSpPr>
            <a:spLocks noGrp="1"/>
          </p:cNvSpPr>
          <p:nvPr>
            <p:ph idx="1"/>
          </p:nvPr>
        </p:nvSpPr>
        <p:spPr/>
        <p:txBody>
          <a:bodyPr>
            <a:normAutofit fontScale="92500" lnSpcReduction="20000"/>
          </a:bodyPr>
          <a:lstStyle/>
          <a:p>
            <a:pPr marL="137160" indent="0">
              <a:buNone/>
            </a:pPr>
            <a:r>
              <a:rPr lang="en-US" dirty="0"/>
              <a:t>During academic year 2016-2017, enrollment in the post-baccalaureate level of priestly formation totaled 3,405, a decrease of 3 percent (115 seminarians) from last year’s theologate enrollment of 3,520. Of these, 2,646 (78 percent) were candidates for dioceses and 757 (22 percent) were from religious orders. Diocesan enrollment decreased by 60 seminarians from last year’s total and religious enrollment decreased by 55 seminarians. These totals include pre-theology students who may have undergraduate degrees in another academic discipline but need additional work in philosophy, theology, or formation to qualify for theologate enrollment.</a:t>
            </a:r>
          </a:p>
        </p:txBody>
      </p:sp>
    </p:spTree>
    <p:extLst>
      <p:ext uri="{BB962C8B-B14F-4D97-AF65-F5344CB8AC3E}">
        <p14:creationId xmlns:p14="http://schemas.microsoft.com/office/powerpoint/2010/main" val="855484429"/>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Theology Retention Rate</a:t>
            </a:r>
          </a:p>
        </p:txBody>
      </p:sp>
      <p:sp>
        <p:nvSpPr>
          <p:cNvPr id="5" name="Rectangle 1"/>
          <p:cNvSpPr>
            <a:spLocks noChangeArrowheads="1"/>
          </p:cNvSpPr>
          <p:nvPr/>
        </p:nvSpPr>
        <p:spPr bwMode="auto">
          <a:xfrm>
            <a:off x="-946485" y="-141965"/>
            <a:ext cx="11165305" cy="70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41262" numCol="1" anchor="ctr" anchorCtr="0" compatLnSpc="1">
            <a:prstTxWarp prst="textNoShape">
              <a:avLst/>
            </a:prstTxWarp>
            <a:spAutoFit/>
          </a:bodyPr>
          <a:lstStyle>
            <a:lvl1pPr eaLnBrk="0" fontAlgn="base" hangingPunct="0">
              <a:spcBef>
                <a:spcPct val="0"/>
              </a:spcBef>
              <a:spcAft>
                <a:spcPct val="0"/>
              </a:spcAft>
              <a:tabLst>
                <a:tab pos="228600" algn="l"/>
                <a:tab pos="458788" algn="l"/>
                <a:tab pos="687388" algn="l"/>
                <a:tab pos="915988" algn="l"/>
                <a:tab pos="1146175" algn="l"/>
                <a:tab pos="1374775" algn="l"/>
                <a:tab pos="1604963" algn="l"/>
                <a:tab pos="1833563" algn="l"/>
                <a:tab pos="2063750" algn="l"/>
                <a:tab pos="2292350" algn="l"/>
                <a:tab pos="2520950" algn="l"/>
                <a:tab pos="2751138" algn="l"/>
                <a:tab pos="2979738" algn="l"/>
                <a:tab pos="3209925" algn="l"/>
                <a:tab pos="3438525" algn="l"/>
                <a:tab pos="3667125" algn="l"/>
                <a:tab pos="3895725" algn="l"/>
                <a:tab pos="4125913" algn="l"/>
                <a:tab pos="4356100" algn="l"/>
                <a:tab pos="45847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8788" algn="l"/>
                <a:tab pos="687388" algn="l"/>
                <a:tab pos="915988" algn="l"/>
                <a:tab pos="1146175" algn="l"/>
                <a:tab pos="1374775" algn="l"/>
                <a:tab pos="1604963" algn="l"/>
                <a:tab pos="1833563" algn="l"/>
                <a:tab pos="2063750" algn="l"/>
                <a:tab pos="2292350" algn="l"/>
                <a:tab pos="2520950" algn="l"/>
                <a:tab pos="2751138" algn="l"/>
                <a:tab pos="2979738" algn="l"/>
                <a:tab pos="3209925" algn="l"/>
                <a:tab pos="3438525" algn="l"/>
                <a:tab pos="3667125" algn="l"/>
                <a:tab pos="3895725" algn="l"/>
                <a:tab pos="4125913" algn="l"/>
                <a:tab pos="4356100" algn="l"/>
                <a:tab pos="45847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8788" algn="l"/>
                <a:tab pos="687388" algn="l"/>
                <a:tab pos="915988" algn="l"/>
                <a:tab pos="1146175" algn="l"/>
                <a:tab pos="1374775" algn="l"/>
                <a:tab pos="1604963" algn="l"/>
                <a:tab pos="1833563" algn="l"/>
                <a:tab pos="2063750" algn="l"/>
                <a:tab pos="2292350" algn="l"/>
                <a:tab pos="2520950" algn="l"/>
                <a:tab pos="2751138" algn="l"/>
                <a:tab pos="2979738" algn="l"/>
                <a:tab pos="3209925" algn="l"/>
                <a:tab pos="3438525" algn="l"/>
                <a:tab pos="3667125" algn="l"/>
                <a:tab pos="3895725" algn="l"/>
                <a:tab pos="4125913" algn="l"/>
                <a:tab pos="4356100" algn="l"/>
                <a:tab pos="45847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8788" algn="l"/>
                <a:tab pos="687388" algn="l"/>
                <a:tab pos="915988" algn="l"/>
                <a:tab pos="1146175" algn="l"/>
                <a:tab pos="1374775" algn="l"/>
                <a:tab pos="1604963" algn="l"/>
                <a:tab pos="1833563" algn="l"/>
                <a:tab pos="2063750" algn="l"/>
                <a:tab pos="2292350" algn="l"/>
                <a:tab pos="2520950" algn="l"/>
                <a:tab pos="2751138" algn="l"/>
                <a:tab pos="2979738" algn="l"/>
                <a:tab pos="3209925" algn="l"/>
                <a:tab pos="3438525" algn="l"/>
                <a:tab pos="3667125" algn="l"/>
                <a:tab pos="3895725" algn="l"/>
                <a:tab pos="4125913" algn="l"/>
                <a:tab pos="4356100" algn="l"/>
                <a:tab pos="45847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8788" algn="l"/>
                <a:tab pos="687388" algn="l"/>
                <a:tab pos="915988" algn="l"/>
                <a:tab pos="1146175" algn="l"/>
                <a:tab pos="1374775" algn="l"/>
                <a:tab pos="1604963" algn="l"/>
                <a:tab pos="1833563" algn="l"/>
                <a:tab pos="2063750" algn="l"/>
                <a:tab pos="2292350" algn="l"/>
                <a:tab pos="2520950" algn="l"/>
                <a:tab pos="2751138" algn="l"/>
                <a:tab pos="2979738" algn="l"/>
                <a:tab pos="3209925" algn="l"/>
                <a:tab pos="3438525" algn="l"/>
                <a:tab pos="3667125" algn="l"/>
                <a:tab pos="3895725" algn="l"/>
                <a:tab pos="4125913" algn="l"/>
                <a:tab pos="4356100" algn="l"/>
                <a:tab pos="45847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8788" algn="l"/>
                <a:tab pos="687388" algn="l"/>
                <a:tab pos="915988" algn="l"/>
                <a:tab pos="1146175" algn="l"/>
                <a:tab pos="1374775" algn="l"/>
                <a:tab pos="1604963" algn="l"/>
                <a:tab pos="1833563" algn="l"/>
                <a:tab pos="2063750" algn="l"/>
                <a:tab pos="2292350" algn="l"/>
                <a:tab pos="2520950" algn="l"/>
                <a:tab pos="2751138" algn="l"/>
                <a:tab pos="2979738" algn="l"/>
                <a:tab pos="3209925" algn="l"/>
                <a:tab pos="3438525" algn="l"/>
                <a:tab pos="3667125" algn="l"/>
                <a:tab pos="3895725" algn="l"/>
                <a:tab pos="4125913" algn="l"/>
                <a:tab pos="4356100" algn="l"/>
                <a:tab pos="45847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8788" algn="l"/>
                <a:tab pos="687388" algn="l"/>
                <a:tab pos="915988" algn="l"/>
                <a:tab pos="1146175" algn="l"/>
                <a:tab pos="1374775" algn="l"/>
                <a:tab pos="1604963" algn="l"/>
                <a:tab pos="1833563" algn="l"/>
                <a:tab pos="2063750" algn="l"/>
                <a:tab pos="2292350" algn="l"/>
                <a:tab pos="2520950" algn="l"/>
                <a:tab pos="2751138" algn="l"/>
                <a:tab pos="2979738" algn="l"/>
                <a:tab pos="3209925" algn="l"/>
                <a:tab pos="3438525" algn="l"/>
                <a:tab pos="3667125" algn="l"/>
                <a:tab pos="3895725" algn="l"/>
                <a:tab pos="4125913" algn="l"/>
                <a:tab pos="4356100" algn="l"/>
                <a:tab pos="45847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8788" algn="l"/>
                <a:tab pos="687388" algn="l"/>
                <a:tab pos="915988" algn="l"/>
                <a:tab pos="1146175" algn="l"/>
                <a:tab pos="1374775" algn="l"/>
                <a:tab pos="1604963" algn="l"/>
                <a:tab pos="1833563" algn="l"/>
                <a:tab pos="2063750" algn="l"/>
                <a:tab pos="2292350" algn="l"/>
                <a:tab pos="2520950" algn="l"/>
                <a:tab pos="2751138" algn="l"/>
                <a:tab pos="2979738" algn="l"/>
                <a:tab pos="3209925" algn="l"/>
                <a:tab pos="3438525" algn="l"/>
                <a:tab pos="3667125" algn="l"/>
                <a:tab pos="3895725" algn="l"/>
                <a:tab pos="4125913" algn="l"/>
                <a:tab pos="4356100" algn="l"/>
                <a:tab pos="45847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8788" algn="l"/>
                <a:tab pos="687388" algn="l"/>
                <a:tab pos="915988" algn="l"/>
                <a:tab pos="1146175" algn="l"/>
                <a:tab pos="1374775" algn="l"/>
                <a:tab pos="1604963" algn="l"/>
                <a:tab pos="1833563" algn="l"/>
                <a:tab pos="2063750" algn="l"/>
                <a:tab pos="2292350" algn="l"/>
                <a:tab pos="2520950" algn="l"/>
                <a:tab pos="2751138" algn="l"/>
                <a:tab pos="2979738" algn="l"/>
                <a:tab pos="3209925" algn="l"/>
                <a:tab pos="3438525" algn="l"/>
                <a:tab pos="3667125" algn="l"/>
                <a:tab pos="3895725" algn="l"/>
                <a:tab pos="4125913" algn="l"/>
                <a:tab pos="4356100" algn="l"/>
                <a:tab pos="458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 pos="458788" algn="l"/>
                <a:tab pos="687388" algn="l"/>
                <a:tab pos="915988" algn="l"/>
                <a:tab pos="1146175" algn="l"/>
                <a:tab pos="1374775" algn="l"/>
                <a:tab pos="1604963" algn="l"/>
                <a:tab pos="1833563" algn="l"/>
                <a:tab pos="2063750" algn="l"/>
                <a:tab pos="2292350" algn="l"/>
                <a:tab pos="2520950" algn="l"/>
                <a:tab pos="2751138" algn="l"/>
                <a:tab pos="2979738" algn="l"/>
                <a:tab pos="3209925" algn="l"/>
                <a:tab pos="3438525" algn="l"/>
                <a:tab pos="3667125" algn="l"/>
                <a:tab pos="3895725" algn="l"/>
                <a:tab pos="4125913" algn="l"/>
                <a:tab pos="4356100" algn="l"/>
                <a:tab pos="4584700" algn="l"/>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Content Placeholder 2"/>
          <p:cNvSpPr>
            <a:spLocks noGrp="1"/>
          </p:cNvSpPr>
          <p:nvPr>
            <p:ph idx="1"/>
          </p:nvPr>
        </p:nvSpPr>
        <p:spPr/>
        <p:txBody>
          <a:bodyPr/>
          <a:lstStyle/>
          <a:p>
            <a:r>
              <a:rPr lang="en-US" dirty="0"/>
              <a:t>Of the 704 seminarians who began theologate study in 2013, 561 are completing their fourth year in 2017.  Thus, the retention rate for the Class of 2017 throughout their four years of theologate study is expected to be 80 percent, higher than that reported for the last three years and about the same as the retention rate of the Class of 2013.  The average retention rate over ten years for those who began theology from 2007-2008 to 2016-2017 was 77 percent. </a:t>
            </a:r>
          </a:p>
        </p:txBody>
      </p:sp>
    </p:spTree>
    <p:extLst>
      <p:ext uri="{BB962C8B-B14F-4D97-AF65-F5344CB8AC3E}">
        <p14:creationId xmlns:p14="http://schemas.microsoft.com/office/powerpoint/2010/main" val="3403241245"/>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Ordination Class of 2017</a:t>
            </a:r>
          </a:p>
        </p:txBody>
      </p:sp>
      <p:sp>
        <p:nvSpPr>
          <p:cNvPr id="3" name="Content Placeholder 2"/>
          <p:cNvSpPr>
            <a:spLocks noGrp="1"/>
          </p:cNvSpPr>
          <p:nvPr>
            <p:ph idx="1"/>
          </p:nvPr>
        </p:nvSpPr>
        <p:spPr/>
        <p:txBody>
          <a:bodyPr>
            <a:normAutofit/>
          </a:bodyPr>
          <a:lstStyle/>
          <a:p>
            <a:r>
              <a:rPr lang="en-US" dirty="0"/>
              <a:t>590 potential candidates</a:t>
            </a:r>
          </a:p>
          <a:p>
            <a:r>
              <a:rPr lang="en-US" dirty="0"/>
              <a:t>70% Caucasian, 14% Hispanic; 10%Asian;</a:t>
            </a:r>
          </a:p>
          <a:p>
            <a:r>
              <a:rPr lang="en-US" dirty="0"/>
              <a:t>30% foreign-born (Colombia, Mexico, Philippines, Nigeria, Poland, Vietnam </a:t>
            </a:r>
          </a:p>
          <a:p>
            <a:r>
              <a:rPr lang="en-US" dirty="0"/>
              <a:t>Average age: 34/ Median age: 32</a:t>
            </a:r>
          </a:p>
          <a:p>
            <a:r>
              <a:rPr lang="en-US" dirty="0"/>
              <a:t>Between 40 and 50 percent of all responding ordinands attended Catholic education on the K-12 and/or college level.</a:t>
            </a:r>
          </a:p>
        </p:txBody>
      </p:sp>
    </p:spTree>
    <p:extLst>
      <p:ext uri="{BB962C8B-B14F-4D97-AF65-F5344CB8AC3E}">
        <p14:creationId xmlns:p14="http://schemas.microsoft.com/office/powerpoint/2010/main" val="1648967609"/>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Ordination Class of 2017</a:t>
            </a:r>
          </a:p>
        </p:txBody>
      </p:sp>
      <p:sp>
        <p:nvSpPr>
          <p:cNvPr id="3" name="Content Placeholder 2"/>
          <p:cNvSpPr>
            <a:spLocks noGrp="1"/>
          </p:cNvSpPr>
          <p:nvPr>
            <p:ph idx="1"/>
          </p:nvPr>
        </p:nvSpPr>
        <p:spPr>
          <a:xfrm>
            <a:off x="443089" y="1403526"/>
            <a:ext cx="8229600" cy="5225873"/>
          </a:xfrm>
        </p:spPr>
        <p:txBody>
          <a:bodyPr>
            <a:normAutofit/>
          </a:bodyPr>
          <a:lstStyle/>
          <a:p>
            <a:r>
              <a:rPr lang="en-US" dirty="0"/>
              <a:t>Entered seminary</a:t>
            </a:r>
          </a:p>
          <a:p>
            <a:pPr lvl="1"/>
            <a:r>
              <a:rPr lang="en-US" dirty="0"/>
              <a:t>High School (2%)</a:t>
            </a:r>
          </a:p>
          <a:p>
            <a:pPr lvl="1"/>
            <a:r>
              <a:rPr lang="en-US" dirty="0"/>
              <a:t>College (44%)</a:t>
            </a:r>
          </a:p>
          <a:p>
            <a:pPr lvl="1"/>
            <a:r>
              <a:rPr lang="en-US" dirty="0"/>
              <a:t>Pre-Theology (46%)</a:t>
            </a:r>
          </a:p>
          <a:p>
            <a:pPr lvl="1"/>
            <a:r>
              <a:rPr lang="en-US" dirty="0"/>
              <a:t>Theology (7%) </a:t>
            </a:r>
          </a:p>
          <a:p>
            <a:r>
              <a:rPr lang="en-US" dirty="0"/>
              <a:t>70% encouraged by parish priest</a:t>
            </a:r>
          </a:p>
          <a:p>
            <a:r>
              <a:rPr lang="en-US" dirty="0"/>
              <a:t>College debt is a factor</a:t>
            </a:r>
          </a:p>
          <a:p>
            <a:pPr lvl="1"/>
            <a:r>
              <a:rPr lang="en-US" dirty="0"/>
              <a:t>About 29% of all Diocesan and Religious</a:t>
            </a:r>
          </a:p>
          <a:p>
            <a:pPr lvl="1"/>
            <a:r>
              <a:rPr lang="en-US" dirty="0"/>
              <a:t>Entrance Average: $28,318 </a:t>
            </a:r>
            <a:r>
              <a:rPr lang="en-US" sz="1800" dirty="0"/>
              <a:t>(Of those responding)</a:t>
            </a:r>
          </a:p>
        </p:txBody>
      </p:sp>
    </p:spTree>
    <p:extLst>
      <p:ext uri="{BB962C8B-B14F-4D97-AF65-F5344CB8AC3E}">
        <p14:creationId xmlns:p14="http://schemas.microsoft.com/office/powerpoint/2010/main" val="1823089048"/>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Seminary Rectors Survey</a:t>
            </a:r>
          </a:p>
        </p:txBody>
      </p:sp>
      <p:sp>
        <p:nvSpPr>
          <p:cNvPr id="4" name="Subtitle 3"/>
          <p:cNvSpPr>
            <a:spLocks noGrp="1"/>
          </p:cNvSpPr>
          <p:nvPr>
            <p:ph type="subTitle" idx="1"/>
          </p:nvPr>
        </p:nvSpPr>
        <p:spPr>
          <a:xfrm>
            <a:off x="1524000" y="3331698"/>
            <a:ext cx="6248400" cy="1240302"/>
          </a:xfrm>
        </p:spPr>
        <p:txBody>
          <a:bodyPr>
            <a:normAutofit fontScale="77500" lnSpcReduction="20000"/>
          </a:bodyPr>
          <a:lstStyle/>
          <a:p>
            <a:r>
              <a:rPr lang="en-US" b="1" i="1" dirty="0"/>
              <a:t>Engaging Science in Seminaries</a:t>
            </a:r>
          </a:p>
          <a:p>
            <a:r>
              <a:rPr lang="en-US" b="1" dirty="0"/>
              <a:t>A Report to the USCCB Secretariat of Clergy,</a:t>
            </a:r>
          </a:p>
          <a:p>
            <a:r>
              <a:rPr lang="en-US" b="1" dirty="0"/>
              <a:t>Consecrated Life and Vocations</a:t>
            </a:r>
          </a:p>
        </p:txBody>
      </p:sp>
    </p:spTree>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normAutofit fontScale="92500" lnSpcReduction="20000"/>
          </a:bodyPr>
          <a:lstStyle/>
          <a:p>
            <a:r>
              <a:rPr lang="en-US" dirty="0"/>
              <a:t>Fifty-one U.S. seminaries responded to the survey. Of these, 32 are </a:t>
            </a:r>
            <a:r>
              <a:rPr lang="en-US" dirty="0" err="1"/>
              <a:t>theologates</a:t>
            </a:r>
            <a:r>
              <a:rPr lang="en-US" dirty="0"/>
              <a:t> (63 percent) and 19 are college level seminaries (37 percent), either free-standing or collaborative.</a:t>
            </a:r>
          </a:p>
          <a:p>
            <a:r>
              <a:rPr lang="en-US" dirty="0"/>
              <a:t>Responding seminaries have an average of 65 seminarians. Half of the seminaries have 55 seminarians or more.</a:t>
            </a:r>
          </a:p>
          <a:p>
            <a:r>
              <a:rPr lang="en-US" dirty="0"/>
              <a:t>Theology rectors report that their seminaries have an average of 80 seminarians. Half of them have 78 seminarians or more.</a:t>
            </a:r>
          </a:p>
          <a:p>
            <a:r>
              <a:rPr lang="en-US" dirty="0"/>
              <a:t>College rectors report that their seminaries have an average of 40 seminarians. Half of them have 42 seminarians or more.</a:t>
            </a:r>
          </a:p>
        </p:txBody>
      </p:sp>
    </p:spTree>
    <p:extLst>
      <p:ext uri="{BB962C8B-B14F-4D97-AF65-F5344CB8AC3E}">
        <p14:creationId xmlns:p14="http://schemas.microsoft.com/office/powerpoint/2010/main" val="2732135648"/>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Year Rector Began His Term</a:t>
            </a:r>
            <a:br>
              <a:rPr lang="en-US" dirty="0"/>
            </a:br>
            <a:endParaRPr lang="en-US" dirty="0"/>
          </a:p>
        </p:txBody>
      </p:sp>
      <p:sp>
        <p:nvSpPr>
          <p:cNvPr id="3" name="Content Placeholder 2"/>
          <p:cNvSpPr>
            <a:spLocks noGrp="1"/>
          </p:cNvSpPr>
          <p:nvPr>
            <p:ph idx="1"/>
          </p:nvPr>
        </p:nvSpPr>
        <p:spPr/>
        <p:txBody>
          <a:bodyPr>
            <a:normAutofit/>
          </a:bodyPr>
          <a:lstStyle/>
          <a:p>
            <a:pPr marL="137160" indent="0" algn="ctr">
              <a:buNone/>
            </a:pPr>
            <a:r>
              <a:rPr lang="en-US" i="1" dirty="0"/>
              <a:t>Percentage responding</a:t>
            </a:r>
          </a:p>
          <a:p>
            <a:pPr marL="137160" indent="0">
              <a:buNone/>
            </a:pPr>
            <a:r>
              <a:rPr lang="en-US" b="1" dirty="0"/>
              <a:t>				Theology 		College</a:t>
            </a:r>
          </a:p>
          <a:p>
            <a:pPr marL="137160" indent="0">
              <a:buNone/>
            </a:pPr>
            <a:endParaRPr lang="en-US" dirty="0"/>
          </a:p>
          <a:p>
            <a:pPr marL="137160" indent="0">
              <a:buNone/>
            </a:pPr>
            <a:r>
              <a:rPr lang="en-US" dirty="0"/>
              <a:t>2010 or earlier 			19% 		       17%</a:t>
            </a:r>
          </a:p>
          <a:p>
            <a:pPr marL="137160" indent="0">
              <a:buNone/>
            </a:pPr>
            <a:r>
              <a:rPr lang="en-US" dirty="0"/>
              <a:t>Between 2011 and 2014 	59%		       50%</a:t>
            </a:r>
          </a:p>
          <a:p>
            <a:pPr marL="137160" indent="0">
              <a:buNone/>
            </a:pPr>
            <a:r>
              <a:rPr lang="en-US" dirty="0"/>
              <a:t>Between 2015 and 2016 	22% 		       33%</a:t>
            </a:r>
          </a:p>
        </p:txBody>
      </p:sp>
    </p:spTree>
    <p:extLst>
      <p:ext uri="{BB962C8B-B14F-4D97-AF65-F5344CB8AC3E}">
        <p14:creationId xmlns:p14="http://schemas.microsoft.com/office/powerpoint/2010/main" val="1234430205"/>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a:t>Year the Current Director of Spiritual Life Began</a:t>
            </a:r>
            <a:endParaRPr lang="en-US" dirty="0"/>
          </a:p>
        </p:txBody>
      </p:sp>
      <p:sp>
        <p:nvSpPr>
          <p:cNvPr id="3" name="Content Placeholder 2"/>
          <p:cNvSpPr>
            <a:spLocks noGrp="1"/>
          </p:cNvSpPr>
          <p:nvPr>
            <p:ph idx="1"/>
          </p:nvPr>
        </p:nvSpPr>
        <p:spPr/>
        <p:txBody>
          <a:bodyPr/>
          <a:lstStyle/>
          <a:p>
            <a:pPr marL="137160" indent="0">
              <a:buNone/>
            </a:pPr>
            <a:endParaRPr lang="en-US" sz="2400" b="1" dirty="0"/>
          </a:p>
          <a:p>
            <a:pPr marL="137160" indent="0" algn="ctr">
              <a:buNone/>
            </a:pPr>
            <a:r>
              <a:rPr lang="en-US" i="1" dirty="0"/>
              <a:t>Percentage responding</a:t>
            </a:r>
          </a:p>
          <a:p>
            <a:pPr marL="137160" indent="0">
              <a:buNone/>
            </a:pPr>
            <a:endParaRPr lang="en-US" i="1" dirty="0"/>
          </a:p>
          <a:p>
            <a:pPr marL="137160" indent="0">
              <a:buNone/>
            </a:pPr>
            <a:r>
              <a:rPr lang="en-US" b="1" dirty="0"/>
              <a:t>				Theology 		College</a:t>
            </a:r>
          </a:p>
          <a:p>
            <a:pPr marL="137160" indent="0">
              <a:buNone/>
            </a:pPr>
            <a:r>
              <a:rPr lang="en-US" dirty="0"/>
              <a:t>2004 or earlier 			12% 			6%</a:t>
            </a:r>
          </a:p>
          <a:p>
            <a:pPr marL="137160" indent="0">
              <a:buNone/>
            </a:pPr>
            <a:r>
              <a:rPr lang="en-US" dirty="0"/>
              <a:t>Between 2005 and 2009 	15% 			6%</a:t>
            </a:r>
          </a:p>
          <a:p>
            <a:pPr marL="137160" indent="0">
              <a:buNone/>
            </a:pPr>
            <a:r>
              <a:rPr lang="en-US" dirty="0"/>
              <a:t>Between 2010 and 2014 	31% 		        50%</a:t>
            </a:r>
          </a:p>
          <a:p>
            <a:pPr marL="137160" indent="0">
              <a:buNone/>
            </a:pPr>
            <a:r>
              <a:rPr lang="en-US" dirty="0"/>
              <a:t>2015 and 2016 			42% 		        38%</a:t>
            </a:r>
          </a:p>
        </p:txBody>
      </p:sp>
    </p:spTree>
    <p:extLst>
      <p:ext uri="{BB962C8B-B14F-4D97-AF65-F5344CB8AC3E}">
        <p14:creationId xmlns:p14="http://schemas.microsoft.com/office/powerpoint/2010/main" val="1803345901"/>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Residency of Spiritual Directors</a:t>
            </a:r>
            <a:br>
              <a:rPr lang="en-US" dirty="0"/>
            </a:br>
            <a:endParaRPr lang="en-US" dirty="0"/>
          </a:p>
        </p:txBody>
      </p:sp>
      <p:sp>
        <p:nvSpPr>
          <p:cNvPr id="3" name="Content Placeholder 2"/>
          <p:cNvSpPr>
            <a:spLocks noGrp="1"/>
          </p:cNvSpPr>
          <p:nvPr>
            <p:ph idx="1"/>
          </p:nvPr>
        </p:nvSpPr>
        <p:spPr/>
        <p:txBody>
          <a:bodyPr/>
          <a:lstStyle/>
          <a:p>
            <a:pPr marL="137160" indent="0" algn="ctr">
              <a:buNone/>
            </a:pPr>
            <a:r>
              <a:rPr lang="en-US" i="1" dirty="0"/>
              <a:t>Mean and Median</a:t>
            </a:r>
          </a:p>
          <a:p>
            <a:pPr marL="137160" indent="0">
              <a:buNone/>
            </a:pPr>
            <a:r>
              <a:rPr lang="en-US" b="1" dirty="0"/>
              <a:t>				</a:t>
            </a:r>
            <a:r>
              <a:rPr lang="en-US" sz="2400" b="1" dirty="0"/>
              <a:t>Overall    Theology    College</a:t>
            </a:r>
          </a:p>
          <a:p>
            <a:pPr marL="137160" indent="0">
              <a:buNone/>
            </a:pPr>
            <a:r>
              <a:rPr lang="en-US" dirty="0"/>
              <a:t>Residential (average) 		4 	       5 		  2</a:t>
            </a:r>
          </a:p>
          <a:p>
            <a:pPr marL="137160" indent="0">
              <a:buNone/>
            </a:pPr>
            <a:r>
              <a:rPr lang="en-US" dirty="0"/>
              <a:t>Adjunct (average) 		7 	       7 		  7</a:t>
            </a:r>
          </a:p>
          <a:p>
            <a:pPr marL="137160" indent="0">
              <a:buNone/>
            </a:pPr>
            <a:endParaRPr lang="en-US" dirty="0"/>
          </a:p>
          <a:p>
            <a:pPr marL="137160" indent="0">
              <a:buNone/>
            </a:pPr>
            <a:r>
              <a:rPr lang="en-US" dirty="0"/>
              <a:t>Residential (median) 		2 	       4 		  2</a:t>
            </a:r>
          </a:p>
          <a:p>
            <a:pPr marL="137160" indent="0">
              <a:buNone/>
            </a:pPr>
            <a:r>
              <a:rPr lang="en-US" dirty="0"/>
              <a:t>Adjunct (median) 		5 	       5 		  6</a:t>
            </a:r>
          </a:p>
          <a:p>
            <a:pPr marL="137160" indent="0">
              <a:buNone/>
            </a:pPr>
            <a:endParaRPr lang="en-US" dirty="0"/>
          </a:p>
        </p:txBody>
      </p:sp>
    </p:spTree>
    <p:extLst>
      <p:ext uri="{BB962C8B-B14F-4D97-AF65-F5344CB8AC3E}">
        <p14:creationId xmlns:p14="http://schemas.microsoft.com/office/powerpoint/2010/main" val="4134714713"/>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Status of Faculty</a:t>
            </a:r>
            <a:br>
              <a:rPr lang="en-US" dirty="0"/>
            </a:br>
            <a:endParaRPr lang="en-US" dirty="0"/>
          </a:p>
        </p:txBody>
      </p:sp>
      <p:sp>
        <p:nvSpPr>
          <p:cNvPr id="3" name="Content Placeholder 2"/>
          <p:cNvSpPr>
            <a:spLocks noGrp="1"/>
          </p:cNvSpPr>
          <p:nvPr>
            <p:ph idx="1"/>
          </p:nvPr>
        </p:nvSpPr>
        <p:spPr/>
        <p:txBody>
          <a:bodyPr/>
          <a:lstStyle/>
          <a:p>
            <a:pPr marL="137160" indent="0" algn="ctr">
              <a:buNone/>
            </a:pPr>
            <a:r>
              <a:rPr lang="en-US" i="1" dirty="0"/>
              <a:t>Mean and Median</a:t>
            </a:r>
          </a:p>
          <a:p>
            <a:pPr marL="137160" indent="0">
              <a:buNone/>
            </a:pPr>
            <a:r>
              <a:rPr lang="en-US" sz="2400" b="1" dirty="0"/>
              <a:t>				Overall    Theology    College</a:t>
            </a:r>
          </a:p>
          <a:p>
            <a:pPr marL="137160" indent="0">
              <a:buNone/>
            </a:pPr>
            <a:r>
              <a:rPr lang="en-US" dirty="0"/>
              <a:t>Full-time clergy (average)    8 	     10 		   4</a:t>
            </a:r>
          </a:p>
          <a:p>
            <a:pPr marL="137160" indent="0">
              <a:buNone/>
            </a:pPr>
            <a:r>
              <a:rPr lang="en-US" dirty="0"/>
              <a:t>Full-time lay (average) 	6 	       7 		   4</a:t>
            </a:r>
          </a:p>
          <a:p>
            <a:pPr marL="137160" indent="0">
              <a:buNone/>
            </a:pPr>
            <a:endParaRPr lang="en-US" dirty="0"/>
          </a:p>
          <a:p>
            <a:pPr marL="137160" indent="0">
              <a:buNone/>
            </a:pPr>
            <a:r>
              <a:rPr lang="en-US" dirty="0"/>
              <a:t>Full time clergy (median</a:t>
            </a:r>
            <a:r>
              <a:rPr lang="en-US" b="1" dirty="0"/>
              <a:t>) 	</a:t>
            </a:r>
            <a:r>
              <a:rPr lang="en-US" dirty="0"/>
              <a:t>7 	       9 	 	   3</a:t>
            </a:r>
          </a:p>
          <a:p>
            <a:pPr marL="137160" indent="0">
              <a:buNone/>
            </a:pPr>
            <a:r>
              <a:rPr lang="en-US" dirty="0"/>
              <a:t>Full time lay (median) 	4 	       7 		   2</a:t>
            </a:r>
          </a:p>
          <a:p>
            <a:pPr marL="137160" indent="0">
              <a:buNone/>
            </a:pPr>
            <a:endParaRPr lang="en-US" dirty="0"/>
          </a:p>
        </p:txBody>
      </p:sp>
    </p:spTree>
    <p:extLst>
      <p:ext uri="{BB962C8B-B14F-4D97-AF65-F5344CB8AC3E}">
        <p14:creationId xmlns:p14="http://schemas.microsoft.com/office/powerpoint/2010/main" val="49065556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066800"/>
            <a:ext cx="7086600" cy="914400"/>
          </a:xfrm>
        </p:spPr>
        <p:txBody>
          <a:bodyPr>
            <a:normAutofit fontScale="90000"/>
          </a:bodyPr>
          <a:lstStyle/>
          <a:p>
            <a:pPr algn="ctr"/>
            <a:br>
              <a:rPr lang="en-US" dirty="0"/>
            </a:br>
            <a:r>
              <a:rPr lang="en-US" dirty="0"/>
              <a:t>The CCLV Committee Mandate</a:t>
            </a:r>
            <a:endParaRPr lang="en-US" sz="4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19400" y="2819400"/>
            <a:ext cx="1695450" cy="1428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4875" y="2819400"/>
            <a:ext cx="1685925" cy="1428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28925" y="4495800"/>
            <a:ext cx="1685925"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24400" y="4495801"/>
            <a:ext cx="1695449"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6022484"/>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Topics or Issues for Current Research/Writing</a:t>
            </a:r>
          </a:p>
        </p:txBody>
      </p:sp>
      <p:sp>
        <p:nvSpPr>
          <p:cNvPr id="3" name="Content Placeholder 2"/>
          <p:cNvSpPr>
            <a:spLocks noGrp="1"/>
          </p:cNvSpPr>
          <p:nvPr>
            <p:ph idx="1"/>
          </p:nvPr>
        </p:nvSpPr>
        <p:spPr/>
        <p:txBody>
          <a:bodyPr>
            <a:normAutofit fontScale="92500" lnSpcReduction="20000"/>
          </a:bodyPr>
          <a:lstStyle/>
          <a:p>
            <a:r>
              <a:rPr lang="en-US" dirty="0"/>
              <a:t>Bioethics; gender differences, convergence with scriptures</a:t>
            </a:r>
          </a:p>
          <a:p>
            <a:r>
              <a:rPr lang="en-US" dirty="0"/>
              <a:t>Bioethics; evolution and theology</a:t>
            </a:r>
          </a:p>
          <a:p>
            <a:r>
              <a:rPr lang="en-US" dirty="0"/>
              <a:t>Bioethics, Ontology, cosmology, human sexual differences, history of the development of science in Catholic Europe</a:t>
            </a:r>
          </a:p>
          <a:p>
            <a:r>
              <a:rPr lang="en-US" dirty="0"/>
              <a:t>How research method in theology and science mesh</a:t>
            </a:r>
          </a:p>
          <a:p>
            <a:r>
              <a:rPr lang="en-US" dirty="0"/>
              <a:t>Many issues of bioethics; e.g. Delayed ensoulment of human embryo</a:t>
            </a:r>
          </a:p>
          <a:p>
            <a:r>
              <a:rPr lang="en-US" dirty="0"/>
              <a:t>Medical ethics and Catholic health care</a:t>
            </a:r>
          </a:p>
          <a:p>
            <a:r>
              <a:rPr lang="en-US" dirty="0"/>
              <a:t>Music and neuroscience, Cosmology</a:t>
            </a:r>
          </a:p>
          <a:p>
            <a:endParaRPr lang="en-US" dirty="0"/>
          </a:p>
        </p:txBody>
      </p:sp>
    </p:spTree>
    <p:extLst>
      <p:ext uri="{BB962C8B-B14F-4D97-AF65-F5344CB8AC3E}">
        <p14:creationId xmlns:p14="http://schemas.microsoft.com/office/powerpoint/2010/main" val="223423155"/>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Which of the following is included into your program?</a:t>
            </a:r>
            <a:br>
              <a:rPr lang="en-US" i="1" dirty="0"/>
            </a:br>
            <a:endParaRPr lang="en-US" dirty="0"/>
          </a:p>
        </p:txBody>
      </p:sp>
      <p:sp>
        <p:nvSpPr>
          <p:cNvPr id="3" name="Content Placeholder 2"/>
          <p:cNvSpPr>
            <a:spLocks noGrp="1"/>
          </p:cNvSpPr>
          <p:nvPr>
            <p:ph idx="1"/>
          </p:nvPr>
        </p:nvSpPr>
        <p:spPr/>
        <p:txBody>
          <a:bodyPr>
            <a:normAutofit fontScale="85000" lnSpcReduction="20000"/>
          </a:bodyPr>
          <a:lstStyle/>
          <a:p>
            <a:pPr marL="137160" indent="0" algn="ctr">
              <a:buNone/>
            </a:pPr>
            <a:r>
              <a:rPr lang="en-US" dirty="0"/>
              <a:t>Percentage responding “Yes”</a:t>
            </a:r>
          </a:p>
          <a:p>
            <a:pPr marL="137160" indent="0">
              <a:buNone/>
            </a:pPr>
            <a:r>
              <a:rPr lang="en-US" b="1" dirty="0"/>
              <a:t>     				Overall     Theology     College</a:t>
            </a:r>
          </a:p>
          <a:p>
            <a:pPr marL="137160" indent="0">
              <a:buNone/>
            </a:pPr>
            <a:r>
              <a:rPr lang="en-US" dirty="0"/>
              <a:t>Epistemology 		 84% 	       87% 	   79%</a:t>
            </a:r>
          </a:p>
          <a:p>
            <a:pPr marL="137160" indent="0">
              <a:buNone/>
            </a:pPr>
            <a:r>
              <a:rPr lang="en-US" dirty="0"/>
              <a:t>Bioethics 			 70% 	       84% 	   47%</a:t>
            </a:r>
          </a:p>
          <a:p>
            <a:pPr marL="137160" indent="0">
              <a:buNone/>
            </a:pPr>
            <a:r>
              <a:rPr lang="en-US" dirty="0"/>
              <a:t>Ontology 			 70% 	       77%    	   58%</a:t>
            </a:r>
          </a:p>
          <a:p>
            <a:pPr marL="137160" indent="0">
              <a:buNone/>
            </a:pPr>
            <a:r>
              <a:rPr lang="en-US" dirty="0"/>
              <a:t>Historical theology 	 68% 	       84% 	   42%</a:t>
            </a:r>
          </a:p>
          <a:p>
            <a:pPr marL="137160" indent="0">
              <a:buNone/>
            </a:pPr>
            <a:r>
              <a:rPr lang="fr-FR" dirty="0"/>
              <a:t>Social sciences 		 64% 	       65% 	   63%</a:t>
            </a:r>
          </a:p>
          <a:p>
            <a:pPr marL="137160" indent="0">
              <a:buNone/>
            </a:pPr>
            <a:r>
              <a:rPr lang="en-US" dirty="0"/>
              <a:t>Cosmology 		 	 58% 	       65% 	   47%</a:t>
            </a:r>
          </a:p>
          <a:p>
            <a:pPr marL="137160" indent="0">
              <a:buNone/>
            </a:pPr>
            <a:r>
              <a:rPr lang="en-US" dirty="0"/>
              <a:t>Natural sciences 		 44% 	       32% 	   63%</a:t>
            </a:r>
          </a:p>
          <a:p>
            <a:pPr marL="137160" indent="0">
              <a:buNone/>
            </a:pPr>
            <a:r>
              <a:rPr lang="en-US" dirty="0"/>
              <a:t>Applied ethics in science</a:t>
            </a:r>
          </a:p>
          <a:p>
            <a:pPr marL="137160" indent="0">
              <a:buNone/>
            </a:pPr>
            <a:r>
              <a:rPr lang="en-US" dirty="0"/>
              <a:t>(other than bioethics) 	 38% 	       42% 	   32%</a:t>
            </a:r>
          </a:p>
          <a:p>
            <a:pPr marL="137160" indent="0">
              <a:buNone/>
            </a:pPr>
            <a:r>
              <a:rPr lang="en-US" dirty="0"/>
              <a:t>Other 			 16%	         7% 	   32%</a:t>
            </a:r>
          </a:p>
          <a:p>
            <a:pPr marL="137160" indent="0">
              <a:buNone/>
            </a:pPr>
            <a:endParaRPr lang="en-US" dirty="0"/>
          </a:p>
        </p:txBody>
      </p:sp>
    </p:spTree>
    <p:extLst>
      <p:ext uri="{BB962C8B-B14F-4D97-AF65-F5344CB8AC3E}">
        <p14:creationId xmlns:p14="http://schemas.microsoft.com/office/powerpoint/2010/main" val="1998351862"/>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Inclusion of Pope Francis' Encyclical "</a:t>
            </a:r>
            <a:r>
              <a:rPr lang="en-US" dirty="0" err="1"/>
              <a:t>Laudato</a:t>
            </a:r>
            <a:r>
              <a:rPr lang="en-US" dirty="0"/>
              <a:t> Si" in</a:t>
            </a:r>
            <a:br>
              <a:rPr lang="en-US" dirty="0"/>
            </a:br>
            <a:r>
              <a:rPr lang="en-US" dirty="0"/>
              <a:t>the Current Seminary Curriculum</a:t>
            </a:r>
          </a:p>
        </p:txBody>
      </p:sp>
      <p:sp>
        <p:nvSpPr>
          <p:cNvPr id="3" name="Content Placeholder 2"/>
          <p:cNvSpPr>
            <a:spLocks noGrp="1"/>
          </p:cNvSpPr>
          <p:nvPr>
            <p:ph idx="1"/>
          </p:nvPr>
        </p:nvSpPr>
        <p:spPr>
          <a:xfrm>
            <a:off x="457200" y="2362200"/>
            <a:ext cx="8229600" cy="3947160"/>
          </a:xfrm>
        </p:spPr>
        <p:txBody>
          <a:bodyPr/>
          <a:lstStyle/>
          <a:p>
            <a:r>
              <a:rPr lang="en-US" dirty="0"/>
              <a:t>Three in four (74 percent) theologate rectors and three in ten (29 percent) college rectors indicate that the seminary curriculum includes Pope Francis’ encyclical “</a:t>
            </a:r>
            <a:r>
              <a:rPr lang="en-US" dirty="0" err="1"/>
              <a:t>Laudato</a:t>
            </a:r>
            <a:r>
              <a:rPr lang="en-US" dirty="0"/>
              <a:t> Si.”</a:t>
            </a:r>
          </a:p>
          <a:p>
            <a:pPr lvl="2"/>
            <a:r>
              <a:rPr lang="en-US" b="1" dirty="0"/>
              <a:t>Course(s) That Explore “</a:t>
            </a:r>
            <a:r>
              <a:rPr lang="en-US" b="1" dirty="0" err="1"/>
              <a:t>Laudato</a:t>
            </a:r>
            <a:r>
              <a:rPr lang="en-US" b="1" dirty="0"/>
              <a:t> Si”</a:t>
            </a:r>
          </a:p>
          <a:p>
            <a:pPr lvl="2"/>
            <a:r>
              <a:rPr lang="en-US" b="1" dirty="0"/>
              <a:t>Integration of Science and Religion</a:t>
            </a:r>
          </a:p>
          <a:p>
            <a:pPr lvl="2"/>
            <a:r>
              <a:rPr lang="en-US" b="1" dirty="0"/>
              <a:t>Symposia on the Topic of Science and Religion</a:t>
            </a:r>
          </a:p>
          <a:p>
            <a:pPr lvl="2"/>
            <a:endParaRPr lang="en-US" dirty="0"/>
          </a:p>
        </p:txBody>
      </p:sp>
    </p:spTree>
    <p:extLst>
      <p:ext uri="{BB962C8B-B14F-4D97-AF65-F5344CB8AC3E}">
        <p14:creationId xmlns:p14="http://schemas.microsoft.com/office/powerpoint/2010/main" val="2740778589"/>
      </p:ext>
    </p:extLst>
  </p:cSld>
  <p:clrMapOvr>
    <a:masterClrMapping/>
  </p:clrMapOvr>
  <p:transition spd="slow">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Symposium Titles</a:t>
            </a:r>
          </a:p>
        </p:txBody>
      </p:sp>
      <p:sp>
        <p:nvSpPr>
          <p:cNvPr id="3" name="Content Placeholder 2"/>
          <p:cNvSpPr>
            <a:spLocks noGrp="1"/>
          </p:cNvSpPr>
          <p:nvPr>
            <p:ph idx="1"/>
          </p:nvPr>
        </p:nvSpPr>
        <p:spPr/>
        <p:txBody>
          <a:bodyPr>
            <a:normAutofit lnSpcReduction="10000"/>
          </a:bodyPr>
          <a:lstStyle/>
          <a:p>
            <a:r>
              <a:rPr lang="en-US" b="1" i="1" dirty="0"/>
              <a:t>Theologate</a:t>
            </a:r>
          </a:p>
          <a:p>
            <a:pPr lvl="1"/>
            <a:r>
              <a:rPr lang="en-US" dirty="0"/>
              <a:t>Advance Not Alteration: Biological Evolution as an Analogy</a:t>
            </a:r>
          </a:p>
          <a:p>
            <a:pPr lvl="1"/>
            <a:r>
              <a:rPr lang="en-US" dirty="0"/>
              <a:t>An Ecumenical and Interfaith Convocation: Celebrating Pope Francis’ Encyclical</a:t>
            </a:r>
          </a:p>
          <a:p>
            <a:pPr lvl="1"/>
            <a:r>
              <a:rPr lang="en-US" dirty="0"/>
              <a:t>“</a:t>
            </a:r>
            <a:r>
              <a:rPr lang="en-US" dirty="0" err="1"/>
              <a:t>Laudato</a:t>
            </a:r>
            <a:r>
              <a:rPr lang="en-US" dirty="0"/>
              <a:t> Si”</a:t>
            </a:r>
          </a:p>
          <a:p>
            <a:pPr lvl="1"/>
            <a:r>
              <a:rPr lang="en-US" dirty="0"/>
              <a:t>Br. Guy: </a:t>
            </a:r>
            <a:r>
              <a:rPr lang="en-US" dirty="0" err="1"/>
              <a:t>Consolmagno</a:t>
            </a:r>
            <a:r>
              <a:rPr lang="en-US" dirty="0"/>
              <a:t> and the Vatican Observatory</a:t>
            </a:r>
          </a:p>
          <a:p>
            <a:pPr lvl="1"/>
            <a:r>
              <a:rPr lang="en-US" dirty="0"/>
              <a:t>Changing Cosmologies</a:t>
            </a:r>
          </a:p>
          <a:p>
            <a:pPr lvl="1"/>
            <a:r>
              <a:rPr lang="en-US" dirty="0"/>
              <a:t>God’s Universe: The Catholic Church and Science in a New Era</a:t>
            </a:r>
          </a:p>
          <a:p>
            <a:pPr lvl="1"/>
            <a:r>
              <a:rPr lang="en-US" dirty="0"/>
              <a:t>Physics and Faith; NFP center</a:t>
            </a:r>
          </a:p>
          <a:p>
            <a:pPr lvl="1"/>
            <a:r>
              <a:rPr lang="en-US" dirty="0"/>
              <a:t>Science and the Brain</a:t>
            </a:r>
          </a:p>
        </p:txBody>
      </p:sp>
    </p:spTree>
    <p:extLst>
      <p:ext uri="{BB962C8B-B14F-4D97-AF65-F5344CB8AC3E}">
        <p14:creationId xmlns:p14="http://schemas.microsoft.com/office/powerpoint/2010/main" val="4235176108"/>
      </p:ext>
    </p:extLst>
  </p:cSld>
  <p:clrMapOvr>
    <a:masterClrMapping/>
  </p:clrMapOvr>
  <p:transition spd="slow">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Symposium Titles</a:t>
            </a:r>
          </a:p>
        </p:txBody>
      </p:sp>
      <p:sp>
        <p:nvSpPr>
          <p:cNvPr id="3" name="Content Placeholder 2"/>
          <p:cNvSpPr>
            <a:spLocks noGrp="1"/>
          </p:cNvSpPr>
          <p:nvPr>
            <p:ph idx="1"/>
          </p:nvPr>
        </p:nvSpPr>
        <p:spPr/>
        <p:txBody>
          <a:bodyPr/>
          <a:lstStyle/>
          <a:p>
            <a:endParaRPr lang="en-US" b="1" i="1" dirty="0"/>
          </a:p>
          <a:p>
            <a:pPr marL="137160" indent="0">
              <a:buNone/>
            </a:pPr>
            <a:r>
              <a:rPr lang="en-US" b="1" i="1" dirty="0"/>
              <a:t>College</a:t>
            </a:r>
          </a:p>
          <a:p>
            <a:pPr lvl="1"/>
            <a:r>
              <a:rPr lang="en-US" dirty="0"/>
              <a:t>Faith and Science</a:t>
            </a:r>
          </a:p>
          <a:p>
            <a:pPr lvl="1"/>
            <a:r>
              <a:rPr lang="en-US" i="1" dirty="0"/>
              <a:t>Fides et Ratio</a:t>
            </a:r>
          </a:p>
          <a:p>
            <a:pPr lvl="1"/>
            <a:r>
              <a:rPr lang="en-US" dirty="0"/>
              <a:t>Fr. </a:t>
            </a:r>
            <a:r>
              <a:rPr lang="en-US" dirty="0" err="1"/>
              <a:t>Nicanor</a:t>
            </a:r>
            <a:r>
              <a:rPr lang="en-US" dirty="0"/>
              <a:t> </a:t>
            </a:r>
            <a:r>
              <a:rPr lang="en-US" dirty="0" err="1"/>
              <a:t>Austriaco</a:t>
            </a:r>
            <a:r>
              <a:rPr lang="en-US" dirty="0"/>
              <a:t>, OP, Presented on “Faith and Reason”</a:t>
            </a:r>
          </a:p>
          <a:p>
            <a:pPr lvl="1"/>
            <a:r>
              <a:rPr lang="en-US" dirty="0"/>
              <a:t>Theology and evolution, science and the big questions</a:t>
            </a:r>
          </a:p>
        </p:txBody>
      </p:sp>
    </p:spTree>
    <p:extLst>
      <p:ext uri="{BB962C8B-B14F-4D97-AF65-F5344CB8AC3E}">
        <p14:creationId xmlns:p14="http://schemas.microsoft.com/office/powerpoint/2010/main" val="2579768355"/>
      </p:ext>
    </p:extLst>
  </p:cSld>
  <p:clrMapOvr>
    <a:masterClrMapping/>
  </p:clrMapOvr>
  <p:transition spd="slow">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Disagreement or Controversies Arising from Symposia or Workshops</a:t>
            </a:r>
          </a:p>
        </p:txBody>
      </p:sp>
      <p:sp>
        <p:nvSpPr>
          <p:cNvPr id="3" name="Content Placeholder 2"/>
          <p:cNvSpPr>
            <a:spLocks noGrp="1"/>
          </p:cNvSpPr>
          <p:nvPr>
            <p:ph idx="1"/>
          </p:nvPr>
        </p:nvSpPr>
        <p:spPr/>
        <p:txBody>
          <a:bodyPr>
            <a:normAutofit lnSpcReduction="10000"/>
          </a:bodyPr>
          <a:lstStyle/>
          <a:p>
            <a:r>
              <a:rPr lang="en-US" dirty="0"/>
              <a:t>All responding college seminary respondents communicate that none of the issues or topics discussed at the symposiums or workshops caused disagreement or controversy at the seminary.</a:t>
            </a:r>
          </a:p>
          <a:p>
            <a:r>
              <a:rPr lang="en-US" dirty="0"/>
              <a:t>About nine in ten (93 percent) theologate respondents say that none of the issues or topics discussed in the symposiums or workshops at their seminary caused disagreements or controversies in the seminary.</a:t>
            </a:r>
          </a:p>
        </p:txBody>
      </p:sp>
    </p:spTree>
    <p:extLst>
      <p:ext uri="{BB962C8B-B14F-4D97-AF65-F5344CB8AC3E}">
        <p14:creationId xmlns:p14="http://schemas.microsoft.com/office/powerpoint/2010/main" val="3838547465"/>
      </p:ext>
    </p:extLst>
  </p:cSld>
  <p:clrMapOvr>
    <a:masterClrMapping/>
  </p:clrMapOvr>
  <p:transition spd="slow">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i="1" dirty="0"/>
              <a:t>How important is seminarians’ understanding of the following topics to their</a:t>
            </a:r>
            <a:br>
              <a:rPr lang="en-US" sz="2400" i="1" dirty="0"/>
            </a:br>
            <a:r>
              <a:rPr lang="en-US" sz="2400" i="1" dirty="0"/>
              <a:t>preparation to evangelize in a scientific and technological world?</a:t>
            </a:r>
            <a:br>
              <a:rPr lang="en-US" sz="2400" i="1" dirty="0"/>
            </a:br>
            <a:endParaRPr lang="en-US" sz="2400" dirty="0"/>
          </a:p>
        </p:txBody>
      </p:sp>
      <p:sp>
        <p:nvSpPr>
          <p:cNvPr id="3" name="Content Placeholder 2"/>
          <p:cNvSpPr>
            <a:spLocks noGrp="1"/>
          </p:cNvSpPr>
          <p:nvPr>
            <p:ph idx="1"/>
          </p:nvPr>
        </p:nvSpPr>
        <p:spPr/>
        <p:txBody>
          <a:bodyPr>
            <a:normAutofit fontScale="62500" lnSpcReduction="20000"/>
          </a:bodyPr>
          <a:lstStyle/>
          <a:p>
            <a:pPr marL="137160" indent="0" algn="ctr">
              <a:buNone/>
            </a:pPr>
            <a:r>
              <a:rPr lang="en-US" dirty="0"/>
              <a:t>Among Responding Theologate Rectors</a:t>
            </a:r>
          </a:p>
          <a:p>
            <a:pPr marL="137160" indent="0">
              <a:buNone/>
            </a:pPr>
            <a:r>
              <a:rPr lang="en-US" b="1" dirty="0"/>
              <a:t>				Percent 		 Mean	     Median</a:t>
            </a:r>
          </a:p>
          <a:p>
            <a:pPr marL="137160" indent="0">
              <a:buNone/>
            </a:pPr>
            <a:r>
              <a:rPr lang="en-US" b="1" dirty="0"/>
              <a:t>			      “Very Important”	 Rank	     Rank</a:t>
            </a:r>
          </a:p>
          <a:p>
            <a:pPr marL="137160" indent="0">
              <a:buNone/>
            </a:pPr>
            <a:endParaRPr lang="en-US" b="1" dirty="0"/>
          </a:p>
          <a:p>
            <a:pPr marL="137160" indent="0">
              <a:buNone/>
            </a:pPr>
            <a:r>
              <a:rPr lang="en-US" dirty="0"/>
              <a:t>Human sexuality 		82% 		 6.68 	     7</a:t>
            </a:r>
          </a:p>
          <a:p>
            <a:pPr marL="137160" indent="0">
              <a:buNone/>
            </a:pPr>
            <a:r>
              <a:rPr lang="en-US" dirty="0"/>
              <a:t>Euthanasia 			68% 		 6.55 	     7</a:t>
            </a:r>
          </a:p>
          <a:p>
            <a:pPr marL="137160" indent="0">
              <a:buNone/>
            </a:pPr>
            <a:r>
              <a:rPr lang="en-US" dirty="0"/>
              <a:t>Stem cell research 		42% 		 6.23 	     6</a:t>
            </a:r>
          </a:p>
          <a:p>
            <a:pPr marL="137160" indent="0">
              <a:buNone/>
            </a:pPr>
            <a:r>
              <a:rPr lang="en-US" dirty="0"/>
              <a:t>Genetic engineering 		40%  		 6.13 	     6</a:t>
            </a:r>
          </a:p>
          <a:p>
            <a:pPr marL="137160" indent="0">
              <a:buNone/>
            </a:pPr>
            <a:r>
              <a:rPr lang="en-US" dirty="0"/>
              <a:t>Darwinism 			21% 		 5.58 	     6</a:t>
            </a:r>
          </a:p>
          <a:p>
            <a:pPr marL="137160" indent="0">
              <a:buNone/>
            </a:pPr>
            <a:r>
              <a:rPr lang="fr-FR" dirty="0"/>
              <a:t>Internet technologies 		19% 		 5.41 	     6</a:t>
            </a:r>
          </a:p>
          <a:p>
            <a:pPr marL="137160" indent="0">
              <a:buNone/>
            </a:pPr>
            <a:r>
              <a:rPr lang="en-US" dirty="0"/>
              <a:t>Psychology of religion 		11% 		 5.20 	     5.5</a:t>
            </a:r>
          </a:p>
          <a:p>
            <a:pPr marL="137160" indent="0">
              <a:buNone/>
            </a:pPr>
            <a:r>
              <a:rPr lang="en-US" dirty="0"/>
              <a:t>Scientific method 		26% 		 5.39 	     5</a:t>
            </a:r>
          </a:p>
          <a:p>
            <a:pPr marL="137160" indent="0">
              <a:buNone/>
            </a:pPr>
            <a:r>
              <a:rPr lang="en-US" dirty="0"/>
              <a:t>Sociology of religion 		11% 		 5.03 	     5</a:t>
            </a:r>
          </a:p>
          <a:p>
            <a:pPr marL="137160" indent="0">
              <a:buNone/>
            </a:pPr>
            <a:r>
              <a:rPr lang="en-US" dirty="0"/>
              <a:t>Behaviorism 			14% 		 4.76 	     5</a:t>
            </a:r>
          </a:p>
          <a:p>
            <a:pPr marL="137160" indent="0">
              <a:buNone/>
            </a:pPr>
            <a:r>
              <a:rPr lang="en-US" dirty="0"/>
              <a:t>Climate change 			16% 		 4.71 	     5</a:t>
            </a:r>
          </a:p>
          <a:p>
            <a:pPr marL="137160" indent="0">
              <a:buNone/>
            </a:pPr>
            <a:r>
              <a:rPr lang="en-US" dirty="0"/>
              <a:t>Artificial intelligence 		  8% 		 4.63 	     5</a:t>
            </a:r>
          </a:p>
        </p:txBody>
      </p:sp>
    </p:spTree>
    <p:extLst>
      <p:ext uri="{BB962C8B-B14F-4D97-AF65-F5344CB8AC3E}">
        <p14:creationId xmlns:p14="http://schemas.microsoft.com/office/powerpoint/2010/main" val="4045671587"/>
      </p:ext>
    </p:extLst>
  </p:cSld>
  <p:clrMapOvr>
    <a:masterClrMapping/>
  </p:clrMapOvr>
  <p:transition spd="slow">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i="1" dirty="0"/>
              <a:t>How important is seminarians’ understanding of the following topics to their</a:t>
            </a:r>
            <a:br>
              <a:rPr lang="en-US" sz="2400" i="1" dirty="0"/>
            </a:br>
            <a:r>
              <a:rPr lang="en-US" sz="2400" i="1" dirty="0"/>
              <a:t>preparation to evangelize in a scientific and technological world?</a:t>
            </a:r>
            <a:br>
              <a:rPr lang="en-US" sz="2400" i="1" dirty="0"/>
            </a:br>
            <a:endParaRPr lang="en-US" sz="2400" dirty="0"/>
          </a:p>
        </p:txBody>
      </p:sp>
      <p:sp>
        <p:nvSpPr>
          <p:cNvPr id="3" name="Content Placeholder 2"/>
          <p:cNvSpPr>
            <a:spLocks noGrp="1"/>
          </p:cNvSpPr>
          <p:nvPr>
            <p:ph idx="1"/>
          </p:nvPr>
        </p:nvSpPr>
        <p:spPr/>
        <p:txBody>
          <a:bodyPr>
            <a:normAutofit fontScale="62500" lnSpcReduction="20000"/>
          </a:bodyPr>
          <a:lstStyle/>
          <a:p>
            <a:pPr marL="137160" indent="0" algn="ctr">
              <a:buNone/>
            </a:pPr>
            <a:r>
              <a:rPr lang="en-US" dirty="0"/>
              <a:t>Among Responding College Rectors</a:t>
            </a:r>
          </a:p>
          <a:p>
            <a:pPr marL="137160" indent="0">
              <a:buNone/>
            </a:pPr>
            <a:r>
              <a:rPr lang="en-US" b="1" dirty="0"/>
              <a:t>				Percent 		Mean	    Median</a:t>
            </a:r>
          </a:p>
          <a:p>
            <a:pPr marL="137160" indent="0">
              <a:buNone/>
            </a:pPr>
            <a:r>
              <a:rPr lang="en-US" b="1" dirty="0"/>
              <a:t> 			      “Very Important”	Rank	    Rank</a:t>
            </a:r>
          </a:p>
          <a:p>
            <a:pPr marL="137160" indent="0">
              <a:buNone/>
            </a:pPr>
            <a:endParaRPr lang="en-US" b="1" dirty="0"/>
          </a:p>
          <a:p>
            <a:r>
              <a:rPr lang="en-US" dirty="0"/>
              <a:t>Human sexuality 		 77% 		6.71 	    7</a:t>
            </a:r>
          </a:p>
          <a:p>
            <a:r>
              <a:rPr lang="en-US" dirty="0"/>
              <a:t>Euthanasia 			 53% 		6.35 	    7</a:t>
            </a:r>
          </a:p>
          <a:p>
            <a:r>
              <a:rPr lang="en-US" dirty="0"/>
              <a:t>Stem cell research 		 35% 		5.94 	    6</a:t>
            </a:r>
          </a:p>
          <a:p>
            <a:r>
              <a:rPr lang="en-US" dirty="0"/>
              <a:t>Genetic engineering 		 29%	 	5.76 	    6</a:t>
            </a:r>
          </a:p>
          <a:p>
            <a:r>
              <a:rPr lang="en-US" dirty="0"/>
              <a:t>Scientific method 		 41% 		5.71 	    6</a:t>
            </a:r>
          </a:p>
          <a:p>
            <a:r>
              <a:rPr lang="fr-FR" dirty="0"/>
              <a:t>Internet technologies 		 47% 		6.18             6</a:t>
            </a:r>
          </a:p>
          <a:p>
            <a:r>
              <a:rPr lang="en-US" dirty="0"/>
              <a:t>Darwinism 			 24% 		5.35             5</a:t>
            </a:r>
          </a:p>
          <a:p>
            <a:r>
              <a:rPr lang="en-US" dirty="0"/>
              <a:t>Psychology of religion 	 12%		5.06             5</a:t>
            </a:r>
          </a:p>
          <a:p>
            <a:r>
              <a:rPr lang="en-US" dirty="0"/>
              <a:t>Sociology of religion 		 18% 		5.00             5</a:t>
            </a:r>
          </a:p>
          <a:p>
            <a:r>
              <a:rPr lang="en-US" dirty="0"/>
              <a:t>Climate change 		   6% 		4.94             5</a:t>
            </a:r>
          </a:p>
          <a:p>
            <a:r>
              <a:rPr lang="en-US" dirty="0"/>
              <a:t>Behaviorism 		 12% 		4.76 	    4</a:t>
            </a:r>
          </a:p>
          <a:p>
            <a:r>
              <a:rPr lang="en-US" dirty="0"/>
              <a:t>Artificial intelligence 		   6% 		3.88 	    4</a:t>
            </a:r>
          </a:p>
        </p:txBody>
      </p:sp>
    </p:spTree>
    <p:extLst>
      <p:ext uri="{BB962C8B-B14F-4D97-AF65-F5344CB8AC3E}">
        <p14:creationId xmlns:p14="http://schemas.microsoft.com/office/powerpoint/2010/main" val="661713032"/>
      </p:ext>
    </p:extLst>
  </p:cSld>
  <p:clrMapOvr>
    <a:masterClrMapping/>
  </p:clrMapOvr>
  <p:transition spd="slow">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pPr marL="137160" indent="0" algn="ctr">
              <a:buNone/>
            </a:pPr>
            <a:endParaRPr lang="en-US" dirty="0"/>
          </a:p>
          <a:p>
            <a:pPr marL="137160" indent="0" algn="ctr">
              <a:buNone/>
            </a:pPr>
            <a:endParaRPr lang="en-US" dirty="0"/>
          </a:p>
          <a:p>
            <a:pPr marL="137160" indent="0" algn="ctr">
              <a:buNone/>
            </a:pPr>
            <a:endParaRPr lang="en-US" dirty="0"/>
          </a:p>
          <a:p>
            <a:pPr marL="137160" indent="0" algn="ctr">
              <a:buNone/>
            </a:pPr>
            <a:r>
              <a:rPr lang="en-US" dirty="0"/>
              <a:t>Other Topics or Issues on Science and Religion That Are Important to Good Preparation</a:t>
            </a:r>
          </a:p>
          <a:p>
            <a:endParaRPr lang="en-US" dirty="0"/>
          </a:p>
        </p:txBody>
      </p:sp>
      <p:pic>
        <p:nvPicPr>
          <p:cNvPr id="7" name="Content Placeholder 6"/>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634037" y="2753519"/>
            <a:ext cx="2066925" cy="2219325"/>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4046338511"/>
      </p:ext>
    </p:extLst>
  </p:cSld>
  <p:clrMapOvr>
    <a:masterClrMapping/>
  </p:clrMapOvr>
  <p:transition spd="slow">
    <p:wip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914400"/>
            <a:ext cx="8229600" cy="1143000"/>
          </a:xfrm>
        </p:spPr>
        <p:txBody>
          <a:bodyPr>
            <a:normAutofit fontScale="90000"/>
          </a:bodyPr>
          <a:lstStyle/>
          <a:p>
            <a:r>
              <a:rPr lang="en-US" sz="3600" dirty="0"/>
              <a:t>www.usccb.org/priestlyformation</a:t>
            </a:r>
            <a:br>
              <a:rPr lang="en-US" dirty="0"/>
            </a:br>
            <a:endParaRPr lang="en-US"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429000" y="2743200"/>
            <a:ext cx="2116974" cy="2064378"/>
          </a:xfrm>
          <a:prstGeom prst="rect">
            <a:avLst/>
          </a:prstGeom>
        </p:spPr>
      </p:pic>
    </p:spTree>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086600" cy="914400"/>
          </a:xfrm>
        </p:spPr>
        <p:txBody>
          <a:bodyPr>
            <a:normAutofit fontScale="90000"/>
          </a:bodyPr>
          <a:lstStyle/>
          <a:p>
            <a:pPr algn="ctr"/>
            <a:br>
              <a:rPr lang="en-US" dirty="0"/>
            </a:br>
            <a:r>
              <a:rPr lang="en-US" dirty="0"/>
              <a:t>CCLV Annual PROJECTS</a:t>
            </a:r>
            <a:endParaRPr lang="en-US" sz="4000" dirty="0"/>
          </a:p>
        </p:txBody>
      </p:sp>
      <p:sp>
        <p:nvSpPr>
          <p:cNvPr id="4" name="Text Placeholder 3"/>
          <p:cNvSpPr>
            <a:spLocks noGrp="1"/>
          </p:cNvSpPr>
          <p:nvPr>
            <p:ph type="body" idx="1"/>
          </p:nvPr>
        </p:nvSpPr>
        <p:spPr>
          <a:xfrm>
            <a:off x="457200" y="1676400"/>
            <a:ext cx="8153400" cy="4953000"/>
          </a:xfrm>
        </p:spPr>
        <p:txBody>
          <a:bodyPr>
            <a:normAutofit fontScale="55000" lnSpcReduction="20000"/>
          </a:bodyPr>
          <a:lstStyle/>
          <a:p>
            <a:pPr marL="758952" indent="-685800">
              <a:buFont typeface="Wingdings" pitchFamily="2" charset="2"/>
              <a:buChar char="q"/>
            </a:pPr>
            <a:r>
              <a:rPr lang="en-US" sz="4500" dirty="0"/>
              <a:t>Vocations Events</a:t>
            </a:r>
          </a:p>
          <a:p>
            <a:pPr marL="1325880" lvl="1" indent="-457200">
              <a:buFont typeface="Arial" pitchFamily="34" charset="0"/>
              <a:buChar char="•"/>
            </a:pPr>
            <a:r>
              <a:rPr lang="en-US" sz="4500" dirty="0"/>
              <a:t>NVAW (November 5 – 11, 2017)</a:t>
            </a:r>
          </a:p>
          <a:p>
            <a:pPr marL="1325880" lvl="1" indent="-457200">
              <a:buFont typeface="Arial" pitchFamily="34" charset="0"/>
              <a:buChar char="•"/>
            </a:pPr>
            <a:r>
              <a:rPr lang="en-US" sz="4500" dirty="0"/>
              <a:t>World Day of Prayer for Consecrated Life February 2, 2018 (</a:t>
            </a:r>
            <a:r>
              <a:rPr lang="en-US" sz="3200" dirty="0"/>
              <a:t>in parishes Feb. 3&amp;4, 2018)</a:t>
            </a:r>
          </a:p>
          <a:p>
            <a:pPr marL="1325880" lvl="1" indent="-457200">
              <a:buFont typeface="Arial" pitchFamily="34" charset="0"/>
              <a:buChar char="•"/>
            </a:pPr>
            <a:r>
              <a:rPr lang="en-US" sz="4500" dirty="0"/>
              <a:t>World Day of Prayer for Vocations </a:t>
            </a:r>
            <a:r>
              <a:rPr lang="en-US" sz="3200" dirty="0"/>
              <a:t>(4</a:t>
            </a:r>
            <a:r>
              <a:rPr lang="en-US" sz="3200" baseline="30000" dirty="0"/>
              <a:t>th</a:t>
            </a:r>
            <a:r>
              <a:rPr lang="en-US" sz="3200" dirty="0"/>
              <a:t> Sunday of Easter) </a:t>
            </a:r>
            <a:r>
              <a:rPr lang="en-US" sz="4500" dirty="0"/>
              <a:t>April 22, 2018</a:t>
            </a:r>
          </a:p>
          <a:p>
            <a:pPr marL="1325880" lvl="1" indent="-457200">
              <a:buFont typeface="Arial" pitchFamily="34" charset="0"/>
              <a:buChar char="•"/>
            </a:pPr>
            <a:r>
              <a:rPr lang="en-US" sz="4500" dirty="0"/>
              <a:t>World Day of Prayer for the Sanctification of Priests </a:t>
            </a:r>
            <a:r>
              <a:rPr lang="en-US" sz="3600" dirty="0"/>
              <a:t>(Solemnity of the Sacred Heart)</a:t>
            </a:r>
            <a:r>
              <a:rPr lang="en-US" sz="4500" dirty="0"/>
              <a:t>June 8, 2018</a:t>
            </a:r>
          </a:p>
          <a:p>
            <a:pPr marL="758952" indent="-685800">
              <a:buFont typeface="Wingdings" pitchFamily="2" charset="2"/>
              <a:buChar char="q"/>
            </a:pPr>
            <a:r>
              <a:rPr lang="en-US" sz="4500" dirty="0"/>
              <a:t>Annual Surveys</a:t>
            </a:r>
          </a:p>
          <a:p>
            <a:pPr marL="1325880" lvl="1" indent="-457200">
              <a:buFont typeface="Arial" pitchFamily="34" charset="0"/>
              <a:buChar char="•"/>
            </a:pPr>
            <a:r>
              <a:rPr lang="en-US" sz="4500" dirty="0"/>
              <a:t>Ordination Class of 2017</a:t>
            </a:r>
          </a:p>
          <a:p>
            <a:pPr marL="1325880" lvl="1" indent="-457200">
              <a:buFont typeface="Arial" pitchFamily="34" charset="0"/>
              <a:buChar char="•"/>
            </a:pPr>
            <a:r>
              <a:rPr lang="en-US" sz="4500" dirty="0"/>
              <a:t>Post-Ordination Survey of Deacons </a:t>
            </a:r>
          </a:p>
          <a:p>
            <a:pPr marL="1325880" lvl="1" indent="-457200">
              <a:buFont typeface="Arial" pitchFamily="34" charset="0"/>
              <a:buChar char="•"/>
            </a:pPr>
            <a:r>
              <a:rPr lang="en-US" sz="4500" dirty="0"/>
              <a:t>Profession Class of  2016</a:t>
            </a:r>
          </a:p>
          <a:p>
            <a:endParaRPr lang="en-US" sz="3200" dirty="0"/>
          </a:p>
          <a:p>
            <a:endParaRPr lang="en-US" sz="3200" dirty="0"/>
          </a:p>
        </p:txBody>
      </p:sp>
    </p:spTree>
    <p:extLst>
      <p:ext uri="{BB962C8B-B14F-4D97-AF65-F5344CB8AC3E}">
        <p14:creationId xmlns:p14="http://schemas.microsoft.com/office/powerpoint/2010/main" val="3510503700"/>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CCLV Consulting Organizations</a:t>
            </a:r>
            <a:endParaRPr lang="en-US" sz="4000" dirty="0"/>
          </a:p>
        </p:txBody>
      </p:sp>
      <p:sp>
        <p:nvSpPr>
          <p:cNvPr id="7" name="Content Placeholder 6"/>
          <p:cNvSpPr>
            <a:spLocks noGrp="1"/>
          </p:cNvSpPr>
          <p:nvPr>
            <p:ph sz="half" idx="1"/>
          </p:nvPr>
        </p:nvSpPr>
        <p:spPr/>
        <p:txBody>
          <a:bodyPr>
            <a:normAutofit lnSpcReduction="10000"/>
          </a:bodyPr>
          <a:lstStyle/>
          <a:p>
            <a:r>
              <a:rPr lang="en-US" dirty="0"/>
              <a:t>Clergy</a:t>
            </a:r>
          </a:p>
          <a:p>
            <a:pPr marL="137160" indent="0">
              <a:buNone/>
            </a:pPr>
            <a:r>
              <a:rPr lang="en-US" dirty="0"/>
              <a:t>	NADD</a:t>
            </a:r>
          </a:p>
          <a:p>
            <a:pPr marL="137160" indent="0">
              <a:buNone/>
            </a:pPr>
            <a:r>
              <a:rPr lang="en-US" dirty="0"/>
              <a:t>	NFPC</a:t>
            </a:r>
          </a:p>
          <a:p>
            <a:pPr marL="137160" indent="0">
              <a:buNone/>
            </a:pPr>
            <a:r>
              <a:rPr lang="en-US" dirty="0"/>
              <a:t>	NOCERCC</a:t>
            </a:r>
          </a:p>
          <a:p>
            <a:pPr marL="137160" indent="0">
              <a:buNone/>
            </a:pPr>
            <a:r>
              <a:rPr lang="en-US" dirty="0"/>
              <a:t>	ANSH</a:t>
            </a:r>
          </a:p>
          <a:p>
            <a:pPr marL="137160" indent="0">
              <a:buNone/>
            </a:pPr>
            <a:r>
              <a:rPr lang="en-US" dirty="0"/>
              <a:t>	Vicars for Clergy</a:t>
            </a:r>
          </a:p>
          <a:p>
            <a:r>
              <a:rPr lang="en-US" dirty="0"/>
              <a:t>Vocations</a:t>
            </a:r>
          </a:p>
          <a:p>
            <a:pPr marL="137160" indent="0">
              <a:buNone/>
            </a:pPr>
            <a:r>
              <a:rPr lang="en-US" dirty="0"/>
              <a:t>	NCDVD</a:t>
            </a:r>
          </a:p>
          <a:p>
            <a:pPr marL="137160" indent="0">
              <a:buNone/>
            </a:pPr>
            <a:r>
              <a:rPr lang="en-US" dirty="0"/>
              <a:t>	NRVC</a:t>
            </a:r>
          </a:p>
          <a:p>
            <a:pPr marL="137160" indent="0">
              <a:buNone/>
            </a:pPr>
            <a:r>
              <a:rPr lang="en-US" dirty="0"/>
              <a:t>	SERRA</a:t>
            </a:r>
          </a:p>
        </p:txBody>
      </p:sp>
      <p:sp>
        <p:nvSpPr>
          <p:cNvPr id="8" name="Content Placeholder 7"/>
          <p:cNvSpPr>
            <a:spLocks noGrp="1"/>
          </p:cNvSpPr>
          <p:nvPr>
            <p:ph sz="half" idx="2"/>
          </p:nvPr>
        </p:nvSpPr>
        <p:spPr/>
        <p:txBody>
          <a:bodyPr>
            <a:normAutofit lnSpcReduction="10000"/>
          </a:bodyPr>
          <a:lstStyle/>
          <a:p>
            <a:r>
              <a:rPr lang="en-US" dirty="0"/>
              <a:t>Priestly Formation</a:t>
            </a:r>
          </a:p>
          <a:p>
            <a:pPr marL="137160" indent="0">
              <a:buNone/>
            </a:pPr>
            <a:r>
              <a:rPr lang="en-US" dirty="0"/>
              <a:t>	NACS</a:t>
            </a:r>
          </a:p>
          <a:p>
            <a:pPr marL="137160" indent="0">
              <a:buNone/>
            </a:pPr>
            <a:r>
              <a:rPr lang="en-US" dirty="0"/>
              <a:t>	NACTS*</a:t>
            </a:r>
            <a:endParaRPr lang="en-US" sz="2400" dirty="0"/>
          </a:p>
          <a:p>
            <a:r>
              <a:rPr lang="en-US" dirty="0"/>
              <a:t> Consecrated Life</a:t>
            </a:r>
          </a:p>
          <a:p>
            <a:pPr marL="137160" indent="0">
              <a:buNone/>
            </a:pPr>
            <a:r>
              <a:rPr lang="en-US" sz="2500" dirty="0"/>
              <a:t>	</a:t>
            </a:r>
            <a:r>
              <a:rPr lang="en-US" sz="2000" dirty="0"/>
              <a:t>CMSM/CMSWR/LCWR</a:t>
            </a:r>
          </a:p>
          <a:p>
            <a:pPr marL="137160" indent="0">
              <a:buNone/>
            </a:pPr>
            <a:r>
              <a:rPr lang="en-US" dirty="0"/>
              <a:t>	</a:t>
            </a:r>
            <a:r>
              <a:rPr lang="en-US" sz="2200" dirty="0"/>
              <a:t>US Association of 	Consecrated Virgins</a:t>
            </a:r>
          </a:p>
          <a:p>
            <a:pPr marL="137160" indent="0">
              <a:buNone/>
            </a:pPr>
            <a:r>
              <a:rPr lang="en-US" sz="2200" dirty="0"/>
              <a:t>	US Conference of 	Secular Institutes</a:t>
            </a:r>
          </a:p>
          <a:p>
            <a:pPr marL="137160" indent="0">
              <a:buNone/>
            </a:pPr>
            <a:r>
              <a:rPr lang="en-US" sz="2200" dirty="0"/>
              <a:t>	Vicars for Religious</a:t>
            </a:r>
          </a:p>
          <a:p>
            <a:endParaRPr lang="en-US" dirty="0"/>
          </a:p>
          <a:p>
            <a:pPr marL="137160" indent="0">
              <a:buNone/>
            </a:pPr>
            <a:endParaRPr lang="en-US" dirty="0"/>
          </a:p>
          <a:p>
            <a:pPr marL="137160" indent="0">
              <a:buNone/>
            </a:pPr>
            <a:endParaRPr lang="en-US" dirty="0"/>
          </a:p>
          <a:p>
            <a:pPr marL="137160" indent="0">
              <a:buNone/>
            </a:pPr>
            <a:endParaRPr lang="en-US" dirty="0"/>
          </a:p>
          <a:p>
            <a:endParaRPr lang="en-US" dirty="0"/>
          </a:p>
        </p:txBody>
      </p:sp>
    </p:spTree>
    <p:extLst>
      <p:ext uri="{BB962C8B-B14F-4D97-AF65-F5344CB8AC3E}">
        <p14:creationId xmlns:p14="http://schemas.microsoft.com/office/powerpoint/2010/main" val="1143093727"/>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CCLV Collaborative Organizations</a:t>
            </a:r>
            <a:endParaRPr lang="en-US" sz="4000" dirty="0"/>
          </a:p>
        </p:txBody>
      </p:sp>
      <p:sp>
        <p:nvSpPr>
          <p:cNvPr id="7" name="Content Placeholder 6"/>
          <p:cNvSpPr>
            <a:spLocks noGrp="1"/>
          </p:cNvSpPr>
          <p:nvPr>
            <p:ph sz="half" idx="1"/>
          </p:nvPr>
        </p:nvSpPr>
        <p:spPr/>
        <p:txBody>
          <a:bodyPr>
            <a:normAutofit lnSpcReduction="10000"/>
          </a:bodyPr>
          <a:lstStyle/>
          <a:p>
            <a:pPr marL="137160" indent="0">
              <a:buNone/>
            </a:pPr>
            <a:endParaRPr lang="en-US" dirty="0"/>
          </a:p>
          <a:p>
            <a:pPr marL="137160" indent="0">
              <a:buNone/>
            </a:pPr>
            <a:r>
              <a:rPr lang="en-US" dirty="0"/>
              <a:t>Clergy</a:t>
            </a:r>
          </a:p>
          <a:p>
            <a:r>
              <a:rPr lang="en-US" dirty="0"/>
              <a:t>Treatment Facilities</a:t>
            </a:r>
          </a:p>
          <a:p>
            <a:pPr marL="137160" indent="0">
              <a:buNone/>
            </a:pPr>
            <a:r>
              <a:rPr lang="en-US" dirty="0"/>
              <a:t>	St. Luke Institute</a:t>
            </a:r>
          </a:p>
          <a:p>
            <a:pPr marL="137160" indent="0">
              <a:buNone/>
            </a:pPr>
            <a:r>
              <a:rPr lang="en-US" dirty="0"/>
              <a:t>	St. John Vianney </a:t>
            </a:r>
          </a:p>
          <a:p>
            <a:pPr marL="137160" indent="0">
              <a:buNone/>
            </a:pPr>
            <a:r>
              <a:rPr lang="en-US" dirty="0"/>
              <a:t>	Center</a:t>
            </a:r>
          </a:p>
          <a:p>
            <a:pPr marL="137160" indent="0">
              <a:buNone/>
            </a:pPr>
            <a:r>
              <a:rPr lang="en-US" dirty="0"/>
              <a:t>	Guest House</a:t>
            </a:r>
          </a:p>
          <a:p>
            <a:pPr marL="137160" indent="0">
              <a:buNone/>
            </a:pPr>
            <a:endParaRPr lang="en-US" dirty="0"/>
          </a:p>
          <a:p>
            <a:r>
              <a:rPr lang="en-US" dirty="0"/>
              <a:t>Ongoing Formation Institutes</a:t>
            </a:r>
          </a:p>
        </p:txBody>
      </p:sp>
      <p:sp>
        <p:nvSpPr>
          <p:cNvPr id="8" name="Content Placeholder 7"/>
          <p:cNvSpPr>
            <a:spLocks noGrp="1"/>
          </p:cNvSpPr>
          <p:nvPr>
            <p:ph sz="half" idx="2"/>
          </p:nvPr>
        </p:nvSpPr>
        <p:spPr/>
        <p:txBody>
          <a:bodyPr>
            <a:normAutofit lnSpcReduction="10000"/>
          </a:bodyPr>
          <a:lstStyle/>
          <a:p>
            <a:pPr marL="137160" indent="0">
              <a:buNone/>
            </a:pPr>
            <a:endParaRPr lang="en-US" dirty="0"/>
          </a:p>
          <a:p>
            <a:pPr marL="137160" indent="0">
              <a:buNone/>
            </a:pPr>
            <a:r>
              <a:rPr lang="en-US" dirty="0"/>
              <a:t>Priestly Formation</a:t>
            </a:r>
          </a:p>
          <a:p>
            <a:r>
              <a:rPr lang="en-US" dirty="0"/>
              <a:t>IPF</a:t>
            </a:r>
          </a:p>
          <a:p>
            <a:r>
              <a:rPr lang="en-US" dirty="0"/>
              <a:t>CMSM Formation Committee</a:t>
            </a:r>
          </a:p>
          <a:p>
            <a:pPr marL="137160" indent="0">
              <a:buNone/>
            </a:pPr>
            <a:endParaRPr lang="en-US" dirty="0"/>
          </a:p>
          <a:p>
            <a:pPr marL="137160" indent="0">
              <a:buNone/>
            </a:pPr>
            <a:r>
              <a:rPr lang="en-US" dirty="0"/>
              <a:t>Consecrated life</a:t>
            </a:r>
          </a:p>
          <a:p>
            <a:r>
              <a:rPr lang="en-US" dirty="0"/>
              <a:t>Commission on Religious Life and Ministry</a:t>
            </a:r>
          </a:p>
          <a:p>
            <a:pPr marL="137160" indent="0">
              <a:buNone/>
            </a:pPr>
            <a:endParaRPr lang="en-US" dirty="0"/>
          </a:p>
          <a:p>
            <a:endParaRPr lang="en-US" dirty="0"/>
          </a:p>
        </p:txBody>
      </p:sp>
    </p:spTree>
    <p:extLst>
      <p:ext uri="{BB962C8B-B14F-4D97-AF65-F5344CB8AC3E}">
        <p14:creationId xmlns:p14="http://schemas.microsoft.com/office/powerpoint/2010/main" val="163247306"/>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CCLV Collaborative Organizations</a:t>
            </a:r>
            <a:endParaRPr lang="en-US" sz="4000" dirty="0"/>
          </a:p>
        </p:txBody>
      </p:sp>
      <p:sp>
        <p:nvSpPr>
          <p:cNvPr id="7" name="Content Placeholder 6"/>
          <p:cNvSpPr>
            <a:spLocks noGrp="1"/>
          </p:cNvSpPr>
          <p:nvPr>
            <p:ph sz="half" idx="1"/>
          </p:nvPr>
        </p:nvSpPr>
        <p:spPr/>
        <p:txBody>
          <a:bodyPr>
            <a:normAutofit/>
          </a:bodyPr>
          <a:lstStyle/>
          <a:p>
            <a:pPr marL="137160" indent="0">
              <a:buNone/>
            </a:pPr>
            <a:endParaRPr lang="en-US" dirty="0"/>
          </a:p>
          <a:p>
            <a:pPr marL="137160" indent="0">
              <a:buNone/>
            </a:pPr>
            <a:r>
              <a:rPr lang="en-US" dirty="0"/>
              <a:t>Vocations</a:t>
            </a:r>
          </a:p>
          <a:p>
            <a:r>
              <a:rPr lang="en-US" dirty="0"/>
              <a:t>J.S. </a:t>
            </a:r>
            <a:r>
              <a:rPr lang="en-US" dirty="0" err="1"/>
              <a:t>Paluch</a:t>
            </a:r>
            <a:endParaRPr lang="en-US" dirty="0"/>
          </a:p>
          <a:p>
            <a:r>
              <a:rPr lang="en-US" dirty="0" err="1"/>
              <a:t>Labouré</a:t>
            </a:r>
            <a:r>
              <a:rPr lang="en-US" dirty="0"/>
              <a:t> Society</a:t>
            </a:r>
          </a:p>
        </p:txBody>
      </p:sp>
      <p:sp>
        <p:nvSpPr>
          <p:cNvPr id="8" name="Content Placeholder 7"/>
          <p:cNvSpPr>
            <a:spLocks noGrp="1"/>
          </p:cNvSpPr>
          <p:nvPr>
            <p:ph sz="half" idx="2"/>
          </p:nvPr>
        </p:nvSpPr>
        <p:spPr/>
        <p:txBody>
          <a:bodyPr>
            <a:normAutofit/>
          </a:bodyPr>
          <a:lstStyle/>
          <a:p>
            <a:pPr marL="137160" indent="0">
              <a:buNone/>
            </a:pPr>
            <a:endParaRPr lang="en-US" dirty="0"/>
          </a:p>
          <a:p>
            <a:endParaRPr lang="en-US" dirty="0"/>
          </a:p>
        </p:txBody>
      </p:sp>
    </p:spTree>
    <p:extLst>
      <p:ext uri="{BB962C8B-B14F-4D97-AF65-F5344CB8AC3E}">
        <p14:creationId xmlns:p14="http://schemas.microsoft.com/office/powerpoint/2010/main" val="4267384887"/>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143000"/>
            <a:ext cx="7086600" cy="914400"/>
          </a:xfrm>
        </p:spPr>
        <p:txBody>
          <a:bodyPr>
            <a:normAutofit fontScale="90000"/>
          </a:bodyPr>
          <a:lstStyle/>
          <a:p>
            <a:pPr algn="ctr"/>
            <a:br>
              <a:rPr lang="en-US" dirty="0"/>
            </a:br>
            <a:r>
              <a:rPr lang="en-US" dirty="0"/>
              <a:t>The CCLV Committee Mandate</a:t>
            </a:r>
            <a:endParaRPr lang="en-US" sz="4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4600" y="2642175"/>
            <a:ext cx="2000250" cy="16856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4495800"/>
            <a:ext cx="2667000" cy="2277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953000" y="2689591"/>
            <a:ext cx="3200400" cy="1323439"/>
          </a:xfrm>
          <a:prstGeom prst="rect">
            <a:avLst/>
          </a:prstGeom>
          <a:noFill/>
        </p:spPr>
        <p:txBody>
          <a:bodyPr wrap="square" rtlCol="0">
            <a:spAutoFit/>
          </a:bodyPr>
          <a:lstStyle/>
          <a:p>
            <a:r>
              <a:rPr lang="en-US" sz="2000" dirty="0"/>
              <a:t>The National Directory for the Formation, Ministry and Life of Permanent Deacons</a:t>
            </a:r>
          </a:p>
        </p:txBody>
      </p:sp>
      <p:sp>
        <p:nvSpPr>
          <p:cNvPr id="5" name="TextBox 4"/>
          <p:cNvSpPr txBox="1"/>
          <p:nvPr/>
        </p:nvSpPr>
        <p:spPr>
          <a:xfrm>
            <a:off x="1143000" y="4486275"/>
            <a:ext cx="3200400" cy="830997"/>
          </a:xfrm>
          <a:prstGeom prst="rect">
            <a:avLst/>
          </a:prstGeom>
          <a:noFill/>
        </p:spPr>
        <p:txBody>
          <a:bodyPr wrap="square" rtlCol="0">
            <a:spAutoFit/>
          </a:bodyPr>
          <a:lstStyle/>
          <a:p>
            <a:r>
              <a:rPr lang="en-US" sz="2400" dirty="0"/>
              <a:t>The Program of Priestly Formation</a:t>
            </a:r>
          </a:p>
        </p:txBody>
      </p:sp>
    </p:spTree>
    <p:extLst>
      <p:ext uri="{BB962C8B-B14F-4D97-AF65-F5344CB8AC3E}">
        <p14:creationId xmlns:p14="http://schemas.microsoft.com/office/powerpoint/2010/main" val="1492201635"/>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Directory</a:t>
            </a:r>
          </a:p>
        </p:txBody>
      </p:sp>
      <p:sp>
        <p:nvSpPr>
          <p:cNvPr id="3" name="Content Placeholder 2"/>
          <p:cNvSpPr>
            <a:spLocks noGrp="1"/>
          </p:cNvSpPr>
          <p:nvPr>
            <p:ph idx="1"/>
          </p:nvPr>
        </p:nvSpPr>
        <p:spPr/>
        <p:txBody>
          <a:bodyPr/>
          <a:lstStyle/>
          <a:p>
            <a:pPr>
              <a:buNone/>
            </a:pPr>
            <a:endParaRPr lang="en-US" dirty="0"/>
          </a:p>
          <a:p>
            <a:pPr lvl="1"/>
            <a:r>
              <a:rPr lang="en-US" i="1" dirty="0"/>
              <a:t>Recognitio</a:t>
            </a:r>
            <a:r>
              <a:rPr lang="en-US" dirty="0"/>
              <a:t> expired in October of 2014</a:t>
            </a:r>
          </a:p>
          <a:p>
            <a:pPr lvl="1"/>
            <a:r>
              <a:rPr lang="en-US" dirty="0"/>
              <a:t>In 2013 CCLV conducted a formal consultation on the National Directory</a:t>
            </a:r>
          </a:p>
          <a:p>
            <a:pPr lvl="2"/>
            <a:r>
              <a:rPr lang="en-US" dirty="0"/>
              <a:t>NADD, September 2013</a:t>
            </a:r>
          </a:p>
          <a:p>
            <a:pPr lvl="2"/>
            <a:r>
              <a:rPr lang="en-US" dirty="0"/>
              <a:t>Bishops, November 2013</a:t>
            </a:r>
          </a:p>
          <a:p>
            <a:pPr lvl="2"/>
            <a:r>
              <a:rPr lang="en-US" dirty="0"/>
              <a:t>Canonical Affairs &amp; Church Governance Committee, December 2013</a:t>
            </a:r>
          </a:p>
          <a:p>
            <a:pPr lvl="2"/>
            <a:r>
              <a:rPr lang="en-US" dirty="0"/>
              <a:t>Simple renewal of </a:t>
            </a:r>
            <a:r>
              <a:rPr lang="en-US" i="1" dirty="0"/>
              <a:t>recognitio</a:t>
            </a:r>
            <a:r>
              <a:rPr lang="en-US" dirty="0"/>
              <a:t> without any changes for another 5-years granted</a:t>
            </a:r>
          </a:p>
          <a:p>
            <a:pPr lvl="2">
              <a:buNone/>
            </a:pPr>
            <a:endParaRPr lang="en-US" dirty="0"/>
          </a:p>
        </p:txBody>
      </p:sp>
    </p:spTree>
    <p:extLst>
      <p:ext uri="{BB962C8B-B14F-4D97-AF65-F5344CB8AC3E}">
        <p14:creationId xmlns:p14="http://schemas.microsoft.com/office/powerpoint/2010/main" val="3640444428"/>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https://staff.usccb.org/dept/cclv/_cts/USCCB Parent/35df038e4d891acacustomXsn.xsn</xsnLocation>
  <cached>True</cached>
  <openByDefault>True</openByDefault>
  <xsnScope>https://staff.usccb.org/dept/cclv</xsnScope>
</customXsn>
</file>

<file path=customXml/item2.xml><?xml version="1.0" encoding="utf-8"?>
<ct:contentTypeSchema xmlns:ct="http://schemas.microsoft.com/office/2006/metadata/contentType" xmlns:ma="http://schemas.microsoft.com/office/2006/metadata/properties/metaAttributes" ct:_="" ma:_="" ma:contentTypeName="USCCB Document" ma:contentTypeID="0x0101001CB68A1CF712334394C68E514CC84DA40200FA044AEEA876E3438541CF1E4CDBE40E" ma:contentTypeVersion="24" ma:contentTypeDescription="Create a new USCCB Document" ma:contentTypeScope="" ma:versionID="f8f66ca20e904a01b2d1148bd575766b">
  <xsd:schema xmlns:xsd="http://www.w3.org/2001/XMLSchema" xmlns:p="http://schemas.microsoft.com/office/2006/metadata/properties" xmlns:ns2="a03918b0-8257-4fa9-80c6-6770a68b68d6" targetNamespace="http://schemas.microsoft.com/office/2006/metadata/properties" ma:root="true" ma:fieldsID="e1a0840cc933647aa302f6e42bf511e6" ns2:_="">
    <xsd:import namespace="a03918b0-8257-4fa9-80c6-6770a68b68d6"/>
    <xsd:element name="properties">
      <xsd:complexType>
        <xsd:sequence>
          <xsd:element name="documentManagement">
            <xsd:complexType>
              <xsd:all>
                <xsd:element ref="ns2:Expiration_x0020_Basis_x0020_Date" minOccurs="0"/>
                <xsd:element ref="ns2:Retention_x0020_Period"/>
                <xsd:element ref="ns2:USCCB_x0020_Department" minOccurs="0"/>
                <xsd:element ref="ns2:Year" minOccurs="0"/>
              </xsd:all>
            </xsd:complexType>
          </xsd:element>
        </xsd:sequence>
      </xsd:complexType>
    </xsd:element>
  </xsd:schema>
  <xsd:schema xmlns:xsd="http://www.w3.org/2001/XMLSchema" xmlns:dms="http://schemas.microsoft.com/office/2006/documentManagement/types" targetNamespace="a03918b0-8257-4fa9-80c6-6770a68b68d6" elementFormDefault="qualified">
    <xsd:import namespace="http://schemas.microsoft.com/office/2006/documentManagement/types"/>
    <xsd:element name="Expiration_x0020_Basis_x0020_Date" ma:index="8" nillable="true" ma:displayName="Expiration Basis Date" ma:default="[today]" ma:format="DateOnly" ma:internalName="Expiration_x0020_Basis_x0020_Date0">
      <xsd:simpleType>
        <xsd:restriction base="dms:DateTime"/>
      </xsd:simpleType>
    </xsd:element>
    <xsd:element name="Retention_x0020_Period" ma:index="9" ma:displayName="Retention Period" ma:description="Period that determines how long the content will remain in SharePoint." ma:format="Dropdown" ma:internalName="Retention_x0020_Period0" ma:readOnly="false">
      <xsd:simpleType>
        <xsd:restriction base="dms:Choice">
          <xsd:enumeration value="1yr–Gen doc t/b deleted"/>
          <xsd:enumeration value="3yrs–Other doc t/b deleted"/>
          <xsd:enumeration value="5yrs–Gen doc t/b archived"/>
          <xsd:enumeration value="10yrs–Other doc t/b archived"/>
          <xsd:enumeration value="Indef–Doc to stay in SP"/>
        </xsd:restriction>
      </xsd:simpleType>
    </xsd:element>
    <xsd:element name="USCCB_x0020_Department" ma:index="10" nillable="true" ma:displayName="USCCB Department" ma:default="CCLV" ma:description="USCCB Departments" ma:format="Dropdown" ma:internalName="USCCB_x0020_Department0">
      <xsd:simpleType>
        <xsd:restriction base="dms:Choice">
          <xsd:enumeration value="CCHD"/>
          <xsd:enumeration value="CCC"/>
          <xsd:enumeration value="CE"/>
          <xsd:enumeration value="CNS"/>
          <xsd:enumeration value="CYP"/>
          <xsd:enumeration value="CCLV"/>
          <xsd:enumeration value="COMM"/>
          <xsd:enumeration value="CDC"/>
          <xsd:enumeration value="DM"/>
          <xsd:enumeration value="DW"/>
          <xsd:enumeration value="DOC"/>
          <xsd:enumeration value="DSD"/>
          <xsd:enumeration value="EIA"/>
          <xsd:enumeration value="EC"/>
          <xsd:enumeration value="EXEC"/>
          <xsd:enumeration value="FB"/>
          <xsd:enumeration value="FA"/>
          <xsd:enumeration value="GC"/>
          <xsd:enumeration value="GS"/>
          <xsd:enumeration value="GR"/>
          <xsd:enumeration value="HR"/>
          <xsd:enumeration value="IT"/>
          <xsd:enumeration value="IJP"/>
          <xsd:enumeration value="JPHD"/>
          <xsd:enumeration value="LMFLY"/>
          <xsd:enumeration value="MR"/>
          <xsd:enumeration value="MRS"/>
          <xsd:enumeration value="NC"/>
          <xsd:enumeration value="PL"/>
          <xsd:enumeration value="PP"/>
          <xsd:enumeration value="PUB"/>
        </xsd:restriction>
      </xsd:simpleType>
    </xsd:element>
    <xsd:element name="Year" ma:index="11" nillable="true" ma:displayName="Year" ma:internalName="Year0">
      <xsd:simpleType>
        <xsd:restriction base="dms:Text">
          <xsd:maxLength value="4"/>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USCCB_x0020_Department xmlns="a03918b0-8257-4fa9-80c6-6770a68b68d6">CCLV</USCCB_x0020_Department>
    <Year xmlns="a03918b0-8257-4fa9-80c6-6770a68b68d6">2011</Year>
    <Expiration_x0020_Basis_x0020_Date xmlns="a03918b0-8257-4fa9-80c6-6770a68b68d6">2011-09-30T04:00:00+00:00</Expiration_x0020_Basis_x0020_Date>
    <Retention_x0020_Period xmlns="a03918b0-8257-4fa9-80c6-6770a68b68d6">Indef–Doc to stay in SP</Retention_x0020_Period>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A1A9B7-16D9-46F2-A671-35A0B24C6FA4}">
  <ds:schemaRefs>
    <ds:schemaRef ds:uri="http://schemas.microsoft.com/office/2006/metadata/customXsn"/>
  </ds:schemaRefs>
</ds:datastoreItem>
</file>

<file path=customXml/itemProps2.xml><?xml version="1.0" encoding="utf-8"?>
<ds:datastoreItem xmlns:ds="http://schemas.openxmlformats.org/officeDocument/2006/customXml" ds:itemID="{7DA3392C-2012-4096-9791-217C471855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3918b0-8257-4fa9-80c6-6770a68b68d6"/>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3EFBD68-FFCA-483A-8670-8B2D77E7E6A3}">
  <ds:schemaRefs>
    <ds:schemaRef ds:uri="http://purl.org/dc/elements/1.1/"/>
    <ds:schemaRef ds:uri="http://schemas.microsoft.com/office/2006/metadata/properties"/>
    <ds:schemaRef ds:uri="http://purl.org/dc/terms/"/>
    <ds:schemaRef ds:uri="a03918b0-8257-4fa9-80c6-6770a68b68d6"/>
    <ds:schemaRef ds:uri="http://purl.org/dc/dcmitype/"/>
    <ds:schemaRef ds:uri="http://schemas.microsoft.com/office/2006/documentManagement/type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661E2AB7-198B-459A-A1D5-05894AEC8F7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4561</TotalTime>
  <Words>1869</Words>
  <Application>Microsoft Office PowerPoint</Application>
  <PresentationFormat>On-screen Show (4:3)</PresentationFormat>
  <Paragraphs>304</Paragraphs>
  <Slides>39</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Book Antiqua</vt:lpstr>
      <vt:lpstr>Calibri</vt:lpstr>
      <vt:lpstr>Lucida Sans</vt:lpstr>
      <vt:lpstr>Wingdings</vt:lpstr>
      <vt:lpstr>Wingdings 2</vt:lpstr>
      <vt:lpstr>Wingdings 3</vt:lpstr>
      <vt:lpstr>Apex</vt:lpstr>
      <vt:lpstr> CCLV Report  National Association of College Seminaries </vt:lpstr>
      <vt:lpstr> Clergy, Consecrated Life and Vocations (CCLV)</vt:lpstr>
      <vt:lpstr> The CCLV Committee Mandate</vt:lpstr>
      <vt:lpstr> CCLV Annual PROJECTS</vt:lpstr>
      <vt:lpstr> CCLV Consulting Organizations</vt:lpstr>
      <vt:lpstr> CCLV Collaborative Organizations</vt:lpstr>
      <vt:lpstr> CCLV Collaborative Organizations</vt:lpstr>
      <vt:lpstr> The CCLV Committee Mandate</vt:lpstr>
      <vt:lpstr>National Directory</vt:lpstr>
      <vt:lpstr>National Directory, 2nd Edition</vt:lpstr>
      <vt:lpstr>Program of Priestly Formation, 5th ed.  6th ed.</vt:lpstr>
      <vt:lpstr>Program for Priestly Formation, 6th Edition</vt:lpstr>
      <vt:lpstr>CCLV/CARA Surveys</vt:lpstr>
      <vt:lpstr>Seminary Enrollment 2016-2017</vt:lpstr>
      <vt:lpstr>Pre-Theology </vt:lpstr>
      <vt:lpstr>Seminary Enrollment Trends</vt:lpstr>
      <vt:lpstr>High School Seminaries </vt:lpstr>
      <vt:lpstr>College Seminaries </vt:lpstr>
      <vt:lpstr>Seminary College Retention Rate </vt:lpstr>
      <vt:lpstr>Theology Schools</vt:lpstr>
      <vt:lpstr>Theology Retention Rate</vt:lpstr>
      <vt:lpstr>Ordination Class of 2017</vt:lpstr>
      <vt:lpstr>Ordination Class of 2017</vt:lpstr>
      <vt:lpstr>Seminary Rectors Survey</vt:lpstr>
      <vt:lpstr>PowerPoint Presentation</vt:lpstr>
      <vt:lpstr>Year Rector Began His Term </vt:lpstr>
      <vt:lpstr>Year the Current Director of Spiritual Life Began</vt:lpstr>
      <vt:lpstr>Residency of Spiritual Directors </vt:lpstr>
      <vt:lpstr>Status of Faculty </vt:lpstr>
      <vt:lpstr>Topics or Issues for Current Research/Writing</vt:lpstr>
      <vt:lpstr>Which of the following is included into your program? </vt:lpstr>
      <vt:lpstr>Inclusion of Pope Francis' Encyclical "Laudato Si" in the Current Seminary Curriculum</vt:lpstr>
      <vt:lpstr>Symposium Titles</vt:lpstr>
      <vt:lpstr>Symposium Titles</vt:lpstr>
      <vt:lpstr>Disagreement or Controversies Arising from Symposia or Workshops</vt:lpstr>
      <vt:lpstr>How important is seminarians’ understanding of the following topics to their preparation to evangelize in a scientific and technological world? </vt:lpstr>
      <vt:lpstr>How important is seminarians’ understanding of the following topics to their preparation to evangelize in a scientific and technological world? </vt:lpstr>
      <vt:lpstr>PowerPoint Presentation</vt:lpstr>
      <vt:lpstr>www.usccb.org/priestlyformation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MATS Report  on CCLV Activities</dc:title>
  <dc:creator>Fr. Shawn McKnight</dc:creator>
  <cp:lastModifiedBy>Emily Risley</cp:lastModifiedBy>
  <cp:revision>115</cp:revision>
  <cp:lastPrinted>2013-05-27T15:23:13Z</cp:lastPrinted>
  <dcterms:created xsi:type="dcterms:W3CDTF">2006-08-16T00:00:00Z</dcterms:created>
  <dcterms:modified xsi:type="dcterms:W3CDTF">2017-10-16T17:18:45Z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0x0101001CB68A1CF712334394C68E514CC84DA40200FA044AEEA876E3438541CF1E4CDBE40E</vt:lpwstr>
  </property>
</Properties>
</file>