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0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8" r:id="rId4"/>
    <p:sldId id="271" r:id="rId5"/>
    <p:sldId id="272" r:id="rId6"/>
    <p:sldId id="259" r:id="rId7"/>
    <p:sldId id="262" r:id="rId8"/>
    <p:sldId id="287" r:id="rId9"/>
    <p:sldId id="290" r:id="rId10"/>
    <p:sldId id="266" r:id="rId11"/>
    <p:sldId id="297" r:id="rId12"/>
    <p:sldId id="288" r:id="rId13"/>
    <p:sldId id="298" r:id="rId14"/>
    <p:sldId id="263" r:id="rId15"/>
    <p:sldId id="289" r:id="rId16"/>
    <p:sldId id="299" r:id="rId17"/>
    <p:sldId id="306" r:id="rId18"/>
    <p:sldId id="300" r:id="rId19"/>
    <p:sldId id="307" r:id="rId20"/>
    <p:sldId id="309" r:id="rId21"/>
    <p:sldId id="310" r:id="rId22"/>
    <p:sldId id="304" r:id="rId23"/>
    <p:sldId id="303" r:id="rId24"/>
    <p:sldId id="312" r:id="rId25"/>
    <p:sldId id="311" r:id="rId26"/>
    <p:sldId id="313" r:id="rId27"/>
    <p:sldId id="302" r:id="rId28"/>
    <p:sldId id="305" r:id="rId29"/>
    <p:sldId id="319" r:id="rId30"/>
    <p:sldId id="318" r:id="rId31"/>
    <p:sldId id="314" r:id="rId32"/>
    <p:sldId id="315" r:id="rId33"/>
    <p:sldId id="316" r:id="rId34"/>
    <p:sldId id="317" r:id="rId35"/>
    <p:sldId id="320" r:id="rId36"/>
    <p:sldId id="321" r:id="rId37"/>
    <p:sldId id="293" r:id="rId38"/>
    <p:sldId id="308" r:id="rId39"/>
    <p:sldId id="294" r:id="rId40"/>
    <p:sldId id="274" r:id="rId41"/>
    <p:sldId id="260" r:id="rId42"/>
    <p:sldId id="277" r:id="rId43"/>
    <p:sldId id="322" r:id="rId44"/>
    <p:sldId id="323" r:id="rId45"/>
    <p:sldId id="324" r:id="rId46"/>
    <p:sldId id="325" r:id="rId47"/>
    <p:sldId id="291" r:id="rId48"/>
    <p:sldId id="284" r:id="rId49"/>
    <p:sldId id="264" r:id="rId50"/>
    <p:sldId id="326" r:id="rId51"/>
    <p:sldId id="327" r:id="rId52"/>
    <p:sldId id="292" r:id="rId53"/>
    <p:sldId id="265" r:id="rId54"/>
    <p:sldId id="279" r:id="rId55"/>
    <p:sldId id="280" r:id="rId56"/>
    <p:sldId id="328" r:id="rId57"/>
    <p:sldId id="329" r:id="rId58"/>
    <p:sldId id="278" r:id="rId59"/>
    <p:sldId id="296" r:id="rId60"/>
    <p:sldId id="261" r:id="rId61"/>
    <p:sldId id="267" r:id="rId62"/>
    <p:sldId id="281" r:id="rId63"/>
    <p:sldId id="268" r:id="rId64"/>
    <p:sldId id="275" r:id="rId65"/>
    <p:sldId id="276" r:id="rId66"/>
    <p:sldId id="283" r:id="rId67"/>
    <p:sldId id="270" r:id="rId68"/>
    <p:sldId id="301" r:id="rId6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41F7CEB-1D71-45D3-80EE-ECC6734589DE}">
          <p14:sldIdLst>
            <p14:sldId id="256"/>
            <p14:sldId id="257"/>
            <p14:sldId id="258"/>
            <p14:sldId id="271"/>
            <p14:sldId id="272"/>
            <p14:sldId id="259"/>
            <p14:sldId id="262"/>
            <p14:sldId id="287"/>
            <p14:sldId id="290"/>
            <p14:sldId id="266"/>
            <p14:sldId id="297"/>
            <p14:sldId id="288"/>
            <p14:sldId id="298"/>
            <p14:sldId id="263"/>
            <p14:sldId id="289"/>
            <p14:sldId id="299"/>
            <p14:sldId id="306"/>
            <p14:sldId id="300"/>
            <p14:sldId id="307"/>
            <p14:sldId id="309"/>
            <p14:sldId id="310"/>
            <p14:sldId id="304"/>
            <p14:sldId id="303"/>
            <p14:sldId id="312"/>
            <p14:sldId id="311"/>
            <p14:sldId id="313"/>
            <p14:sldId id="302"/>
            <p14:sldId id="305"/>
            <p14:sldId id="319"/>
            <p14:sldId id="318"/>
            <p14:sldId id="314"/>
            <p14:sldId id="315"/>
            <p14:sldId id="316"/>
            <p14:sldId id="317"/>
            <p14:sldId id="320"/>
            <p14:sldId id="321"/>
            <p14:sldId id="293"/>
            <p14:sldId id="308"/>
            <p14:sldId id="294"/>
            <p14:sldId id="274"/>
            <p14:sldId id="260"/>
            <p14:sldId id="277"/>
            <p14:sldId id="322"/>
            <p14:sldId id="323"/>
            <p14:sldId id="324"/>
            <p14:sldId id="325"/>
            <p14:sldId id="291"/>
            <p14:sldId id="284"/>
            <p14:sldId id="264"/>
            <p14:sldId id="326"/>
            <p14:sldId id="327"/>
            <p14:sldId id="292"/>
            <p14:sldId id="265"/>
            <p14:sldId id="279"/>
            <p14:sldId id="280"/>
            <p14:sldId id="328"/>
            <p14:sldId id="329"/>
            <p14:sldId id="278"/>
            <p14:sldId id="296"/>
            <p14:sldId id="261"/>
            <p14:sldId id="267"/>
            <p14:sldId id="281"/>
            <p14:sldId id="268"/>
            <p14:sldId id="275"/>
            <p14:sldId id="276"/>
            <p14:sldId id="283"/>
            <p14:sldId id="270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9" autoAdjust="0"/>
  </p:normalViewPr>
  <p:slideViewPr>
    <p:cSldViewPr>
      <p:cViewPr>
        <p:scale>
          <a:sx n="90" d="100"/>
          <a:sy n="90" d="100"/>
        </p:scale>
        <p:origin x="-9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7146"/>
    </p:cViewPr>
  </p:sorterViewPr>
  <p:notesViewPr>
    <p:cSldViewPr>
      <p:cViewPr varScale="1">
        <p:scale>
          <a:sx n="83" d="100"/>
          <a:sy n="83" d="100"/>
        </p:scale>
        <p:origin x="-114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ABC583-F6B7-434E-81B7-5518EBC92103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2959AE-002F-4AC5-9C77-F0E563883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30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B6831-95F5-4C9D-ABE9-8C5A0AAB436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8DCF9-FD93-4151-8DD0-D30186C72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8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DCF9-FD93-4151-8DD0-D30186C72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5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DCF9-FD93-4151-8DD0-D30186C72B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3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DCF9-FD93-4151-8DD0-D30186C72B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5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DCF9-FD93-4151-8DD0-D30186C72B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3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DCF9-FD93-4151-8DD0-D30186C72B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3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C4AA6F6-8F14-49CB-9FFD-6CFA62C86E4A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6761580-740F-4727-BE6B-31DA7020E50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0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ccb.org/issues-and-action/cultural-diversity/african-american/resources/index.cfm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Energizing the Black Catholic Community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It’s a Year Round Ministry</a:t>
            </a:r>
          </a:p>
          <a:p>
            <a:r>
              <a:rPr lang="en-US" smtClean="0"/>
              <a:t>Wednesday March 18, 2015</a:t>
            </a:r>
          </a:p>
          <a:p>
            <a:r>
              <a:rPr lang="en-US" smtClean="0"/>
              <a:t>2:00 – 3:00 pm Webinar </a:t>
            </a:r>
            <a:endParaRPr lang="en-US" dirty="0"/>
          </a:p>
        </p:txBody>
      </p:sp>
      <p:pic>
        <p:nvPicPr>
          <p:cNvPr id="4" name="AAA - March Webina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287"/>
                  <p14:fade in="3750" out="2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63770">
        <p:fade/>
      </p:transition>
    </mc:Choice>
    <mc:Fallback xmlns="">
      <p:transition advClick="0" advTm="163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Additional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March:  Women’s History Month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Fr. Boniface Hardin Black Catholic Theology and Spirituality Program</a:t>
            </a:r>
          </a:p>
          <a:p>
            <a:endParaRPr lang="en-US" dirty="0" smtClean="0"/>
          </a:p>
          <a:p>
            <a:r>
              <a:rPr lang="en-US" dirty="0" smtClean="0"/>
              <a:t>Lunch and Learn Program</a:t>
            </a:r>
          </a:p>
          <a:p>
            <a:endParaRPr lang="en-US" dirty="0" smtClean="0"/>
          </a:p>
          <a:p>
            <a:r>
              <a:rPr lang="en-US" dirty="0" smtClean="0"/>
              <a:t>St. Martin de </a:t>
            </a:r>
            <a:r>
              <a:rPr lang="en-US" dirty="0" err="1" smtClean="0"/>
              <a:t>Porres</a:t>
            </a:r>
            <a:r>
              <a:rPr lang="en-US" dirty="0" smtClean="0"/>
              <a:t> Mass and Celebration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SCDC SHARED FOLDER\Kathryn\AAA photos\Webinar\Calendar\me-anita-and-board-for-retreat_1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276600"/>
            <a:ext cx="4534196" cy="34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SCDC SHARED FOLDER\Kathryn\AAA photos\Webinar\Calendar\avent-womens-retreat-with-anita_1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1" y="152401"/>
            <a:ext cx="4673600" cy="35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4191000"/>
            <a:ext cx="2895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Women’s History Month and activities through out the year</a:t>
            </a:r>
          </a:p>
          <a:p>
            <a:endParaRPr lang="en-US" dirty="0" smtClean="0"/>
          </a:p>
          <a:p>
            <a:r>
              <a:rPr lang="en-US" sz="1600" dirty="0" smtClean="0"/>
              <a:t>Photos</a:t>
            </a:r>
            <a:r>
              <a:rPr lang="en-US" sz="1600" dirty="0"/>
              <a:t>: Advent African American &amp; African </a:t>
            </a:r>
            <a:r>
              <a:rPr lang="en-US" sz="1600" dirty="0" smtClean="0"/>
              <a:t>Black Catholic Women’s </a:t>
            </a:r>
            <a:r>
              <a:rPr lang="en-US" sz="1600" dirty="0"/>
              <a:t>Retreat </a:t>
            </a:r>
            <a:r>
              <a:rPr lang="en-US" sz="1600" dirty="0" smtClean="0"/>
              <a:t>2015</a:t>
            </a:r>
            <a:endParaRPr lang="en-US" sz="1600" dirty="0"/>
          </a:p>
        </p:txBody>
      </p:sp>
      <p:pic>
        <p:nvPicPr>
          <p:cNvPr id="2053" name="Picture 5" descr="H:\SCDC SHARED FOLDER\Kathryn\AAA photos\Webinar\Calendar\Avent with Robin Temple and Sally and wom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1"/>
            <a:ext cx="4165599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:\SCDC SHARED FOLDER\Kathryn\AAA photos\Calendar\Lunch and Learn Prog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r="4878"/>
          <a:stretch/>
        </p:blipFill>
        <p:spPr bwMode="auto">
          <a:xfrm>
            <a:off x="4800600" y="2065397"/>
            <a:ext cx="3810000" cy="2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98438"/>
            <a:ext cx="4040188" cy="9445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Fr. Boniface Hardin Black Catholic Theology &amp; Spirituality Program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31819" y="1309998"/>
            <a:ext cx="4041775" cy="639762"/>
          </a:xfrm>
        </p:spPr>
        <p:txBody>
          <a:bodyPr/>
          <a:lstStyle/>
          <a:p>
            <a:r>
              <a:rPr lang="en-US" dirty="0" smtClean="0"/>
              <a:t>Lunch and Learn</a:t>
            </a:r>
            <a:endParaRPr lang="en-US" dirty="0"/>
          </a:p>
        </p:txBody>
      </p:sp>
      <p:pic>
        <p:nvPicPr>
          <p:cNvPr id="3074" name="Picture 2" descr="photo 4 Mardi Gras Lunch and Lea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9" y="4618030"/>
            <a:ext cx="2443162" cy="201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42" y="1332409"/>
            <a:ext cx="2599442" cy="32856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460763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Boniface Hardin</a:t>
            </a:r>
          </a:p>
        </p:txBody>
      </p:sp>
    </p:spTree>
    <p:extLst>
      <p:ext uri="{BB962C8B-B14F-4D97-AF65-F5344CB8AC3E}">
        <p14:creationId xmlns:p14="http://schemas.microsoft.com/office/powerpoint/2010/main" val="31288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000"/>
    </mc:Choice>
    <mc:Fallback xmlns="">
      <p:transition spd="slow" advClick="0" advTm="6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St. Martin de </a:t>
            </a:r>
            <a:r>
              <a:rPr lang="en-US" dirty="0" err="1" smtClean="0"/>
              <a:t>Porres</a:t>
            </a:r>
            <a:r>
              <a:rPr lang="en-US" dirty="0" smtClean="0"/>
              <a:t> Mass and Celebration</a:t>
            </a:r>
            <a:endParaRPr lang="en-US" dirty="0"/>
          </a:p>
        </p:txBody>
      </p:sp>
      <p:pic>
        <p:nvPicPr>
          <p:cNvPr id="7" name="Picture 2" descr="H:\SCDC SHARED FOLDER\Kathryn\AAA photos\Calendar\St. Martin DePorres Mass and Celeb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3009169" cy="45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SCDC SHARED FOLDER\Kathryn\AAA photos\Calendar\st  martin de porres-3 (3) Bann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"/>
          <a:stretch/>
        </p:blipFill>
        <p:spPr bwMode="auto">
          <a:xfrm rot="5400000">
            <a:off x="5351068" y="2954732"/>
            <a:ext cx="2798696" cy="19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9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Building the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Knights and Ladies of Peter </a:t>
            </a:r>
            <a:r>
              <a:rPr lang="en-US" dirty="0" err="1" smtClean="0"/>
              <a:t>Claver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 Expo</a:t>
            </a:r>
          </a:p>
          <a:p>
            <a:endParaRPr lang="en-US" dirty="0"/>
          </a:p>
          <a:p>
            <a:r>
              <a:rPr lang="en-US" dirty="0" smtClean="0"/>
              <a:t>National Black </a:t>
            </a:r>
            <a:r>
              <a:rPr lang="en-US" dirty="0"/>
              <a:t>Catholic Congress Post-Reflection Day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Youth </a:t>
            </a:r>
            <a:r>
              <a:rPr lang="en-US" dirty="0" smtClean="0"/>
              <a:t>Jam</a:t>
            </a:r>
          </a:p>
          <a:p>
            <a:endParaRPr lang="en-US" dirty="0"/>
          </a:p>
          <a:p>
            <a:r>
              <a:rPr lang="en-US" dirty="0" smtClean="0"/>
              <a:t>Evangelization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African American </a:t>
            </a:r>
            <a:r>
              <a:rPr lang="en-US" dirty="0" smtClean="0"/>
              <a:t>and African Black Catholic Women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SCDC SHARED FOLDER\Kathryn\AAA photos\Calendar\Ladies of St. Peter Cl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73504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diana-black-expo-log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204806"/>
            <a:ext cx="1181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45th-log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468"/>
            <a:ext cx="2014538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269" y="399550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Black Expo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47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Knights and Ladies (pictured) of Peter </a:t>
            </a:r>
            <a:r>
              <a:rPr lang="en-US" sz="2800" dirty="0" err="1" smtClean="0"/>
              <a:t>Claver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0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Post Congress Reflection Day</a:t>
            </a:r>
            <a:endParaRPr lang="en-US" dirty="0"/>
          </a:p>
        </p:txBody>
      </p:sp>
      <p:pic>
        <p:nvPicPr>
          <p:cNvPr id="4" name="Content Placeholder 3" descr="H:\SCDC SHARED FOLDER\Kathryn\AAA photos\Calendar\Black Catholic Congress Post Reflection D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663440" cy="31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SCDC SHARED FOLDER\Kathryn\AAA photos\Webinar\Calendar\Fr. Charles Smith and Fr. Cyprian 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271726"/>
            <a:ext cx="3429001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SCDC SHARED FOLDER\Kathryn\AAA photos\Webinar\Calendar\Agee and Fr. Cyprian Dav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551113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5626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Gary B. Agee </a:t>
            </a:r>
            <a:r>
              <a:rPr lang="en-US" sz="1600" dirty="0"/>
              <a:t>(</a:t>
            </a:r>
            <a:r>
              <a:rPr lang="en-US" sz="1600" i="1" dirty="0"/>
              <a:t>A Cry for Justice: Daniel Rudd and His Life in Black Catholicism, Journalism, and Activism, 1854–1933</a:t>
            </a:r>
            <a:r>
              <a:rPr lang="en-US" sz="1600" dirty="0"/>
              <a:t>)</a:t>
            </a:r>
            <a:r>
              <a:rPr lang="en-US" dirty="0"/>
              <a:t> </a:t>
            </a:r>
            <a:r>
              <a:rPr lang="en-US" dirty="0" smtClean="0"/>
              <a:t>and Fr. Cyprian Davis, OSB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714" y="1371600"/>
            <a:ext cx="217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Cyprian Davis, OSB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00"/>
    </mc:Choice>
    <mc:Fallback xmlns="">
      <p:transition spd="slow" advClick="0" advTm="12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dirty="0" smtClean="0"/>
              <a:t>Youth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" y="3682825"/>
            <a:ext cx="4222812" cy="29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23" y="1295400"/>
            <a:ext cx="353995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88" y="3313493"/>
            <a:ext cx="323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Global Children</a:t>
            </a:r>
            <a:endParaRPr lang="en-US" dirty="0"/>
          </a:p>
        </p:txBody>
      </p:sp>
      <p:pic>
        <p:nvPicPr>
          <p:cNvPr id="7170" name="Picture 2" descr="H:\SCDC SHARED FOLDER\Kathryn\AAA photos\Webinar\Calendar\Fr. Charles Smith and Fr. Chester Smi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2884"/>
            <a:ext cx="2579688" cy="38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42672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Chester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Evangelization of the Black Catholic Community</a:t>
            </a:r>
            <a:endParaRPr lang="en-US" dirty="0"/>
          </a:p>
        </p:txBody>
      </p:sp>
      <p:pic>
        <p:nvPicPr>
          <p:cNvPr id="8194" name="Picture 2" descr="H:\SCDC SHARED FOLDER\Kathryn\AAA photos\Webinar\Calendar\photo t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343400"/>
            <a:ext cx="53244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SCDC SHARED FOLDER\Kathryn\AAA photos\Webinar\Calendar\Jamie Phel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7" y="1828800"/>
            <a:ext cx="16097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:\SCDC SHARED FOLDER\Kathryn\AAA photos\Webinar\Calendar\African Catholic Minist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2" y="3300202"/>
            <a:ext cx="4721703" cy="34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SCDC SHARED FOLDER\Kathryn\AAA photos\Webinar\Calendar\Frence Woman and Ba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1" y="152400"/>
            <a:ext cx="2360852" cy="31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SCDC SHARED FOLDER\Kathryn\AAA photos\Webinar\Calendar\IAACEC Sr Jannet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83" y="152400"/>
            <a:ext cx="2360852" cy="31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76800" y="2637421"/>
            <a:ext cx="42672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African American and African Women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8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500"/>
    </mc:Choice>
    <mc:Fallback xmlns="">
      <p:transition spd="slow" advClick="0" advTm="57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&amp; INTRODUCTIONS</a:t>
            </a:r>
            <a:endParaRPr lang="en-US" dirty="0"/>
          </a:p>
        </p:txBody>
      </p:sp>
      <p:pic>
        <p:nvPicPr>
          <p:cNvPr id="1026" name="Picture 2" descr="H:\DONNA\Webinars\March 2015\Augustine_Ansel_85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147387" cy="17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ONNA\Admin\Bio\Donna's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92" y="4084321"/>
            <a:ext cx="1643816" cy="14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09800"/>
            <a:ext cx="11652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402276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Sr. Jannette Pruitt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4022766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Dr. Ansel Augustine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750092" y="5638800"/>
            <a:ext cx="164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Donna Grimes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95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Evangelization of the Black Catholic Community</a:t>
            </a:r>
            <a:endParaRPr lang="en-US" dirty="0"/>
          </a:p>
        </p:txBody>
      </p:sp>
      <p:pic>
        <p:nvPicPr>
          <p:cNvPr id="8194" name="Picture 2" descr="H:\SCDC SHARED FOLDER\Kathryn\AAA photos\Webinar\Calendar\photo t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343400"/>
            <a:ext cx="53244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SCDC SHARED FOLDER\Kathryn\AAA photos\Webinar\Calendar\Jamie Phel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7" y="1828800"/>
            <a:ext cx="16097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3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dirty="0" smtClean="0"/>
              <a:t>Youth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" y="3682825"/>
            <a:ext cx="4222812" cy="29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23" y="1295400"/>
            <a:ext cx="353995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88" y="3313493"/>
            <a:ext cx="323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Global Children</a:t>
            </a:r>
            <a:endParaRPr lang="en-US" dirty="0"/>
          </a:p>
        </p:txBody>
      </p:sp>
      <p:pic>
        <p:nvPicPr>
          <p:cNvPr id="7170" name="Picture 2" descr="H:\SCDC SHARED FOLDER\Kathryn\AAA photos\Webinar\Calendar\Fr. Charles Smith and Fr. Chester Smi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2884"/>
            <a:ext cx="2579688" cy="38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42672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Chester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Post Congress Reflection Day</a:t>
            </a:r>
            <a:endParaRPr lang="en-US" dirty="0"/>
          </a:p>
        </p:txBody>
      </p:sp>
      <p:pic>
        <p:nvPicPr>
          <p:cNvPr id="4" name="Content Placeholder 3" descr="H:\SCDC SHARED FOLDER\Kathryn\AAA photos\Calendar\Black Catholic Congress Post Reflection D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663440" cy="31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SCDC SHARED FOLDER\Kathryn\AAA photos\Webinar\Calendar\Fr. Charles Smith and Fr. Cyprian 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271726"/>
            <a:ext cx="3429001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SCDC SHARED FOLDER\Kathryn\AAA photos\Webinar\Calendar\Agee and Fr. Cyprian Dav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551113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5626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Gary B. Agee </a:t>
            </a:r>
            <a:r>
              <a:rPr lang="en-US" sz="1600" dirty="0"/>
              <a:t>(</a:t>
            </a:r>
            <a:r>
              <a:rPr lang="en-US" sz="1600" i="1" dirty="0"/>
              <a:t>A Cry for Justice: Daniel Rudd and His Life in Black Catholicism, Journalism, and Activism, 1854–1933</a:t>
            </a:r>
            <a:r>
              <a:rPr lang="en-US" sz="1600" dirty="0"/>
              <a:t>)</a:t>
            </a:r>
            <a:r>
              <a:rPr lang="en-US" dirty="0"/>
              <a:t> </a:t>
            </a:r>
            <a:r>
              <a:rPr lang="en-US" dirty="0" smtClean="0"/>
              <a:t>and Fr. Cyprian Davis, OSB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714" y="1371600"/>
            <a:ext cx="217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Cyprian Davis, OSB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SCDC SHARED FOLDER\Kathryn\AAA photos\Calendar\Ladies of St. Peter Cl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73504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diana-black-expo-log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204806"/>
            <a:ext cx="1181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45th-log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468"/>
            <a:ext cx="2014538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269" y="399550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Black Expo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47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Knights and Ladies (pictured) of Peter </a:t>
            </a:r>
            <a:r>
              <a:rPr lang="en-US" sz="2800" dirty="0" err="1" smtClean="0"/>
              <a:t>Claver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27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Building the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Knights and Ladies of Peter </a:t>
            </a:r>
            <a:r>
              <a:rPr lang="en-US" dirty="0" err="1" smtClean="0"/>
              <a:t>Claver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 Expo</a:t>
            </a:r>
          </a:p>
          <a:p>
            <a:endParaRPr lang="en-US" dirty="0"/>
          </a:p>
          <a:p>
            <a:r>
              <a:rPr lang="en-US" dirty="0" smtClean="0"/>
              <a:t>National Black </a:t>
            </a:r>
            <a:r>
              <a:rPr lang="en-US" dirty="0"/>
              <a:t>Catholic Congress Post-Reflection Day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Youth </a:t>
            </a:r>
            <a:r>
              <a:rPr lang="en-US" dirty="0" smtClean="0"/>
              <a:t>Jam</a:t>
            </a:r>
          </a:p>
          <a:p>
            <a:endParaRPr lang="en-US" dirty="0"/>
          </a:p>
          <a:p>
            <a:r>
              <a:rPr lang="en-US" dirty="0" smtClean="0"/>
              <a:t>Evangelization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African American </a:t>
            </a:r>
            <a:r>
              <a:rPr lang="en-US" dirty="0" smtClean="0"/>
              <a:t>and African Black Catholic Women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St. Martin de </a:t>
            </a:r>
            <a:r>
              <a:rPr lang="en-US" dirty="0" err="1" smtClean="0"/>
              <a:t>Porres</a:t>
            </a:r>
            <a:r>
              <a:rPr lang="en-US" dirty="0" smtClean="0"/>
              <a:t> Mass and Celebration</a:t>
            </a:r>
            <a:endParaRPr lang="en-US" dirty="0"/>
          </a:p>
        </p:txBody>
      </p:sp>
      <p:pic>
        <p:nvPicPr>
          <p:cNvPr id="7" name="Picture 2" descr="H:\SCDC SHARED FOLDER\Kathryn\AAA photos\Calendar\St. Martin DePorres Mass and Celeb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3009169" cy="45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SCDC SHARED FOLDER\Kathryn\AAA photos\Calendar\st  martin de porres-3 (3) Bann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"/>
          <a:stretch/>
        </p:blipFill>
        <p:spPr bwMode="auto">
          <a:xfrm rot="5400000">
            <a:off x="5351068" y="2954732"/>
            <a:ext cx="2798696" cy="19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Building the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Knights and Ladies of Peter </a:t>
            </a:r>
            <a:r>
              <a:rPr lang="en-US" dirty="0" err="1" smtClean="0"/>
              <a:t>Claver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 Expo</a:t>
            </a:r>
          </a:p>
          <a:p>
            <a:endParaRPr lang="en-US" dirty="0"/>
          </a:p>
          <a:p>
            <a:r>
              <a:rPr lang="en-US" dirty="0" smtClean="0"/>
              <a:t>National Black </a:t>
            </a:r>
            <a:r>
              <a:rPr lang="en-US" dirty="0"/>
              <a:t>Catholic Congress Post-Reflection Day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Youth </a:t>
            </a:r>
            <a:r>
              <a:rPr lang="en-US" dirty="0" smtClean="0"/>
              <a:t>Jam</a:t>
            </a:r>
          </a:p>
          <a:p>
            <a:endParaRPr lang="en-US" dirty="0"/>
          </a:p>
          <a:p>
            <a:r>
              <a:rPr lang="en-US" dirty="0" smtClean="0"/>
              <a:t>Evangelization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African American </a:t>
            </a:r>
            <a:r>
              <a:rPr lang="en-US" dirty="0" smtClean="0"/>
              <a:t>and African Black Catholic Women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SCDC SHARED FOLDER\Kathryn\AAA photos\Calendar\Ladies of St. Peter Cl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73504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diana-black-expo-log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204806"/>
            <a:ext cx="1181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45th-log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468"/>
            <a:ext cx="2014538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269" y="399550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Black Expo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47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Knights and Ladies (pictured) of Peter </a:t>
            </a:r>
            <a:r>
              <a:rPr lang="en-US" sz="2800" dirty="0" err="1" smtClean="0"/>
              <a:t>Claver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8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Post Congress Reflection Day</a:t>
            </a:r>
            <a:endParaRPr lang="en-US" dirty="0"/>
          </a:p>
        </p:txBody>
      </p:sp>
      <p:pic>
        <p:nvPicPr>
          <p:cNvPr id="4" name="Content Placeholder 3" descr="H:\SCDC SHARED FOLDER\Kathryn\AAA photos\Calendar\Black Catholic Congress Post Reflection D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663440" cy="31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SCDC SHARED FOLDER\Kathryn\AAA photos\Webinar\Calendar\Fr. Charles Smith and Fr. Cyprian 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271726"/>
            <a:ext cx="3429001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SCDC SHARED FOLDER\Kathryn\AAA photos\Webinar\Calendar\Agee and Fr. Cyprian Dav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551113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5626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Gary B. Agee </a:t>
            </a:r>
            <a:r>
              <a:rPr lang="en-US" sz="1600" dirty="0"/>
              <a:t>(</a:t>
            </a:r>
            <a:r>
              <a:rPr lang="en-US" sz="1600" i="1" dirty="0"/>
              <a:t>A Cry for Justice: Daniel Rudd and His Life in Black Catholicism, Journalism, and Activism, 1854–1933</a:t>
            </a:r>
            <a:r>
              <a:rPr lang="en-US" sz="1600" dirty="0"/>
              <a:t>)</a:t>
            </a:r>
            <a:r>
              <a:rPr lang="en-US" dirty="0"/>
              <a:t> </a:t>
            </a:r>
            <a:r>
              <a:rPr lang="en-US" dirty="0" smtClean="0"/>
              <a:t>and Fr. Cyprian Davis, OSB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714" y="1371600"/>
            <a:ext cx="217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Cyprian Davis, OSB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SCDC SHARED FOLDER\Kathryn\AAA photos\Calendar\Ladies of St. Peter Cl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73504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diana-black-expo-log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204806"/>
            <a:ext cx="1181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45th-log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468"/>
            <a:ext cx="2014538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269" y="399550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Black Expo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47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Knights and Ladies (pictured) of Peter </a:t>
            </a:r>
            <a:r>
              <a:rPr lang="en-US" sz="2800" dirty="0" err="1" smtClean="0"/>
              <a:t>Claver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17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Hear the experiences of two Directors who sponsor a variety of programs throughout the year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Celebrate Traditional Events, Grow in Faith and Do More  </a:t>
            </a:r>
          </a:p>
          <a:p>
            <a:endParaRPr lang="en-US" dirty="0"/>
          </a:p>
          <a:p>
            <a:r>
              <a:rPr lang="en-US" dirty="0" smtClean="0"/>
              <a:t>Our presenters also will address a particular focus area</a:t>
            </a:r>
          </a:p>
          <a:p>
            <a:endParaRPr lang="en-US" dirty="0"/>
          </a:p>
          <a:p>
            <a:r>
              <a:rPr lang="en-US" dirty="0" smtClean="0"/>
              <a:t>Hear great ideas from other webinar participants</a:t>
            </a:r>
          </a:p>
          <a:p>
            <a:endParaRPr lang="en-US" dirty="0"/>
          </a:p>
          <a:p>
            <a:r>
              <a:rPr lang="en-US" dirty="0" smtClean="0"/>
              <a:t>Q&amp;As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000"/>
    </mc:Choice>
    <mc:Fallback xmlns="">
      <p:transition spd="slow" advClick="0" advTm="10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Building the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Knights and Ladies of Peter </a:t>
            </a:r>
            <a:r>
              <a:rPr lang="en-US" dirty="0" err="1" smtClean="0"/>
              <a:t>Claver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 Expo</a:t>
            </a:r>
          </a:p>
          <a:p>
            <a:endParaRPr lang="en-US" dirty="0"/>
          </a:p>
          <a:p>
            <a:r>
              <a:rPr lang="en-US" dirty="0" smtClean="0"/>
              <a:t>National Black </a:t>
            </a:r>
            <a:r>
              <a:rPr lang="en-US" dirty="0"/>
              <a:t>Catholic Congress Post-Reflection Day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Youth </a:t>
            </a:r>
            <a:r>
              <a:rPr lang="en-US" dirty="0" smtClean="0"/>
              <a:t>Jam</a:t>
            </a:r>
          </a:p>
          <a:p>
            <a:endParaRPr lang="en-US" dirty="0"/>
          </a:p>
          <a:p>
            <a:r>
              <a:rPr lang="en-US" dirty="0" smtClean="0"/>
              <a:t>Evangelization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African American </a:t>
            </a:r>
            <a:r>
              <a:rPr lang="en-US" dirty="0" smtClean="0"/>
              <a:t>and African Black Catholic Women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St. Martin de </a:t>
            </a:r>
            <a:r>
              <a:rPr lang="en-US" dirty="0" err="1" smtClean="0"/>
              <a:t>Porres</a:t>
            </a:r>
            <a:r>
              <a:rPr lang="en-US" dirty="0" smtClean="0"/>
              <a:t> Mass and Celebration</a:t>
            </a:r>
            <a:endParaRPr lang="en-US" dirty="0"/>
          </a:p>
        </p:txBody>
      </p:sp>
      <p:pic>
        <p:nvPicPr>
          <p:cNvPr id="7" name="Picture 2" descr="H:\SCDC SHARED FOLDER\Kathryn\AAA photos\Calendar\St. Martin DePorres Mass and Celeb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3009169" cy="45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SCDC SHARED FOLDER\Kathryn\AAA photos\Calendar\st  martin de porres-3 (3) Bann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"/>
          <a:stretch/>
        </p:blipFill>
        <p:spPr bwMode="auto">
          <a:xfrm rot="5400000">
            <a:off x="5351068" y="2954732"/>
            <a:ext cx="2798696" cy="19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Building the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Knights and Ladies of Peter </a:t>
            </a:r>
            <a:r>
              <a:rPr lang="en-US" dirty="0" err="1" smtClean="0"/>
              <a:t>Claver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 Expo</a:t>
            </a:r>
          </a:p>
          <a:p>
            <a:endParaRPr lang="en-US" dirty="0"/>
          </a:p>
          <a:p>
            <a:r>
              <a:rPr lang="en-US" dirty="0" smtClean="0"/>
              <a:t>National Black </a:t>
            </a:r>
            <a:r>
              <a:rPr lang="en-US" dirty="0"/>
              <a:t>Catholic Congress Post-Reflection Day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Youth </a:t>
            </a:r>
            <a:r>
              <a:rPr lang="en-US" dirty="0" smtClean="0"/>
              <a:t>Jam</a:t>
            </a:r>
          </a:p>
          <a:p>
            <a:endParaRPr lang="en-US" dirty="0"/>
          </a:p>
          <a:p>
            <a:r>
              <a:rPr lang="en-US" dirty="0" smtClean="0"/>
              <a:t>Evangelization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African American </a:t>
            </a:r>
            <a:r>
              <a:rPr lang="en-US" dirty="0" smtClean="0"/>
              <a:t>and African Black Catholic Women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SCDC SHARED FOLDER\Kathryn\AAA photos\Calendar\Ladies of St. Peter Cl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73504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diana-black-expo-log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204806"/>
            <a:ext cx="1181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45th-log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468"/>
            <a:ext cx="2014538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269" y="399550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Black Expo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47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Knights and Ladies (pictured) of Peter </a:t>
            </a:r>
            <a:r>
              <a:rPr lang="en-US" sz="2800" dirty="0" err="1" smtClean="0"/>
              <a:t>Claver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53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Post Congress Reflection Day</a:t>
            </a:r>
            <a:endParaRPr lang="en-US" dirty="0"/>
          </a:p>
        </p:txBody>
      </p:sp>
      <p:pic>
        <p:nvPicPr>
          <p:cNvPr id="4" name="Content Placeholder 3" descr="H:\SCDC SHARED FOLDER\Kathryn\AAA photos\Calendar\Black Catholic Congress Post Reflection D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663440" cy="31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SCDC SHARED FOLDER\Kathryn\AAA photos\Webinar\Calendar\Fr. Charles Smith and Fr. Cyprian 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271726"/>
            <a:ext cx="3429001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SCDC SHARED FOLDER\Kathryn\AAA photos\Webinar\Calendar\Agee and Fr. Cyprian Dav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551113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5626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Gary B. Agee </a:t>
            </a:r>
            <a:r>
              <a:rPr lang="en-US" sz="1600" dirty="0"/>
              <a:t>(</a:t>
            </a:r>
            <a:r>
              <a:rPr lang="en-US" sz="1600" i="1" dirty="0"/>
              <a:t>A Cry for Justice: Daniel Rudd and His Life in Black Catholicism, Journalism, and Activism, 1854–1933</a:t>
            </a:r>
            <a:r>
              <a:rPr lang="en-US" sz="1600" dirty="0"/>
              <a:t>)</a:t>
            </a:r>
            <a:r>
              <a:rPr lang="en-US" dirty="0"/>
              <a:t> </a:t>
            </a:r>
            <a:r>
              <a:rPr lang="en-US" dirty="0" smtClean="0"/>
              <a:t>and Fr. Cyprian Davis, OSB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714" y="1371600"/>
            <a:ext cx="217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Cyprian Davis, OSB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SCDC SHARED FOLDER\Kathryn\AAA photos\Calendar\Ladies of St. Peter Cl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73504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diana-black-expo-log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204806"/>
            <a:ext cx="1181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45th-log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468"/>
            <a:ext cx="2014538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269" y="399550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Black Expo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4735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Knights and Ladies (pictured) of Peter </a:t>
            </a:r>
            <a:r>
              <a:rPr lang="en-US" sz="2800" dirty="0" err="1" smtClean="0"/>
              <a:t>Claver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76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Post Congress Reflection Day</a:t>
            </a:r>
            <a:endParaRPr lang="en-US" dirty="0"/>
          </a:p>
        </p:txBody>
      </p:sp>
      <p:pic>
        <p:nvPicPr>
          <p:cNvPr id="4" name="Content Placeholder 3" descr="H:\SCDC SHARED FOLDER\Kathryn\AAA photos\Calendar\Black Catholic Congress Post Reflection D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663440" cy="31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SCDC SHARED FOLDER\Kathryn\AAA photos\Webinar\Calendar\Fr. Charles Smith and Fr. Cyprian 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271726"/>
            <a:ext cx="3429001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SCDC SHARED FOLDER\Kathryn\AAA photos\Webinar\Calendar\Agee and Fr. Cyprian Dav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551113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5626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Gary B. Agee </a:t>
            </a:r>
            <a:r>
              <a:rPr lang="en-US" sz="1600" dirty="0"/>
              <a:t>(</a:t>
            </a:r>
            <a:r>
              <a:rPr lang="en-US" sz="1600" i="1" dirty="0"/>
              <a:t>A Cry for Justice: Daniel Rudd and His Life in Black Catholicism, Journalism, and Activism, 1854–1933</a:t>
            </a:r>
            <a:r>
              <a:rPr lang="en-US" sz="1600" dirty="0"/>
              <a:t>)</a:t>
            </a:r>
            <a:r>
              <a:rPr lang="en-US" dirty="0"/>
              <a:t> </a:t>
            </a:r>
            <a:r>
              <a:rPr lang="en-US" dirty="0" smtClean="0"/>
              <a:t>and Fr. Cyprian Davis, OSB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714" y="1371600"/>
            <a:ext cx="217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Cyprian Davis, OSB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dirty="0" smtClean="0"/>
              <a:t>Youth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" y="3682825"/>
            <a:ext cx="4222812" cy="29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23" y="1295400"/>
            <a:ext cx="353995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88" y="3313493"/>
            <a:ext cx="323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Global Children</a:t>
            </a:r>
            <a:endParaRPr lang="en-US" dirty="0"/>
          </a:p>
        </p:txBody>
      </p:sp>
      <p:pic>
        <p:nvPicPr>
          <p:cNvPr id="7170" name="Picture 2" descr="H:\SCDC SHARED FOLDER\Kathryn\AAA photos\Webinar\Calendar\Fr. Charles Smith and Fr. Chester Smi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2884"/>
            <a:ext cx="2579688" cy="38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42672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Fr. Charles Smith and Fr. Chester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000"/>
    </mc:Choice>
    <mc:Fallback xmlns="">
      <p:transition spd="slow" advClick="0" advTm="6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Evangelization of the Black Catholic Community</a:t>
            </a:r>
            <a:endParaRPr lang="en-US" dirty="0"/>
          </a:p>
        </p:txBody>
      </p:sp>
      <p:pic>
        <p:nvPicPr>
          <p:cNvPr id="8194" name="Picture 2" descr="H:\SCDC SHARED FOLDER\Kathryn\AAA photos\Webinar\Calendar\photo t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343400"/>
            <a:ext cx="53244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SCDC SHARED FOLDER\Kathryn\AAA photos\Webinar\Calendar\Jamie Phel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7" y="1828800"/>
            <a:ext cx="16097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8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000"/>
    </mc:Choice>
    <mc:Fallback xmlns="">
      <p:transition spd="slow" advClick="0" advTm="10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:\SCDC SHARED FOLDER\Kathryn\AAA photos\Webinar\Calendar\African Catholic Minist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2" y="3300202"/>
            <a:ext cx="4721703" cy="34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SCDC SHARED FOLDER\Kathryn\AAA photos\Webinar\Calendar\Frence Woman and Ba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1" y="152400"/>
            <a:ext cx="2360852" cy="31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SCDC SHARED FOLDER\Kathryn\AAA photos\Webinar\Calendar\IAACEC Sr Jannet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83" y="152400"/>
            <a:ext cx="2360852" cy="31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76800" y="2637421"/>
            <a:ext cx="42672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African American and African Women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Meet Sr. Jannette Marie Pruitt, OSF – Archdiocesan Coordinator for Black Catholic Ministry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1905000" cy="285736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St. Francis Oldenburg, IN 2007</a:t>
            </a:r>
          </a:p>
          <a:p>
            <a:r>
              <a:rPr lang="en-US" dirty="0" smtClean="0"/>
              <a:t>DRE &amp; Pastoral Associate at</a:t>
            </a:r>
            <a:br>
              <a:rPr lang="en-US" dirty="0" smtClean="0"/>
            </a:br>
            <a:r>
              <a:rPr lang="en-US" dirty="0" smtClean="0"/>
              <a:t>St. Rita Parish</a:t>
            </a:r>
          </a:p>
          <a:p>
            <a:r>
              <a:rPr lang="en-US" dirty="0" smtClean="0"/>
              <a:t>Certified Master Catechist, Xavier NOLA</a:t>
            </a:r>
          </a:p>
          <a:p>
            <a:r>
              <a:rPr lang="en-US" dirty="0" smtClean="0"/>
              <a:t>Congress XI Project Coordinator</a:t>
            </a:r>
          </a:p>
          <a:p>
            <a:r>
              <a:rPr lang="en-US" dirty="0" smtClean="0"/>
              <a:t>National Black Sisters Conference Board</a:t>
            </a:r>
          </a:p>
          <a:p>
            <a:r>
              <a:rPr lang="en-US" dirty="0" smtClean="0"/>
              <a:t>Interregional African American Catholic Evangelization Conference</a:t>
            </a:r>
          </a:p>
          <a:p>
            <a:r>
              <a:rPr lang="en-US" dirty="0" smtClean="0"/>
              <a:t>Lady of Peter </a:t>
            </a:r>
            <a:r>
              <a:rPr lang="en-US" dirty="0" err="1" smtClean="0"/>
              <a:t>Claver</a:t>
            </a:r>
            <a:r>
              <a:rPr lang="en-US" dirty="0" smtClean="0"/>
              <a:t>, Court 97</a:t>
            </a:r>
          </a:p>
          <a:p>
            <a:r>
              <a:rPr lang="en-US" dirty="0" smtClean="0"/>
              <a:t>Ambassadors of the Word</a:t>
            </a:r>
          </a:p>
          <a:p>
            <a:r>
              <a:rPr lang="en-US" dirty="0" smtClean="0"/>
              <a:t>Ku </a:t>
            </a:r>
            <a:r>
              <a:rPr lang="en-US" dirty="0" err="1" smtClean="0"/>
              <a:t>Pona</a:t>
            </a:r>
            <a:r>
              <a:rPr lang="en-US" dirty="0" smtClean="0"/>
              <a:t> </a:t>
            </a:r>
            <a:r>
              <a:rPr lang="en-US" dirty="0" err="1" smtClean="0"/>
              <a:t>DaDa</a:t>
            </a:r>
            <a:r>
              <a:rPr lang="en-US" dirty="0" smtClean="0"/>
              <a:t> (Get Well Sister)</a:t>
            </a:r>
          </a:p>
          <a:p>
            <a:r>
              <a:rPr lang="en-US" dirty="0" smtClean="0"/>
              <a:t>Board member of the National Black Sisters Conference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0"/>
    </mc:Choice>
    <mc:Fallback xmlns="">
      <p:transition spd="slow" advClick="0" advTm="10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Archdiocese of New Orleans</a:t>
            </a:r>
            <a:endParaRPr lang="en-US" dirty="0"/>
          </a:p>
        </p:txBody>
      </p:sp>
      <p:pic>
        <p:nvPicPr>
          <p:cNvPr id="3075" name="Picture 3" descr="H:\DONNA\Webinars\March 2015\Fr. Damien OP First Mass - The Joy of Holy 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459004" cy="46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0"/>
    </mc:Choice>
    <mc:Fallback xmlns="">
      <p:transition spd="slow" advClick="0" advTm="5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New Orleans</a:t>
            </a:r>
            <a:br>
              <a:rPr lang="en-US" dirty="0" smtClean="0"/>
            </a:br>
            <a:r>
              <a:rPr lang="en-US" dirty="0" smtClean="0"/>
              <a:t>Traditional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MLK Day On Not Off</a:t>
            </a:r>
          </a:p>
          <a:p>
            <a:endParaRPr lang="en-US" dirty="0"/>
          </a:p>
          <a:p>
            <a:r>
              <a:rPr lang="en-US" dirty="0" smtClean="0"/>
              <a:t>Black Saints Celebration </a:t>
            </a:r>
          </a:p>
          <a:p>
            <a:endParaRPr lang="en-US" dirty="0"/>
          </a:p>
          <a:p>
            <a:r>
              <a:rPr lang="en-US" dirty="0" smtClean="0"/>
              <a:t>Kwanzaa Prayers </a:t>
            </a:r>
          </a:p>
          <a:p>
            <a:endParaRPr lang="en-US" dirty="0" smtClean="0"/>
          </a:p>
          <a:p>
            <a:r>
              <a:rPr lang="en-US" dirty="0" smtClean="0"/>
              <a:t>Ordination of Black Clergy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0"/>
    </mc:Choice>
    <mc:Fallback xmlns="">
      <p:transition spd="slow" advClick="0" advTm="101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MLK Day On Not Off </a:t>
            </a:r>
            <a:endParaRPr lang="en-US" dirty="0"/>
          </a:p>
        </p:txBody>
      </p:sp>
      <p:pic>
        <p:nvPicPr>
          <p:cNvPr id="6146" name="Picture 2" descr="H:\DONNA\Webinars\March 2015\MLK DAY ON NOT OFF - 2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32" y="1752600"/>
            <a:ext cx="7396337" cy="41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New Orleans</a:t>
            </a:r>
            <a:br>
              <a:rPr lang="en-US" dirty="0" smtClean="0"/>
            </a:br>
            <a:r>
              <a:rPr lang="en-US" dirty="0" smtClean="0"/>
              <a:t>Traditional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MLK Day On Not Off</a:t>
            </a:r>
          </a:p>
          <a:p>
            <a:endParaRPr lang="en-US" dirty="0"/>
          </a:p>
          <a:p>
            <a:r>
              <a:rPr lang="en-US" dirty="0" smtClean="0"/>
              <a:t>Black Saints Celebration </a:t>
            </a:r>
          </a:p>
          <a:p>
            <a:endParaRPr lang="en-US" dirty="0"/>
          </a:p>
          <a:p>
            <a:r>
              <a:rPr lang="en-US" dirty="0" smtClean="0"/>
              <a:t>Kwanzaa Prayers </a:t>
            </a:r>
          </a:p>
          <a:p>
            <a:endParaRPr lang="en-US" dirty="0" smtClean="0"/>
          </a:p>
          <a:p>
            <a:r>
              <a:rPr lang="en-US" dirty="0" smtClean="0"/>
              <a:t>Ordination of Black Clergy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0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Archdiocese of New Orleans</a:t>
            </a:r>
            <a:endParaRPr lang="en-US" dirty="0"/>
          </a:p>
        </p:txBody>
      </p:sp>
      <p:pic>
        <p:nvPicPr>
          <p:cNvPr id="3075" name="Picture 3" descr="H:\DONNA\Webinars\March 2015\Fr. Damien OP First Mass - The Joy of Holy 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459004" cy="46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New Orleans</a:t>
            </a:r>
            <a:br>
              <a:rPr lang="en-US" dirty="0" smtClean="0"/>
            </a:br>
            <a:r>
              <a:rPr lang="en-US" dirty="0" smtClean="0"/>
              <a:t>Traditional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MLK Day On Not Off</a:t>
            </a:r>
          </a:p>
          <a:p>
            <a:endParaRPr lang="en-US" dirty="0"/>
          </a:p>
          <a:p>
            <a:r>
              <a:rPr lang="en-US" dirty="0" smtClean="0"/>
              <a:t>Black Saints Celebration </a:t>
            </a:r>
          </a:p>
          <a:p>
            <a:endParaRPr lang="en-US" dirty="0"/>
          </a:p>
          <a:p>
            <a:r>
              <a:rPr lang="en-US" dirty="0" smtClean="0"/>
              <a:t>Kwanzaa Prayers </a:t>
            </a:r>
          </a:p>
          <a:p>
            <a:endParaRPr lang="en-US" dirty="0" smtClean="0"/>
          </a:p>
          <a:p>
            <a:r>
              <a:rPr lang="en-US" dirty="0" smtClean="0"/>
              <a:t>Ordination of Black Clergy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MLK Day On Not Off </a:t>
            </a:r>
            <a:endParaRPr lang="en-US" dirty="0"/>
          </a:p>
        </p:txBody>
      </p:sp>
      <p:pic>
        <p:nvPicPr>
          <p:cNvPr id="6146" name="Picture 2" descr="H:\DONNA\Webinars\March 2015\MLK DAY ON NOT OFF - 2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32" y="1752600"/>
            <a:ext cx="7396337" cy="41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CDC SHARED FOLDER\Kathryn\AAA photos\Webinar\New Orleans\Black Saints Celebration 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43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Saints Celebration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000"/>
    </mc:Choice>
    <mc:Fallback xmlns="">
      <p:transition spd="slow" advClick="0" advTm="6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The Joy of Holy Life</a:t>
            </a:r>
            <a:endParaRPr lang="en-US" dirty="0"/>
          </a:p>
        </p:txBody>
      </p:sp>
      <p:pic>
        <p:nvPicPr>
          <p:cNvPr id="9218" name="Picture 2" descr="H:\SCDC SHARED FOLDER\Kathryn\AAA photos\Webinar\New Orleans\Fr. Josh Johnson's Ordination - The Joy of Holy Li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New Orleans</a:t>
            </a:r>
            <a:br>
              <a:rPr lang="en-US" dirty="0" smtClean="0"/>
            </a:br>
            <a:r>
              <a:rPr lang="en-US" dirty="0" smtClean="0"/>
              <a:t>Additional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Listenfest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Imani Team</a:t>
            </a:r>
          </a:p>
          <a:p>
            <a:endParaRPr lang="en-US" dirty="0"/>
          </a:p>
          <a:p>
            <a:r>
              <a:rPr lang="en-US" dirty="0" smtClean="0"/>
              <a:t>Youth &amp; Young Adult Revival</a:t>
            </a:r>
          </a:p>
          <a:p>
            <a:endParaRPr lang="en-US" dirty="0"/>
          </a:p>
          <a:p>
            <a:r>
              <a:rPr lang="en-US" dirty="0" err="1" smtClean="0"/>
              <a:t>Habari</a:t>
            </a:r>
            <a:r>
              <a:rPr lang="en-US" dirty="0" smtClean="0"/>
              <a:t> </a:t>
            </a:r>
            <a:r>
              <a:rPr lang="en-US" dirty="0" err="1" smtClean="0"/>
              <a:t>Gani</a:t>
            </a:r>
            <a:r>
              <a:rPr lang="en-US" dirty="0" smtClean="0"/>
              <a:t> Retreat</a:t>
            </a:r>
          </a:p>
          <a:p>
            <a:endParaRPr lang="en-US" dirty="0"/>
          </a:p>
          <a:p>
            <a:r>
              <a:rPr lang="en-US" dirty="0" smtClean="0"/>
              <a:t>Synod Session w/Young Adults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Meet Ansel J. Augustine, </a:t>
            </a:r>
            <a:r>
              <a:rPr lang="en-US" sz="2800" dirty="0" err="1" smtClean="0"/>
              <a:t>D.Min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Archdiocesan Director, Black Catholic Ministries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Previously, Associate Director/Coordinator of Black Youth &amp; Young Adult Ministry</a:t>
            </a:r>
          </a:p>
          <a:p>
            <a:r>
              <a:rPr lang="en-US" dirty="0" smtClean="0"/>
              <a:t>Faculty, Institute of Black Catholic Studies at Xavier NOLA</a:t>
            </a:r>
          </a:p>
          <a:p>
            <a:r>
              <a:rPr lang="en-US" dirty="0" smtClean="0"/>
              <a:t>National Federation of Catholic Youth Ministry Board</a:t>
            </a:r>
          </a:p>
          <a:p>
            <a:r>
              <a:rPr lang="en-US" dirty="0" smtClean="0"/>
              <a:t>Youth Minister, St. Peter </a:t>
            </a:r>
            <a:r>
              <a:rPr lang="en-US" dirty="0" err="1" smtClean="0"/>
              <a:t>Claver</a:t>
            </a:r>
            <a:r>
              <a:rPr lang="en-US" dirty="0" smtClean="0"/>
              <a:t> Parish</a:t>
            </a:r>
          </a:p>
          <a:p>
            <a:r>
              <a:rPr lang="en-US" dirty="0" smtClean="0"/>
              <a:t>Contributor to the new African American Catholic Youth Bible</a:t>
            </a:r>
          </a:p>
          <a:p>
            <a:endParaRPr lang="en-US" dirty="0"/>
          </a:p>
        </p:txBody>
      </p:sp>
      <p:pic>
        <p:nvPicPr>
          <p:cNvPr id="7" name="Picture 2" descr="H:\DONNA\Webinars\March 2015\Augustine_Ansel_85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79" y="2411507"/>
            <a:ext cx="1504121" cy="20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0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The Joy of Holy Life</a:t>
            </a:r>
            <a:endParaRPr lang="en-US" dirty="0"/>
          </a:p>
        </p:txBody>
      </p:sp>
      <p:pic>
        <p:nvPicPr>
          <p:cNvPr id="9218" name="Picture 2" descr="H:\SCDC SHARED FOLDER\Kathryn\AAA photos\Webinar\New Orleans\Fr. Josh Johnson's Ordination - The Joy of Holy Li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0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New Orleans</a:t>
            </a:r>
            <a:br>
              <a:rPr lang="en-US" dirty="0" smtClean="0"/>
            </a:br>
            <a:r>
              <a:rPr lang="en-US" dirty="0" smtClean="0"/>
              <a:t>Additional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Listenfest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Imani Team</a:t>
            </a:r>
          </a:p>
          <a:p>
            <a:endParaRPr lang="en-US" dirty="0"/>
          </a:p>
          <a:p>
            <a:r>
              <a:rPr lang="en-US" dirty="0" smtClean="0"/>
              <a:t>Youth &amp; Young Adult Revival</a:t>
            </a:r>
          </a:p>
          <a:p>
            <a:endParaRPr lang="en-US" dirty="0"/>
          </a:p>
          <a:p>
            <a:r>
              <a:rPr lang="en-US" dirty="0" err="1" smtClean="0"/>
              <a:t>Habari</a:t>
            </a:r>
            <a:r>
              <a:rPr lang="en-US" dirty="0" smtClean="0"/>
              <a:t> </a:t>
            </a:r>
            <a:r>
              <a:rPr lang="en-US" dirty="0" err="1" smtClean="0"/>
              <a:t>Gani</a:t>
            </a:r>
            <a:r>
              <a:rPr lang="en-US" dirty="0" smtClean="0"/>
              <a:t> Retreat</a:t>
            </a:r>
          </a:p>
          <a:p>
            <a:endParaRPr lang="en-US" dirty="0"/>
          </a:p>
          <a:p>
            <a:r>
              <a:rPr lang="en-US" dirty="0" smtClean="0"/>
              <a:t>Synod Session w/Young Adults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CDC SHARED FOLDER\Kathryn\AAA photos\Webinar\New Orleans\Annual Youth &amp; Young Adult Revival - You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" r="8295"/>
          <a:stretch/>
        </p:blipFill>
        <p:spPr bwMode="auto">
          <a:xfrm>
            <a:off x="3739700" y="170429"/>
            <a:ext cx="5251900" cy="32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SCDC SHARED FOLDER\Kathryn\AAA photos\Webinar\New Orleans\Youth &amp; Young Adults - Where do they fit in the Churc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20"/>
          <a:stretch/>
        </p:blipFill>
        <p:spPr bwMode="auto">
          <a:xfrm>
            <a:off x="3225350" y="3448616"/>
            <a:ext cx="5766250" cy="32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SCDC SHARED FOLDER\Kathryn\AAA photos\Webinar\New Orleans\ListenFest - Literacy and Arts Festival - Young Adult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/>
          <a:stretch/>
        </p:blipFill>
        <p:spPr bwMode="auto">
          <a:xfrm>
            <a:off x="201956" y="1369219"/>
            <a:ext cx="3575844" cy="411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/>
    </mc:Choice>
    <mc:Fallback xmlns="">
      <p:transition spd="slow" advClick="0" advTm="6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New Orleans</a:t>
            </a:r>
            <a:br>
              <a:rPr lang="en-US" dirty="0" smtClean="0"/>
            </a:br>
            <a:r>
              <a:rPr lang="en-US" dirty="0" smtClean="0"/>
              <a:t>Building the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Gather with OBM Directors of South Louisiana </a:t>
            </a:r>
          </a:p>
          <a:p>
            <a:endParaRPr lang="en-US" dirty="0"/>
          </a:p>
          <a:p>
            <a:r>
              <a:rPr lang="en-US" dirty="0" err="1" smtClean="0"/>
              <a:t>Gospelfest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Psalm 119 Step Team at NCYC</a:t>
            </a:r>
          </a:p>
          <a:p>
            <a:endParaRPr lang="en-US" dirty="0"/>
          </a:p>
          <a:p>
            <a:r>
              <a:rPr lang="en-US" dirty="0" smtClean="0"/>
              <a:t>Synod Session w/Young Adults</a:t>
            </a:r>
          </a:p>
          <a:p>
            <a:endParaRPr lang="en-US" dirty="0"/>
          </a:p>
          <a:p>
            <a:r>
              <a:rPr lang="en-US" dirty="0" smtClean="0"/>
              <a:t>#</a:t>
            </a:r>
            <a:r>
              <a:rPr lang="en-US" dirty="0" err="1" smtClean="0"/>
              <a:t>blacklivesmatter</a:t>
            </a:r>
            <a:r>
              <a:rPr lang="en-US" dirty="0" smtClean="0"/>
              <a:t> movement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2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Directors Meeting</a:t>
            </a:r>
            <a:endParaRPr lang="en-US" dirty="0"/>
          </a:p>
        </p:txBody>
      </p:sp>
      <p:pic>
        <p:nvPicPr>
          <p:cNvPr id="8194" name="Picture 2" descr="H:\DONNA\Webinars\March 2015\Gathering of OBCM Directors from South Louisia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blacklivesmatter</a:t>
            </a:r>
            <a:r>
              <a:rPr lang="en-US" dirty="0" smtClean="0"/>
              <a:t> movement</a:t>
            </a:r>
            <a:endParaRPr lang="en-US" dirty="0"/>
          </a:p>
        </p:txBody>
      </p:sp>
      <p:pic>
        <p:nvPicPr>
          <p:cNvPr id="9218" name="Picture 2" descr="H:\DONNA\Webinars\March 2015\XAVIER UNIVERSITY OF LOUISIANA - BLACK LIVES MATTER PROT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304256"/>
            <a:ext cx="55626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Directors Meeting</a:t>
            </a:r>
            <a:endParaRPr lang="en-US" dirty="0"/>
          </a:p>
        </p:txBody>
      </p:sp>
      <p:pic>
        <p:nvPicPr>
          <p:cNvPr id="8194" name="Picture 2" descr="H:\DONNA\Webinars\March 2015\Gathering of OBCM Directors from South Louisia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blacklivesmatter</a:t>
            </a:r>
            <a:r>
              <a:rPr lang="en-US" dirty="0" smtClean="0"/>
              <a:t> movement</a:t>
            </a:r>
            <a:endParaRPr lang="en-US" dirty="0"/>
          </a:p>
        </p:txBody>
      </p:sp>
      <p:pic>
        <p:nvPicPr>
          <p:cNvPr id="9218" name="Picture 2" descr="H:\DONNA\Webinars\March 2015\XAVIER UNIVERSITY OF LOUISIANA - BLACK LIVES MATTER PROT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304256"/>
            <a:ext cx="55626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NNA\Webinars\March 2015\PSALM 119 - STEP TEAM - NCYC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99" y="2523768"/>
            <a:ext cx="3218603" cy="1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Psalm 119 Step Team at </a:t>
            </a:r>
            <a:r>
              <a:rPr lang="en-US" dirty="0" smtClean="0"/>
              <a:t>National Catholic Youth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SCDC SHARED FOLDER\Kathryn\AAA photos\Webinar\New Orleans\Sankofa day of Reflection - Bishop Fab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6" y="386365"/>
            <a:ext cx="3429303" cy="60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SCDC SHARED FOLDER\Kathryn\AAA photos\Webinar\New Orleans\Sankofa Day of Reflection - Prayer Car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5411275" cy="30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SCDC SHARED FOLDER\Kathryn\AAA photos\Webinar\New Orleans\Sankofa Day of Refl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57600"/>
            <a:ext cx="5396959" cy="304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9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Archdiocese of Indianapolis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44" y="1779016"/>
            <a:ext cx="5417312" cy="3299968"/>
          </a:xfrm>
        </p:spPr>
      </p:pic>
      <p:sp>
        <p:nvSpPr>
          <p:cNvPr id="3" name="TextBox 2"/>
          <p:cNvSpPr txBox="1"/>
          <p:nvPr/>
        </p:nvSpPr>
        <p:spPr>
          <a:xfrm>
            <a:off x="1905000" y="51816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Advisory Committee of the Archdiocese Inter-Cultural Ministry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500"/>
    </mc:Choice>
    <mc:Fallback xmlns="">
      <p:transition spd="slow" advClick="0" advTm="1005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3535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Questions for the Presenters on Part 1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…Let’s move on to Part 2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Sr. Jannette</a:t>
            </a:r>
            <a:br>
              <a:rPr lang="en-US" dirty="0" smtClean="0"/>
            </a:br>
            <a:r>
              <a:rPr lang="en-US" dirty="0" smtClean="0"/>
              <a:t>The Fr. Boniface Hardin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new </a:t>
            </a:r>
            <a:r>
              <a:rPr lang="en-US" dirty="0"/>
              <a:t>initiative from the Intercultural Ministry </a:t>
            </a:r>
            <a:r>
              <a:rPr lang="en-US" dirty="0" smtClean="0"/>
              <a:t>Office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Committed </a:t>
            </a:r>
            <a:r>
              <a:rPr lang="en-US" dirty="0"/>
              <a:t>to developing and supporting pastoral leaders,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men </a:t>
            </a:r>
            <a:r>
              <a:rPr lang="en-US" dirty="0"/>
              <a:t>and women of all races and backgrounds, for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Black </a:t>
            </a:r>
            <a:r>
              <a:rPr lang="en-US" dirty="0"/>
              <a:t>Catholic ministry in the Archdiocese of </a:t>
            </a:r>
            <a:r>
              <a:rPr lang="en-US" dirty="0" smtClean="0"/>
              <a:t>Indianapolis 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000"/>
    </mc:Choice>
    <mc:Fallback xmlns="">
      <p:transition spd="slow" advClick="0" advTm="10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Memory of Fr. Boniface Hardin OSB</a:t>
            </a:r>
            <a:endParaRPr 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896938" y="6008688"/>
            <a:ext cx="9245600" cy="35845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 descr="H:\SCDC SHARED FOLDER\Kathryn\AAA photos\Calendar\Fr. Maurice J. Nut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312" y="4435193"/>
            <a:ext cx="3692168" cy="19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58" y="1524000"/>
            <a:ext cx="1846084" cy="245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172200" y="3733800"/>
            <a:ext cx="2227085" cy="2711249"/>
            <a:chOff x="4858492" y="3371524"/>
            <a:chExt cx="1846085" cy="2464606"/>
          </a:xfrm>
        </p:grpSpPr>
        <p:pic>
          <p:nvPicPr>
            <p:cNvPr id="9" name="Picture 3" descr="H:\SCDC SHARED FOLDER\Kathryn\AAA photos\Webinar\Calendar\Men in the Fir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492" y="3371524"/>
              <a:ext cx="1007885" cy="1295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Phyllis Walke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" t="22030" r="7886"/>
            <a:stretch/>
          </p:blipFill>
          <p:spPr bwMode="auto">
            <a:xfrm>
              <a:off x="5712294" y="4666580"/>
              <a:ext cx="992283" cy="1160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33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866377" y="3371524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Gospel Concert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58492" y="4666579"/>
              <a:ext cx="8538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Men in the Fire and Phyllis </a:t>
              </a:r>
              <a:r>
                <a:rPr lang="en-US" sz="1400" dirty="0" smtClean="0"/>
                <a:t>Walker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31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000"/>
    </mc:Choice>
    <mc:Fallback xmlns="">
      <p:transition spd="slow" advClick="0" advTm="97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Ansel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Reaching Youth and Young Adults</a:t>
            </a:r>
            <a:endParaRPr lang="en-US" dirty="0"/>
          </a:p>
        </p:txBody>
      </p:sp>
      <p:pic>
        <p:nvPicPr>
          <p:cNvPr id="4099" name="Picture 3" descr="H:\DONNA\Webinars\March 2015\SYNOD SESSION - YOUNG ADUL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67" y="1600200"/>
            <a:ext cx="60598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9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Where Do Youth and … </a:t>
            </a:r>
            <a:endParaRPr lang="en-US" dirty="0"/>
          </a:p>
        </p:txBody>
      </p:sp>
      <p:pic>
        <p:nvPicPr>
          <p:cNvPr id="5124" name="Picture 4" descr="H:\DONNA\Webinars\March 2015\HABARI GANI RETREAT 2014 - You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5506"/>
            <a:ext cx="60960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…Young Adults Fit In?</a:t>
            </a:r>
            <a:endParaRPr lang="en-US" dirty="0"/>
          </a:p>
        </p:txBody>
      </p:sp>
      <p:pic>
        <p:nvPicPr>
          <p:cNvPr id="5123" name="Picture 3" descr="H:\DONNA\Webinars\March 2015\IMANI TEAM - BLACK CATHOLIC YOUTH LEADERSHIP BOARD - YOU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8681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8000"/>
    </mc:Choice>
    <mc:Fallback xmlns="">
      <p:transition spd="slow" advClick="0" advTm="588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3535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Questions for the Presenters on Part 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…Now let’s hear other winning ideas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63000"/>
    </mc:Choice>
    <mc:Fallback xmlns="">
      <p:transition spd="slow" advClick="0" advTm="96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review this webinar </a:t>
            </a:r>
            <a:r>
              <a:rPr lang="en-US" smtClean="0"/>
              <a:t>later </a:t>
            </a:r>
            <a:r>
              <a:rPr lang="en-US"/>
              <a:t>visit </a:t>
            </a:r>
            <a:r>
              <a:rPr lang="en-US">
                <a:hlinkClick r:id="rId2"/>
              </a:rPr>
              <a:t>http://</a:t>
            </a:r>
            <a:r>
              <a:rPr lang="en-US" smtClean="0">
                <a:hlinkClick r:id="rId2"/>
              </a:rPr>
              <a:t>www.usccb.org/issues-and-action/cultural-diversity/african-american/resources/index.cfm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000"/>
    </mc:Choice>
    <mc:Fallback xmlns="">
      <p:transition advClick="0" advTm="5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 to our presenters: Sr. </a:t>
            </a:r>
            <a:r>
              <a:rPr lang="en-US" dirty="0" err="1" smtClean="0"/>
              <a:t>Jannette</a:t>
            </a:r>
            <a:r>
              <a:rPr lang="en-US" dirty="0" smtClean="0"/>
              <a:t> Marie Pruitt and Dr. Ansel Augustine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latin typeface="+mj-lt"/>
                <a:ea typeface="+mj-ea"/>
                <a:cs typeface="+mj-cs"/>
              </a:rPr>
              <a:t>And to all our participants</a:t>
            </a:r>
          </a:p>
          <a:p>
            <a:pPr marL="0" indent="0" algn="ctr">
              <a:buNone/>
            </a:pPr>
            <a:r>
              <a:rPr lang="en-US" dirty="0" smtClean="0"/>
              <a:t>Andrew </a:t>
            </a:r>
            <a:r>
              <a:rPr lang="en-US" dirty="0" err="1" smtClean="0"/>
              <a:t>Lyke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Corinne Monogue</a:t>
            </a:r>
          </a:p>
          <a:p>
            <a:pPr marL="0" indent="0" algn="ctr">
              <a:buNone/>
            </a:pPr>
            <a:r>
              <a:rPr lang="en-US" dirty="0" smtClean="0"/>
              <a:t>David O.</a:t>
            </a:r>
          </a:p>
          <a:p>
            <a:pPr marL="0" indent="0" algn="ctr">
              <a:buNone/>
            </a:pPr>
            <a:r>
              <a:rPr lang="en-US" dirty="0" smtClean="0"/>
              <a:t>Deacon Al Turner</a:t>
            </a:r>
          </a:p>
          <a:p>
            <a:pPr marL="0" indent="0" algn="ctr">
              <a:buNone/>
            </a:pPr>
            <a:r>
              <a:rPr lang="en-US" dirty="0" smtClean="0"/>
              <a:t>Deacon Bill Bradley</a:t>
            </a:r>
          </a:p>
          <a:p>
            <a:pPr marL="0" indent="0" algn="ctr">
              <a:buNone/>
            </a:pPr>
            <a:r>
              <a:rPr lang="en-US" dirty="0" smtClean="0"/>
              <a:t>Ella Johnson</a:t>
            </a:r>
          </a:p>
          <a:p>
            <a:pPr marL="0" indent="0" algn="ctr">
              <a:buNone/>
            </a:pPr>
            <a:r>
              <a:rPr lang="en-US" dirty="0" smtClean="0"/>
              <a:t>Johnnie Dorsey</a:t>
            </a:r>
          </a:p>
          <a:p>
            <a:pPr marL="0" indent="0" algn="ctr">
              <a:buNone/>
            </a:pPr>
            <a:r>
              <a:rPr lang="en-US" dirty="0" smtClean="0"/>
              <a:t>Laruen Green</a:t>
            </a:r>
          </a:p>
          <a:p>
            <a:pPr marL="0" indent="0" algn="ctr">
              <a:buNone/>
            </a:pPr>
            <a:r>
              <a:rPr lang="en-US" dirty="0" smtClean="0"/>
              <a:t>Linda </a:t>
            </a:r>
            <a:r>
              <a:rPr lang="en-US" dirty="0" err="1" smtClean="0"/>
              <a:t>Duhon-LaCour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Lorna DesRoses</a:t>
            </a:r>
          </a:p>
          <a:p>
            <a:pPr marL="0" indent="0" algn="ctr">
              <a:buNone/>
            </a:pPr>
            <a:r>
              <a:rPr lang="en-US" dirty="0" smtClean="0"/>
              <a:t>Stephanie Bernard</a:t>
            </a:r>
          </a:p>
          <a:p>
            <a:pPr marL="0" indent="0" algn="ctr">
              <a:buNone/>
            </a:pPr>
            <a:r>
              <a:rPr lang="en-US" dirty="0" smtClean="0"/>
              <a:t>Yolanda Taylor-Burwell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25206"/>
      </p:ext>
    </p:extLst>
  </p:cSld>
  <p:clrMapOvr>
    <a:masterClrMapping/>
  </p:clrMapOvr>
  <p:transition spd="med" advClick="0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Archdiocese of Indianapolis</a:t>
            </a:r>
            <a:br>
              <a:rPr lang="en-US" dirty="0" smtClean="0"/>
            </a:br>
            <a:r>
              <a:rPr lang="en-US" dirty="0" smtClean="0"/>
              <a:t>Traditional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Martin Luther King Jr.’s Birthday</a:t>
            </a:r>
          </a:p>
          <a:p>
            <a:endParaRPr lang="en-US" dirty="0" smtClean="0"/>
          </a:p>
          <a:p>
            <a:r>
              <a:rPr lang="en-US" dirty="0" smtClean="0"/>
              <a:t>Black History Month</a:t>
            </a:r>
          </a:p>
          <a:p>
            <a:endParaRPr lang="en-US" dirty="0" smtClean="0"/>
          </a:p>
          <a:p>
            <a:r>
              <a:rPr lang="en-US" dirty="0" smtClean="0"/>
              <a:t>Black Catholic History Month/All Saints Day Celebration</a:t>
            </a:r>
          </a:p>
          <a:p>
            <a:endParaRPr lang="en-US" dirty="0" smtClean="0"/>
          </a:p>
          <a:p>
            <a:r>
              <a:rPr lang="en-US" dirty="0" smtClean="0"/>
              <a:t>Kwanzaa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SCDC SHARED FOLDER\Kathryn\AAA photos\Calendar\Black Catholic History Month - fly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36" y="152400"/>
            <a:ext cx="5529329" cy="308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SCDC SHARED FOLDER\Kathryn\AAA photos\Webinar\Calendar\All Saints Day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01" y="3239459"/>
            <a:ext cx="5203999" cy="34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14306" b="257"/>
          <a:stretch/>
        </p:blipFill>
        <p:spPr>
          <a:xfrm>
            <a:off x="4398650" y="2180060"/>
            <a:ext cx="2881039" cy="4526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r="-34"/>
          <a:stretch/>
        </p:blipFill>
        <p:spPr>
          <a:xfrm>
            <a:off x="171487" y="3986232"/>
            <a:ext cx="4083113" cy="272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" y="150838"/>
            <a:ext cx="2598346" cy="389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50838"/>
            <a:ext cx="2647709" cy="3986232"/>
          </a:xfrm>
          <a:prstGeom prst="rect">
            <a:avLst/>
          </a:prstGeom>
        </p:spPr>
      </p:pic>
      <p:pic>
        <p:nvPicPr>
          <p:cNvPr id="5122" name="Picture 2" descr="H:\SCDC SHARED FOLDER\Kathryn\AAA photos\Calendar\Diana and M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r="98"/>
          <a:stretch/>
        </p:blipFill>
        <p:spPr bwMode="auto">
          <a:xfrm>
            <a:off x="6080336" y="134357"/>
            <a:ext cx="2926080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15200" y="4137070"/>
            <a:ext cx="1691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Annual All Saints Day Celebration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23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1455</TotalTime>
  <Words>1006</Words>
  <Application>Microsoft Office PowerPoint</Application>
  <PresentationFormat>On-screen Show (4:3)</PresentationFormat>
  <Paragraphs>267</Paragraphs>
  <Slides>68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Thatch</vt:lpstr>
      <vt:lpstr>Energizing the Black Catholic Community</vt:lpstr>
      <vt:lpstr>WELCOME &amp; INTRODUCTIONS</vt:lpstr>
      <vt:lpstr>Outline</vt:lpstr>
      <vt:lpstr> Meet Sr. Jannette Marie Pruitt, OSF – Archdiocesan Coordinator for Black Catholic Ministry</vt:lpstr>
      <vt:lpstr>Meet Ansel J. Augustine, D.Min Archdiocesan Director, Black Catholic Ministries</vt:lpstr>
      <vt:lpstr>Archdiocese of Indianapolis</vt:lpstr>
      <vt:lpstr>Archdiocese of Indianapolis Traditional Celebrations</vt:lpstr>
      <vt:lpstr>PowerPoint Presentation</vt:lpstr>
      <vt:lpstr>PowerPoint Presentation</vt:lpstr>
      <vt:lpstr>Archdiocese of Indianapolis Additional Programs</vt:lpstr>
      <vt:lpstr>PowerPoint Presentation</vt:lpstr>
      <vt:lpstr>PowerPoint Presentation</vt:lpstr>
      <vt:lpstr>St. Martin de Porres Mass and Celebration</vt:lpstr>
      <vt:lpstr>Archdiocese of Indianapolis Building the Network </vt:lpstr>
      <vt:lpstr>PowerPoint Presentation</vt:lpstr>
      <vt:lpstr>Post Congress Reflection Day</vt:lpstr>
      <vt:lpstr>Youth</vt:lpstr>
      <vt:lpstr>Evangelization of the Black Catholic Community</vt:lpstr>
      <vt:lpstr>PowerPoint Presentation</vt:lpstr>
      <vt:lpstr>Evangelization of the Black Catholic Community</vt:lpstr>
      <vt:lpstr>Youth</vt:lpstr>
      <vt:lpstr>Post Congress Reflection Day</vt:lpstr>
      <vt:lpstr>PowerPoint Presentation</vt:lpstr>
      <vt:lpstr>Archdiocese of Indianapolis Building the Network </vt:lpstr>
      <vt:lpstr>St. Martin de Porres Mass and Celebration</vt:lpstr>
      <vt:lpstr>Archdiocese of Indianapolis Building the Network </vt:lpstr>
      <vt:lpstr>PowerPoint Presentation</vt:lpstr>
      <vt:lpstr>Post Congress Reflection Day</vt:lpstr>
      <vt:lpstr>PowerPoint Presentation</vt:lpstr>
      <vt:lpstr>Archdiocese of Indianapolis Building the Network </vt:lpstr>
      <vt:lpstr>St. Martin de Porres Mass and Celebration</vt:lpstr>
      <vt:lpstr>Archdiocese of Indianapolis Building the Network </vt:lpstr>
      <vt:lpstr>PowerPoint Presentation</vt:lpstr>
      <vt:lpstr>Post Congress Reflection Day</vt:lpstr>
      <vt:lpstr>PowerPoint Presentation</vt:lpstr>
      <vt:lpstr>Post Congress Reflection Day</vt:lpstr>
      <vt:lpstr>Youth</vt:lpstr>
      <vt:lpstr>Evangelization of the Black Catholic Community</vt:lpstr>
      <vt:lpstr>PowerPoint Presentation</vt:lpstr>
      <vt:lpstr>Archdiocese of New Orleans</vt:lpstr>
      <vt:lpstr>Archdiocese of New Orleans Traditional Celebrations</vt:lpstr>
      <vt:lpstr>MLK Day On Not Off </vt:lpstr>
      <vt:lpstr>Archdiocese of New Orleans Traditional Celebrations</vt:lpstr>
      <vt:lpstr>Archdiocese of New Orleans</vt:lpstr>
      <vt:lpstr>Archdiocese of New Orleans Traditional Celebrations</vt:lpstr>
      <vt:lpstr>MLK Day On Not Off </vt:lpstr>
      <vt:lpstr>Black Saints Celebration 2014</vt:lpstr>
      <vt:lpstr>The Joy of Holy Life</vt:lpstr>
      <vt:lpstr>Archdiocese of New Orleans Additional Programs</vt:lpstr>
      <vt:lpstr>The Joy of Holy Life</vt:lpstr>
      <vt:lpstr>Archdiocese of New Orleans Additional Programs</vt:lpstr>
      <vt:lpstr>PowerPoint Presentation</vt:lpstr>
      <vt:lpstr>Archdiocese of New Orleans Building the Network</vt:lpstr>
      <vt:lpstr>Regional Directors Meeting</vt:lpstr>
      <vt:lpstr>#blacklivesmatter movement</vt:lpstr>
      <vt:lpstr>Regional Directors Meeting</vt:lpstr>
      <vt:lpstr>#blacklivesmatter movement</vt:lpstr>
      <vt:lpstr>Psalm 119 Step Team at National Catholic Youth Conference</vt:lpstr>
      <vt:lpstr>PowerPoint Presentation</vt:lpstr>
      <vt:lpstr>      Questions for the Presenters on Part 1            …Let’s move on to Part 2 </vt:lpstr>
      <vt:lpstr>Sr. Jannette The Fr. Boniface Hardin Institute</vt:lpstr>
      <vt:lpstr>In Memory of Fr. Boniface Hardin OSB</vt:lpstr>
      <vt:lpstr>Dr. Ansel  Reaching Youth and Young Adults</vt:lpstr>
      <vt:lpstr>Where Do Youth and … </vt:lpstr>
      <vt:lpstr>…Young Adults Fit In?</vt:lpstr>
      <vt:lpstr>      Questions for the Presenters on Part 2            …Now let’s hear other winning ideas             </vt:lpstr>
      <vt:lpstr>    THANK YOU!</vt:lpstr>
      <vt:lpstr>Thank you to our presenters: Sr. Jannette Marie Pruitt and Dr. Ansel Augustine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Grimes</dc:creator>
  <cp:lastModifiedBy>Kathryn Egan</cp:lastModifiedBy>
  <cp:revision>78</cp:revision>
  <cp:lastPrinted>2015-03-13T18:14:07Z</cp:lastPrinted>
  <dcterms:created xsi:type="dcterms:W3CDTF">2015-03-13T15:18:51Z</dcterms:created>
  <dcterms:modified xsi:type="dcterms:W3CDTF">2015-03-31T15:02:33Z</dcterms:modified>
  <cp:contentStatus/>
</cp:coreProperties>
</file>