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0"/>
  </p:notesMasterIdLst>
  <p:handoutMasterIdLst>
    <p:handoutMasterId r:id="rId11"/>
  </p:handoutMasterIdLst>
  <p:sldIdLst>
    <p:sldId id="266" r:id="rId2"/>
    <p:sldId id="412" r:id="rId3"/>
    <p:sldId id="326" r:id="rId4"/>
    <p:sldId id="310" r:id="rId5"/>
    <p:sldId id="371" r:id="rId6"/>
    <p:sldId id="367" r:id="rId7"/>
    <p:sldId id="370" r:id="rId8"/>
    <p:sldId id="413" r:id="rId9"/>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price"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8967" autoAdjust="0"/>
    <p:restoredTop sz="54650" autoAdjust="0"/>
  </p:normalViewPr>
  <p:slideViewPr>
    <p:cSldViewPr>
      <p:cViewPr varScale="1">
        <p:scale>
          <a:sx n="52" d="100"/>
          <a:sy n="52" d="100"/>
        </p:scale>
        <p:origin x="-20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p:scale>
          <a:sx n="100" d="100"/>
          <a:sy n="100" d="100"/>
        </p:scale>
        <p:origin x="-1626"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hyperlink" Target="mailto:vfarris@usccb.org" TargetMode="External"/><Relationship Id="rId1" Type="http://schemas.openxmlformats.org/officeDocument/2006/relationships/hyperlink" Target="mailto:tmulloy@usccb.org"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mailto:vfarris@usccb.org" TargetMode="External"/><Relationship Id="rId1" Type="http://schemas.openxmlformats.org/officeDocument/2006/relationships/hyperlink" Target="mailto:tmulloy@usccb.org" TargetMode="Externa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EB72BB-E75B-4DDA-8A60-E615A1EBA12B}" type="doc">
      <dgm:prSet loTypeId="urn:microsoft.com/office/officeart/2005/8/layout/vList2" loCatId="list" qsTypeId="urn:microsoft.com/office/officeart/2005/8/quickstyle/simple1" qsCatId="simple" csTypeId="urn:microsoft.com/office/officeart/2005/8/colors/colorful1#4" csCatId="colorful" phldr="1"/>
      <dgm:spPr/>
      <dgm:t>
        <a:bodyPr/>
        <a:lstStyle/>
        <a:p>
          <a:endParaRPr lang="en-US"/>
        </a:p>
      </dgm:t>
    </dgm:pt>
    <dgm:pt modelId="{774E1F3A-9A23-4D85-88FE-023925B03478}">
      <dgm:prSet/>
      <dgm:spPr/>
      <dgm:t>
        <a:bodyPr/>
        <a:lstStyle/>
        <a:p>
          <a:pPr rtl="0"/>
          <a:r>
            <a:rPr lang="en-US" b="1" dirty="0" smtClean="0"/>
            <a:t>Don’t assume that attendees know that they are responsible for scheduling their visit with their Representative (particularly first-timers).</a:t>
          </a:r>
          <a:endParaRPr lang="en-US" b="1" dirty="0"/>
        </a:p>
      </dgm:t>
    </dgm:pt>
    <dgm:pt modelId="{2B722F2F-4E8A-462A-BA96-A3A7D3664825}" type="parTrans" cxnId="{DE919946-92F6-4AA1-93A3-9185C3777D4C}">
      <dgm:prSet/>
      <dgm:spPr/>
      <dgm:t>
        <a:bodyPr/>
        <a:lstStyle/>
        <a:p>
          <a:endParaRPr lang="en-US"/>
        </a:p>
      </dgm:t>
    </dgm:pt>
    <dgm:pt modelId="{4401C0B9-8334-4E51-92C8-E9EDDB664879}" type="sibTrans" cxnId="{DE919946-92F6-4AA1-93A3-9185C3777D4C}">
      <dgm:prSet/>
      <dgm:spPr/>
      <dgm:t>
        <a:bodyPr/>
        <a:lstStyle/>
        <a:p>
          <a:endParaRPr lang="en-US"/>
        </a:p>
      </dgm:t>
    </dgm:pt>
    <dgm:pt modelId="{D82F6F73-1782-49B2-877E-21E042997F29}">
      <dgm:prSet/>
      <dgm:spPr/>
      <dgm:t>
        <a:bodyPr/>
        <a:lstStyle/>
        <a:p>
          <a:pPr rtl="0"/>
          <a:r>
            <a:rPr lang="en-US" b="1" dirty="0" smtClean="0"/>
            <a:t>Collect information on all visits, </a:t>
          </a:r>
          <a:r>
            <a:rPr lang="en-US" b="1" dirty="0" smtClean="0">
              <a:hlinkClick xmlns:r="http://schemas.openxmlformats.org/officeDocument/2006/relationships" r:id="rId1"/>
            </a:rPr>
            <a:t>provide information to </a:t>
          </a:r>
          <a:r>
            <a:rPr lang="en-US" b="1" dirty="0" smtClean="0">
              <a:hlinkClick xmlns:r="http://schemas.openxmlformats.org/officeDocument/2006/relationships" r:id="rId1"/>
            </a:rPr>
            <a:t>Tom Mulloy</a:t>
          </a:r>
          <a:r>
            <a:rPr lang="en-US" b="1" dirty="0" smtClean="0"/>
            <a:t>, </a:t>
          </a:r>
          <a:r>
            <a:rPr lang="en-US" b="1" dirty="0" smtClean="0"/>
            <a:t>and to members of your delegation. </a:t>
          </a:r>
          <a:endParaRPr lang="en-US" b="1" dirty="0"/>
        </a:p>
      </dgm:t>
    </dgm:pt>
    <dgm:pt modelId="{67D23BC5-72EB-4032-A84B-43C1373D384A}" type="parTrans" cxnId="{1772CA96-0B17-493E-B6BB-0C72EA5FACDC}">
      <dgm:prSet/>
      <dgm:spPr/>
      <dgm:t>
        <a:bodyPr/>
        <a:lstStyle/>
        <a:p>
          <a:endParaRPr lang="en-US"/>
        </a:p>
      </dgm:t>
    </dgm:pt>
    <dgm:pt modelId="{8D9DFC26-8EE1-46FE-A214-5B0EA5DED9B8}" type="sibTrans" cxnId="{1772CA96-0B17-493E-B6BB-0C72EA5FACDC}">
      <dgm:prSet/>
      <dgm:spPr/>
      <dgm:t>
        <a:bodyPr/>
        <a:lstStyle/>
        <a:p>
          <a:endParaRPr lang="en-US"/>
        </a:p>
      </dgm:t>
    </dgm:pt>
    <dgm:pt modelId="{67B62517-E91D-4CAC-9C11-F1DF6FB04FF0}">
      <dgm:prSet/>
      <dgm:spPr/>
      <dgm:t>
        <a:bodyPr/>
        <a:lstStyle/>
        <a:p>
          <a:pPr rtl="0"/>
          <a:r>
            <a:rPr lang="en-US" b="1" dirty="0" smtClean="0"/>
            <a:t>If you have a large delegation, ask who wants to go on which visits and see if anyone has a preference for speaking to particular issues. </a:t>
          </a:r>
          <a:endParaRPr lang="en-US" b="1" dirty="0"/>
        </a:p>
      </dgm:t>
    </dgm:pt>
    <dgm:pt modelId="{1ED74CE6-7BCF-42C1-80DF-4601DDB8EA78}" type="parTrans" cxnId="{973428F8-8E34-4598-B689-B4B520A94518}">
      <dgm:prSet/>
      <dgm:spPr/>
      <dgm:t>
        <a:bodyPr/>
        <a:lstStyle/>
        <a:p>
          <a:endParaRPr lang="en-US"/>
        </a:p>
      </dgm:t>
    </dgm:pt>
    <dgm:pt modelId="{67A35A86-3901-4D6B-8441-D27F2B15E91D}" type="sibTrans" cxnId="{973428F8-8E34-4598-B689-B4B520A94518}">
      <dgm:prSet/>
      <dgm:spPr/>
      <dgm:t>
        <a:bodyPr/>
        <a:lstStyle/>
        <a:p>
          <a:endParaRPr lang="en-US"/>
        </a:p>
      </dgm:t>
    </dgm:pt>
    <dgm:pt modelId="{469AEF43-21D9-4ABB-90C0-D25D46D4FAF9}">
      <dgm:prSet/>
      <dgm:spPr/>
      <dgm:t>
        <a:bodyPr/>
        <a:lstStyle/>
        <a:p>
          <a:pPr rtl="0"/>
          <a:r>
            <a:rPr lang="en-US" b="1" dirty="0" smtClean="0"/>
            <a:t>If you have a small delegation in a state with many Members, you will need to prioritize who to </a:t>
          </a:r>
          <a:r>
            <a:rPr lang="en-US" b="1" dirty="0" smtClean="0"/>
            <a:t>see; make sure to tell your delegation </a:t>
          </a:r>
          <a:endParaRPr lang="en-US" b="1" dirty="0"/>
        </a:p>
      </dgm:t>
    </dgm:pt>
    <dgm:pt modelId="{35EC5EAB-632F-4DB1-8E41-F595719A328A}" type="parTrans" cxnId="{F7035A2C-78D8-406A-86EE-808293FCADBD}">
      <dgm:prSet/>
      <dgm:spPr/>
      <dgm:t>
        <a:bodyPr/>
        <a:lstStyle/>
        <a:p>
          <a:endParaRPr lang="en-US"/>
        </a:p>
      </dgm:t>
    </dgm:pt>
    <dgm:pt modelId="{300A8F85-97A1-4133-B787-DC736076EC3D}" type="sibTrans" cxnId="{F7035A2C-78D8-406A-86EE-808293FCADBD}">
      <dgm:prSet/>
      <dgm:spPr/>
      <dgm:t>
        <a:bodyPr/>
        <a:lstStyle/>
        <a:p>
          <a:endParaRPr lang="en-US"/>
        </a:p>
      </dgm:t>
    </dgm:pt>
    <dgm:pt modelId="{A405A886-0FCA-4466-84E5-218A89B432B7}">
      <dgm:prSet/>
      <dgm:spPr/>
      <dgm:t>
        <a:bodyPr/>
        <a:lstStyle/>
        <a:p>
          <a:pPr rtl="0"/>
          <a:r>
            <a:rPr lang="en-US" b="1" dirty="0" smtClean="0">
              <a:hlinkClick xmlns:r="http://schemas.openxmlformats.org/officeDocument/2006/relationships" r:id="rId2"/>
            </a:rPr>
            <a:t>Let us know if your delegation needs someone</a:t>
          </a:r>
          <a:r>
            <a:rPr lang="en-US" b="1" dirty="0" smtClean="0"/>
            <a:t> to accompany you on a visit.</a:t>
          </a:r>
          <a:endParaRPr lang="en-US" b="1" dirty="0"/>
        </a:p>
      </dgm:t>
    </dgm:pt>
    <dgm:pt modelId="{5A22A643-9776-47C2-BDEC-CF9F2AB58A7D}" type="parTrans" cxnId="{A38AF8C8-1AB9-4F25-AA90-0382D46F6BA4}">
      <dgm:prSet/>
      <dgm:spPr/>
      <dgm:t>
        <a:bodyPr/>
        <a:lstStyle/>
        <a:p>
          <a:endParaRPr lang="en-US"/>
        </a:p>
      </dgm:t>
    </dgm:pt>
    <dgm:pt modelId="{BAF6814A-7EDF-4208-B349-5E1142FDDCC8}" type="sibTrans" cxnId="{A38AF8C8-1AB9-4F25-AA90-0382D46F6BA4}">
      <dgm:prSet/>
      <dgm:spPr/>
      <dgm:t>
        <a:bodyPr/>
        <a:lstStyle/>
        <a:p>
          <a:endParaRPr lang="en-US"/>
        </a:p>
      </dgm:t>
    </dgm:pt>
    <dgm:pt modelId="{EFB96308-151C-4B34-8A1B-27A28803F5C8}" type="pres">
      <dgm:prSet presAssocID="{3AEB72BB-E75B-4DDA-8A60-E615A1EBA12B}" presName="linear" presStyleCnt="0">
        <dgm:presLayoutVars>
          <dgm:animLvl val="lvl"/>
          <dgm:resizeHandles val="exact"/>
        </dgm:presLayoutVars>
      </dgm:prSet>
      <dgm:spPr/>
      <dgm:t>
        <a:bodyPr/>
        <a:lstStyle/>
        <a:p>
          <a:endParaRPr lang="en-US"/>
        </a:p>
      </dgm:t>
    </dgm:pt>
    <dgm:pt modelId="{F8C77862-392B-4112-90C1-6BC599A54610}" type="pres">
      <dgm:prSet presAssocID="{774E1F3A-9A23-4D85-88FE-023925B03478}" presName="parentText" presStyleLbl="node1" presStyleIdx="0" presStyleCnt="5">
        <dgm:presLayoutVars>
          <dgm:chMax val="0"/>
          <dgm:bulletEnabled val="1"/>
        </dgm:presLayoutVars>
      </dgm:prSet>
      <dgm:spPr/>
      <dgm:t>
        <a:bodyPr/>
        <a:lstStyle/>
        <a:p>
          <a:endParaRPr lang="en-US"/>
        </a:p>
      </dgm:t>
    </dgm:pt>
    <dgm:pt modelId="{B8D3FE09-24C7-435F-AAF1-93827E357F53}" type="pres">
      <dgm:prSet presAssocID="{4401C0B9-8334-4E51-92C8-E9EDDB664879}" presName="spacer" presStyleCnt="0"/>
      <dgm:spPr/>
    </dgm:pt>
    <dgm:pt modelId="{3216B1AD-806E-4FF2-939A-907FB8A1A049}" type="pres">
      <dgm:prSet presAssocID="{D82F6F73-1782-49B2-877E-21E042997F29}" presName="parentText" presStyleLbl="node1" presStyleIdx="1" presStyleCnt="5">
        <dgm:presLayoutVars>
          <dgm:chMax val="0"/>
          <dgm:bulletEnabled val="1"/>
        </dgm:presLayoutVars>
      </dgm:prSet>
      <dgm:spPr/>
      <dgm:t>
        <a:bodyPr/>
        <a:lstStyle/>
        <a:p>
          <a:endParaRPr lang="en-US"/>
        </a:p>
      </dgm:t>
    </dgm:pt>
    <dgm:pt modelId="{E868DBA8-68E4-49FD-B970-2FFB954D342E}" type="pres">
      <dgm:prSet presAssocID="{8D9DFC26-8EE1-46FE-A214-5B0EA5DED9B8}" presName="spacer" presStyleCnt="0"/>
      <dgm:spPr/>
    </dgm:pt>
    <dgm:pt modelId="{DDD93E73-4100-4193-A5C4-9B4A352BCB16}" type="pres">
      <dgm:prSet presAssocID="{67B62517-E91D-4CAC-9C11-F1DF6FB04FF0}" presName="parentText" presStyleLbl="node1" presStyleIdx="2" presStyleCnt="5">
        <dgm:presLayoutVars>
          <dgm:chMax val="0"/>
          <dgm:bulletEnabled val="1"/>
        </dgm:presLayoutVars>
      </dgm:prSet>
      <dgm:spPr/>
      <dgm:t>
        <a:bodyPr/>
        <a:lstStyle/>
        <a:p>
          <a:endParaRPr lang="en-US"/>
        </a:p>
      </dgm:t>
    </dgm:pt>
    <dgm:pt modelId="{74C045E9-E6E7-4EF5-AB17-8F8016C3954F}" type="pres">
      <dgm:prSet presAssocID="{67A35A86-3901-4D6B-8441-D27F2B15E91D}" presName="spacer" presStyleCnt="0"/>
      <dgm:spPr/>
    </dgm:pt>
    <dgm:pt modelId="{998B714C-C40F-4416-AF9E-BF00C70C7355}" type="pres">
      <dgm:prSet presAssocID="{469AEF43-21D9-4ABB-90C0-D25D46D4FAF9}" presName="parentText" presStyleLbl="node1" presStyleIdx="3" presStyleCnt="5">
        <dgm:presLayoutVars>
          <dgm:chMax val="0"/>
          <dgm:bulletEnabled val="1"/>
        </dgm:presLayoutVars>
      </dgm:prSet>
      <dgm:spPr/>
      <dgm:t>
        <a:bodyPr/>
        <a:lstStyle/>
        <a:p>
          <a:endParaRPr lang="en-US"/>
        </a:p>
      </dgm:t>
    </dgm:pt>
    <dgm:pt modelId="{4BC34B7C-4023-41D7-88FF-5823663BE0B5}" type="pres">
      <dgm:prSet presAssocID="{300A8F85-97A1-4133-B787-DC736076EC3D}" presName="spacer" presStyleCnt="0"/>
      <dgm:spPr/>
    </dgm:pt>
    <dgm:pt modelId="{464878B5-CE41-44FA-BDDA-AF410CD7BC4F}" type="pres">
      <dgm:prSet presAssocID="{A405A886-0FCA-4466-84E5-218A89B432B7}" presName="parentText" presStyleLbl="node1" presStyleIdx="4" presStyleCnt="5">
        <dgm:presLayoutVars>
          <dgm:chMax val="0"/>
          <dgm:bulletEnabled val="1"/>
        </dgm:presLayoutVars>
      </dgm:prSet>
      <dgm:spPr/>
      <dgm:t>
        <a:bodyPr/>
        <a:lstStyle/>
        <a:p>
          <a:endParaRPr lang="en-US"/>
        </a:p>
      </dgm:t>
    </dgm:pt>
  </dgm:ptLst>
  <dgm:cxnLst>
    <dgm:cxn modelId="{F7035A2C-78D8-406A-86EE-808293FCADBD}" srcId="{3AEB72BB-E75B-4DDA-8A60-E615A1EBA12B}" destId="{469AEF43-21D9-4ABB-90C0-D25D46D4FAF9}" srcOrd="3" destOrd="0" parTransId="{35EC5EAB-632F-4DB1-8E41-F595719A328A}" sibTransId="{300A8F85-97A1-4133-B787-DC736076EC3D}"/>
    <dgm:cxn modelId="{B0783DC6-702C-437F-BB9C-F0BC4E0806BF}" type="presOf" srcId="{A405A886-0FCA-4466-84E5-218A89B432B7}" destId="{464878B5-CE41-44FA-BDDA-AF410CD7BC4F}" srcOrd="0" destOrd="0" presId="urn:microsoft.com/office/officeart/2005/8/layout/vList2"/>
    <dgm:cxn modelId="{1772CA96-0B17-493E-B6BB-0C72EA5FACDC}" srcId="{3AEB72BB-E75B-4DDA-8A60-E615A1EBA12B}" destId="{D82F6F73-1782-49B2-877E-21E042997F29}" srcOrd="1" destOrd="0" parTransId="{67D23BC5-72EB-4032-A84B-43C1373D384A}" sibTransId="{8D9DFC26-8EE1-46FE-A214-5B0EA5DED9B8}"/>
    <dgm:cxn modelId="{8843F09E-9115-444E-9F03-F7B7EDDBEC02}" type="presOf" srcId="{774E1F3A-9A23-4D85-88FE-023925B03478}" destId="{F8C77862-392B-4112-90C1-6BC599A54610}" srcOrd="0" destOrd="0" presId="urn:microsoft.com/office/officeart/2005/8/layout/vList2"/>
    <dgm:cxn modelId="{A38AF8C8-1AB9-4F25-AA90-0382D46F6BA4}" srcId="{3AEB72BB-E75B-4DDA-8A60-E615A1EBA12B}" destId="{A405A886-0FCA-4466-84E5-218A89B432B7}" srcOrd="4" destOrd="0" parTransId="{5A22A643-9776-47C2-BDEC-CF9F2AB58A7D}" sibTransId="{BAF6814A-7EDF-4208-B349-5E1142FDDCC8}"/>
    <dgm:cxn modelId="{973428F8-8E34-4598-B689-B4B520A94518}" srcId="{3AEB72BB-E75B-4DDA-8A60-E615A1EBA12B}" destId="{67B62517-E91D-4CAC-9C11-F1DF6FB04FF0}" srcOrd="2" destOrd="0" parTransId="{1ED74CE6-7BCF-42C1-80DF-4601DDB8EA78}" sibTransId="{67A35A86-3901-4D6B-8441-D27F2B15E91D}"/>
    <dgm:cxn modelId="{5775D275-4859-4DF9-93A2-C46EA980C0F7}" type="presOf" srcId="{67B62517-E91D-4CAC-9C11-F1DF6FB04FF0}" destId="{DDD93E73-4100-4193-A5C4-9B4A352BCB16}" srcOrd="0" destOrd="0" presId="urn:microsoft.com/office/officeart/2005/8/layout/vList2"/>
    <dgm:cxn modelId="{DE919946-92F6-4AA1-93A3-9185C3777D4C}" srcId="{3AEB72BB-E75B-4DDA-8A60-E615A1EBA12B}" destId="{774E1F3A-9A23-4D85-88FE-023925B03478}" srcOrd="0" destOrd="0" parTransId="{2B722F2F-4E8A-462A-BA96-A3A7D3664825}" sibTransId="{4401C0B9-8334-4E51-92C8-E9EDDB664879}"/>
    <dgm:cxn modelId="{2F4F52D3-6095-44EF-AEE5-6BB61E7A9B61}" type="presOf" srcId="{469AEF43-21D9-4ABB-90C0-D25D46D4FAF9}" destId="{998B714C-C40F-4416-AF9E-BF00C70C7355}" srcOrd="0" destOrd="0" presId="urn:microsoft.com/office/officeart/2005/8/layout/vList2"/>
    <dgm:cxn modelId="{55A70DA0-EAFB-4776-A6E7-D82AF7E42C8F}" type="presOf" srcId="{3AEB72BB-E75B-4DDA-8A60-E615A1EBA12B}" destId="{EFB96308-151C-4B34-8A1B-27A28803F5C8}" srcOrd="0" destOrd="0" presId="urn:microsoft.com/office/officeart/2005/8/layout/vList2"/>
    <dgm:cxn modelId="{4C6D62BF-40AB-4556-A579-A5A0C35C7D80}" type="presOf" srcId="{D82F6F73-1782-49B2-877E-21E042997F29}" destId="{3216B1AD-806E-4FF2-939A-907FB8A1A049}" srcOrd="0" destOrd="0" presId="urn:microsoft.com/office/officeart/2005/8/layout/vList2"/>
    <dgm:cxn modelId="{8949FCD1-BD75-4590-B6ED-596E459A4419}" type="presParOf" srcId="{EFB96308-151C-4B34-8A1B-27A28803F5C8}" destId="{F8C77862-392B-4112-90C1-6BC599A54610}" srcOrd="0" destOrd="0" presId="urn:microsoft.com/office/officeart/2005/8/layout/vList2"/>
    <dgm:cxn modelId="{2C5CDFA0-E049-47E9-87EF-CED609545577}" type="presParOf" srcId="{EFB96308-151C-4B34-8A1B-27A28803F5C8}" destId="{B8D3FE09-24C7-435F-AAF1-93827E357F53}" srcOrd="1" destOrd="0" presId="urn:microsoft.com/office/officeart/2005/8/layout/vList2"/>
    <dgm:cxn modelId="{BDF2A7D5-E613-4C01-917C-CA84D4ADA442}" type="presParOf" srcId="{EFB96308-151C-4B34-8A1B-27A28803F5C8}" destId="{3216B1AD-806E-4FF2-939A-907FB8A1A049}" srcOrd="2" destOrd="0" presId="urn:microsoft.com/office/officeart/2005/8/layout/vList2"/>
    <dgm:cxn modelId="{F44EFEE0-A910-4456-9A28-D6470EE1BFBB}" type="presParOf" srcId="{EFB96308-151C-4B34-8A1B-27A28803F5C8}" destId="{E868DBA8-68E4-49FD-B970-2FFB954D342E}" srcOrd="3" destOrd="0" presId="urn:microsoft.com/office/officeart/2005/8/layout/vList2"/>
    <dgm:cxn modelId="{51A2D031-A7EB-481C-B9F2-8349D4DBD03E}" type="presParOf" srcId="{EFB96308-151C-4B34-8A1B-27A28803F5C8}" destId="{DDD93E73-4100-4193-A5C4-9B4A352BCB16}" srcOrd="4" destOrd="0" presId="urn:microsoft.com/office/officeart/2005/8/layout/vList2"/>
    <dgm:cxn modelId="{72F4CE39-9DBA-467D-A65A-A14A5112938A}" type="presParOf" srcId="{EFB96308-151C-4B34-8A1B-27A28803F5C8}" destId="{74C045E9-E6E7-4EF5-AB17-8F8016C3954F}" srcOrd="5" destOrd="0" presId="urn:microsoft.com/office/officeart/2005/8/layout/vList2"/>
    <dgm:cxn modelId="{C21D721C-324C-461F-A56A-509075F46581}" type="presParOf" srcId="{EFB96308-151C-4B34-8A1B-27A28803F5C8}" destId="{998B714C-C40F-4416-AF9E-BF00C70C7355}" srcOrd="6" destOrd="0" presId="urn:microsoft.com/office/officeart/2005/8/layout/vList2"/>
    <dgm:cxn modelId="{4C0A45E9-C3E9-462C-A4C6-ED80B3E989EC}" type="presParOf" srcId="{EFB96308-151C-4B34-8A1B-27A28803F5C8}" destId="{4BC34B7C-4023-41D7-88FF-5823663BE0B5}" srcOrd="7" destOrd="0" presId="urn:microsoft.com/office/officeart/2005/8/layout/vList2"/>
    <dgm:cxn modelId="{05984BAB-1242-4F16-BDD9-D14063C0DE18}" type="presParOf" srcId="{EFB96308-151C-4B34-8A1B-27A28803F5C8}" destId="{464878B5-CE41-44FA-BDDA-AF410CD7BC4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4AE5B8-2221-4307-90FE-F62255AC0D2D}" type="doc">
      <dgm:prSet loTypeId="urn:microsoft.com/office/officeart/2005/8/layout/vList2" loCatId="list" qsTypeId="urn:microsoft.com/office/officeart/2005/8/quickstyle/simple1" qsCatId="simple" csTypeId="urn:microsoft.com/office/officeart/2005/8/colors/colorful1#5" csCatId="colorful" phldr="1"/>
      <dgm:spPr/>
      <dgm:t>
        <a:bodyPr/>
        <a:lstStyle/>
        <a:p>
          <a:endParaRPr lang="en-US"/>
        </a:p>
      </dgm:t>
    </dgm:pt>
    <dgm:pt modelId="{CE18833A-992B-40E2-ACF8-ACF091571454}">
      <dgm:prSet/>
      <dgm:spPr/>
      <dgm:t>
        <a:bodyPr/>
        <a:lstStyle/>
        <a:p>
          <a:pPr rtl="0"/>
          <a:r>
            <a:rPr lang="en-US" b="1" dirty="0" smtClean="0"/>
            <a:t>Know about the Catholic presence in your district</a:t>
          </a:r>
          <a:endParaRPr lang="en-US" b="1" dirty="0"/>
        </a:p>
      </dgm:t>
    </dgm:pt>
    <dgm:pt modelId="{AE8AD38E-243D-4EB0-AECA-A6FD35808800}" type="parTrans" cxnId="{78BAF287-422B-4A32-86E8-767E9EF3D042}">
      <dgm:prSet/>
      <dgm:spPr/>
      <dgm:t>
        <a:bodyPr/>
        <a:lstStyle/>
        <a:p>
          <a:endParaRPr lang="en-US"/>
        </a:p>
      </dgm:t>
    </dgm:pt>
    <dgm:pt modelId="{2E7D4BC8-4EF8-4FC8-A3C5-CAEBF9196D74}" type="sibTrans" cxnId="{78BAF287-422B-4A32-86E8-767E9EF3D042}">
      <dgm:prSet/>
      <dgm:spPr/>
      <dgm:t>
        <a:bodyPr/>
        <a:lstStyle/>
        <a:p>
          <a:endParaRPr lang="en-US"/>
        </a:p>
      </dgm:t>
    </dgm:pt>
    <dgm:pt modelId="{5B0B9A9B-22D0-4583-BF74-813041CCE35E}">
      <dgm:prSet/>
      <dgm:spPr/>
      <dgm:t>
        <a:bodyPr/>
        <a:lstStyle/>
        <a:p>
          <a:pPr rtl="0"/>
          <a:r>
            <a:rPr lang="en-US" b="1" dirty="0" smtClean="0"/>
            <a:t>Do your research (Member’s website, bio, committee assignments, and news releases for his/her priorities)</a:t>
          </a:r>
          <a:endParaRPr lang="en-US" b="1" dirty="0"/>
        </a:p>
      </dgm:t>
    </dgm:pt>
    <dgm:pt modelId="{D67F980C-5B4D-4D92-865B-4EB28A389064}" type="parTrans" cxnId="{400AB4A9-56DE-4AE7-B4B6-85D15D5530CB}">
      <dgm:prSet/>
      <dgm:spPr/>
      <dgm:t>
        <a:bodyPr/>
        <a:lstStyle/>
        <a:p>
          <a:endParaRPr lang="en-US"/>
        </a:p>
      </dgm:t>
    </dgm:pt>
    <dgm:pt modelId="{D9D3C4E0-BB75-4A18-BC2C-AFF63DCDFA81}" type="sibTrans" cxnId="{400AB4A9-56DE-4AE7-B4B6-85D15D5530CB}">
      <dgm:prSet/>
      <dgm:spPr/>
      <dgm:t>
        <a:bodyPr/>
        <a:lstStyle/>
        <a:p>
          <a:endParaRPr lang="en-US"/>
        </a:p>
      </dgm:t>
    </dgm:pt>
    <dgm:pt modelId="{BFA8AB4C-2479-43B1-8E96-1A0EB6FC457B}">
      <dgm:prSet/>
      <dgm:spPr/>
      <dgm:t>
        <a:bodyPr/>
        <a:lstStyle/>
        <a:p>
          <a:pPr rtl="0"/>
          <a:r>
            <a:rPr lang="en-US" b="1" dirty="0" smtClean="0"/>
            <a:t>Find out if your Senator or Representative has taken a position on the </a:t>
          </a:r>
          <a:r>
            <a:rPr lang="en-US" b="1" dirty="0" smtClean="0"/>
            <a:t>Hill </a:t>
          </a:r>
          <a:r>
            <a:rPr lang="en-US" b="1" dirty="0" smtClean="0"/>
            <a:t>issues</a:t>
          </a:r>
          <a:endParaRPr lang="en-US" b="1" dirty="0"/>
        </a:p>
      </dgm:t>
    </dgm:pt>
    <dgm:pt modelId="{33F7AFA2-BA6A-4E83-8C94-76E88179035C}" type="parTrans" cxnId="{90AAB5C4-C0BD-4AF7-8049-1C189CBCD698}">
      <dgm:prSet/>
      <dgm:spPr/>
      <dgm:t>
        <a:bodyPr/>
        <a:lstStyle/>
        <a:p>
          <a:endParaRPr lang="en-US"/>
        </a:p>
      </dgm:t>
    </dgm:pt>
    <dgm:pt modelId="{B2BF07AD-1A30-46F7-B32A-4F55ADCCE636}" type="sibTrans" cxnId="{90AAB5C4-C0BD-4AF7-8049-1C189CBCD698}">
      <dgm:prSet/>
      <dgm:spPr/>
      <dgm:t>
        <a:bodyPr/>
        <a:lstStyle/>
        <a:p>
          <a:endParaRPr lang="en-US"/>
        </a:p>
      </dgm:t>
    </dgm:pt>
    <dgm:pt modelId="{760F1E82-47AE-49BF-B5FF-E1665649E052}">
      <dgm:prSet/>
      <dgm:spPr/>
      <dgm:t>
        <a:bodyPr/>
        <a:lstStyle/>
        <a:p>
          <a:pPr rtl="0"/>
          <a:r>
            <a:rPr lang="en-US" b="1" dirty="0" smtClean="0"/>
            <a:t>If they are new to Congress, check on any statements made during campaigning on the issues</a:t>
          </a:r>
          <a:endParaRPr lang="en-US" b="1" dirty="0"/>
        </a:p>
      </dgm:t>
    </dgm:pt>
    <dgm:pt modelId="{A2DBF2B2-B3E1-4C99-9833-D8C38489ED3D}" type="parTrans" cxnId="{44608352-7705-453C-B95A-CD1CC4FD07E4}">
      <dgm:prSet/>
      <dgm:spPr/>
      <dgm:t>
        <a:bodyPr/>
        <a:lstStyle/>
        <a:p>
          <a:endParaRPr lang="en-US"/>
        </a:p>
      </dgm:t>
    </dgm:pt>
    <dgm:pt modelId="{A000211F-BD9B-4A7E-A7A3-22FA6511C54C}" type="sibTrans" cxnId="{44608352-7705-453C-B95A-CD1CC4FD07E4}">
      <dgm:prSet/>
      <dgm:spPr/>
      <dgm:t>
        <a:bodyPr/>
        <a:lstStyle/>
        <a:p>
          <a:endParaRPr lang="en-US"/>
        </a:p>
      </dgm:t>
    </dgm:pt>
    <dgm:pt modelId="{7374916E-41BE-4C6D-B7F7-68C348E7B49C}">
      <dgm:prSet/>
      <dgm:spPr/>
      <dgm:t>
        <a:bodyPr/>
        <a:lstStyle/>
        <a:p>
          <a:pPr rtl="0"/>
          <a:r>
            <a:rPr lang="en-US" b="1" dirty="0" smtClean="0"/>
            <a:t>Share helpful tips with your delegation, where they might find information about their Representative</a:t>
          </a:r>
          <a:endParaRPr lang="en-US" b="1" dirty="0"/>
        </a:p>
      </dgm:t>
    </dgm:pt>
    <dgm:pt modelId="{D53603E0-E98D-4A5B-86FC-8888E4CD0976}" type="parTrans" cxnId="{55E30A2F-4BD4-4AF7-BB60-4B20C02173F2}">
      <dgm:prSet/>
      <dgm:spPr/>
      <dgm:t>
        <a:bodyPr/>
        <a:lstStyle/>
        <a:p>
          <a:endParaRPr lang="en-US"/>
        </a:p>
      </dgm:t>
    </dgm:pt>
    <dgm:pt modelId="{355624D5-816B-4FA4-B6E6-D87341ACE7FC}" type="sibTrans" cxnId="{55E30A2F-4BD4-4AF7-BB60-4B20C02173F2}">
      <dgm:prSet/>
      <dgm:spPr/>
      <dgm:t>
        <a:bodyPr/>
        <a:lstStyle/>
        <a:p>
          <a:endParaRPr lang="en-US"/>
        </a:p>
      </dgm:t>
    </dgm:pt>
    <dgm:pt modelId="{FEB27109-58CB-47B2-9E67-BC967561CAA4}">
      <dgm:prSet/>
      <dgm:spPr/>
      <dgm:t>
        <a:bodyPr/>
        <a:lstStyle/>
        <a:p>
          <a:pPr rtl="0"/>
          <a:r>
            <a:rPr lang="en-US" b="1" dirty="0" smtClean="0"/>
            <a:t>Hill packet (Hill </a:t>
          </a:r>
          <a:r>
            <a:rPr lang="en-US" b="1" dirty="0" smtClean="0"/>
            <a:t>Message, </a:t>
          </a:r>
          <a:r>
            <a:rPr lang="en-US" b="1" dirty="0" smtClean="0"/>
            <a:t>leave </a:t>
          </a:r>
          <a:r>
            <a:rPr lang="en-US" b="1" dirty="0" smtClean="0"/>
            <a:t>behind, </a:t>
          </a:r>
          <a:r>
            <a:rPr lang="en-US" b="1" dirty="0" smtClean="0"/>
            <a:t>and invitation)</a:t>
          </a:r>
          <a:endParaRPr lang="en-US" b="1" dirty="0"/>
        </a:p>
      </dgm:t>
    </dgm:pt>
    <dgm:pt modelId="{AFA4F5B8-F385-423C-90D5-CFB495729E2E}" type="parTrans" cxnId="{7ACE2709-97F7-40A5-A657-B1F784376939}">
      <dgm:prSet/>
      <dgm:spPr/>
      <dgm:t>
        <a:bodyPr/>
        <a:lstStyle/>
        <a:p>
          <a:endParaRPr lang="en-US"/>
        </a:p>
      </dgm:t>
    </dgm:pt>
    <dgm:pt modelId="{E5267F69-DDE2-46CF-AD29-CBBE512C8640}" type="sibTrans" cxnId="{7ACE2709-97F7-40A5-A657-B1F784376939}">
      <dgm:prSet/>
      <dgm:spPr/>
      <dgm:t>
        <a:bodyPr/>
        <a:lstStyle/>
        <a:p>
          <a:endParaRPr lang="en-US"/>
        </a:p>
      </dgm:t>
    </dgm:pt>
    <dgm:pt modelId="{4FA69974-5EF4-4FDB-8AB0-79BC10689ED0}" type="pres">
      <dgm:prSet presAssocID="{B04AE5B8-2221-4307-90FE-F62255AC0D2D}" presName="linear" presStyleCnt="0">
        <dgm:presLayoutVars>
          <dgm:animLvl val="lvl"/>
          <dgm:resizeHandles val="exact"/>
        </dgm:presLayoutVars>
      </dgm:prSet>
      <dgm:spPr/>
      <dgm:t>
        <a:bodyPr/>
        <a:lstStyle/>
        <a:p>
          <a:endParaRPr lang="en-US"/>
        </a:p>
      </dgm:t>
    </dgm:pt>
    <dgm:pt modelId="{533DF17E-62D6-4C30-A81A-5FE4EA16A3D6}" type="pres">
      <dgm:prSet presAssocID="{CE18833A-992B-40E2-ACF8-ACF091571454}" presName="parentText" presStyleLbl="node1" presStyleIdx="0" presStyleCnt="6">
        <dgm:presLayoutVars>
          <dgm:chMax val="0"/>
          <dgm:bulletEnabled val="1"/>
        </dgm:presLayoutVars>
      </dgm:prSet>
      <dgm:spPr/>
      <dgm:t>
        <a:bodyPr/>
        <a:lstStyle/>
        <a:p>
          <a:endParaRPr lang="en-US"/>
        </a:p>
      </dgm:t>
    </dgm:pt>
    <dgm:pt modelId="{60296F76-CCE5-427A-B7B9-77E856433F6B}" type="pres">
      <dgm:prSet presAssocID="{2E7D4BC8-4EF8-4FC8-A3C5-CAEBF9196D74}" presName="spacer" presStyleCnt="0"/>
      <dgm:spPr/>
    </dgm:pt>
    <dgm:pt modelId="{EB0AD4A6-8B35-4395-83B2-596CC99BC9C7}" type="pres">
      <dgm:prSet presAssocID="{5B0B9A9B-22D0-4583-BF74-813041CCE35E}" presName="parentText" presStyleLbl="node1" presStyleIdx="1" presStyleCnt="6">
        <dgm:presLayoutVars>
          <dgm:chMax val="0"/>
          <dgm:bulletEnabled val="1"/>
        </dgm:presLayoutVars>
      </dgm:prSet>
      <dgm:spPr/>
      <dgm:t>
        <a:bodyPr/>
        <a:lstStyle/>
        <a:p>
          <a:endParaRPr lang="en-US"/>
        </a:p>
      </dgm:t>
    </dgm:pt>
    <dgm:pt modelId="{FD71FE46-848C-460B-A90F-9EBA487787CF}" type="pres">
      <dgm:prSet presAssocID="{D9D3C4E0-BB75-4A18-BC2C-AFF63DCDFA81}" presName="spacer" presStyleCnt="0"/>
      <dgm:spPr/>
    </dgm:pt>
    <dgm:pt modelId="{38B8D933-19D8-4EAC-BEBB-A04A210B4979}" type="pres">
      <dgm:prSet presAssocID="{BFA8AB4C-2479-43B1-8E96-1A0EB6FC457B}" presName="parentText" presStyleLbl="node1" presStyleIdx="2" presStyleCnt="6">
        <dgm:presLayoutVars>
          <dgm:chMax val="0"/>
          <dgm:bulletEnabled val="1"/>
        </dgm:presLayoutVars>
      </dgm:prSet>
      <dgm:spPr/>
      <dgm:t>
        <a:bodyPr/>
        <a:lstStyle/>
        <a:p>
          <a:endParaRPr lang="en-US"/>
        </a:p>
      </dgm:t>
    </dgm:pt>
    <dgm:pt modelId="{1DE766A0-A53B-435C-9379-129635DF0688}" type="pres">
      <dgm:prSet presAssocID="{B2BF07AD-1A30-46F7-B32A-4F55ADCCE636}" presName="spacer" presStyleCnt="0"/>
      <dgm:spPr/>
    </dgm:pt>
    <dgm:pt modelId="{2AFC4E88-B53C-47EF-8BA8-0033189D7830}" type="pres">
      <dgm:prSet presAssocID="{760F1E82-47AE-49BF-B5FF-E1665649E052}" presName="parentText" presStyleLbl="node1" presStyleIdx="3" presStyleCnt="6">
        <dgm:presLayoutVars>
          <dgm:chMax val="0"/>
          <dgm:bulletEnabled val="1"/>
        </dgm:presLayoutVars>
      </dgm:prSet>
      <dgm:spPr/>
      <dgm:t>
        <a:bodyPr/>
        <a:lstStyle/>
        <a:p>
          <a:endParaRPr lang="en-US"/>
        </a:p>
      </dgm:t>
    </dgm:pt>
    <dgm:pt modelId="{935E612C-BCAC-47BE-A7FE-7AA52C2DAC3A}" type="pres">
      <dgm:prSet presAssocID="{A000211F-BD9B-4A7E-A7A3-22FA6511C54C}" presName="spacer" presStyleCnt="0"/>
      <dgm:spPr/>
    </dgm:pt>
    <dgm:pt modelId="{37E5E3F7-3DB1-4857-990E-EAFF670D4C96}" type="pres">
      <dgm:prSet presAssocID="{7374916E-41BE-4C6D-B7F7-68C348E7B49C}" presName="parentText" presStyleLbl="node1" presStyleIdx="4" presStyleCnt="6">
        <dgm:presLayoutVars>
          <dgm:chMax val="0"/>
          <dgm:bulletEnabled val="1"/>
        </dgm:presLayoutVars>
      </dgm:prSet>
      <dgm:spPr/>
      <dgm:t>
        <a:bodyPr/>
        <a:lstStyle/>
        <a:p>
          <a:endParaRPr lang="en-US"/>
        </a:p>
      </dgm:t>
    </dgm:pt>
    <dgm:pt modelId="{AF7ACE49-F445-4A21-9361-56CB8B7981B3}" type="pres">
      <dgm:prSet presAssocID="{355624D5-816B-4FA4-B6E6-D87341ACE7FC}" presName="spacer" presStyleCnt="0"/>
      <dgm:spPr/>
    </dgm:pt>
    <dgm:pt modelId="{3357DCF3-0972-4739-A61B-976DA4CF3F2E}" type="pres">
      <dgm:prSet presAssocID="{FEB27109-58CB-47B2-9E67-BC967561CAA4}" presName="parentText" presStyleLbl="node1" presStyleIdx="5" presStyleCnt="6">
        <dgm:presLayoutVars>
          <dgm:chMax val="0"/>
          <dgm:bulletEnabled val="1"/>
        </dgm:presLayoutVars>
      </dgm:prSet>
      <dgm:spPr/>
      <dgm:t>
        <a:bodyPr/>
        <a:lstStyle/>
        <a:p>
          <a:endParaRPr lang="en-US"/>
        </a:p>
      </dgm:t>
    </dgm:pt>
  </dgm:ptLst>
  <dgm:cxnLst>
    <dgm:cxn modelId="{02D029FF-B879-4B8A-B225-EB098D0458B0}" type="presOf" srcId="{5B0B9A9B-22D0-4583-BF74-813041CCE35E}" destId="{EB0AD4A6-8B35-4395-83B2-596CC99BC9C7}" srcOrd="0" destOrd="0" presId="urn:microsoft.com/office/officeart/2005/8/layout/vList2"/>
    <dgm:cxn modelId="{44608352-7705-453C-B95A-CD1CC4FD07E4}" srcId="{B04AE5B8-2221-4307-90FE-F62255AC0D2D}" destId="{760F1E82-47AE-49BF-B5FF-E1665649E052}" srcOrd="3" destOrd="0" parTransId="{A2DBF2B2-B3E1-4C99-9833-D8C38489ED3D}" sibTransId="{A000211F-BD9B-4A7E-A7A3-22FA6511C54C}"/>
    <dgm:cxn modelId="{90AAB5C4-C0BD-4AF7-8049-1C189CBCD698}" srcId="{B04AE5B8-2221-4307-90FE-F62255AC0D2D}" destId="{BFA8AB4C-2479-43B1-8E96-1A0EB6FC457B}" srcOrd="2" destOrd="0" parTransId="{33F7AFA2-BA6A-4E83-8C94-76E88179035C}" sibTransId="{B2BF07AD-1A30-46F7-B32A-4F55ADCCE636}"/>
    <dgm:cxn modelId="{36E66925-21B1-4723-851A-7AB9098DF8E9}" type="presOf" srcId="{BFA8AB4C-2479-43B1-8E96-1A0EB6FC457B}" destId="{38B8D933-19D8-4EAC-BEBB-A04A210B4979}" srcOrd="0" destOrd="0" presId="urn:microsoft.com/office/officeart/2005/8/layout/vList2"/>
    <dgm:cxn modelId="{400AB4A9-56DE-4AE7-B4B6-85D15D5530CB}" srcId="{B04AE5B8-2221-4307-90FE-F62255AC0D2D}" destId="{5B0B9A9B-22D0-4583-BF74-813041CCE35E}" srcOrd="1" destOrd="0" parTransId="{D67F980C-5B4D-4D92-865B-4EB28A389064}" sibTransId="{D9D3C4E0-BB75-4A18-BC2C-AFF63DCDFA81}"/>
    <dgm:cxn modelId="{D72C3681-577D-4C77-8C00-2368A4D7BF44}" type="presOf" srcId="{7374916E-41BE-4C6D-B7F7-68C348E7B49C}" destId="{37E5E3F7-3DB1-4857-990E-EAFF670D4C96}" srcOrd="0" destOrd="0" presId="urn:microsoft.com/office/officeart/2005/8/layout/vList2"/>
    <dgm:cxn modelId="{DF7D9EFD-E5AF-4E7D-BC50-86EA28E9D6BC}" type="presOf" srcId="{B04AE5B8-2221-4307-90FE-F62255AC0D2D}" destId="{4FA69974-5EF4-4FDB-8AB0-79BC10689ED0}" srcOrd="0" destOrd="0" presId="urn:microsoft.com/office/officeart/2005/8/layout/vList2"/>
    <dgm:cxn modelId="{441178BD-E45B-4B5C-9026-B2AD19156000}" type="presOf" srcId="{760F1E82-47AE-49BF-B5FF-E1665649E052}" destId="{2AFC4E88-B53C-47EF-8BA8-0033189D7830}" srcOrd="0" destOrd="0" presId="urn:microsoft.com/office/officeart/2005/8/layout/vList2"/>
    <dgm:cxn modelId="{78BAF287-422B-4A32-86E8-767E9EF3D042}" srcId="{B04AE5B8-2221-4307-90FE-F62255AC0D2D}" destId="{CE18833A-992B-40E2-ACF8-ACF091571454}" srcOrd="0" destOrd="0" parTransId="{AE8AD38E-243D-4EB0-AECA-A6FD35808800}" sibTransId="{2E7D4BC8-4EF8-4FC8-A3C5-CAEBF9196D74}"/>
    <dgm:cxn modelId="{7ACE2709-97F7-40A5-A657-B1F784376939}" srcId="{B04AE5B8-2221-4307-90FE-F62255AC0D2D}" destId="{FEB27109-58CB-47B2-9E67-BC967561CAA4}" srcOrd="5" destOrd="0" parTransId="{AFA4F5B8-F385-423C-90D5-CFB495729E2E}" sibTransId="{E5267F69-DDE2-46CF-AD29-CBBE512C8640}"/>
    <dgm:cxn modelId="{5ED93923-AB88-41AA-8A2D-CE6375341462}" type="presOf" srcId="{CE18833A-992B-40E2-ACF8-ACF091571454}" destId="{533DF17E-62D6-4C30-A81A-5FE4EA16A3D6}" srcOrd="0" destOrd="0" presId="urn:microsoft.com/office/officeart/2005/8/layout/vList2"/>
    <dgm:cxn modelId="{55E30A2F-4BD4-4AF7-BB60-4B20C02173F2}" srcId="{B04AE5B8-2221-4307-90FE-F62255AC0D2D}" destId="{7374916E-41BE-4C6D-B7F7-68C348E7B49C}" srcOrd="4" destOrd="0" parTransId="{D53603E0-E98D-4A5B-86FC-8888E4CD0976}" sibTransId="{355624D5-816B-4FA4-B6E6-D87341ACE7FC}"/>
    <dgm:cxn modelId="{D193BC7D-946A-443E-9352-9E22CCF5F86A}" type="presOf" srcId="{FEB27109-58CB-47B2-9E67-BC967561CAA4}" destId="{3357DCF3-0972-4739-A61B-976DA4CF3F2E}" srcOrd="0" destOrd="0" presId="urn:microsoft.com/office/officeart/2005/8/layout/vList2"/>
    <dgm:cxn modelId="{958E1EF7-291A-43C3-9A73-A9296A9EEEA9}" type="presParOf" srcId="{4FA69974-5EF4-4FDB-8AB0-79BC10689ED0}" destId="{533DF17E-62D6-4C30-A81A-5FE4EA16A3D6}" srcOrd="0" destOrd="0" presId="urn:microsoft.com/office/officeart/2005/8/layout/vList2"/>
    <dgm:cxn modelId="{129B9324-9323-477C-8800-E8EEF8C56E2B}" type="presParOf" srcId="{4FA69974-5EF4-4FDB-8AB0-79BC10689ED0}" destId="{60296F76-CCE5-427A-B7B9-77E856433F6B}" srcOrd="1" destOrd="0" presId="urn:microsoft.com/office/officeart/2005/8/layout/vList2"/>
    <dgm:cxn modelId="{B5AB97FD-DD8A-40DA-B8EA-B1ED323A2C76}" type="presParOf" srcId="{4FA69974-5EF4-4FDB-8AB0-79BC10689ED0}" destId="{EB0AD4A6-8B35-4395-83B2-596CC99BC9C7}" srcOrd="2" destOrd="0" presId="urn:microsoft.com/office/officeart/2005/8/layout/vList2"/>
    <dgm:cxn modelId="{198A29E4-CCCF-41EC-B606-0A6CE23C5AF0}" type="presParOf" srcId="{4FA69974-5EF4-4FDB-8AB0-79BC10689ED0}" destId="{FD71FE46-848C-460B-A90F-9EBA487787CF}" srcOrd="3" destOrd="0" presId="urn:microsoft.com/office/officeart/2005/8/layout/vList2"/>
    <dgm:cxn modelId="{6FB19A0A-D4C5-415C-BCE6-314D824C7559}" type="presParOf" srcId="{4FA69974-5EF4-4FDB-8AB0-79BC10689ED0}" destId="{38B8D933-19D8-4EAC-BEBB-A04A210B4979}" srcOrd="4" destOrd="0" presId="urn:microsoft.com/office/officeart/2005/8/layout/vList2"/>
    <dgm:cxn modelId="{3C94C7F3-6B61-4A93-805B-90BCA1D1FF49}" type="presParOf" srcId="{4FA69974-5EF4-4FDB-8AB0-79BC10689ED0}" destId="{1DE766A0-A53B-435C-9379-129635DF0688}" srcOrd="5" destOrd="0" presId="urn:microsoft.com/office/officeart/2005/8/layout/vList2"/>
    <dgm:cxn modelId="{C3ED3777-62F9-4E05-8CA4-78C2529DA960}" type="presParOf" srcId="{4FA69974-5EF4-4FDB-8AB0-79BC10689ED0}" destId="{2AFC4E88-B53C-47EF-8BA8-0033189D7830}" srcOrd="6" destOrd="0" presId="urn:microsoft.com/office/officeart/2005/8/layout/vList2"/>
    <dgm:cxn modelId="{BB4E4DB2-30F1-4BEA-8BB4-BC23CE0BA0CD}" type="presParOf" srcId="{4FA69974-5EF4-4FDB-8AB0-79BC10689ED0}" destId="{935E612C-BCAC-47BE-A7FE-7AA52C2DAC3A}" srcOrd="7" destOrd="0" presId="urn:microsoft.com/office/officeart/2005/8/layout/vList2"/>
    <dgm:cxn modelId="{BD3FA7C6-B55D-4A27-9474-8AE179F6A30E}" type="presParOf" srcId="{4FA69974-5EF4-4FDB-8AB0-79BC10689ED0}" destId="{37E5E3F7-3DB1-4857-990E-EAFF670D4C96}" srcOrd="8" destOrd="0" presId="urn:microsoft.com/office/officeart/2005/8/layout/vList2"/>
    <dgm:cxn modelId="{A6EDA996-6F51-4990-91B7-EAF1CD302210}" type="presParOf" srcId="{4FA69974-5EF4-4FDB-8AB0-79BC10689ED0}" destId="{AF7ACE49-F445-4A21-9361-56CB8B7981B3}" srcOrd="9" destOrd="0" presId="urn:microsoft.com/office/officeart/2005/8/layout/vList2"/>
    <dgm:cxn modelId="{EB797C10-9CAA-4060-90C7-626D4703D72E}" type="presParOf" srcId="{4FA69974-5EF4-4FDB-8AB0-79BC10689ED0}" destId="{3357DCF3-0972-4739-A61B-976DA4CF3F2E}"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BF6951-B04D-4378-B66E-22C357A85CD1}" type="doc">
      <dgm:prSet loTypeId="urn:microsoft.com/office/officeart/2005/8/layout/vList2" loCatId="list" qsTypeId="urn:microsoft.com/office/officeart/2005/8/quickstyle/simple1" qsCatId="simple" csTypeId="urn:microsoft.com/office/officeart/2005/8/colors/colorful1#7" csCatId="colorful" phldr="1"/>
      <dgm:spPr/>
      <dgm:t>
        <a:bodyPr/>
        <a:lstStyle/>
        <a:p>
          <a:endParaRPr lang="en-US"/>
        </a:p>
      </dgm:t>
    </dgm:pt>
    <dgm:pt modelId="{A9E5A713-DD86-43E1-8CAF-386974C1E68B}">
      <dgm:prSet/>
      <dgm:spPr/>
      <dgm:t>
        <a:bodyPr/>
        <a:lstStyle/>
        <a:p>
          <a:pPr algn="l" rtl="0"/>
          <a:r>
            <a:rPr lang="en-US" b="1" dirty="0" smtClean="0"/>
            <a:t>We will offer break out rooms to the largest delegations for State Delegations Meeting</a:t>
          </a:r>
          <a:endParaRPr lang="en-US" b="1" dirty="0"/>
        </a:p>
      </dgm:t>
    </dgm:pt>
    <dgm:pt modelId="{97AE24F7-24E5-49B9-862A-95162C2EA509}" type="parTrans" cxnId="{9FD069E2-8847-4C62-9812-B4E4A6F2327C}">
      <dgm:prSet/>
      <dgm:spPr/>
      <dgm:t>
        <a:bodyPr/>
        <a:lstStyle/>
        <a:p>
          <a:endParaRPr lang="en-US"/>
        </a:p>
      </dgm:t>
    </dgm:pt>
    <dgm:pt modelId="{7D8988C3-C5B5-4005-914B-4FD5F2C54729}" type="sibTrans" cxnId="{9FD069E2-8847-4C62-9812-B4E4A6F2327C}">
      <dgm:prSet/>
      <dgm:spPr/>
      <dgm:t>
        <a:bodyPr/>
        <a:lstStyle/>
        <a:p>
          <a:endParaRPr lang="en-US"/>
        </a:p>
      </dgm:t>
    </dgm:pt>
    <dgm:pt modelId="{8F76E415-FB2E-4B1E-910C-58B69D46CE70}">
      <dgm:prSet/>
      <dgm:spPr/>
      <dgm:t>
        <a:bodyPr/>
        <a:lstStyle/>
        <a:p>
          <a:pPr rtl="0"/>
          <a:r>
            <a:rPr lang="en-US" b="1" dirty="0" smtClean="0"/>
            <a:t>Let us know how we can improve (evaluation forms appreciated)</a:t>
          </a:r>
          <a:endParaRPr lang="en-US" b="1" dirty="0"/>
        </a:p>
      </dgm:t>
    </dgm:pt>
    <dgm:pt modelId="{6AFAA419-BA6F-4613-8187-8C6E495FB42A}" type="parTrans" cxnId="{8BE1F945-750E-465F-AC03-0B4A5515E0FB}">
      <dgm:prSet/>
      <dgm:spPr/>
      <dgm:t>
        <a:bodyPr/>
        <a:lstStyle/>
        <a:p>
          <a:endParaRPr lang="en-US"/>
        </a:p>
      </dgm:t>
    </dgm:pt>
    <dgm:pt modelId="{24F66377-0963-49B4-8AD1-8A2013C7ACD3}" type="sibTrans" cxnId="{8BE1F945-750E-465F-AC03-0B4A5515E0FB}">
      <dgm:prSet/>
      <dgm:spPr/>
      <dgm:t>
        <a:bodyPr/>
        <a:lstStyle/>
        <a:p>
          <a:endParaRPr lang="en-US"/>
        </a:p>
      </dgm:t>
    </dgm:pt>
    <dgm:pt modelId="{35E16372-DE9A-4AE1-8838-6C67D18759E2}" type="pres">
      <dgm:prSet presAssocID="{E6BF6951-B04D-4378-B66E-22C357A85CD1}" presName="linear" presStyleCnt="0">
        <dgm:presLayoutVars>
          <dgm:animLvl val="lvl"/>
          <dgm:resizeHandles val="exact"/>
        </dgm:presLayoutVars>
      </dgm:prSet>
      <dgm:spPr/>
      <dgm:t>
        <a:bodyPr/>
        <a:lstStyle/>
        <a:p>
          <a:endParaRPr lang="en-US"/>
        </a:p>
      </dgm:t>
    </dgm:pt>
    <dgm:pt modelId="{512E8235-929F-45A5-A51F-B3CF954AAE98}" type="pres">
      <dgm:prSet presAssocID="{A9E5A713-DD86-43E1-8CAF-386974C1E68B}" presName="parentText" presStyleLbl="node1" presStyleIdx="0" presStyleCnt="2" custScaleY="69117">
        <dgm:presLayoutVars>
          <dgm:chMax val="0"/>
          <dgm:bulletEnabled val="1"/>
        </dgm:presLayoutVars>
      </dgm:prSet>
      <dgm:spPr/>
      <dgm:t>
        <a:bodyPr/>
        <a:lstStyle/>
        <a:p>
          <a:endParaRPr lang="en-US"/>
        </a:p>
      </dgm:t>
    </dgm:pt>
    <dgm:pt modelId="{E9F1708C-05A1-427C-B7B5-5021548950C9}" type="pres">
      <dgm:prSet presAssocID="{7D8988C3-C5B5-4005-914B-4FD5F2C54729}" presName="spacer" presStyleCnt="0"/>
      <dgm:spPr/>
    </dgm:pt>
    <dgm:pt modelId="{C73666D3-32BF-4D8F-9F8F-FFC80DAF0DD2}" type="pres">
      <dgm:prSet presAssocID="{8F76E415-FB2E-4B1E-910C-58B69D46CE70}" presName="parentText" presStyleLbl="node1" presStyleIdx="1" presStyleCnt="2" custScaleY="55136">
        <dgm:presLayoutVars>
          <dgm:chMax val="0"/>
          <dgm:bulletEnabled val="1"/>
        </dgm:presLayoutVars>
      </dgm:prSet>
      <dgm:spPr/>
      <dgm:t>
        <a:bodyPr/>
        <a:lstStyle/>
        <a:p>
          <a:endParaRPr lang="en-US"/>
        </a:p>
      </dgm:t>
    </dgm:pt>
  </dgm:ptLst>
  <dgm:cxnLst>
    <dgm:cxn modelId="{DA84FB05-B2D7-457A-8664-052E22BD4B27}" type="presOf" srcId="{8F76E415-FB2E-4B1E-910C-58B69D46CE70}" destId="{C73666D3-32BF-4D8F-9F8F-FFC80DAF0DD2}" srcOrd="0" destOrd="0" presId="urn:microsoft.com/office/officeart/2005/8/layout/vList2"/>
    <dgm:cxn modelId="{8BE1F945-750E-465F-AC03-0B4A5515E0FB}" srcId="{E6BF6951-B04D-4378-B66E-22C357A85CD1}" destId="{8F76E415-FB2E-4B1E-910C-58B69D46CE70}" srcOrd="1" destOrd="0" parTransId="{6AFAA419-BA6F-4613-8187-8C6E495FB42A}" sibTransId="{24F66377-0963-49B4-8AD1-8A2013C7ACD3}"/>
    <dgm:cxn modelId="{9FD069E2-8847-4C62-9812-B4E4A6F2327C}" srcId="{E6BF6951-B04D-4378-B66E-22C357A85CD1}" destId="{A9E5A713-DD86-43E1-8CAF-386974C1E68B}" srcOrd="0" destOrd="0" parTransId="{97AE24F7-24E5-49B9-862A-95162C2EA509}" sibTransId="{7D8988C3-C5B5-4005-914B-4FD5F2C54729}"/>
    <dgm:cxn modelId="{FCF96847-3644-4D7E-A5B3-0A422D650728}" type="presOf" srcId="{E6BF6951-B04D-4378-B66E-22C357A85CD1}" destId="{35E16372-DE9A-4AE1-8838-6C67D18759E2}" srcOrd="0" destOrd="0" presId="urn:microsoft.com/office/officeart/2005/8/layout/vList2"/>
    <dgm:cxn modelId="{0B3E821E-4F0A-438D-9AE4-CC1C0C55A2B0}" type="presOf" srcId="{A9E5A713-DD86-43E1-8CAF-386974C1E68B}" destId="{512E8235-929F-45A5-A51F-B3CF954AAE98}" srcOrd="0" destOrd="0" presId="urn:microsoft.com/office/officeart/2005/8/layout/vList2"/>
    <dgm:cxn modelId="{74E27AE4-4B13-4141-827D-46DABA0C3536}" type="presParOf" srcId="{35E16372-DE9A-4AE1-8838-6C67D18759E2}" destId="{512E8235-929F-45A5-A51F-B3CF954AAE98}" srcOrd="0" destOrd="0" presId="urn:microsoft.com/office/officeart/2005/8/layout/vList2"/>
    <dgm:cxn modelId="{D629B2F4-991F-4D73-B37C-E50FED94BAD6}" type="presParOf" srcId="{35E16372-DE9A-4AE1-8838-6C67D18759E2}" destId="{E9F1708C-05A1-427C-B7B5-5021548950C9}" srcOrd="1" destOrd="0" presId="urn:microsoft.com/office/officeart/2005/8/layout/vList2"/>
    <dgm:cxn modelId="{208F5C47-5ECC-464E-8E6A-8A2920EA7728}" type="presParOf" srcId="{35E16372-DE9A-4AE1-8838-6C67D18759E2}" destId="{C73666D3-32BF-4D8F-9F8F-FFC80DAF0DD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77862-392B-4112-90C1-6BC599A54610}">
      <dsp:nvSpPr>
        <dsp:cNvPr id="0" name=""/>
        <dsp:cNvSpPr/>
      </dsp:nvSpPr>
      <dsp:spPr>
        <a:xfrm>
          <a:off x="0" y="56685"/>
          <a:ext cx="8229599" cy="100034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Don’t assume that attendees know that they are responsible for scheduling their visit with their Representative (particularly first-timers).</a:t>
          </a:r>
          <a:endParaRPr lang="en-US" sz="1900" b="1" kern="1200" dirty="0"/>
        </a:p>
      </dsp:txBody>
      <dsp:txXfrm>
        <a:off x="48833" y="105518"/>
        <a:ext cx="8131933" cy="902683"/>
      </dsp:txXfrm>
    </dsp:sp>
    <dsp:sp modelId="{3216B1AD-806E-4FF2-939A-907FB8A1A049}">
      <dsp:nvSpPr>
        <dsp:cNvPr id="0" name=""/>
        <dsp:cNvSpPr/>
      </dsp:nvSpPr>
      <dsp:spPr>
        <a:xfrm>
          <a:off x="0" y="1111755"/>
          <a:ext cx="8229599" cy="100034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Collect information on all visits, </a:t>
          </a:r>
          <a:r>
            <a:rPr lang="en-US" sz="1900" b="1" kern="1200" dirty="0" smtClean="0">
              <a:hlinkClick xmlns:r="http://schemas.openxmlformats.org/officeDocument/2006/relationships" r:id="rId1"/>
            </a:rPr>
            <a:t>provide information to </a:t>
          </a:r>
          <a:r>
            <a:rPr lang="en-US" sz="1900" b="1" kern="1200" dirty="0" smtClean="0">
              <a:hlinkClick xmlns:r="http://schemas.openxmlformats.org/officeDocument/2006/relationships" r:id="rId1"/>
            </a:rPr>
            <a:t>Tom Mulloy</a:t>
          </a:r>
          <a:r>
            <a:rPr lang="en-US" sz="1900" b="1" kern="1200" dirty="0" smtClean="0"/>
            <a:t>, </a:t>
          </a:r>
          <a:r>
            <a:rPr lang="en-US" sz="1900" b="1" kern="1200" dirty="0" smtClean="0"/>
            <a:t>and to members of your delegation. </a:t>
          </a:r>
          <a:endParaRPr lang="en-US" sz="1900" b="1" kern="1200" dirty="0"/>
        </a:p>
      </dsp:txBody>
      <dsp:txXfrm>
        <a:off x="48833" y="1160588"/>
        <a:ext cx="8131933" cy="902683"/>
      </dsp:txXfrm>
    </dsp:sp>
    <dsp:sp modelId="{DDD93E73-4100-4193-A5C4-9B4A352BCB16}">
      <dsp:nvSpPr>
        <dsp:cNvPr id="0" name=""/>
        <dsp:cNvSpPr/>
      </dsp:nvSpPr>
      <dsp:spPr>
        <a:xfrm>
          <a:off x="0" y="2166825"/>
          <a:ext cx="8229599" cy="100034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If you have a large delegation, ask who wants to go on which visits and see if anyone has a preference for speaking to particular issues. </a:t>
          </a:r>
          <a:endParaRPr lang="en-US" sz="1900" b="1" kern="1200" dirty="0"/>
        </a:p>
      </dsp:txBody>
      <dsp:txXfrm>
        <a:off x="48833" y="2215658"/>
        <a:ext cx="8131933" cy="902683"/>
      </dsp:txXfrm>
    </dsp:sp>
    <dsp:sp modelId="{998B714C-C40F-4416-AF9E-BF00C70C7355}">
      <dsp:nvSpPr>
        <dsp:cNvPr id="0" name=""/>
        <dsp:cNvSpPr/>
      </dsp:nvSpPr>
      <dsp:spPr>
        <a:xfrm>
          <a:off x="0" y="3221895"/>
          <a:ext cx="8229599" cy="100034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If you have a small delegation in a state with many Members, you will need to prioritize who to </a:t>
          </a:r>
          <a:r>
            <a:rPr lang="en-US" sz="1900" b="1" kern="1200" dirty="0" smtClean="0"/>
            <a:t>see; make sure to tell your delegation </a:t>
          </a:r>
          <a:endParaRPr lang="en-US" sz="1900" b="1" kern="1200" dirty="0"/>
        </a:p>
      </dsp:txBody>
      <dsp:txXfrm>
        <a:off x="48833" y="3270728"/>
        <a:ext cx="8131933" cy="902683"/>
      </dsp:txXfrm>
    </dsp:sp>
    <dsp:sp modelId="{464878B5-CE41-44FA-BDDA-AF410CD7BC4F}">
      <dsp:nvSpPr>
        <dsp:cNvPr id="0" name=""/>
        <dsp:cNvSpPr/>
      </dsp:nvSpPr>
      <dsp:spPr>
        <a:xfrm>
          <a:off x="0" y="4276964"/>
          <a:ext cx="8229599" cy="1000349"/>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hlinkClick xmlns:r="http://schemas.openxmlformats.org/officeDocument/2006/relationships" r:id="rId2"/>
            </a:rPr>
            <a:t>Let us know if your delegation needs someone</a:t>
          </a:r>
          <a:r>
            <a:rPr lang="en-US" sz="1900" b="1" kern="1200" dirty="0" smtClean="0"/>
            <a:t> to accompany you on a visit.</a:t>
          </a:r>
          <a:endParaRPr lang="en-US" sz="1900" b="1" kern="1200" dirty="0"/>
        </a:p>
      </dsp:txBody>
      <dsp:txXfrm>
        <a:off x="48833" y="4325797"/>
        <a:ext cx="8131933" cy="9026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DF17E-62D6-4C30-A81A-5FE4EA16A3D6}">
      <dsp:nvSpPr>
        <dsp:cNvPr id="0" name=""/>
        <dsp:cNvSpPr/>
      </dsp:nvSpPr>
      <dsp:spPr>
        <a:xfrm>
          <a:off x="0" y="75437"/>
          <a:ext cx="8229599" cy="722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Know about the Catholic presence in your district</a:t>
          </a:r>
          <a:endParaRPr lang="en-US" sz="1900" b="1" kern="1200" dirty="0"/>
        </a:p>
      </dsp:txBody>
      <dsp:txXfrm>
        <a:off x="35268" y="110705"/>
        <a:ext cx="8159063" cy="651938"/>
      </dsp:txXfrm>
    </dsp:sp>
    <dsp:sp modelId="{EB0AD4A6-8B35-4395-83B2-596CC99BC9C7}">
      <dsp:nvSpPr>
        <dsp:cNvPr id="0" name=""/>
        <dsp:cNvSpPr/>
      </dsp:nvSpPr>
      <dsp:spPr>
        <a:xfrm>
          <a:off x="0" y="852632"/>
          <a:ext cx="8229599" cy="72247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Do your research (Member’s website, bio, committee assignments, and news releases for his/her priorities)</a:t>
          </a:r>
          <a:endParaRPr lang="en-US" sz="1900" b="1" kern="1200" dirty="0"/>
        </a:p>
      </dsp:txBody>
      <dsp:txXfrm>
        <a:off x="35268" y="887900"/>
        <a:ext cx="8159063" cy="651938"/>
      </dsp:txXfrm>
    </dsp:sp>
    <dsp:sp modelId="{38B8D933-19D8-4EAC-BEBB-A04A210B4979}">
      <dsp:nvSpPr>
        <dsp:cNvPr id="0" name=""/>
        <dsp:cNvSpPr/>
      </dsp:nvSpPr>
      <dsp:spPr>
        <a:xfrm>
          <a:off x="0" y="1629827"/>
          <a:ext cx="8229599" cy="72247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Find out if your Senator or Representative has taken a position on the </a:t>
          </a:r>
          <a:r>
            <a:rPr lang="en-US" sz="1900" b="1" kern="1200" dirty="0" smtClean="0"/>
            <a:t>Hill </a:t>
          </a:r>
          <a:r>
            <a:rPr lang="en-US" sz="1900" b="1" kern="1200" dirty="0" smtClean="0"/>
            <a:t>issues</a:t>
          </a:r>
          <a:endParaRPr lang="en-US" sz="1900" b="1" kern="1200" dirty="0"/>
        </a:p>
      </dsp:txBody>
      <dsp:txXfrm>
        <a:off x="35268" y="1665095"/>
        <a:ext cx="8159063" cy="651938"/>
      </dsp:txXfrm>
    </dsp:sp>
    <dsp:sp modelId="{2AFC4E88-B53C-47EF-8BA8-0033189D7830}">
      <dsp:nvSpPr>
        <dsp:cNvPr id="0" name=""/>
        <dsp:cNvSpPr/>
      </dsp:nvSpPr>
      <dsp:spPr>
        <a:xfrm>
          <a:off x="0" y="2407022"/>
          <a:ext cx="8229599" cy="72247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If they are new to Congress, check on any statements made during campaigning on the issues</a:t>
          </a:r>
          <a:endParaRPr lang="en-US" sz="1900" b="1" kern="1200" dirty="0"/>
        </a:p>
      </dsp:txBody>
      <dsp:txXfrm>
        <a:off x="35268" y="2442290"/>
        <a:ext cx="8159063" cy="651938"/>
      </dsp:txXfrm>
    </dsp:sp>
    <dsp:sp modelId="{37E5E3F7-3DB1-4857-990E-EAFF670D4C96}">
      <dsp:nvSpPr>
        <dsp:cNvPr id="0" name=""/>
        <dsp:cNvSpPr/>
      </dsp:nvSpPr>
      <dsp:spPr>
        <a:xfrm>
          <a:off x="0" y="3184217"/>
          <a:ext cx="8229599" cy="722474"/>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Share helpful tips with your delegation, where they might find information about their Representative</a:t>
          </a:r>
          <a:endParaRPr lang="en-US" sz="1900" b="1" kern="1200" dirty="0"/>
        </a:p>
      </dsp:txBody>
      <dsp:txXfrm>
        <a:off x="35268" y="3219485"/>
        <a:ext cx="8159063" cy="651938"/>
      </dsp:txXfrm>
    </dsp:sp>
    <dsp:sp modelId="{3357DCF3-0972-4739-A61B-976DA4CF3F2E}">
      <dsp:nvSpPr>
        <dsp:cNvPr id="0" name=""/>
        <dsp:cNvSpPr/>
      </dsp:nvSpPr>
      <dsp:spPr>
        <a:xfrm>
          <a:off x="0" y="3961412"/>
          <a:ext cx="8229599" cy="722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Hill packet (Hill </a:t>
          </a:r>
          <a:r>
            <a:rPr lang="en-US" sz="1900" b="1" kern="1200" dirty="0" smtClean="0"/>
            <a:t>Message, </a:t>
          </a:r>
          <a:r>
            <a:rPr lang="en-US" sz="1900" b="1" kern="1200" dirty="0" smtClean="0"/>
            <a:t>leave </a:t>
          </a:r>
          <a:r>
            <a:rPr lang="en-US" sz="1900" b="1" kern="1200" dirty="0" smtClean="0"/>
            <a:t>behind, </a:t>
          </a:r>
          <a:r>
            <a:rPr lang="en-US" sz="1900" b="1" kern="1200" dirty="0" smtClean="0"/>
            <a:t>and invitation)</a:t>
          </a:r>
          <a:endParaRPr lang="en-US" sz="1900" b="1" kern="1200" dirty="0"/>
        </a:p>
      </dsp:txBody>
      <dsp:txXfrm>
        <a:off x="35268" y="3996680"/>
        <a:ext cx="8159063" cy="651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E8235-929F-45A5-A51F-B3CF954AAE98}">
      <dsp:nvSpPr>
        <dsp:cNvPr id="0" name=""/>
        <dsp:cNvSpPr/>
      </dsp:nvSpPr>
      <dsp:spPr>
        <a:xfrm>
          <a:off x="0" y="9210"/>
          <a:ext cx="8229600" cy="23451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n-US" sz="3800" b="1" kern="1200" dirty="0" smtClean="0"/>
            <a:t>We will offer break out rooms to the largest delegations for State Delegations Meeting</a:t>
          </a:r>
          <a:endParaRPr lang="en-US" sz="3800" b="1" kern="1200" dirty="0"/>
        </a:p>
      </dsp:txBody>
      <dsp:txXfrm>
        <a:off x="114480" y="123690"/>
        <a:ext cx="8000640" cy="2116179"/>
      </dsp:txXfrm>
    </dsp:sp>
    <dsp:sp modelId="{C73666D3-32BF-4D8F-9F8F-FFC80DAF0DD2}">
      <dsp:nvSpPr>
        <dsp:cNvPr id="0" name=""/>
        <dsp:cNvSpPr/>
      </dsp:nvSpPr>
      <dsp:spPr>
        <a:xfrm>
          <a:off x="0" y="2498350"/>
          <a:ext cx="8229600" cy="187076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n-US" sz="3800" b="1" kern="1200" dirty="0" smtClean="0"/>
            <a:t>Let us know how we can improve (evaluation forms appreciated)</a:t>
          </a:r>
          <a:endParaRPr lang="en-US" sz="3800" b="1" kern="1200" dirty="0"/>
        </a:p>
      </dsp:txBody>
      <dsp:txXfrm>
        <a:off x="91323" y="2589673"/>
        <a:ext cx="8046954" cy="16881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19459"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9460" name="Rectangle 4"/>
          <p:cNvSpPr>
            <a:spLocks noGrp="1" noChangeArrowheads="1"/>
          </p:cNvSpPr>
          <p:nvPr>
            <p:ph type="ftr" sz="quarter" idx="2"/>
          </p:nvPr>
        </p:nvSpPr>
        <p:spPr bwMode="auto">
          <a:xfrm>
            <a:off x="1"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19461"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96D9A49-BB14-43B9-9A57-61BD177209CC}" type="slidenum">
              <a:rPr lang="en-US"/>
              <a:pPr/>
              <a:t>‹#›</a:t>
            </a:fld>
            <a:endParaRPr lang="en-US" dirty="0"/>
          </a:p>
        </p:txBody>
      </p:sp>
    </p:spTree>
    <p:extLst>
      <p:ext uri="{BB962C8B-B14F-4D97-AF65-F5344CB8AC3E}">
        <p14:creationId xmlns:p14="http://schemas.microsoft.com/office/powerpoint/2010/main" val="1331173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1122035" y="4419601"/>
            <a:ext cx="4637744"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102" name="Rectangle 6"/>
          <p:cNvSpPr>
            <a:spLocks noGrp="1" noChangeArrowheads="1"/>
          </p:cNvSpPr>
          <p:nvPr>
            <p:ph type="ftr" sz="quarter" idx="4"/>
          </p:nvPr>
        </p:nvSpPr>
        <p:spPr bwMode="auto">
          <a:xfrm>
            <a:off x="1"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latin typeface="Times New Roman" pitchFamily="18" charset="0"/>
              </a:defRPr>
            </a:lvl1pPr>
          </a:lstStyle>
          <a:p>
            <a:fld id="{5C88F083-9BEC-46AB-A8C6-AB6CB9CFD2C4}" type="slidenum">
              <a:rPr lang="en-US" smtClean="0"/>
              <a:pPr/>
              <a:t>‹#›</a:t>
            </a:fld>
            <a:endParaRPr lang="en-US" dirty="0"/>
          </a:p>
        </p:txBody>
      </p:sp>
    </p:spTree>
    <p:extLst>
      <p:ext uri="{BB962C8B-B14F-4D97-AF65-F5344CB8AC3E}">
        <p14:creationId xmlns:p14="http://schemas.microsoft.com/office/powerpoint/2010/main" val="3226083242"/>
      </p:ext>
    </p:extLst>
  </p:cSld>
  <p:clrMap bg1="lt1" tx1="dk1" bg2="lt2" tx2="dk2" accent1="accent1" accent2="accent2" accent3="accent3" accent4="accent4" accent5="accent5" accent6="accent6" hlink="hlink" folHlink="folHlink"/>
  <p:notesStyle>
    <a:lvl1pPr algn="l" rtl="0" fontAlgn="base">
      <a:spcBef>
        <a:spcPts val="0"/>
      </a:spcBef>
      <a:spcAft>
        <a:spcPct val="0"/>
      </a:spcAft>
      <a:defRPr sz="1200" kern="1200" baseline="0">
        <a:solidFill>
          <a:schemeClr val="tx1"/>
        </a:solidFill>
        <a:latin typeface="Times New Roman" pitchFamily="18" charset="0"/>
        <a:ea typeface="+mn-ea"/>
        <a:cs typeface="+mn-cs"/>
      </a:defRPr>
    </a:lvl1pPr>
    <a:lvl2pPr marL="457200" algn="l" rtl="0" fontAlgn="base">
      <a:spcBef>
        <a:spcPts val="0"/>
      </a:spcBef>
      <a:spcAft>
        <a:spcPct val="0"/>
      </a:spcAft>
      <a:defRPr sz="1200" kern="1200" baseline="0">
        <a:solidFill>
          <a:schemeClr val="tx1"/>
        </a:solidFill>
        <a:latin typeface="Times New Roman" pitchFamily="18" charset="0"/>
        <a:ea typeface="+mn-ea"/>
        <a:cs typeface="+mn-cs"/>
      </a:defRPr>
    </a:lvl2pPr>
    <a:lvl3pPr marL="914400" algn="l" rtl="0" fontAlgn="base">
      <a:spcBef>
        <a:spcPts val="0"/>
      </a:spcBef>
      <a:spcAft>
        <a:spcPct val="0"/>
      </a:spcAft>
      <a:defRPr sz="1200" kern="1200" baseline="0">
        <a:solidFill>
          <a:schemeClr val="tx1"/>
        </a:solidFill>
        <a:latin typeface="Times New Roman" pitchFamily="18" charset="0"/>
        <a:ea typeface="+mn-ea"/>
        <a:cs typeface="+mn-cs"/>
      </a:defRPr>
    </a:lvl3pPr>
    <a:lvl4pPr marL="1371600" algn="l" rtl="0" fontAlgn="base">
      <a:spcBef>
        <a:spcPts val="0"/>
      </a:spcBef>
      <a:spcAft>
        <a:spcPct val="0"/>
      </a:spcAft>
      <a:defRPr sz="1200" kern="1200" baseline="0">
        <a:solidFill>
          <a:schemeClr val="tx1"/>
        </a:solidFill>
        <a:latin typeface="Times New Roman" pitchFamily="18" charset="0"/>
        <a:ea typeface="+mn-ea"/>
        <a:cs typeface="+mn-cs"/>
      </a:defRPr>
    </a:lvl4pPr>
    <a:lvl5pPr marL="1828800" algn="l" rtl="0" fontAlgn="base">
      <a:spcBef>
        <a:spcPts val="0"/>
      </a:spcBef>
      <a:spcAft>
        <a:spcPct val="0"/>
      </a:spcAft>
      <a:defRPr sz="1200" kern="1200" baseline="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tmulloy@usccb.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tmulloy@usccb.org"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usccb.org/about/justice-peace-and-human-development/catholic-social-ministry-gathering/upload/Congressional-Visits-Template.xl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717749-FBC9-41F3-B84B-9F47432C1D07}" type="slidenum">
              <a:rPr lang="en-US"/>
              <a:pPr/>
              <a:t>1</a:t>
            </a:fld>
            <a:endParaRPr lang="en-US" dirty="0"/>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pPr>
              <a:spcBef>
                <a:spcPts val="0"/>
              </a:spcBef>
            </a:pPr>
            <a:r>
              <a:rPr lang="en-US" sz="1100" baseline="0" dirty="0" smtClean="0">
                <a:latin typeface="Times New Roman" pitchFamily="18" charset="0"/>
              </a:rPr>
              <a:t>Welcome State Captains and Co-Captains!  As we prepare for the 2013 Catholic Social Ministry Gathering, we want to give you the tools to help you prepare for the Gathering, especially those of you who are taking the role of state captain or co-captain for the first time. You are a vital part of making this Gathering a success. </a:t>
            </a:r>
          </a:p>
          <a:p>
            <a:pPr>
              <a:spcBef>
                <a:spcPts val="0"/>
              </a:spcBef>
            </a:pPr>
            <a:endParaRPr lang="en-US" sz="1100" baseline="0" dirty="0" smtClean="0">
              <a:latin typeface="Times New Roman" pitchFamily="18" charset="0"/>
            </a:endParaRPr>
          </a:p>
          <a:p>
            <a:pPr>
              <a:spcBef>
                <a:spcPts val="0"/>
              </a:spcBef>
            </a:pPr>
            <a:r>
              <a:rPr lang="en-US" sz="1100" baseline="0" dirty="0" smtClean="0">
                <a:latin typeface="Times New Roman" pitchFamily="18" charset="0"/>
              </a:rPr>
              <a:t>This </a:t>
            </a:r>
            <a:r>
              <a:rPr lang="en-US" sz="1100" baseline="0" dirty="0" err="1" smtClean="0">
                <a:latin typeface="Times New Roman" pitchFamily="18" charset="0"/>
              </a:rPr>
              <a:t>powerpoint</a:t>
            </a:r>
            <a:r>
              <a:rPr lang="en-US" sz="1100" baseline="0" dirty="0" smtClean="0">
                <a:latin typeface="Times New Roman" pitchFamily="18" charset="0"/>
              </a:rPr>
              <a:t> is intended to supplement the presentation for all CSMG attendees “Getting Ready to go to Capitol Hill.” A few slides are repeated to emphasize your role in organizing the Hill visits.  Make sure to review the “Tips for State Captains to Guide CSMG Delegations in Setting Up Hill Visits” that was sent in an email to all of you.</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0">
              <a:lnSpc>
                <a:spcPct val="90000"/>
              </a:lnSpc>
              <a:spcBef>
                <a:spcPts val="0"/>
              </a:spcBef>
            </a:pPr>
            <a:r>
              <a:rPr lang="en-US" sz="1100" baseline="0" dirty="0" smtClean="0"/>
              <a:t>By the time you come to Washington, most if not all appointments with Congressional offices should have been made. Please work with your delegation and send the compiled list of appointments for your group to Tom Mulloy (</a:t>
            </a:r>
            <a:r>
              <a:rPr lang="en-US" sz="1100" baseline="0" dirty="0" smtClean="0">
                <a:hlinkClick r:id="rId3"/>
              </a:rPr>
              <a:t>tmulloy@usccb.org</a:t>
            </a:r>
            <a:r>
              <a:rPr lang="en-US" sz="1100" baseline="0" dirty="0" smtClean="0"/>
              <a:t>) using the template provided earlier.</a:t>
            </a:r>
          </a:p>
          <a:p>
            <a:pPr indent="0">
              <a:lnSpc>
                <a:spcPct val="90000"/>
              </a:lnSpc>
              <a:spcBef>
                <a:spcPts val="0"/>
              </a:spcBef>
            </a:pPr>
            <a:endParaRPr lang="en-US" sz="1100" baseline="0" dirty="0" smtClean="0"/>
          </a:p>
          <a:p>
            <a:pPr indent="0">
              <a:lnSpc>
                <a:spcPct val="90000"/>
              </a:lnSpc>
              <a:spcBef>
                <a:spcPts val="0"/>
              </a:spcBef>
            </a:pPr>
            <a:r>
              <a:rPr lang="en-US" sz="1100" baseline="0" dirty="0" smtClean="0"/>
              <a:t>An orientation for first time CSMG attendees will be held Sunday, February 12 from 1:30 - 2:30 p.m. </a:t>
            </a:r>
          </a:p>
          <a:p>
            <a:pPr indent="0">
              <a:lnSpc>
                <a:spcPct val="90000"/>
              </a:lnSpc>
              <a:spcBef>
                <a:spcPts val="0"/>
              </a:spcBef>
            </a:pPr>
            <a:endParaRPr lang="en-US" sz="1100" baseline="0" dirty="0" smtClean="0"/>
          </a:p>
          <a:p>
            <a:pPr indent="0">
              <a:lnSpc>
                <a:spcPct val="90000"/>
              </a:lnSpc>
              <a:spcBef>
                <a:spcPts val="0"/>
              </a:spcBef>
            </a:pPr>
            <a:r>
              <a:rPr lang="en-US" sz="1100" baseline="0" dirty="0" smtClean="0"/>
              <a:t>State captains and co-captains will caucus Sunday, February 12, from 2:30-2:55 p.m. to tie up any loose ends, get your Hill packets, and prepare for your delegation meetings on Monday, February 11 at 12:30 p.m.  </a:t>
            </a:r>
          </a:p>
          <a:p>
            <a:pPr indent="0">
              <a:lnSpc>
                <a:spcPct val="90000"/>
              </a:lnSpc>
              <a:spcBef>
                <a:spcPts val="0"/>
              </a:spcBef>
            </a:pPr>
            <a:endParaRPr lang="en-US" sz="1100" baseline="0" dirty="0" smtClean="0"/>
          </a:p>
          <a:p>
            <a:pPr indent="0">
              <a:lnSpc>
                <a:spcPct val="90000"/>
              </a:lnSpc>
              <a:spcBef>
                <a:spcPts val="0"/>
              </a:spcBef>
            </a:pPr>
            <a:r>
              <a:rPr lang="en-US" sz="1100" baseline="0" dirty="0" smtClean="0"/>
              <a:t>Briefings for both international and domestic issues will be February 11 from 3:45 p.m. to 5:30 p.m.</a:t>
            </a:r>
          </a:p>
          <a:p>
            <a:pPr indent="0">
              <a:lnSpc>
                <a:spcPct val="90000"/>
              </a:lnSpc>
              <a:spcBef>
                <a:spcPts val="0"/>
              </a:spcBef>
            </a:pPr>
            <a:endParaRPr lang="en-US" sz="1100" baseline="0" dirty="0" smtClean="0"/>
          </a:p>
          <a:p>
            <a:pPr indent="0">
              <a:lnSpc>
                <a:spcPct val="90000"/>
              </a:lnSpc>
              <a:spcBef>
                <a:spcPts val="0"/>
              </a:spcBef>
            </a:pPr>
            <a:r>
              <a:rPr lang="en-US" sz="1100" baseline="0" dirty="0" smtClean="0"/>
              <a:t>Following the Hill visits on February 12, there will be a Reception in the Kennedy Caucus Room, Russell Senate Office Building from 4:30 – 6:30 p.m. The day will conclude back at the hotel with entertainment by Fr. Jim Martin, SJ and the opportunity to view the State of the Union.</a:t>
            </a:r>
          </a:p>
          <a:p>
            <a:pPr indent="0">
              <a:lnSpc>
                <a:spcPct val="90000"/>
              </a:lnSpc>
              <a:spcBef>
                <a:spcPts val="0"/>
              </a:spcBef>
            </a:pPr>
            <a:endParaRPr lang="en-US" sz="1100" baseline="0" dirty="0" smtClean="0"/>
          </a:p>
          <a:p>
            <a:pPr indent="0">
              <a:lnSpc>
                <a:spcPct val="90000"/>
              </a:lnSpc>
              <a:spcBef>
                <a:spcPts val="0"/>
              </a:spcBef>
            </a:pPr>
            <a:r>
              <a:rPr lang="en-US" sz="1100" baseline="0" dirty="0" smtClean="0"/>
              <a:t>The Marriott </a:t>
            </a:r>
            <a:r>
              <a:rPr lang="en-US" sz="1100" baseline="0" dirty="0" err="1" smtClean="0"/>
              <a:t>Wardman</a:t>
            </a:r>
            <a:r>
              <a:rPr lang="en-US" sz="1100" baseline="0" dirty="0" smtClean="0"/>
              <a:t> Park Hotel is equipped with a number of computers to assist any Gathering participant in last-minute research on your members of Congress or on legislation. This will also be a prime location to fill out your Hill Visit report forms if you choose to do so electronically.</a:t>
            </a:r>
          </a:p>
        </p:txBody>
      </p:sp>
      <p:sp>
        <p:nvSpPr>
          <p:cNvPr id="4" name="Slide Number Placeholder 3"/>
          <p:cNvSpPr>
            <a:spLocks noGrp="1"/>
          </p:cNvSpPr>
          <p:nvPr>
            <p:ph type="sldNum" sz="quarter" idx="10"/>
          </p:nvPr>
        </p:nvSpPr>
        <p:spPr/>
        <p:txBody>
          <a:bodyPr/>
          <a:lstStyle/>
          <a:p>
            <a:fld id="{5C88F083-9BEC-46AB-A8C6-AB6CB9CFD2C4}" type="slidenum">
              <a:rPr lang="en-US" smtClean="0"/>
              <a:pPr/>
              <a:t>2</a:t>
            </a:fld>
            <a:endParaRPr lang="en-US" dirty="0"/>
          </a:p>
        </p:txBody>
      </p:sp>
    </p:spTree>
    <p:extLst>
      <p:ext uri="{BB962C8B-B14F-4D97-AF65-F5344CB8AC3E}">
        <p14:creationId xmlns:p14="http://schemas.microsoft.com/office/powerpoint/2010/main" val="428067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D68BC-3F62-492A-B43E-F0CE9C702DF8}" type="slidenum">
              <a:rPr lang="en-US"/>
              <a:pPr/>
              <a:t>3</a:t>
            </a:fld>
            <a:endParaRPr lang="en-US" dirty="0"/>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a:xfrm>
            <a:off x="1122035" y="4419600"/>
            <a:ext cx="4637744" cy="4572000"/>
          </a:xfrm>
        </p:spPr>
        <p:txBody>
          <a:bodyPr/>
          <a:lstStyle/>
          <a:p>
            <a:r>
              <a:rPr lang="en-US" sz="1100" baseline="0" dirty="0" smtClean="0"/>
              <a:t>The role and degree of involvement of state captains and co-captains will vary depending on the size of your Gathering delegation and how many members in Congress you have to cover. </a:t>
            </a:r>
          </a:p>
          <a:p>
            <a:endParaRPr lang="en-US" sz="1100" baseline="0" dirty="0" smtClean="0"/>
          </a:p>
          <a:p>
            <a:r>
              <a:rPr lang="en-US" sz="1100" baseline="0" dirty="0" smtClean="0"/>
              <a:t>Overall your task is to guide your delegation in arranging visits to as many members of Congress from your state as possible, and to encourage them to establish a relationship with these offices, at the federal and state level.</a:t>
            </a:r>
          </a:p>
          <a:p>
            <a:endParaRPr lang="en-US" sz="1100" baseline="0" dirty="0" smtClean="0"/>
          </a:p>
          <a:p>
            <a:r>
              <a:rPr lang="en-US" sz="1100" baseline="0" dirty="0" smtClean="0"/>
              <a:t>You’re responsible for setting up the Senate visits and letting your delegation know those meeting times so they can schedule around those visits if needed. If possible, schedule the Senate visits later in the afternoon of February 12 so that you can go from those meetings straight to the Hill Reception.</a:t>
            </a:r>
          </a:p>
          <a:p>
            <a:endParaRPr lang="en-US" sz="1100" baseline="0" dirty="0" smtClean="0"/>
          </a:p>
          <a:p>
            <a:pPr marL="0" marR="0" indent="0" algn="l" defTabSz="914400" rtl="0" eaLnBrk="1" fontAlgn="base" latinLnBrk="0" hangingPunct="1">
              <a:lnSpc>
                <a:spcPct val="100000"/>
              </a:lnSpc>
              <a:spcAft>
                <a:spcPct val="0"/>
              </a:spcAft>
              <a:buClrTx/>
              <a:buSzTx/>
              <a:buFontTx/>
              <a:buNone/>
              <a:tabLst/>
              <a:defRPr/>
            </a:pPr>
            <a:r>
              <a:rPr lang="en-US" sz="1100" baseline="0" dirty="0" smtClean="0"/>
              <a:t>In the past, State Captains have found it helpful to work with diocesan staff to coordinate visits for large delegations. Also, try to engage delegates ahead of time about how to schedule a meeting and direct them to some of the resources on the CSMG website. Encourage delegates to meet with Members in small groups (no more than 4-5 for Senate, 2-3 for House), but make sure that the Member’s constituent takes the lead on expressing ideas and concerns. </a:t>
            </a:r>
          </a:p>
          <a:p>
            <a:pPr marL="0" marR="0" indent="0" algn="l" defTabSz="914400" rtl="0" eaLnBrk="1" fontAlgn="base" latinLnBrk="0" hangingPunct="1">
              <a:lnSpc>
                <a:spcPct val="100000"/>
              </a:lnSpc>
              <a:spcAft>
                <a:spcPct val="0"/>
              </a:spcAft>
              <a:buClrTx/>
              <a:buSzTx/>
              <a:buFontTx/>
              <a:buNone/>
              <a:tabLst/>
              <a:defRPr/>
            </a:pPr>
            <a:endParaRPr lang="en-US" sz="1100" baseline="0" dirty="0" smtClean="0"/>
          </a:p>
          <a:p>
            <a:pPr marL="0" marR="0" indent="0" algn="l" defTabSz="914400" rtl="0" eaLnBrk="1" fontAlgn="base" latinLnBrk="0" hangingPunct="1">
              <a:lnSpc>
                <a:spcPct val="100000"/>
              </a:lnSpc>
              <a:spcAft>
                <a:spcPct val="0"/>
              </a:spcAft>
              <a:buClrTx/>
              <a:buSzTx/>
              <a:buFontTx/>
              <a:buNone/>
              <a:tabLst/>
              <a:defRPr/>
            </a:pPr>
            <a:r>
              <a:rPr lang="en-US" sz="1100" baseline="0" dirty="0" smtClean="0"/>
              <a:t>Communicate with one another. Reach out to other State Captains that have a lot of experience at the CSMG.</a:t>
            </a:r>
            <a:endParaRPr lang="en-US" sz="1100" baseline="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9D3E78-408A-40AB-ABF3-1DFBE8D5E849}" type="slidenum">
              <a:rPr lang="en-US"/>
              <a:pPr/>
              <a:t>4</a:t>
            </a:fld>
            <a:endParaRPr lang="en-US" dirty="0"/>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p:txBody>
          <a:bodyPr/>
          <a:lstStyle/>
          <a:p>
            <a:r>
              <a:rPr lang="en-US" sz="1100" baseline="0" dirty="0" smtClean="0"/>
              <a:t>We aim to have most of the appointments on February 12 </a:t>
            </a:r>
            <a:r>
              <a:rPr lang="en-US" sz="1100" baseline="0" dirty="0" smtClean="0"/>
              <a:t>1:30-4:30 pm, </a:t>
            </a:r>
            <a:r>
              <a:rPr lang="en-US" sz="1100" baseline="0" dirty="0" smtClean="0"/>
              <a:t>however it may be that your member of Congress or key staffer is only available at </a:t>
            </a:r>
            <a:r>
              <a:rPr lang="en-US" sz="1100" baseline="0" dirty="0" smtClean="0"/>
              <a:t>another </a:t>
            </a:r>
            <a:r>
              <a:rPr lang="en-US" sz="1100" baseline="0" dirty="0" smtClean="0"/>
              <a:t>time. You will have to be flexible as one of the key objectives of the CSMG is to build </a:t>
            </a:r>
            <a:r>
              <a:rPr lang="en-US" sz="1100" baseline="0" dirty="0" smtClean="0"/>
              <a:t>relationships </a:t>
            </a:r>
            <a:r>
              <a:rPr lang="en-US" sz="1100" baseline="0" dirty="0" smtClean="0"/>
              <a:t>with your Members of Congress.</a:t>
            </a:r>
          </a:p>
          <a:p>
            <a:endParaRPr lang="en-US" sz="1100" baseline="0" dirty="0" smtClean="0"/>
          </a:p>
          <a:p>
            <a:r>
              <a:rPr lang="en-US" sz="1100" baseline="0" dirty="0" smtClean="0"/>
              <a:t>The State of the Union address will be given February 12 at 9:00 </a:t>
            </a:r>
            <a:r>
              <a:rPr lang="en-US" sz="1100" baseline="0" dirty="0" smtClean="0"/>
              <a:t>pm, </a:t>
            </a:r>
            <a:r>
              <a:rPr lang="en-US" sz="1100" baseline="0" dirty="0" smtClean="0"/>
              <a:t>so there will likely be </a:t>
            </a:r>
            <a:r>
              <a:rPr lang="en-US" sz="1100" b="1" baseline="0" dirty="0" smtClean="0"/>
              <a:t>no access to the Capitol </a:t>
            </a:r>
            <a:r>
              <a:rPr lang="en-US" sz="1100" baseline="0" dirty="0" smtClean="0"/>
              <a:t>beginning that </a:t>
            </a:r>
            <a:r>
              <a:rPr lang="en-US" sz="1100" baseline="0" dirty="0" smtClean="0"/>
              <a:t>afternoon.</a:t>
            </a:r>
            <a:r>
              <a:rPr lang="en-US" sz="1100" b="1" baseline="0" dirty="0" smtClean="0"/>
              <a:t> </a:t>
            </a:r>
            <a:r>
              <a:rPr lang="en-US" sz="1100" b="1" baseline="0" dirty="0" smtClean="0"/>
              <a:t>House and Senate office buildings should be open for meetings </a:t>
            </a:r>
            <a:r>
              <a:rPr lang="en-US" sz="1100" b="0" baseline="0" dirty="0" smtClean="0"/>
              <a:t>in case </a:t>
            </a:r>
            <a:r>
              <a:rPr lang="en-US" sz="1100" baseline="0" dirty="0" smtClean="0"/>
              <a:t>your delegates get push back from schedulers.</a:t>
            </a:r>
          </a:p>
          <a:p>
            <a:endParaRPr lang="en-US" sz="1100" baseline="0" dirty="0" smtClean="0"/>
          </a:p>
          <a:p>
            <a:r>
              <a:rPr lang="en-US" sz="1100" baseline="0" dirty="0" smtClean="0"/>
              <a:t>If you or your delegation don’t know how to contact your Congressional representatives, visit our Legislative </a:t>
            </a:r>
            <a:r>
              <a:rPr lang="en-US" sz="1100" baseline="0" dirty="0"/>
              <a:t>Action Center </a:t>
            </a:r>
            <a:r>
              <a:rPr lang="en-US" sz="1100" baseline="0" dirty="0" smtClean="0"/>
              <a:t>(</a:t>
            </a:r>
            <a:r>
              <a:rPr lang="en-US" sz="1100" baseline="0" smtClean="0"/>
              <a:t>link above).</a:t>
            </a:r>
            <a:endParaRPr lang="en-US" sz="1100" baseline="0" dirty="0" smtClean="0"/>
          </a:p>
          <a:p>
            <a:endParaRPr lang="en-US" sz="1100" baseline="0" dirty="0" smtClean="0"/>
          </a:p>
          <a:p>
            <a:r>
              <a:rPr lang="en-US" sz="1100" baseline="0" dirty="0" smtClean="0"/>
              <a:t>Some offices may ask that you fax or email your request for a meeting. The Tips for State Captains to Guide CSMG Delegations in Setting up Hill Visits (sent January 6 to all state captains and co-captains) has a sample text for requesting an appointment. Once you’ve sent in your fax/email, be sure to follow-up with a phone call to the scheduler to make sure your request was received.</a:t>
            </a:r>
          </a:p>
          <a:p>
            <a:endParaRPr lang="en-US" sz="1100" baseline="0" dirty="0" smtClean="0"/>
          </a:p>
          <a:p>
            <a:r>
              <a:rPr lang="en-US" sz="1100" baseline="0" dirty="0" smtClean="0"/>
              <a:t>When you receive a response, be sure to get the name of the person you’re meeting with and call again a day or two in advance to confirm the date and time, the location and the name of the person you’re meeting.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100" baseline="0" dirty="0" smtClean="0"/>
              <a:t>Make sure to encourage your delegation members to schedule meetings with their Representatives while you set up meetings with your Senators.</a:t>
            </a:r>
          </a:p>
          <a:p>
            <a:endParaRPr lang="en-US" sz="1100" baseline="0" dirty="0" smtClean="0"/>
          </a:p>
          <a:p>
            <a:r>
              <a:rPr lang="en-US" sz="1100" baseline="0" dirty="0" smtClean="0"/>
              <a:t>Try to get information on all visits scheduled and once you’ve compiled it, send it to Tom Mulloy (</a:t>
            </a:r>
            <a:r>
              <a:rPr lang="en-US" sz="1100" baseline="0" dirty="0" smtClean="0">
                <a:hlinkClick r:id="rId3"/>
              </a:rPr>
              <a:t>tmulloy@usccb.org</a:t>
            </a:r>
            <a:r>
              <a:rPr lang="en-US" sz="1100" baseline="0" dirty="0" smtClean="0"/>
              <a:t>). Use this template: </a:t>
            </a:r>
            <a:r>
              <a:rPr lang="en-US" sz="1100" u="sng" baseline="0" dirty="0" smtClean="0">
                <a:hlinkClick r:id="rId4"/>
              </a:rPr>
              <a:t>www.usccb.org/about/justice-peace-and-human-development/catholic-social-ministry-gathering/upload/Congressional-Visits-Template.xls</a:t>
            </a:r>
            <a:endParaRPr lang="en-US" sz="1100" baseline="0" dirty="0" smtClean="0"/>
          </a:p>
          <a:p>
            <a:endParaRPr lang="en-US" sz="1100" baseline="0" dirty="0" smtClean="0"/>
          </a:p>
          <a:p>
            <a:r>
              <a:rPr lang="en-US" sz="1100" baseline="0" dirty="0" smtClean="0"/>
              <a:t>We’ll try to maintain a master list of all appointments so that if for some reason, someone is ill and has to drop out, we have a record of what appointments were made and can hopefully work with you to have someone else step in.</a:t>
            </a:r>
          </a:p>
          <a:p>
            <a:endParaRPr lang="en-US" sz="1100" baseline="0" dirty="0" smtClean="0"/>
          </a:p>
          <a:p>
            <a:r>
              <a:rPr lang="en-US" sz="1100" baseline="0" dirty="0" smtClean="0"/>
              <a:t>Depending on the size of your delegation, you’ve got different issues to deal with. If you have a large CSMG delegation, you will need to decide who goes on which visits. If you have a small delegation but are from a medium to large size state in terms of population and number of Members, it’s likely that you will not be able to schedule visits with all of your Members – you’ll need to prioritize. A list called “Prioritizing Members of Congress for Hill Visits” will be sent out shortly and should help you decide who to see.</a:t>
            </a:r>
          </a:p>
          <a:p>
            <a:endParaRPr lang="en-US" sz="1100" baseline="0" dirty="0" smtClean="0"/>
          </a:p>
          <a:p>
            <a:r>
              <a:rPr lang="en-US" sz="1100" baseline="0" dirty="0" smtClean="0"/>
              <a:t>Most importantly for small delegations, if you feel you want someone from USCCB, CRS, or Catholic Charities USA to accompany you on the visits, be sure to let Ginny Farris (vfarris@usccb.org) and Tom Mulloy (tmulloy@usccb.org) know by January 30. We will have you partner with someone here in Washington.</a:t>
            </a:r>
          </a:p>
        </p:txBody>
      </p:sp>
      <p:sp>
        <p:nvSpPr>
          <p:cNvPr id="4" name="Slide Number Placeholder 3"/>
          <p:cNvSpPr>
            <a:spLocks noGrp="1"/>
          </p:cNvSpPr>
          <p:nvPr>
            <p:ph type="sldNum" sz="quarter" idx="10"/>
          </p:nvPr>
        </p:nvSpPr>
        <p:spPr/>
        <p:txBody>
          <a:bodyPr/>
          <a:lstStyle/>
          <a:p>
            <a:fld id="{5C88F083-9BEC-46AB-A8C6-AB6CB9CFD2C4}"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100" baseline="0" dirty="0" smtClean="0"/>
              <a:t>As you prepare for the Hill visits, get the facts about the Catholic presence in your district and state. How many Catholics are there? How many Catholic schools and hospitals are there? What type of social services do Catholic institutions provide in your community? All this will help buttress your case. Make sure that everyone in your delegation has this information down pat or bring along a crib sheet.</a:t>
            </a:r>
          </a:p>
          <a:p>
            <a:endParaRPr lang="en-US" sz="1100" baseline="0" dirty="0" smtClean="0"/>
          </a:p>
          <a:p>
            <a:r>
              <a:rPr lang="en-US" sz="1100" baseline="0" dirty="0" smtClean="0"/>
              <a:t>As state captain and co-captain, ask your delegation members to do the research on their representative. We have a </a:t>
            </a:r>
            <a:r>
              <a:rPr lang="en-US" sz="1100" baseline="0" dirty="0" err="1" smtClean="0"/>
              <a:t>powerpoint</a:t>
            </a:r>
            <a:r>
              <a:rPr lang="en-US" sz="1100" baseline="0" dirty="0" smtClean="0"/>
              <a:t> on “Getting to Know Your Member of Congress” that will be posted to the CSMG website to learn about your Member’s position on issues. </a:t>
            </a:r>
          </a:p>
          <a:p>
            <a:endParaRPr lang="en-US" sz="1100" baseline="0" dirty="0" smtClean="0"/>
          </a:p>
          <a:p>
            <a:r>
              <a:rPr lang="en-US" sz="1100" baseline="0" dirty="0" smtClean="0"/>
              <a:t>We don’t ask you to become subject experts on the issues; you can always refer people back to us. But always remember that you ARE experts on the community and the people you serve. Speak honestly and from the heart, as concerned citizens.</a:t>
            </a:r>
          </a:p>
          <a:p>
            <a:endParaRPr lang="en-US" sz="1100"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100" baseline="0" dirty="0" smtClean="0"/>
              <a:t>If you are a 1 or 2 person delegation, you will have to prioritize which Members to contact and focus your efforts. A priority list will be circulated shortly to state captains.</a:t>
            </a:r>
          </a:p>
          <a:p>
            <a:endParaRPr lang="en-US" sz="1100" baseline="0" dirty="0" smtClean="0"/>
          </a:p>
          <a:p>
            <a:r>
              <a:rPr lang="en-US" sz="1100" baseline="0" dirty="0" smtClean="0"/>
              <a:t>Ultimately, remember and remind your delegation that you are the constituent from the district or the state. You will carry information about your meetings on the Hill back to the larger Catholic population in your state.  You have a valuable commodity – your vote. </a:t>
            </a:r>
            <a:endParaRPr lang="en-US" sz="1100" baseline="0" dirty="0" smtClean="0"/>
          </a:p>
        </p:txBody>
      </p:sp>
      <p:sp>
        <p:nvSpPr>
          <p:cNvPr id="4" name="Slide Number Placeholder 3"/>
          <p:cNvSpPr>
            <a:spLocks noGrp="1"/>
          </p:cNvSpPr>
          <p:nvPr>
            <p:ph type="sldNum" sz="quarter" idx="10"/>
          </p:nvPr>
        </p:nvSpPr>
        <p:spPr/>
        <p:txBody>
          <a:bodyPr/>
          <a:lstStyle/>
          <a:p>
            <a:fld id="{5C88F083-9BEC-46AB-A8C6-AB6CB9CFD2C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t>This year, the Gathering is being held at the Washington Marriott </a:t>
            </a:r>
            <a:r>
              <a:rPr lang="en-US" sz="1100" baseline="0" dirty="0" err="1" smtClean="0"/>
              <a:t>Wardman</a:t>
            </a:r>
            <a:r>
              <a:rPr lang="en-US" sz="1100" baseline="0" dirty="0" smtClean="0"/>
              <a:t> Park Hotel, which is located away from Capitol Hill, near the Woodley Park Zoo metro stop. It will take about 50 minutes to go from the hotel to the Capitol South metro stop that is closest to the House office buildings (Cannon, Longworth and Rayburn). It will take about 35 minutes to go from the hotel to the Union Station metro stop that is closest to the Senate office buildings (Russell, Dirksen and Hart). Walking from the House to the Senate side of Capitol Hill will take 15-20 minutes. Please take these travel times into account when setting up your appointments.</a:t>
            </a:r>
          </a:p>
          <a:p>
            <a:endParaRPr lang="en-US" sz="1100" baseline="0" dirty="0" smtClean="0"/>
          </a:p>
          <a:p>
            <a:r>
              <a:rPr lang="en-US" sz="1100" baseline="0" dirty="0" smtClean="0"/>
              <a:t>If you have someone with a disability that needs to take a cab to the Hill, we have set aside a limited amount of funds for that purpose. Please let those at the CSMG Registration Desk know.</a:t>
            </a:r>
          </a:p>
          <a:p>
            <a:endParaRPr lang="en-US" sz="1100" baseline="0" dirty="0" smtClean="0"/>
          </a:p>
          <a:p>
            <a:r>
              <a:rPr lang="en-US" sz="1100" baseline="0" dirty="0" smtClean="0"/>
              <a:t>We have reserved break-out rooms for the largest state delegations meetings. Let Ginny know if you think you will need one.</a:t>
            </a:r>
          </a:p>
          <a:p>
            <a:endParaRPr lang="en-US" sz="1100" baseline="0" dirty="0" smtClean="0"/>
          </a:p>
          <a:p>
            <a:r>
              <a:rPr lang="en-US" sz="1100" baseline="0" dirty="0" smtClean="0"/>
              <a:t>After the Gathering, we’ll send out a brief questionnaire asking what worked and what could have been improved. We always want your input into how the Hill visits portion of the Gathering could be better so we can factor that into our planning for the future.</a:t>
            </a:r>
          </a:p>
        </p:txBody>
      </p:sp>
      <p:sp>
        <p:nvSpPr>
          <p:cNvPr id="4" name="Slide Number Placeholder 3"/>
          <p:cNvSpPr>
            <a:spLocks noGrp="1"/>
          </p:cNvSpPr>
          <p:nvPr>
            <p:ph type="sldNum" sz="quarter" idx="10"/>
          </p:nvPr>
        </p:nvSpPr>
        <p:spPr/>
        <p:txBody>
          <a:bodyPr/>
          <a:lstStyle/>
          <a:p>
            <a:fld id="{5C88F083-9BEC-46AB-A8C6-AB6CB9CFD2C4}"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solidFill>
                  <a:schemeClr val="tx1"/>
                </a:solidFill>
              </a:rPr>
              <a:t>Email contact for CSMG Capitol Hill Visits Committee:</a:t>
            </a:r>
          </a:p>
          <a:p>
            <a:endParaRPr lang="en-US" sz="1100" baseline="0" dirty="0" smtClean="0">
              <a:solidFill>
                <a:schemeClr val="tx1"/>
              </a:solidFill>
            </a:endParaRPr>
          </a:p>
          <a:p>
            <a:r>
              <a:rPr lang="en-US" sz="1100" baseline="0" dirty="0" smtClean="0">
                <a:solidFill>
                  <a:schemeClr val="tx1"/>
                </a:solidFill>
              </a:rPr>
              <a:t>Joanne Dunne</a:t>
            </a:r>
          </a:p>
          <a:p>
            <a:r>
              <a:rPr lang="en-US" sz="1100" u="sng" baseline="0" dirty="0" smtClean="0">
                <a:solidFill>
                  <a:schemeClr val="tx1"/>
                </a:solidFill>
              </a:rPr>
              <a:t>jdunne@nccw.org</a:t>
            </a:r>
          </a:p>
          <a:p>
            <a:r>
              <a:rPr lang="en-US" sz="1100" baseline="0" dirty="0" smtClean="0">
                <a:solidFill>
                  <a:schemeClr val="tx1"/>
                </a:solidFill>
              </a:rPr>
              <a:t>  </a:t>
            </a:r>
          </a:p>
          <a:p>
            <a:r>
              <a:rPr lang="en-US" sz="1100" baseline="0" dirty="0" smtClean="0">
                <a:solidFill>
                  <a:schemeClr val="tx1"/>
                </a:solidFill>
              </a:rPr>
              <a:t>Ginny Farris</a:t>
            </a:r>
          </a:p>
          <a:p>
            <a:r>
              <a:rPr lang="en-US" sz="1100" u="sng" baseline="0" dirty="0" smtClean="0">
                <a:solidFill>
                  <a:schemeClr val="tx1"/>
                </a:solidFill>
              </a:rPr>
              <a:t>vfarris@usccb.org</a:t>
            </a:r>
          </a:p>
          <a:p>
            <a:endParaRPr lang="en-US" sz="1100" baseline="0" dirty="0" smtClean="0">
              <a:solidFill>
                <a:schemeClr val="tx1"/>
              </a:solidFill>
            </a:endParaRPr>
          </a:p>
          <a:p>
            <a:r>
              <a:rPr lang="en-US" sz="1100" baseline="0" dirty="0" smtClean="0">
                <a:solidFill>
                  <a:schemeClr val="tx1"/>
                </a:solidFill>
              </a:rPr>
              <a:t>Ron Jackson</a:t>
            </a:r>
          </a:p>
          <a:p>
            <a:r>
              <a:rPr lang="en-US" sz="1100" u="sng" baseline="0" dirty="0" smtClean="0">
                <a:solidFill>
                  <a:schemeClr val="tx1"/>
                </a:solidFill>
              </a:rPr>
              <a:t>rjackson@CatholicCharitiesUSA.org</a:t>
            </a:r>
          </a:p>
          <a:p>
            <a:endParaRPr lang="en-US" sz="1100" baseline="0" dirty="0" smtClean="0">
              <a:solidFill>
                <a:schemeClr val="tx1"/>
              </a:solidFill>
            </a:endParaRPr>
          </a:p>
          <a:p>
            <a:r>
              <a:rPr lang="en-US" sz="1100" baseline="0" dirty="0" smtClean="0">
                <a:solidFill>
                  <a:schemeClr val="tx1"/>
                </a:solidFill>
              </a:rPr>
              <a:t>Tom Mulloy</a:t>
            </a:r>
          </a:p>
          <a:p>
            <a:r>
              <a:rPr lang="en-US" sz="1100" u="sng" baseline="0" dirty="0" smtClean="0">
                <a:solidFill>
                  <a:schemeClr val="tx1"/>
                </a:solidFill>
              </a:rPr>
              <a:t>tmulloy@usccb.org</a:t>
            </a:r>
          </a:p>
          <a:p>
            <a:endParaRPr lang="en-US" sz="1100" baseline="0" dirty="0" smtClean="0">
              <a:solidFill>
                <a:schemeClr val="tx1"/>
              </a:solidFill>
            </a:endParaRPr>
          </a:p>
          <a:p>
            <a:r>
              <a:rPr lang="en-US" sz="1100" baseline="0" dirty="0" smtClean="0">
                <a:solidFill>
                  <a:schemeClr val="tx1"/>
                </a:solidFill>
              </a:rPr>
              <a:t>Tina Rodousakis</a:t>
            </a:r>
          </a:p>
          <a:p>
            <a:r>
              <a:rPr lang="en-US" sz="1100" u="sng" baseline="0" dirty="0" smtClean="0">
                <a:solidFill>
                  <a:schemeClr val="tx1"/>
                </a:solidFill>
              </a:rPr>
              <a:t>Tina.Rodousakis@crs.org </a:t>
            </a:r>
          </a:p>
          <a:p>
            <a:endParaRPr lang="en-US" sz="1100" baseline="0" dirty="0" smtClean="0">
              <a:solidFill>
                <a:schemeClr val="tx1"/>
              </a:solidFill>
            </a:endParaRPr>
          </a:p>
          <a:p>
            <a:r>
              <a:rPr lang="en-US" sz="1100" baseline="0" dirty="0" smtClean="0">
                <a:solidFill>
                  <a:schemeClr val="tx1"/>
                </a:solidFill>
              </a:rPr>
              <a:t>Terry Thames</a:t>
            </a:r>
          </a:p>
          <a:p>
            <a:r>
              <a:rPr lang="en-US" sz="1100" u="sng" baseline="0" dirty="0" smtClean="0">
                <a:solidFill>
                  <a:schemeClr val="tx1"/>
                </a:solidFill>
              </a:rPr>
              <a:t>tthames@usccb.org</a:t>
            </a:r>
          </a:p>
        </p:txBody>
      </p:sp>
      <p:sp>
        <p:nvSpPr>
          <p:cNvPr id="4" name="Slide Number Placeholder 3"/>
          <p:cNvSpPr>
            <a:spLocks noGrp="1"/>
          </p:cNvSpPr>
          <p:nvPr>
            <p:ph type="sldNum" sz="quarter" idx="10"/>
          </p:nvPr>
        </p:nvSpPr>
        <p:spPr/>
        <p:txBody>
          <a:bodyPr/>
          <a:lstStyle/>
          <a:p>
            <a:fld id="{5C88F083-9BEC-46AB-A8C6-AB6CB9CFD2C4}"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430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35430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354308" name="Rectangle 4"/>
          <p:cNvSpPr>
            <a:spLocks noGrp="1" noChangeArrowheads="1"/>
          </p:cNvSpPr>
          <p:nvPr>
            <p:ph type="dt" sz="half" idx="2"/>
          </p:nvPr>
        </p:nvSpPr>
        <p:spPr/>
        <p:txBody>
          <a:bodyPr/>
          <a:lstStyle>
            <a:lvl1pPr>
              <a:defRPr/>
            </a:lvl1pPr>
          </a:lstStyle>
          <a:p>
            <a:endParaRPr lang="en-US" altLang="en-US" dirty="0"/>
          </a:p>
        </p:txBody>
      </p:sp>
      <p:sp>
        <p:nvSpPr>
          <p:cNvPr id="354309"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dirty="0"/>
          </a:p>
        </p:txBody>
      </p:sp>
      <p:sp>
        <p:nvSpPr>
          <p:cNvPr id="354310" name="Rectangle 6"/>
          <p:cNvSpPr>
            <a:spLocks noGrp="1" noChangeArrowheads="1"/>
          </p:cNvSpPr>
          <p:nvPr>
            <p:ph type="sldNum" sz="quarter" idx="4"/>
          </p:nvPr>
        </p:nvSpPr>
        <p:spPr/>
        <p:txBody>
          <a:bodyPr/>
          <a:lstStyle>
            <a:lvl1pPr>
              <a:defRPr/>
            </a:lvl1pPr>
          </a:lstStyle>
          <a:p>
            <a:fld id="{FA7B0070-B322-4594-977B-175569F920E6}" type="slidenum">
              <a:rPr lang="en-US" altLang="en-US"/>
              <a:pPr/>
              <a:t>‹#›</a:t>
            </a:fld>
            <a:endParaRPr lang="en-US" altLang="en-US" dirty="0"/>
          </a:p>
        </p:txBody>
      </p:sp>
      <p:sp>
        <p:nvSpPr>
          <p:cNvPr id="35431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rgbClr val="C00000"/>
            </a:solidFill>
            <a:prstDash val="solid"/>
            <a:miter lim="800000"/>
            <a:headEnd/>
            <a:tailEnd/>
          </a:ln>
        </p:spPr>
        <p:txBody>
          <a:bodyPr/>
          <a:lstStyle/>
          <a:p>
            <a:endParaRPr lang="en-US" dirty="0"/>
          </a:p>
        </p:txBody>
      </p:sp>
      <p:sp>
        <p:nvSpPr>
          <p:cNvPr id="354312" name="Line 8"/>
          <p:cNvSpPr>
            <a:spLocks noChangeShapeType="1"/>
          </p:cNvSpPr>
          <p:nvPr/>
        </p:nvSpPr>
        <p:spPr bwMode="auto">
          <a:xfrm>
            <a:off x="1316037" y="3965359"/>
            <a:ext cx="6511925" cy="0"/>
          </a:xfrm>
          <a:prstGeom prst="line">
            <a:avLst/>
          </a:prstGeom>
          <a:noFill/>
          <a:ln w="19050">
            <a:solidFill>
              <a:srgbClr val="C00000"/>
            </a:solidFill>
            <a:round/>
            <a:headEnd/>
            <a:tailEnd/>
          </a:ln>
          <a:effectLst/>
        </p:spPr>
        <p:txBody>
          <a:bodyPr/>
          <a:lstStyle/>
          <a:p>
            <a:pPr algn="ct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734E9E7D-0BDC-4AFA-908A-7A0F86941CE2}"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94EE1F42-70A6-445A-89D8-B6447491E2C9}" type="slidenum">
              <a:rPr lang="en-US" altLang="en-US"/>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C00000"/>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34C150D-1850-4844-B7F2-BE154CA6814B}" type="slidenum">
              <a:rPr lang="en-US" altLang="en-US"/>
              <a:pPr/>
              <a:t>‹#›</a:t>
            </a:fld>
            <a:endParaRPr lang="en-US" altLang="en-US" dirty="0"/>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7315200" y="304800"/>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2F10243-901A-4342-A290-31C61BDB0C8A}"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FC6D0E6-B616-424D-87FB-7BA530C8CCAD}"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989D599D-D9E9-4AF2-BAF8-74A880903255}"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6804D485-80B1-455F-ABF2-EC19FC01AFDD}"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460D422E-489C-4663-8060-7BC61BEBD10C}"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6EE7E0DD-8655-4ACF-86D7-60D13B3A2D43}"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94E7C313-3962-468C-97D3-80082ECDD69C}"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5328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328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dirty="0"/>
          </a:p>
        </p:txBody>
      </p:sp>
      <p:sp>
        <p:nvSpPr>
          <p:cNvPr id="35328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dirty="0"/>
          </a:p>
        </p:txBody>
      </p:sp>
      <p:sp>
        <p:nvSpPr>
          <p:cNvPr id="35328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62F370FA-3537-4B73-870C-74F489301884}" type="slidenum">
              <a:rPr lang="en-US" altLang="en-US"/>
              <a:pPr/>
              <a:t>‹#›</a:t>
            </a:fld>
            <a:endParaRPr lang="en-US" altLang="en-US" dirty="0"/>
          </a:p>
        </p:txBody>
      </p:sp>
      <p:sp>
        <p:nvSpPr>
          <p:cNvPr id="35328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rgbClr val="C00000"/>
            </a:solidFill>
            <a:prstDash val="solid"/>
            <a:miter lim="800000"/>
            <a:headEnd/>
            <a:tailEnd/>
          </a:ln>
        </p:spPr>
        <p:txBody>
          <a:bodyPr/>
          <a:lstStyle/>
          <a:p>
            <a:endParaRPr lang="en-US" dirty="0"/>
          </a:p>
        </p:txBody>
      </p:sp>
      <p:sp>
        <p:nvSpPr>
          <p:cNvPr id="353288" name="Line 8"/>
          <p:cNvSpPr>
            <a:spLocks noChangeShapeType="1"/>
          </p:cNvSpPr>
          <p:nvPr/>
        </p:nvSpPr>
        <p:spPr bwMode="auto">
          <a:xfrm>
            <a:off x="457200" y="6172200"/>
            <a:ext cx="8229600" cy="0"/>
          </a:xfrm>
          <a:prstGeom prst="line">
            <a:avLst/>
          </a:prstGeom>
          <a:noFill/>
          <a:ln w="19050">
            <a:solidFill>
              <a:srgbClr val="C00000"/>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tholicsocialministrygathering.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sccb.org/issues-and-action/take-action-now/capwiz/"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tmulloy@usccb.org"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hyperlink" Target="mailto:tthames@usccb.org" TargetMode="External"/><Relationship Id="rId3" Type="http://schemas.openxmlformats.org/officeDocument/2006/relationships/hyperlink" Target="mailto:jdunne@nccw.org" TargetMode="External"/><Relationship Id="rId7" Type="http://schemas.openxmlformats.org/officeDocument/2006/relationships/hyperlink" Target="mailto:Tina.Rodousakis@crs.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tmulloy@usccb.org" TargetMode="External"/><Relationship Id="rId5" Type="http://schemas.openxmlformats.org/officeDocument/2006/relationships/hyperlink" Target="mailto:rjackson@CatholicCharitiesUSA.org" TargetMode="External"/><Relationship Id="rId4" Type="http://schemas.openxmlformats.org/officeDocument/2006/relationships/hyperlink" Target="mailto:vfarris@usccb.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ctrTitle"/>
          </p:nvPr>
        </p:nvSpPr>
        <p:spPr>
          <a:xfrm>
            <a:off x="0" y="1828800"/>
            <a:ext cx="9144000" cy="1905000"/>
          </a:xfrm>
        </p:spPr>
        <p:txBody>
          <a:bodyPr/>
          <a:lstStyle/>
          <a:p>
            <a:pPr algn="ctr">
              <a:lnSpc>
                <a:spcPts val="3400"/>
              </a:lnSpc>
            </a:pPr>
            <a:r>
              <a:rPr lang="en-US" sz="4200" dirty="0"/>
              <a:t/>
            </a:r>
            <a:br>
              <a:rPr lang="en-US" sz="4200" dirty="0"/>
            </a:br>
            <a:r>
              <a:rPr lang="en-US" sz="4200" dirty="0" smtClean="0">
                <a:solidFill>
                  <a:schemeClr val="tx1"/>
                </a:solidFill>
              </a:rPr>
              <a:t>Information for State Captains</a:t>
            </a:r>
            <a:r>
              <a:rPr lang="en-US" sz="4200" dirty="0">
                <a:solidFill>
                  <a:schemeClr val="tx1"/>
                </a:solidFill>
              </a:rPr>
              <a:t/>
            </a:r>
            <a:br>
              <a:rPr lang="en-US" sz="4200" dirty="0">
                <a:solidFill>
                  <a:schemeClr val="tx1"/>
                </a:solidFill>
              </a:rPr>
            </a:br>
            <a:r>
              <a:rPr lang="en-US" sz="3200" i="1" dirty="0" smtClean="0">
                <a:solidFill>
                  <a:schemeClr val="tx1"/>
                </a:solidFill>
              </a:rPr>
              <a:t>January, 2013</a:t>
            </a:r>
            <a:r>
              <a:rPr lang="en-US" sz="3200" i="1" dirty="0">
                <a:solidFill>
                  <a:schemeClr val="tx1"/>
                </a:solidFill>
              </a:rPr>
              <a:t/>
            </a:r>
            <a:br>
              <a:rPr lang="en-US" sz="3200" i="1" dirty="0">
                <a:solidFill>
                  <a:schemeClr val="tx1"/>
                </a:solidFill>
              </a:rPr>
            </a:br>
            <a:r>
              <a:rPr lang="en-US" sz="3200" i="1" dirty="0">
                <a:solidFill>
                  <a:schemeClr val="tx1"/>
                </a:solidFill>
              </a:rPr>
              <a:t/>
            </a:r>
            <a:br>
              <a:rPr lang="en-US" sz="3200" i="1" dirty="0">
                <a:solidFill>
                  <a:schemeClr val="tx1"/>
                </a:solidFill>
              </a:rPr>
            </a:br>
            <a:r>
              <a:rPr lang="en-US" sz="3300" i="1" dirty="0">
                <a:solidFill>
                  <a:schemeClr val="tx1"/>
                </a:solidFill>
              </a:rPr>
              <a:t/>
            </a:r>
            <a:br>
              <a:rPr lang="en-US" sz="3300" i="1" dirty="0">
                <a:solidFill>
                  <a:schemeClr val="tx1"/>
                </a:solidFill>
              </a:rPr>
            </a:br>
            <a:r>
              <a:rPr lang="en-US" sz="2800" dirty="0" smtClean="0">
                <a:solidFill>
                  <a:schemeClr val="bg2"/>
                </a:solidFill>
              </a:rPr>
              <a:t>2013 </a:t>
            </a:r>
            <a:r>
              <a:rPr lang="en-US" sz="2800" dirty="0">
                <a:solidFill>
                  <a:schemeClr val="bg2"/>
                </a:solidFill>
              </a:rPr>
              <a:t>Catholic Social Ministry </a:t>
            </a:r>
            <a:r>
              <a:rPr lang="en-US" sz="2800" dirty="0" smtClean="0">
                <a:solidFill>
                  <a:schemeClr val="bg2"/>
                </a:solidFill>
              </a:rPr>
              <a:t>Gathering</a:t>
            </a:r>
            <a:br>
              <a:rPr lang="en-US" sz="2800" dirty="0" smtClean="0">
                <a:solidFill>
                  <a:schemeClr val="bg2"/>
                </a:solidFill>
              </a:rPr>
            </a:br>
            <a:r>
              <a:rPr lang="en-US" sz="3800" dirty="0">
                <a:solidFill>
                  <a:schemeClr val="tx1"/>
                </a:solidFill>
              </a:rPr>
              <a:t/>
            </a:r>
            <a:br>
              <a:rPr lang="en-US" sz="3800" dirty="0">
                <a:solidFill>
                  <a:schemeClr val="tx1"/>
                </a:solidFill>
              </a:rPr>
            </a:br>
            <a:r>
              <a:rPr lang="en-US" sz="3800" dirty="0">
                <a:solidFill>
                  <a:schemeClr val="tx1"/>
                </a:solidFill>
              </a:rPr>
              <a:t/>
            </a:r>
            <a:br>
              <a:rPr lang="en-US" sz="3800" dirty="0">
                <a:solidFill>
                  <a:schemeClr val="tx1"/>
                </a:solidFill>
              </a:rPr>
            </a:br>
            <a:endParaRPr lang="en-US" sz="3800" dirty="0">
              <a:solidFill>
                <a:schemeClr val="tx1"/>
              </a:solidFill>
            </a:endParaRPr>
          </a:p>
        </p:txBody>
      </p:sp>
      <p:sp>
        <p:nvSpPr>
          <p:cNvPr id="21509" name="Rectangle 5"/>
          <p:cNvSpPr>
            <a:spLocks noGrp="1" noChangeArrowheads="1"/>
          </p:cNvSpPr>
          <p:nvPr>
            <p:ph type="subTitle" idx="1"/>
          </p:nvPr>
        </p:nvSpPr>
        <p:spPr>
          <a:xfrm>
            <a:off x="2438400" y="5029200"/>
            <a:ext cx="4419600" cy="1295400"/>
          </a:xfrm>
        </p:spPr>
        <p:txBody>
          <a:bodyPr/>
          <a:lstStyle/>
          <a:p>
            <a:pPr>
              <a:lnSpc>
                <a:spcPct val="80000"/>
              </a:lnSpc>
            </a:pPr>
            <a:endParaRPr lang="en-US" sz="1200" dirty="0">
              <a:latin typeface="Times New Roman" pitchFamily="18" charset="0"/>
            </a:endParaRPr>
          </a:p>
          <a:p>
            <a:pPr>
              <a:lnSpc>
                <a:spcPct val="80000"/>
              </a:lnSpc>
            </a:pPr>
            <a:endParaRPr lang="en-US" sz="1200" i="1" dirty="0">
              <a:latin typeface="Times New Roman" pitchFamily="18" charset="0"/>
            </a:endParaRPr>
          </a:p>
          <a:p>
            <a:pPr algn="ctr">
              <a:lnSpc>
                <a:spcPct val="80000"/>
              </a:lnSpc>
            </a:pPr>
            <a:r>
              <a:rPr lang="en-US" sz="1400" dirty="0">
                <a:latin typeface="Times New Roman" pitchFamily="18" charset="0"/>
              </a:rPr>
              <a:t>Department of Justice, Peace and Human Development </a:t>
            </a:r>
          </a:p>
          <a:p>
            <a:pPr algn="ctr">
              <a:lnSpc>
                <a:spcPct val="80000"/>
              </a:lnSpc>
            </a:pPr>
            <a:r>
              <a:rPr lang="en-US" sz="1400" dirty="0">
                <a:latin typeface="Times New Roman" pitchFamily="18" charset="0"/>
              </a:rPr>
              <a:t>United States Conference of Catholic Bishops </a:t>
            </a:r>
          </a:p>
          <a:p>
            <a:pPr algn="ctr">
              <a:lnSpc>
                <a:spcPct val="80000"/>
              </a:lnSpc>
            </a:pPr>
            <a:r>
              <a:rPr lang="en-US" sz="1400" dirty="0">
                <a:solidFill>
                  <a:srgbClr val="006600"/>
                </a:solidFill>
                <a:latin typeface="Times New Roman" pitchFamily="18" charset="0"/>
                <a:hlinkClick r:id="rId3"/>
              </a:rPr>
              <a:t>www.catholicsocialministrygathering.org</a:t>
            </a:r>
            <a:endParaRPr lang="en-US" sz="1400" dirty="0">
              <a:solidFill>
                <a:srgbClr val="006600"/>
              </a:solidFill>
              <a:latin typeface="Times New Roman" pitchFamily="18" charset="0"/>
            </a:endParaRPr>
          </a:p>
          <a:p>
            <a:pPr algn="ctr">
              <a:lnSpc>
                <a:spcPct val="80000"/>
              </a:lnSpc>
            </a:pPr>
            <a:endParaRPr lang="en-US" sz="1400" dirty="0">
              <a:solidFill>
                <a:srgbClr val="006600"/>
              </a:solidFill>
              <a:latin typeface="Times New Roman" pitchFamily="18" charset="0"/>
            </a:endParaRPr>
          </a:p>
          <a:p>
            <a:pPr algn="ctr">
              <a:lnSpc>
                <a:spcPct val="80000"/>
              </a:lnSpc>
            </a:pPr>
            <a:endParaRPr lang="en-US" sz="1400" dirty="0">
              <a:latin typeface="Times New Roman" pitchFamily="18" charset="0"/>
            </a:endParaRPr>
          </a:p>
          <a:p>
            <a:pPr algn="ctr">
              <a:lnSpc>
                <a:spcPct val="80000"/>
              </a:lnSpc>
            </a:pPr>
            <a:endParaRPr lang="en-US" sz="1400" dirty="0">
              <a:latin typeface="Times New Roman" pitchFamily="18" charset="0"/>
            </a:endParaRPr>
          </a:p>
          <a:p>
            <a:pPr algn="ctr">
              <a:lnSpc>
                <a:spcPct val="80000"/>
              </a:lnSpc>
            </a:pPr>
            <a:endParaRPr lang="en-US" sz="500" dirty="0"/>
          </a:p>
          <a:p>
            <a:pPr algn="ctr">
              <a:lnSpc>
                <a:spcPct val="80000"/>
              </a:lnSpc>
            </a:pPr>
            <a:endParaRPr lang="en-US" sz="500" dirty="0"/>
          </a:p>
          <a:p>
            <a:pPr>
              <a:lnSpc>
                <a:spcPct val="80000"/>
              </a:lnSpc>
            </a:pPr>
            <a:endParaRPr lang="en-US" sz="500" dirty="0"/>
          </a:p>
          <a:p>
            <a:pPr>
              <a:lnSpc>
                <a:spcPct val="80000"/>
              </a:lnSpc>
            </a:pPr>
            <a:endParaRPr lang="en-US" sz="500" dirty="0"/>
          </a:p>
          <a:p>
            <a:pPr>
              <a:lnSpc>
                <a:spcPct val="80000"/>
              </a:lnSpc>
            </a:pPr>
            <a:endParaRPr lang="en-US" sz="500" dirty="0"/>
          </a:p>
          <a:p>
            <a:pPr>
              <a:lnSpc>
                <a:spcPct val="80000"/>
              </a:lnSpc>
            </a:pPr>
            <a:endParaRPr lang="en-US" sz="200" dirty="0"/>
          </a:p>
          <a:p>
            <a:pPr>
              <a:lnSpc>
                <a:spcPct val="80000"/>
              </a:lnSpc>
            </a:pPr>
            <a:endParaRPr lang="en-US" sz="800" dirty="0"/>
          </a:p>
          <a:p>
            <a:pPr>
              <a:lnSpc>
                <a:spcPct val="80000"/>
              </a:lnSpc>
            </a:pPr>
            <a:endParaRPr lang="en-US" sz="5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315200" y="304800"/>
            <a:ext cx="1308100" cy="968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3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Important Dates, Times &amp;</a:t>
            </a:r>
            <a:br>
              <a:rPr lang="en-US" b="1" dirty="0" smtClean="0">
                <a:solidFill>
                  <a:schemeClr val="tx1"/>
                </a:solidFill>
              </a:rPr>
            </a:br>
            <a:r>
              <a:rPr lang="en-US" b="1" dirty="0" smtClean="0">
                <a:solidFill>
                  <a:schemeClr val="tx1"/>
                </a:solidFill>
              </a:rPr>
              <a:t>Events</a:t>
            </a:r>
            <a:endParaRPr lang="en-US" b="1" dirty="0">
              <a:solidFill>
                <a:schemeClr val="tx1"/>
              </a:solidFill>
            </a:endParaRPr>
          </a:p>
        </p:txBody>
      </p:sp>
      <p:sp>
        <p:nvSpPr>
          <p:cNvPr id="3" name="Content Placeholder 2"/>
          <p:cNvSpPr>
            <a:spLocks noGrp="1"/>
          </p:cNvSpPr>
          <p:nvPr>
            <p:ph idx="1"/>
          </p:nvPr>
        </p:nvSpPr>
        <p:spPr>
          <a:xfrm>
            <a:off x="533400" y="2034288"/>
            <a:ext cx="8089900" cy="4038600"/>
          </a:xfrm>
        </p:spPr>
        <p:txBody>
          <a:bodyPr/>
          <a:lstStyle/>
          <a:p>
            <a:pPr marL="568325" indent="-447675">
              <a:lnSpc>
                <a:spcPct val="90000"/>
              </a:lnSpc>
              <a:spcBef>
                <a:spcPts val="0"/>
              </a:spcBef>
            </a:pPr>
            <a:r>
              <a:rPr lang="en-US" sz="2400" dirty="0" smtClean="0"/>
              <a:t>Orientation for First Time Attendees </a:t>
            </a:r>
            <a:r>
              <a:rPr lang="en-US" sz="2400" dirty="0"/>
              <a:t>Sunday, February </a:t>
            </a:r>
            <a:r>
              <a:rPr lang="en-US" sz="2400" dirty="0" smtClean="0"/>
              <a:t>10 </a:t>
            </a:r>
            <a:r>
              <a:rPr lang="en-US" sz="2400" dirty="0"/>
              <a:t>from 1:30 - </a:t>
            </a:r>
            <a:r>
              <a:rPr lang="en-US" sz="2400" dirty="0" smtClean="0"/>
              <a:t>2:25 </a:t>
            </a:r>
            <a:r>
              <a:rPr lang="en-US" sz="2400" dirty="0"/>
              <a:t>p.m. </a:t>
            </a:r>
            <a:endParaRPr lang="en-US" sz="2400" dirty="0" smtClean="0"/>
          </a:p>
          <a:p>
            <a:pPr marL="568325" indent="-447675">
              <a:lnSpc>
                <a:spcPct val="90000"/>
              </a:lnSpc>
              <a:spcBef>
                <a:spcPts val="0"/>
              </a:spcBef>
              <a:buNone/>
            </a:pPr>
            <a:endParaRPr lang="en-US" sz="2400" dirty="0" smtClean="0"/>
          </a:p>
          <a:p>
            <a:pPr marL="568325" indent="-447675">
              <a:lnSpc>
                <a:spcPct val="90000"/>
              </a:lnSpc>
              <a:spcBef>
                <a:spcPts val="0"/>
              </a:spcBef>
            </a:pPr>
            <a:r>
              <a:rPr lang="en-US" sz="2400" dirty="0"/>
              <a:t>State captains and co-captains </a:t>
            </a:r>
            <a:r>
              <a:rPr lang="en-US" sz="2400" dirty="0" smtClean="0"/>
              <a:t>meet </a:t>
            </a:r>
            <a:r>
              <a:rPr lang="en-US" sz="2400" dirty="0"/>
              <a:t>Sunday, February </a:t>
            </a:r>
            <a:r>
              <a:rPr lang="en-US" sz="2400" dirty="0" smtClean="0"/>
              <a:t>10 </a:t>
            </a:r>
            <a:r>
              <a:rPr lang="en-US" sz="2400" dirty="0"/>
              <a:t>from </a:t>
            </a:r>
            <a:r>
              <a:rPr lang="en-US" sz="2400" dirty="0" smtClean="0"/>
              <a:t>2:30-2:55 </a:t>
            </a:r>
            <a:r>
              <a:rPr lang="en-US" sz="2400" dirty="0"/>
              <a:t>p.m. </a:t>
            </a:r>
            <a:r>
              <a:rPr lang="en-US" sz="2400" dirty="0" smtClean="0"/>
              <a:t>- get leave-behind packets </a:t>
            </a:r>
          </a:p>
          <a:p>
            <a:pPr marL="568325" indent="-447675">
              <a:lnSpc>
                <a:spcPct val="90000"/>
              </a:lnSpc>
              <a:spcBef>
                <a:spcPts val="0"/>
              </a:spcBef>
            </a:pPr>
            <a:endParaRPr lang="en-US" sz="2400" dirty="0"/>
          </a:p>
          <a:p>
            <a:pPr marL="568325" indent="-447675">
              <a:lnSpc>
                <a:spcPct val="90000"/>
              </a:lnSpc>
              <a:spcBef>
                <a:spcPts val="0"/>
              </a:spcBef>
            </a:pPr>
            <a:r>
              <a:rPr lang="en-US" sz="2400" dirty="0" smtClean="0"/>
              <a:t>State delegations meet </a:t>
            </a:r>
            <a:r>
              <a:rPr lang="en-US" sz="2400" dirty="0"/>
              <a:t>on Monday, February </a:t>
            </a:r>
            <a:r>
              <a:rPr lang="en-US" sz="2400" dirty="0" smtClean="0"/>
              <a:t>11 </a:t>
            </a:r>
            <a:r>
              <a:rPr lang="en-US" sz="2400" dirty="0"/>
              <a:t>at </a:t>
            </a:r>
            <a:r>
              <a:rPr lang="en-US" sz="2400" dirty="0" smtClean="0"/>
              <a:t>12:30 p.m.</a:t>
            </a:r>
          </a:p>
          <a:p>
            <a:pPr marL="568325" indent="-447675">
              <a:lnSpc>
                <a:spcPct val="90000"/>
              </a:lnSpc>
              <a:spcBef>
                <a:spcPts val="0"/>
              </a:spcBef>
              <a:buNone/>
            </a:pPr>
            <a:endParaRPr lang="en-US" sz="2400" dirty="0" smtClean="0"/>
          </a:p>
          <a:p>
            <a:pPr marL="568325" indent="-447675">
              <a:lnSpc>
                <a:spcPct val="90000"/>
              </a:lnSpc>
              <a:spcBef>
                <a:spcPts val="0"/>
              </a:spcBef>
            </a:pPr>
            <a:r>
              <a:rPr lang="en-US" sz="2400" dirty="0"/>
              <a:t>Briefings for both international and domestic issues will be February </a:t>
            </a:r>
            <a:r>
              <a:rPr lang="en-US" sz="2400" dirty="0" smtClean="0"/>
              <a:t>11 </a:t>
            </a:r>
            <a:r>
              <a:rPr lang="en-US" sz="2400" dirty="0"/>
              <a:t>from </a:t>
            </a:r>
            <a:r>
              <a:rPr lang="en-US" sz="2400" dirty="0" smtClean="0"/>
              <a:t>3:45 </a:t>
            </a:r>
            <a:r>
              <a:rPr lang="en-US" sz="2400" dirty="0"/>
              <a:t>p.m. to 5:30 p.m</a:t>
            </a:r>
            <a:r>
              <a:rPr lang="en-US" sz="2400" dirty="0" smtClean="0"/>
              <a:t>.</a:t>
            </a:r>
            <a:endParaRPr lang="en-US" sz="2400" dirty="0"/>
          </a:p>
        </p:txBody>
      </p:sp>
    </p:spTree>
    <p:extLst>
      <p:ext uri="{BB962C8B-B14F-4D97-AF65-F5344CB8AC3E}">
        <p14:creationId xmlns:p14="http://schemas.microsoft.com/office/powerpoint/2010/main" val="26112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457200" y="277813"/>
            <a:ext cx="8229600" cy="823912"/>
          </a:xfrm>
        </p:spPr>
        <p:txBody>
          <a:bodyPr/>
          <a:lstStyle/>
          <a:p>
            <a:r>
              <a:rPr lang="en-US" sz="3800" dirty="0">
                <a:solidFill>
                  <a:schemeClr val="tx1"/>
                </a:solidFill>
              </a:rPr>
              <a:t>The Role of State Captains</a:t>
            </a:r>
            <a:r>
              <a:rPr lang="en-US" sz="3400" dirty="0">
                <a:solidFill>
                  <a:schemeClr val="bg2"/>
                </a:solidFill>
              </a:rPr>
              <a:t/>
            </a:r>
            <a:br>
              <a:rPr lang="en-US" sz="3400" dirty="0">
                <a:solidFill>
                  <a:schemeClr val="bg2"/>
                </a:solidFill>
              </a:rPr>
            </a:br>
            <a:endParaRPr lang="en-US" sz="2900" dirty="0">
              <a:solidFill>
                <a:schemeClr val="bg2"/>
              </a:solidFill>
            </a:endParaRPr>
          </a:p>
        </p:txBody>
      </p:sp>
      <p:sp>
        <p:nvSpPr>
          <p:cNvPr id="261124" name="Rectangle 4"/>
          <p:cNvSpPr>
            <a:spLocks noChangeArrowheads="1"/>
          </p:cNvSpPr>
          <p:nvPr/>
        </p:nvSpPr>
        <p:spPr bwMode="auto">
          <a:xfrm>
            <a:off x="533400" y="1524000"/>
            <a:ext cx="8229600" cy="4495800"/>
          </a:xfrm>
          <a:prstGeom prst="rect">
            <a:avLst/>
          </a:prstGeom>
          <a:noFill/>
          <a:ln w="9525">
            <a:noFill/>
            <a:miter lim="800000"/>
            <a:headEnd/>
            <a:tailEnd/>
          </a:ln>
          <a:effectLst/>
        </p:spPr>
        <p:txBody>
          <a:bodyPr/>
          <a:lstStyle/>
          <a:p>
            <a:pPr marL="609600" indent="-609600">
              <a:spcBef>
                <a:spcPct val="20000"/>
              </a:spcBef>
              <a:buClr>
                <a:schemeClr val="accent1"/>
              </a:buClr>
              <a:buSzPct val="65000"/>
            </a:pPr>
            <a:r>
              <a:rPr lang="en-US" sz="2400" b="1" dirty="0"/>
              <a:t>Help lead and coordinate congressional visits by the members of your state’s delegation. </a:t>
            </a:r>
            <a:endParaRPr lang="en-US" sz="2400" b="1" dirty="0" smtClean="0"/>
          </a:p>
          <a:p>
            <a:pPr marL="609600" indent="-609600">
              <a:spcBef>
                <a:spcPct val="20000"/>
              </a:spcBef>
              <a:buClr>
                <a:schemeClr val="accent1"/>
              </a:buClr>
              <a:buSzPct val="65000"/>
            </a:pPr>
            <a:endParaRPr lang="en-US" sz="1400" b="1" dirty="0"/>
          </a:p>
          <a:p>
            <a:pPr marL="609600" indent="-609600">
              <a:spcBef>
                <a:spcPct val="20000"/>
              </a:spcBef>
              <a:buClr>
                <a:schemeClr val="accent1"/>
              </a:buClr>
              <a:buSzPct val="65000"/>
            </a:pPr>
            <a:r>
              <a:rPr lang="en-US" sz="2400" b="1" dirty="0"/>
              <a:t>While mainly responsible for setting up visits with your Senators, it is imperative to also get the members of your delegation to set up meetings with their Representatives. We can help with office phone numbers, if you need it</a:t>
            </a:r>
            <a:r>
              <a:rPr lang="en-US" sz="2400" b="1" dirty="0" smtClean="0"/>
              <a:t>. Encourage them to use CSMG resources.</a:t>
            </a:r>
            <a:endParaRPr lang="en-US" sz="2400" b="1" dirty="0"/>
          </a:p>
          <a:p>
            <a:pPr marL="609600" indent="-609600">
              <a:spcBef>
                <a:spcPct val="20000"/>
              </a:spcBef>
              <a:buClr>
                <a:schemeClr val="accent1"/>
              </a:buClr>
              <a:buSzPct val="65000"/>
            </a:pPr>
            <a:endParaRPr lang="en-US" sz="1400" b="1" dirty="0"/>
          </a:p>
          <a:p>
            <a:pPr marL="609600" indent="-609600">
              <a:spcBef>
                <a:spcPct val="20000"/>
              </a:spcBef>
              <a:buClr>
                <a:schemeClr val="accent1"/>
              </a:buClr>
              <a:buSzPct val="65000"/>
            </a:pPr>
            <a:r>
              <a:rPr lang="en-US" sz="2400" b="1" dirty="0" smtClean="0"/>
              <a:t>Share </a:t>
            </a:r>
            <a:r>
              <a:rPr lang="en-US" sz="2400" b="1" dirty="0"/>
              <a:t>what works and what doesn’t </a:t>
            </a:r>
            <a:r>
              <a:rPr lang="en-US" sz="2400" b="1" dirty="0" smtClean="0"/>
              <a:t>work by contacting other state captains. </a:t>
            </a:r>
            <a:endParaRPr lang="en-US" sz="2400" dirty="0"/>
          </a:p>
          <a:p>
            <a:pPr marL="609600" indent="-609600">
              <a:spcBef>
                <a:spcPct val="20000"/>
              </a:spcBef>
              <a:buClr>
                <a:schemeClr val="accent1"/>
              </a:buClr>
              <a:buSzPct val="65000"/>
              <a:buFont typeface="Wingdings" pitchFamily="2" charset="2"/>
              <a:buNone/>
            </a:pPr>
            <a:endParaRPr lang="en-US" sz="2100" b="1" i="1" dirty="0"/>
          </a:p>
          <a:p>
            <a:pPr marL="609600" indent="-609600">
              <a:spcBef>
                <a:spcPct val="20000"/>
              </a:spcBef>
              <a:buClr>
                <a:schemeClr val="accent1"/>
              </a:buClr>
              <a:buSzPct val="65000"/>
              <a:buFont typeface="Wingdings" pitchFamily="2" charset="2"/>
              <a:buNone/>
            </a:pPr>
            <a:endParaRPr lang="en-US" sz="2100" b="1" i="1" dirty="0"/>
          </a:p>
          <a:p>
            <a:pPr marL="609600" indent="-609600">
              <a:spcBef>
                <a:spcPct val="20000"/>
              </a:spcBef>
              <a:buClr>
                <a:schemeClr val="accent1"/>
              </a:buClr>
              <a:buSzPct val="65000"/>
              <a:buFont typeface="Wingdings" pitchFamily="2" charset="2"/>
              <a:buNone/>
            </a:pPr>
            <a:r>
              <a:rPr lang="en-US" sz="2100" b="1" i="1" dirty="0"/>
              <a:t>	</a:t>
            </a:r>
            <a:endParaRPr lang="en-US" sz="1500" i="1" dirty="0"/>
          </a:p>
        </p:txBody>
      </p:sp>
    </p:spTree>
  </p:cSld>
  <p:clrMapOvr>
    <a:masterClrMapping/>
  </p:clrMapOvr>
  <p:transition advTm="3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457200" y="277813"/>
            <a:ext cx="8229600" cy="823912"/>
          </a:xfrm>
        </p:spPr>
        <p:txBody>
          <a:bodyPr/>
          <a:lstStyle/>
          <a:p>
            <a:r>
              <a:rPr lang="en-US" sz="3800" dirty="0">
                <a:solidFill>
                  <a:schemeClr val="tx1"/>
                </a:solidFill>
              </a:rPr>
              <a:t>Scheduling Visits</a:t>
            </a:r>
            <a:endParaRPr lang="en-US" sz="3300" dirty="0">
              <a:solidFill>
                <a:schemeClr val="tx1"/>
              </a:solidFill>
            </a:endParaRPr>
          </a:p>
        </p:txBody>
      </p:sp>
      <p:sp>
        <p:nvSpPr>
          <p:cNvPr id="227331" name="Rectangle 3"/>
          <p:cNvSpPr>
            <a:spLocks noGrp="1" noChangeArrowheads="1"/>
          </p:cNvSpPr>
          <p:nvPr>
            <p:ph idx="1"/>
          </p:nvPr>
        </p:nvSpPr>
        <p:spPr>
          <a:xfrm>
            <a:off x="1981200" y="1600200"/>
            <a:ext cx="6705600" cy="4530725"/>
          </a:xfrm>
          <a:noFill/>
          <a:ln/>
        </p:spPr>
        <p:txBody>
          <a:bodyPr/>
          <a:lstStyle/>
          <a:p>
            <a:pPr marL="609600" indent="-609600">
              <a:buFont typeface="Wingdings" pitchFamily="2" charset="2"/>
              <a:buNone/>
            </a:pPr>
            <a:endParaRPr lang="en-US" dirty="0"/>
          </a:p>
          <a:p>
            <a:pPr marL="609600" indent="-609600"/>
            <a:endParaRPr lang="en-US" dirty="0"/>
          </a:p>
          <a:p>
            <a:pPr marL="609600" indent="-609600"/>
            <a:endParaRPr lang="en-US" dirty="0"/>
          </a:p>
          <a:p>
            <a:pPr marL="609600" indent="-609600">
              <a:buFont typeface="Wingdings" pitchFamily="2" charset="2"/>
              <a:buNone/>
            </a:pPr>
            <a:endParaRPr lang="en-US" dirty="0"/>
          </a:p>
        </p:txBody>
      </p:sp>
      <p:sp>
        <p:nvSpPr>
          <p:cNvPr id="227332" name="Rectangle 4"/>
          <p:cNvSpPr>
            <a:spLocks noChangeArrowheads="1"/>
          </p:cNvSpPr>
          <p:nvPr/>
        </p:nvSpPr>
        <p:spPr bwMode="auto">
          <a:xfrm>
            <a:off x="457200" y="1524000"/>
            <a:ext cx="8229600" cy="4953000"/>
          </a:xfrm>
          <a:prstGeom prst="rect">
            <a:avLst/>
          </a:prstGeom>
          <a:noFill/>
          <a:ln w="9525">
            <a:noFill/>
            <a:miter lim="800000"/>
            <a:headEnd/>
            <a:tailEnd/>
          </a:ln>
          <a:effectLst/>
        </p:spPr>
        <p:txBody>
          <a:bodyPr/>
          <a:lstStyle/>
          <a:p>
            <a:pPr marL="609600" indent="-609600">
              <a:spcBef>
                <a:spcPct val="20000"/>
              </a:spcBef>
              <a:buClr>
                <a:schemeClr val="accent1"/>
              </a:buClr>
              <a:buSzPct val="65000"/>
            </a:pPr>
            <a:r>
              <a:rPr lang="en-US" sz="2100" b="1" dirty="0"/>
              <a:t>Request appointments for </a:t>
            </a:r>
            <a:r>
              <a:rPr lang="en-US" sz="2100" b="1" dirty="0" smtClean="0"/>
              <a:t>Tues., </a:t>
            </a:r>
            <a:r>
              <a:rPr lang="en-US" sz="2100" b="1" dirty="0"/>
              <a:t>Feb. </a:t>
            </a:r>
            <a:r>
              <a:rPr lang="en-US" sz="2100" b="1" dirty="0" smtClean="0"/>
              <a:t>12 </a:t>
            </a:r>
            <a:r>
              <a:rPr lang="en-US" sz="2100" b="1" dirty="0"/>
              <a:t>from </a:t>
            </a:r>
            <a:r>
              <a:rPr lang="en-US" sz="2100" b="1" dirty="0" smtClean="0"/>
              <a:t>1:30 </a:t>
            </a:r>
            <a:r>
              <a:rPr lang="en-US" sz="2100" b="1" dirty="0"/>
              <a:t>– 4:30 pm </a:t>
            </a:r>
            <a:r>
              <a:rPr lang="en-US" sz="2100" b="1" dirty="0" smtClean="0"/>
              <a:t>(Hill </a:t>
            </a:r>
            <a:r>
              <a:rPr lang="en-US" sz="2100" b="1" dirty="0"/>
              <a:t>reception in </a:t>
            </a:r>
            <a:r>
              <a:rPr lang="en-US" sz="2100" b="1" dirty="0" smtClean="0"/>
              <a:t>Russell Senate Office Bldg </a:t>
            </a:r>
            <a:r>
              <a:rPr lang="en-US" sz="2100" b="1" dirty="0"/>
              <a:t>from 4:30 – 6:30 pm</a:t>
            </a:r>
            <a:r>
              <a:rPr lang="en-US" sz="2100" b="1" dirty="0" smtClean="0"/>
              <a:t>). State of the Union address Feb 12 evening .</a:t>
            </a:r>
          </a:p>
          <a:p>
            <a:pPr marL="609600" indent="-609600">
              <a:spcBef>
                <a:spcPct val="20000"/>
              </a:spcBef>
              <a:buClr>
                <a:schemeClr val="accent1"/>
              </a:buClr>
              <a:buSzPct val="65000"/>
            </a:pPr>
            <a:endParaRPr lang="en-US" sz="1200" b="1" dirty="0"/>
          </a:p>
          <a:p>
            <a:pPr marL="609600" indent="-609600">
              <a:spcBef>
                <a:spcPct val="20000"/>
              </a:spcBef>
              <a:buClr>
                <a:schemeClr val="accent1"/>
              </a:buClr>
              <a:buSzPct val="65000"/>
            </a:pPr>
            <a:r>
              <a:rPr lang="en-US" sz="2100" b="1" dirty="0" smtClean="0"/>
              <a:t>Visit our </a:t>
            </a:r>
            <a:r>
              <a:rPr lang="en-US" sz="2100" b="1" dirty="0" smtClean="0">
                <a:hlinkClick r:id="rId3"/>
              </a:rPr>
              <a:t>Legislative Action Center</a:t>
            </a:r>
            <a:r>
              <a:rPr lang="en-US" sz="2100" b="1" dirty="0" smtClean="0"/>
              <a:t> to find contact information</a:t>
            </a:r>
          </a:p>
          <a:p>
            <a:pPr marL="609600" indent="-609600">
              <a:spcBef>
                <a:spcPct val="20000"/>
              </a:spcBef>
              <a:buClr>
                <a:schemeClr val="accent1"/>
              </a:buClr>
              <a:buSzPct val="65000"/>
            </a:pPr>
            <a:endParaRPr lang="en-US" sz="1200" b="1" dirty="0"/>
          </a:p>
          <a:p>
            <a:pPr marL="609600" indent="-609600">
              <a:spcBef>
                <a:spcPct val="20000"/>
              </a:spcBef>
              <a:buClr>
                <a:schemeClr val="accent1"/>
              </a:buClr>
              <a:buSzPct val="65000"/>
            </a:pPr>
            <a:r>
              <a:rPr lang="en-US" sz="2100" b="1" dirty="0" smtClean="0"/>
              <a:t>Some may </a:t>
            </a:r>
            <a:r>
              <a:rPr lang="en-US" sz="2100" b="1" dirty="0"/>
              <a:t>require faxing or (e-mailing) </a:t>
            </a:r>
            <a:r>
              <a:rPr lang="en-US" sz="2100" b="1" dirty="0" smtClean="0"/>
              <a:t>your request .</a:t>
            </a:r>
            <a:endParaRPr lang="en-US" sz="1200" b="1" dirty="0" smtClean="0"/>
          </a:p>
          <a:p>
            <a:pPr marL="609600" indent="-609600">
              <a:spcBef>
                <a:spcPct val="20000"/>
              </a:spcBef>
              <a:buClr>
                <a:schemeClr val="accent1"/>
              </a:buClr>
              <a:buSzPct val="65000"/>
            </a:pPr>
            <a:r>
              <a:rPr lang="en-US" sz="2100" b="1" dirty="0" smtClean="0"/>
              <a:t>Follow-up </a:t>
            </a:r>
            <a:r>
              <a:rPr lang="en-US" sz="2100" b="1" dirty="0"/>
              <a:t>with a call to be </a:t>
            </a:r>
            <a:r>
              <a:rPr lang="en-US" sz="2100" b="1" dirty="0" smtClean="0"/>
              <a:t>sure your request </a:t>
            </a:r>
            <a:r>
              <a:rPr lang="en-US" sz="2100" b="1" dirty="0"/>
              <a:t>is </a:t>
            </a:r>
            <a:r>
              <a:rPr lang="en-US" sz="2100" b="1" dirty="0" smtClean="0"/>
              <a:t>received</a:t>
            </a:r>
          </a:p>
          <a:p>
            <a:pPr marL="609600" indent="-609600">
              <a:spcBef>
                <a:spcPct val="20000"/>
              </a:spcBef>
              <a:buClr>
                <a:schemeClr val="accent1"/>
              </a:buClr>
              <a:buSzPct val="65000"/>
            </a:pPr>
            <a:endParaRPr lang="en-US" sz="1200" b="1" dirty="0" smtClean="0"/>
          </a:p>
          <a:p>
            <a:pPr marL="609600" indent="-609600">
              <a:spcBef>
                <a:spcPct val="20000"/>
              </a:spcBef>
              <a:buClr>
                <a:schemeClr val="accent1"/>
              </a:buClr>
              <a:buSzPct val="65000"/>
            </a:pPr>
            <a:r>
              <a:rPr lang="en-US" sz="2100" b="1" dirty="0" smtClean="0"/>
              <a:t>When confirmed,  please share date, time, location and with whom you are </a:t>
            </a:r>
            <a:r>
              <a:rPr lang="en-US" sz="2100" b="1" dirty="0" smtClean="0"/>
              <a:t>meeting with </a:t>
            </a:r>
            <a:r>
              <a:rPr lang="en-US" sz="2100" b="1" dirty="0" smtClean="0">
                <a:hlinkClick r:id="rId4"/>
              </a:rPr>
              <a:t>Tom Mulloy</a:t>
            </a:r>
            <a:endParaRPr lang="en-US" sz="2100" b="1" dirty="0"/>
          </a:p>
          <a:p>
            <a:pPr marL="609600" indent="-609600">
              <a:spcBef>
                <a:spcPct val="20000"/>
              </a:spcBef>
              <a:buClr>
                <a:schemeClr val="accent1"/>
              </a:buClr>
              <a:buSzPct val="65000"/>
              <a:buFont typeface="Wingdings" pitchFamily="2" charset="2"/>
              <a:buBlip>
                <a:blip r:embed="rId5"/>
              </a:buBlip>
            </a:pPr>
            <a:endParaRPr lang="en-US" sz="2100" b="1" dirty="0"/>
          </a:p>
          <a:p>
            <a:pPr marL="609600" indent="-609600">
              <a:spcBef>
                <a:spcPct val="20000"/>
              </a:spcBef>
              <a:buClr>
                <a:schemeClr val="accent1"/>
              </a:buClr>
              <a:buSzPct val="65000"/>
              <a:buFont typeface="Wingdings" pitchFamily="2" charset="2"/>
              <a:buBlip>
                <a:blip r:embed="rId5"/>
              </a:buBlip>
            </a:pPr>
            <a:endParaRPr lang="en-US" sz="1500" i="1" dirty="0"/>
          </a:p>
        </p:txBody>
      </p:sp>
    </p:spTree>
  </p:cSld>
  <p:clrMapOvr>
    <a:masterClrMapping/>
  </p:clrMapOvr>
  <p:transition advTm="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US" sz="3800" dirty="0">
                <a:solidFill>
                  <a:schemeClr val="tx1"/>
                </a:solidFill>
              </a:rPr>
              <a:t>Coordinating Visits</a:t>
            </a:r>
          </a:p>
        </p:txBody>
      </p:sp>
      <p:graphicFrame>
        <p:nvGraphicFramePr>
          <p:cNvPr id="5" name="Diagram 4"/>
          <p:cNvGraphicFramePr/>
          <p:nvPr>
            <p:extLst>
              <p:ext uri="{D42A27DB-BD31-4B8C-83A1-F6EECF244321}">
                <p14:modId xmlns:p14="http://schemas.microsoft.com/office/powerpoint/2010/main" val="611673156"/>
              </p:ext>
            </p:extLst>
          </p:nvPr>
        </p:nvGraphicFramePr>
        <p:xfrm>
          <a:off x="457200" y="1371600"/>
          <a:ext cx="8229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3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sz="3800" dirty="0">
                <a:solidFill>
                  <a:schemeClr val="tx1"/>
                </a:solidFill>
              </a:rPr>
              <a:t>Getting a Head Start</a:t>
            </a:r>
          </a:p>
        </p:txBody>
      </p:sp>
      <p:graphicFrame>
        <p:nvGraphicFramePr>
          <p:cNvPr id="5" name="Diagram 4"/>
          <p:cNvGraphicFramePr/>
          <p:nvPr>
            <p:extLst>
              <p:ext uri="{D42A27DB-BD31-4B8C-83A1-F6EECF244321}">
                <p14:modId xmlns:p14="http://schemas.microsoft.com/office/powerpoint/2010/main" val="3174087836"/>
              </p:ext>
            </p:extLst>
          </p:nvPr>
        </p:nvGraphicFramePr>
        <p:xfrm>
          <a:off x="457200" y="1371600"/>
          <a:ext cx="8229600" cy="4759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sz="3800" dirty="0">
                <a:solidFill>
                  <a:schemeClr val="tx1"/>
                </a:solidFill>
              </a:rPr>
              <a:t>Other </a:t>
            </a:r>
            <a:r>
              <a:rPr lang="en-US" sz="3800" dirty="0" smtClean="0">
                <a:solidFill>
                  <a:schemeClr val="tx1"/>
                </a:solidFill>
              </a:rPr>
              <a:t>Updates</a:t>
            </a:r>
            <a:endParaRPr lang="en-US" sz="3800" dirty="0">
              <a:solidFill>
                <a:schemeClr val="tx1"/>
              </a:solidFill>
            </a:endParaRPr>
          </a:p>
        </p:txBody>
      </p:sp>
      <p:graphicFrame>
        <p:nvGraphicFramePr>
          <p:cNvPr id="5" name="Diagram 4"/>
          <p:cNvGraphicFramePr/>
          <p:nvPr>
            <p:extLst>
              <p:ext uri="{D42A27DB-BD31-4B8C-83A1-F6EECF244321}">
                <p14:modId xmlns:p14="http://schemas.microsoft.com/office/powerpoint/2010/main" val="188359075"/>
              </p:ext>
            </p:extLst>
          </p:nvPr>
        </p:nvGraphicFramePr>
        <p:xfrm>
          <a:off x="528847" y="1600200"/>
          <a:ext cx="8229600" cy="4378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Tm="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algn="ctr"/>
            <a:r>
              <a:rPr lang="en-US" dirty="0">
                <a:solidFill>
                  <a:schemeClr val="tx1"/>
                </a:solidFill>
              </a:rPr>
              <a:t>Thank </a:t>
            </a:r>
            <a:r>
              <a:rPr lang="en-US" dirty="0" smtClean="0">
                <a:solidFill>
                  <a:schemeClr val="tx1"/>
                </a:solidFill>
              </a:rPr>
              <a:t>You</a:t>
            </a:r>
            <a:r>
              <a:rPr lang="en-US" dirty="0" smtClean="0">
                <a:solidFill>
                  <a:schemeClr val="bg2"/>
                </a:solidFill>
              </a:rPr>
              <a:t/>
            </a:r>
            <a:br>
              <a:rPr lang="en-US" dirty="0" smtClean="0">
                <a:solidFill>
                  <a:schemeClr val="bg2"/>
                </a:solidFill>
              </a:rPr>
            </a:br>
            <a:r>
              <a:rPr lang="en-US" dirty="0">
                <a:solidFill>
                  <a:schemeClr val="tx1"/>
                </a:solidFill>
              </a:rPr>
              <a:t/>
            </a:r>
            <a:br>
              <a:rPr lang="en-US" dirty="0">
                <a:solidFill>
                  <a:schemeClr val="tx1"/>
                </a:solidFill>
              </a:rPr>
            </a:br>
            <a:r>
              <a:rPr lang="en-US" dirty="0" smtClean="0">
                <a:solidFill>
                  <a:schemeClr val="tx1"/>
                </a:solidFill>
              </a:rPr>
              <a:t>See you in February!</a:t>
            </a:r>
            <a:endParaRPr lang="en-US" dirty="0">
              <a:solidFill>
                <a:schemeClr val="tx1"/>
              </a:solidFill>
            </a:endParaRPr>
          </a:p>
        </p:txBody>
      </p:sp>
      <p:sp>
        <p:nvSpPr>
          <p:cNvPr id="242691" name="Rectangle 3"/>
          <p:cNvSpPr>
            <a:spLocks noGrp="1" noChangeArrowheads="1"/>
          </p:cNvSpPr>
          <p:nvPr>
            <p:ph idx="1"/>
          </p:nvPr>
        </p:nvSpPr>
        <p:spPr>
          <a:xfrm>
            <a:off x="990600" y="3825875"/>
            <a:ext cx="7467600" cy="2305050"/>
          </a:xfrm>
        </p:spPr>
        <p:txBody>
          <a:bodyPr/>
          <a:lstStyle/>
          <a:p>
            <a:pPr algn="ctr">
              <a:lnSpc>
                <a:spcPct val="90000"/>
              </a:lnSpc>
              <a:buFont typeface="Wingdings" pitchFamily="2" charset="2"/>
              <a:buNone/>
            </a:pPr>
            <a:r>
              <a:rPr lang="en-US" sz="1800" dirty="0" smtClean="0"/>
              <a:t>Brought to you by the</a:t>
            </a:r>
          </a:p>
          <a:p>
            <a:pPr algn="ctr">
              <a:lnSpc>
                <a:spcPct val="90000"/>
              </a:lnSpc>
              <a:buFont typeface="Wingdings" pitchFamily="2" charset="2"/>
              <a:buNone/>
            </a:pPr>
            <a:r>
              <a:rPr lang="en-US" dirty="0" smtClean="0"/>
              <a:t>CSMG </a:t>
            </a:r>
            <a:r>
              <a:rPr lang="en-US" dirty="0"/>
              <a:t>Hill </a:t>
            </a:r>
            <a:r>
              <a:rPr lang="en-US" dirty="0" smtClean="0"/>
              <a:t>Visits Sub-Committee:</a:t>
            </a:r>
          </a:p>
          <a:p>
            <a:pPr algn="ctr">
              <a:lnSpc>
                <a:spcPct val="90000"/>
              </a:lnSpc>
              <a:buFont typeface="Wingdings" pitchFamily="2" charset="2"/>
              <a:buNone/>
            </a:pPr>
            <a:endParaRPr lang="en-US" sz="1800" dirty="0"/>
          </a:p>
          <a:p>
            <a:pPr algn="ctr">
              <a:lnSpc>
                <a:spcPct val="90000"/>
              </a:lnSpc>
              <a:buFont typeface="Wingdings" pitchFamily="2" charset="2"/>
              <a:buNone/>
            </a:pPr>
            <a:r>
              <a:rPr lang="en-US" sz="1800" dirty="0" smtClean="0">
                <a:hlinkClick r:id="rId3"/>
              </a:rPr>
              <a:t>Joanne Dunne</a:t>
            </a:r>
            <a:r>
              <a:rPr lang="en-US" sz="1800" dirty="0" smtClean="0"/>
              <a:t> (NCCW), </a:t>
            </a:r>
            <a:r>
              <a:rPr lang="en-US" sz="1800" dirty="0" smtClean="0">
                <a:hlinkClick r:id="rId4"/>
              </a:rPr>
              <a:t>Ginny Farris</a:t>
            </a:r>
            <a:r>
              <a:rPr lang="en-US" sz="1800" dirty="0" smtClean="0"/>
              <a:t> </a:t>
            </a:r>
            <a:r>
              <a:rPr lang="en-US" sz="1800" dirty="0"/>
              <a:t>(USCCB), </a:t>
            </a:r>
            <a:r>
              <a:rPr lang="en-US" sz="1800" dirty="0" smtClean="0">
                <a:hlinkClick r:id="rId5"/>
              </a:rPr>
              <a:t>Ron Jackson</a:t>
            </a:r>
            <a:r>
              <a:rPr lang="en-US" sz="1800" dirty="0" smtClean="0"/>
              <a:t> </a:t>
            </a:r>
            <a:r>
              <a:rPr lang="en-US" sz="1800" dirty="0"/>
              <a:t>(CCUSA</a:t>
            </a:r>
            <a:r>
              <a:rPr lang="en-US" sz="1800" dirty="0" smtClean="0"/>
              <a:t>), </a:t>
            </a:r>
            <a:r>
              <a:rPr lang="en-US" sz="1800" dirty="0" smtClean="0">
                <a:hlinkClick r:id="rId6"/>
              </a:rPr>
              <a:t>Tom Mulloy</a:t>
            </a:r>
            <a:r>
              <a:rPr lang="en-US" sz="1800" dirty="0" smtClean="0"/>
              <a:t> (USCCB), </a:t>
            </a:r>
            <a:r>
              <a:rPr lang="en-US" sz="1800" dirty="0" smtClean="0">
                <a:hlinkClick r:id="rId7"/>
              </a:rPr>
              <a:t>Tina </a:t>
            </a:r>
            <a:r>
              <a:rPr lang="en-US" sz="1800" dirty="0" err="1" smtClean="0">
                <a:hlinkClick r:id="rId7"/>
              </a:rPr>
              <a:t>Rodousakis</a:t>
            </a:r>
            <a:r>
              <a:rPr lang="en-US" sz="1800" dirty="0" smtClean="0"/>
              <a:t> (CRS),</a:t>
            </a:r>
          </a:p>
          <a:p>
            <a:pPr algn="ctr">
              <a:lnSpc>
                <a:spcPct val="90000"/>
              </a:lnSpc>
              <a:buFont typeface="Wingdings" pitchFamily="2" charset="2"/>
              <a:buNone/>
            </a:pPr>
            <a:r>
              <a:rPr lang="en-US" sz="1800" dirty="0" smtClean="0"/>
              <a:t> </a:t>
            </a:r>
            <a:r>
              <a:rPr lang="en-US" sz="1800" dirty="0" smtClean="0">
                <a:hlinkClick r:id="rId8"/>
              </a:rPr>
              <a:t>Terry Thames</a:t>
            </a:r>
            <a:r>
              <a:rPr lang="en-US" sz="1800" dirty="0" smtClean="0"/>
              <a:t> (USCCB)</a:t>
            </a:r>
            <a:endParaRPr lang="en-US" sz="1800" dirty="0"/>
          </a:p>
        </p:txBody>
      </p:sp>
    </p:spTree>
    <p:extLst>
      <p:ext uri="{BB962C8B-B14F-4D97-AF65-F5344CB8AC3E}">
        <p14:creationId xmlns:p14="http://schemas.microsoft.com/office/powerpoint/2010/main" val="492366083"/>
      </p:ext>
    </p:extLst>
  </p:cSld>
  <p:clrMapOvr>
    <a:masterClrMapping/>
  </p:clrMapOvr>
  <p:transition advTm="3000"/>
  <p:timing>
    <p:tnLst>
      <p:par>
        <p:cTn id="1" dur="indefinite" restart="never" nodeType="tmRoot"/>
      </p:par>
    </p:tnLst>
  </p:timing>
</p:sld>
</file>

<file path=ppt/theme/theme1.xml><?xml version="1.0" encoding="utf-8"?>
<a:theme xmlns:a="http://schemas.openxmlformats.org/drawingml/2006/main" name="Edge">
  <a:themeElements>
    <a:clrScheme name="Custom 10">
      <a:dk1>
        <a:sysClr val="windowText" lastClr="000000"/>
      </a:dk1>
      <a:lt1>
        <a:srgbClr val="FFFFFF"/>
      </a:lt1>
      <a:dk2>
        <a:srgbClr val="4F81BD"/>
      </a:dk2>
      <a:lt2>
        <a:srgbClr val="595959"/>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22453</TotalTime>
  <Words>2172</Words>
  <Application>Microsoft Office PowerPoint</Application>
  <PresentationFormat>On-screen Show (4:3)</PresentationFormat>
  <Paragraphs>149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Edge</vt:lpstr>
      <vt:lpstr> Information for State Captains January, 2013   2013 Catholic Social Ministry Gathering   </vt:lpstr>
      <vt:lpstr>Important Dates, Times &amp; Events</vt:lpstr>
      <vt:lpstr>The Role of State Captains </vt:lpstr>
      <vt:lpstr>Scheduling Visits</vt:lpstr>
      <vt:lpstr>Coordinating Visits</vt:lpstr>
      <vt:lpstr>Getting a Head Start</vt:lpstr>
      <vt:lpstr>Other Updates</vt:lpstr>
      <vt:lpstr>Thank You  See you in February!</vt:lpstr>
    </vt:vector>
  </TitlesOfParts>
  <Company>National Wildlife Federation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MACT Rule—14 Year Effort</dc:title>
  <dc:creator>NWF User</dc:creator>
  <cp:lastModifiedBy>TMulloy</cp:lastModifiedBy>
  <cp:revision>395</cp:revision>
  <cp:lastPrinted>2012-01-13T17:48:42Z</cp:lastPrinted>
  <dcterms:created xsi:type="dcterms:W3CDTF">2004-02-16T17:00:39Z</dcterms:created>
  <dcterms:modified xsi:type="dcterms:W3CDTF">2013-01-22T23:24:27Z</dcterms:modified>
</cp:coreProperties>
</file>