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5"/>
  </p:notesMasterIdLst>
  <p:handoutMasterIdLst>
    <p:handoutMasterId r:id="rId16"/>
  </p:handoutMasterIdLst>
  <p:sldIdLst>
    <p:sldId id="266" r:id="rId2"/>
    <p:sldId id="396" r:id="rId3"/>
    <p:sldId id="409" r:id="rId4"/>
    <p:sldId id="321" r:id="rId5"/>
    <p:sldId id="310" r:id="rId6"/>
    <p:sldId id="371" r:id="rId7"/>
    <p:sldId id="367" r:id="rId8"/>
    <p:sldId id="375" r:id="rId9"/>
    <p:sldId id="372" r:id="rId10"/>
    <p:sldId id="370" r:id="rId11"/>
    <p:sldId id="393" r:id="rId12"/>
    <p:sldId id="376" r:id="rId13"/>
    <p:sldId id="318" r:id="rId14"/>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price" initials="t"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92" autoAdjust="0"/>
    <p:restoredTop sz="57962" autoAdjust="0"/>
  </p:normalViewPr>
  <p:slideViewPr>
    <p:cSldViewPr>
      <p:cViewPr>
        <p:scale>
          <a:sx n="50" d="100"/>
          <a:sy n="50" d="100"/>
        </p:scale>
        <p:origin x="-138" y="-198"/>
      </p:cViewPr>
      <p:guideLst>
        <p:guide orient="horz" pos="2160"/>
        <p:guide pos="2880"/>
      </p:guideLst>
    </p:cSldViewPr>
  </p:slideViewPr>
  <p:outlineViewPr>
    <p:cViewPr>
      <p:scale>
        <a:sx n="33" d="100"/>
        <a:sy n="33" d="100"/>
      </p:scale>
      <p:origin x="42" y="1356"/>
    </p:cViewPr>
  </p:outlineViewPr>
  <p:notesTextViewPr>
    <p:cViewPr>
      <p:scale>
        <a:sx n="100" d="100"/>
        <a:sy n="100" d="100"/>
      </p:scale>
      <p:origin x="18" y="0"/>
    </p:cViewPr>
  </p:notesTextViewPr>
  <p:sorterViewPr>
    <p:cViewPr>
      <p:scale>
        <a:sx n="90" d="100"/>
        <a:sy n="90" d="100"/>
      </p:scale>
      <p:origin x="0" y="0"/>
    </p:cViewPr>
  </p:sorterViewPr>
  <p:notesViewPr>
    <p:cSldViewPr>
      <p:cViewPr>
        <p:scale>
          <a:sx n="100" d="100"/>
          <a:sy n="100" d="100"/>
        </p:scale>
        <p:origin x="-1626" y="114"/>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1" Type="http://schemas.openxmlformats.org/officeDocument/2006/relationships/hyperlink" Target="http://www.catholicsocialministrygathering.org/" TargetMode="External"/></Relationships>
</file>

<file path=ppt/diagrams/_rels/data5.xml.rels><?xml version="1.0" encoding="UTF-8" standalone="yes"?>
<Relationships xmlns="http://schemas.openxmlformats.org/package/2006/relationships"><Relationship Id="rId2" Type="http://schemas.openxmlformats.org/officeDocument/2006/relationships/hyperlink" Target="http://www.usccb.org/about/justice-peace-and-human-development/catholic-social-ministry-gathering/upload/Press-Release-TEMPLATE.docx" TargetMode="External"/><Relationship Id="rId1" Type="http://schemas.openxmlformats.org/officeDocument/2006/relationships/hyperlink" Target="http://www.usccb.org/about/justice-peace-and-human-development/catholic-social-ministry-gathering/upload/Media-Advisory-TEMPLATE.docx"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www.catholicsocialministrygathering.org/" TargetMode="External"/></Relationships>
</file>

<file path=ppt/diagrams/_rels/drawing5.xml.rels><?xml version="1.0" encoding="UTF-8" standalone="yes"?>
<Relationships xmlns="http://schemas.openxmlformats.org/package/2006/relationships"><Relationship Id="rId2" Type="http://schemas.openxmlformats.org/officeDocument/2006/relationships/hyperlink" Target="http://www.usccb.org/about/justice-peace-and-human-development/catholic-social-ministry-gathering/upload/Press-Release-TEMPLATE.docx" TargetMode="External"/><Relationship Id="rId1" Type="http://schemas.openxmlformats.org/officeDocument/2006/relationships/hyperlink" Target="http://www.usccb.org/about/justice-peace-and-human-development/catholic-social-ministry-gathering/upload/Media-Advisory-TEMPLATE.docx" TargetMode="External"/></Relationships>
</file>

<file path=ppt/diagrams/colors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EB72BB-E75B-4DDA-8A60-E615A1EBA12B}" type="doc">
      <dgm:prSet loTypeId="urn:microsoft.com/office/officeart/2005/8/layout/vList2" loCatId="list" qsTypeId="urn:microsoft.com/office/officeart/2005/8/quickstyle/simple1" qsCatId="simple" csTypeId="urn:microsoft.com/office/officeart/2005/8/colors/colorful1#4" csCatId="colorful" phldr="1"/>
      <dgm:spPr/>
      <dgm:t>
        <a:bodyPr/>
        <a:lstStyle/>
        <a:p>
          <a:endParaRPr lang="en-US"/>
        </a:p>
      </dgm:t>
    </dgm:pt>
    <dgm:pt modelId="{774E1F3A-9A23-4D85-88FE-023925B03478}">
      <dgm:prSet/>
      <dgm:spPr/>
      <dgm:t>
        <a:bodyPr/>
        <a:lstStyle/>
        <a:p>
          <a:pPr rtl="0"/>
          <a:r>
            <a:rPr lang="en-US" b="1" dirty="0" smtClean="0"/>
            <a:t>You are responsible for scheduling your visit with your Representative (particularly first-timers).</a:t>
          </a:r>
          <a:endParaRPr lang="en-US" b="1" dirty="0"/>
        </a:p>
      </dgm:t>
    </dgm:pt>
    <dgm:pt modelId="{2B722F2F-4E8A-462A-BA96-A3A7D3664825}" type="parTrans" cxnId="{DE919946-92F6-4AA1-93A3-9185C3777D4C}">
      <dgm:prSet/>
      <dgm:spPr/>
      <dgm:t>
        <a:bodyPr/>
        <a:lstStyle/>
        <a:p>
          <a:endParaRPr lang="en-US"/>
        </a:p>
      </dgm:t>
    </dgm:pt>
    <dgm:pt modelId="{4401C0B9-8334-4E51-92C8-E9EDDB664879}" type="sibTrans" cxnId="{DE919946-92F6-4AA1-93A3-9185C3777D4C}">
      <dgm:prSet/>
      <dgm:spPr/>
      <dgm:t>
        <a:bodyPr/>
        <a:lstStyle/>
        <a:p>
          <a:endParaRPr lang="en-US"/>
        </a:p>
      </dgm:t>
    </dgm:pt>
    <dgm:pt modelId="{D82F6F73-1782-49B2-877E-21E042997F29}">
      <dgm:prSet/>
      <dgm:spPr/>
      <dgm:t>
        <a:bodyPr/>
        <a:lstStyle/>
        <a:p>
          <a:pPr rtl="0"/>
          <a:r>
            <a:rPr lang="en-US" b="1" dirty="0" smtClean="0"/>
            <a:t>Provide </a:t>
          </a:r>
          <a:r>
            <a:rPr lang="en-US" b="1" dirty="0" smtClean="0"/>
            <a:t>information </a:t>
          </a:r>
          <a:r>
            <a:rPr lang="en-US" b="1" dirty="0" smtClean="0"/>
            <a:t>on visits you have scheduled to </a:t>
          </a:r>
          <a:r>
            <a:rPr lang="en-US" b="1" dirty="0" smtClean="0"/>
            <a:t>your state </a:t>
          </a:r>
          <a:r>
            <a:rPr lang="en-US" b="1" dirty="0" smtClean="0"/>
            <a:t>captain, </a:t>
          </a:r>
          <a:r>
            <a:rPr lang="en-US" b="1" dirty="0" smtClean="0"/>
            <a:t>who will send it on to us. </a:t>
          </a:r>
          <a:endParaRPr lang="en-US" b="1" dirty="0"/>
        </a:p>
      </dgm:t>
    </dgm:pt>
    <dgm:pt modelId="{67D23BC5-72EB-4032-A84B-43C1373D384A}" type="parTrans" cxnId="{1772CA96-0B17-493E-B6BB-0C72EA5FACDC}">
      <dgm:prSet/>
      <dgm:spPr/>
      <dgm:t>
        <a:bodyPr/>
        <a:lstStyle/>
        <a:p>
          <a:endParaRPr lang="en-US"/>
        </a:p>
      </dgm:t>
    </dgm:pt>
    <dgm:pt modelId="{8D9DFC26-8EE1-46FE-A214-5B0EA5DED9B8}" type="sibTrans" cxnId="{1772CA96-0B17-493E-B6BB-0C72EA5FACDC}">
      <dgm:prSet/>
      <dgm:spPr/>
      <dgm:t>
        <a:bodyPr/>
        <a:lstStyle/>
        <a:p>
          <a:endParaRPr lang="en-US"/>
        </a:p>
      </dgm:t>
    </dgm:pt>
    <dgm:pt modelId="{67B62517-E91D-4CAC-9C11-F1DF6FB04FF0}">
      <dgm:prSet/>
      <dgm:spPr/>
      <dgm:t>
        <a:bodyPr/>
        <a:lstStyle/>
        <a:p>
          <a:pPr rtl="0"/>
          <a:r>
            <a:rPr lang="en-US" b="1" dirty="0" smtClean="0"/>
            <a:t>If you </a:t>
          </a:r>
          <a:r>
            <a:rPr lang="en-US" b="1" dirty="0" smtClean="0"/>
            <a:t>are part of a </a:t>
          </a:r>
          <a:r>
            <a:rPr lang="en-US" b="1" dirty="0" smtClean="0"/>
            <a:t>large CSMG group, </a:t>
          </a:r>
          <a:r>
            <a:rPr lang="en-US" b="1" dirty="0" smtClean="0"/>
            <a:t>check with your state captain as to which </a:t>
          </a:r>
          <a:r>
            <a:rPr lang="en-US" b="1" dirty="0" smtClean="0"/>
            <a:t>visits </a:t>
          </a:r>
          <a:r>
            <a:rPr lang="en-US" b="1" dirty="0" smtClean="0"/>
            <a:t>you will make and who will speak.  </a:t>
          </a:r>
          <a:endParaRPr lang="en-US" b="1" dirty="0"/>
        </a:p>
      </dgm:t>
    </dgm:pt>
    <dgm:pt modelId="{1ED74CE6-7BCF-42C1-80DF-4601DDB8EA78}" type="parTrans" cxnId="{973428F8-8E34-4598-B689-B4B520A94518}">
      <dgm:prSet/>
      <dgm:spPr/>
      <dgm:t>
        <a:bodyPr/>
        <a:lstStyle/>
        <a:p>
          <a:endParaRPr lang="en-US"/>
        </a:p>
      </dgm:t>
    </dgm:pt>
    <dgm:pt modelId="{67A35A86-3901-4D6B-8441-D27F2B15E91D}" type="sibTrans" cxnId="{973428F8-8E34-4598-B689-B4B520A94518}">
      <dgm:prSet/>
      <dgm:spPr/>
      <dgm:t>
        <a:bodyPr/>
        <a:lstStyle/>
        <a:p>
          <a:endParaRPr lang="en-US"/>
        </a:p>
      </dgm:t>
    </dgm:pt>
    <dgm:pt modelId="{469AEF43-21D9-4ABB-90C0-D25D46D4FAF9}">
      <dgm:prSet/>
      <dgm:spPr/>
      <dgm:t>
        <a:bodyPr/>
        <a:lstStyle/>
        <a:p>
          <a:pPr rtl="0"/>
          <a:r>
            <a:rPr lang="en-US" b="1" dirty="0" smtClean="0"/>
            <a:t>If you have a small CSMG group in a state with many Members, </a:t>
          </a:r>
          <a:r>
            <a:rPr lang="en-US" b="1" dirty="0" smtClean="0"/>
            <a:t>check with your state captain about prioritizing visits.</a:t>
          </a:r>
          <a:endParaRPr lang="en-US" b="1" dirty="0"/>
        </a:p>
      </dgm:t>
    </dgm:pt>
    <dgm:pt modelId="{35EC5EAB-632F-4DB1-8E41-F595719A328A}" type="parTrans" cxnId="{F7035A2C-78D8-406A-86EE-808293FCADBD}">
      <dgm:prSet/>
      <dgm:spPr/>
      <dgm:t>
        <a:bodyPr/>
        <a:lstStyle/>
        <a:p>
          <a:endParaRPr lang="en-US"/>
        </a:p>
      </dgm:t>
    </dgm:pt>
    <dgm:pt modelId="{300A8F85-97A1-4133-B787-DC736076EC3D}" type="sibTrans" cxnId="{F7035A2C-78D8-406A-86EE-808293FCADBD}">
      <dgm:prSet/>
      <dgm:spPr/>
      <dgm:t>
        <a:bodyPr/>
        <a:lstStyle/>
        <a:p>
          <a:endParaRPr lang="en-US"/>
        </a:p>
      </dgm:t>
    </dgm:pt>
    <dgm:pt modelId="{A405A886-0FCA-4466-84E5-218A89B432B7}">
      <dgm:prSet/>
      <dgm:spPr/>
      <dgm:t>
        <a:bodyPr/>
        <a:lstStyle/>
        <a:p>
          <a:pPr rtl="0"/>
          <a:r>
            <a:rPr lang="en-US" b="1" dirty="0" smtClean="0"/>
            <a:t>Let us know soon if your CSMG group needs someone to accompany you on a visit.</a:t>
          </a:r>
          <a:endParaRPr lang="en-US" b="1" dirty="0"/>
        </a:p>
      </dgm:t>
    </dgm:pt>
    <dgm:pt modelId="{5A22A643-9776-47C2-BDEC-CF9F2AB58A7D}" type="parTrans" cxnId="{A38AF8C8-1AB9-4F25-AA90-0382D46F6BA4}">
      <dgm:prSet/>
      <dgm:spPr/>
      <dgm:t>
        <a:bodyPr/>
        <a:lstStyle/>
        <a:p>
          <a:endParaRPr lang="en-US"/>
        </a:p>
      </dgm:t>
    </dgm:pt>
    <dgm:pt modelId="{BAF6814A-7EDF-4208-B349-5E1142FDDCC8}" type="sibTrans" cxnId="{A38AF8C8-1AB9-4F25-AA90-0382D46F6BA4}">
      <dgm:prSet/>
      <dgm:spPr/>
      <dgm:t>
        <a:bodyPr/>
        <a:lstStyle/>
        <a:p>
          <a:endParaRPr lang="en-US"/>
        </a:p>
      </dgm:t>
    </dgm:pt>
    <dgm:pt modelId="{EFB96308-151C-4B34-8A1B-27A28803F5C8}" type="pres">
      <dgm:prSet presAssocID="{3AEB72BB-E75B-4DDA-8A60-E615A1EBA12B}" presName="linear" presStyleCnt="0">
        <dgm:presLayoutVars>
          <dgm:animLvl val="lvl"/>
          <dgm:resizeHandles val="exact"/>
        </dgm:presLayoutVars>
      </dgm:prSet>
      <dgm:spPr/>
      <dgm:t>
        <a:bodyPr/>
        <a:lstStyle/>
        <a:p>
          <a:endParaRPr lang="en-US"/>
        </a:p>
      </dgm:t>
    </dgm:pt>
    <dgm:pt modelId="{F8C77862-392B-4112-90C1-6BC599A54610}" type="pres">
      <dgm:prSet presAssocID="{774E1F3A-9A23-4D85-88FE-023925B03478}" presName="parentText" presStyleLbl="node1" presStyleIdx="0" presStyleCnt="5">
        <dgm:presLayoutVars>
          <dgm:chMax val="0"/>
          <dgm:bulletEnabled val="1"/>
        </dgm:presLayoutVars>
      </dgm:prSet>
      <dgm:spPr/>
      <dgm:t>
        <a:bodyPr/>
        <a:lstStyle/>
        <a:p>
          <a:endParaRPr lang="en-US"/>
        </a:p>
      </dgm:t>
    </dgm:pt>
    <dgm:pt modelId="{B8D3FE09-24C7-435F-AAF1-93827E357F53}" type="pres">
      <dgm:prSet presAssocID="{4401C0B9-8334-4E51-92C8-E9EDDB664879}" presName="spacer" presStyleCnt="0"/>
      <dgm:spPr/>
    </dgm:pt>
    <dgm:pt modelId="{3216B1AD-806E-4FF2-939A-907FB8A1A049}" type="pres">
      <dgm:prSet presAssocID="{D82F6F73-1782-49B2-877E-21E042997F29}" presName="parentText" presStyleLbl="node1" presStyleIdx="1" presStyleCnt="5">
        <dgm:presLayoutVars>
          <dgm:chMax val="0"/>
          <dgm:bulletEnabled val="1"/>
        </dgm:presLayoutVars>
      </dgm:prSet>
      <dgm:spPr/>
      <dgm:t>
        <a:bodyPr/>
        <a:lstStyle/>
        <a:p>
          <a:endParaRPr lang="en-US"/>
        </a:p>
      </dgm:t>
    </dgm:pt>
    <dgm:pt modelId="{E868DBA8-68E4-49FD-B970-2FFB954D342E}" type="pres">
      <dgm:prSet presAssocID="{8D9DFC26-8EE1-46FE-A214-5B0EA5DED9B8}" presName="spacer" presStyleCnt="0"/>
      <dgm:spPr/>
    </dgm:pt>
    <dgm:pt modelId="{DDD93E73-4100-4193-A5C4-9B4A352BCB16}" type="pres">
      <dgm:prSet presAssocID="{67B62517-E91D-4CAC-9C11-F1DF6FB04FF0}" presName="parentText" presStyleLbl="node1" presStyleIdx="2" presStyleCnt="5">
        <dgm:presLayoutVars>
          <dgm:chMax val="0"/>
          <dgm:bulletEnabled val="1"/>
        </dgm:presLayoutVars>
      </dgm:prSet>
      <dgm:spPr/>
      <dgm:t>
        <a:bodyPr/>
        <a:lstStyle/>
        <a:p>
          <a:endParaRPr lang="en-US"/>
        </a:p>
      </dgm:t>
    </dgm:pt>
    <dgm:pt modelId="{74C045E9-E6E7-4EF5-AB17-8F8016C3954F}" type="pres">
      <dgm:prSet presAssocID="{67A35A86-3901-4D6B-8441-D27F2B15E91D}" presName="spacer" presStyleCnt="0"/>
      <dgm:spPr/>
    </dgm:pt>
    <dgm:pt modelId="{998B714C-C40F-4416-AF9E-BF00C70C7355}" type="pres">
      <dgm:prSet presAssocID="{469AEF43-21D9-4ABB-90C0-D25D46D4FAF9}" presName="parentText" presStyleLbl="node1" presStyleIdx="3" presStyleCnt="5">
        <dgm:presLayoutVars>
          <dgm:chMax val="0"/>
          <dgm:bulletEnabled val="1"/>
        </dgm:presLayoutVars>
      </dgm:prSet>
      <dgm:spPr/>
      <dgm:t>
        <a:bodyPr/>
        <a:lstStyle/>
        <a:p>
          <a:endParaRPr lang="en-US"/>
        </a:p>
      </dgm:t>
    </dgm:pt>
    <dgm:pt modelId="{4BC34B7C-4023-41D7-88FF-5823663BE0B5}" type="pres">
      <dgm:prSet presAssocID="{300A8F85-97A1-4133-B787-DC736076EC3D}" presName="spacer" presStyleCnt="0"/>
      <dgm:spPr/>
    </dgm:pt>
    <dgm:pt modelId="{464878B5-CE41-44FA-BDDA-AF410CD7BC4F}" type="pres">
      <dgm:prSet presAssocID="{A405A886-0FCA-4466-84E5-218A89B432B7}" presName="parentText" presStyleLbl="node1" presStyleIdx="4" presStyleCnt="5">
        <dgm:presLayoutVars>
          <dgm:chMax val="0"/>
          <dgm:bulletEnabled val="1"/>
        </dgm:presLayoutVars>
      </dgm:prSet>
      <dgm:spPr/>
      <dgm:t>
        <a:bodyPr/>
        <a:lstStyle/>
        <a:p>
          <a:endParaRPr lang="en-US"/>
        </a:p>
      </dgm:t>
    </dgm:pt>
  </dgm:ptLst>
  <dgm:cxnLst>
    <dgm:cxn modelId="{F7035A2C-78D8-406A-86EE-808293FCADBD}" srcId="{3AEB72BB-E75B-4DDA-8A60-E615A1EBA12B}" destId="{469AEF43-21D9-4ABB-90C0-D25D46D4FAF9}" srcOrd="3" destOrd="0" parTransId="{35EC5EAB-632F-4DB1-8E41-F595719A328A}" sibTransId="{300A8F85-97A1-4133-B787-DC736076EC3D}"/>
    <dgm:cxn modelId="{B0783DC6-702C-437F-BB9C-F0BC4E0806BF}" type="presOf" srcId="{A405A886-0FCA-4466-84E5-218A89B432B7}" destId="{464878B5-CE41-44FA-BDDA-AF410CD7BC4F}" srcOrd="0" destOrd="0" presId="urn:microsoft.com/office/officeart/2005/8/layout/vList2"/>
    <dgm:cxn modelId="{1772CA96-0B17-493E-B6BB-0C72EA5FACDC}" srcId="{3AEB72BB-E75B-4DDA-8A60-E615A1EBA12B}" destId="{D82F6F73-1782-49B2-877E-21E042997F29}" srcOrd="1" destOrd="0" parTransId="{67D23BC5-72EB-4032-A84B-43C1373D384A}" sibTransId="{8D9DFC26-8EE1-46FE-A214-5B0EA5DED9B8}"/>
    <dgm:cxn modelId="{8843F09E-9115-444E-9F03-F7B7EDDBEC02}" type="presOf" srcId="{774E1F3A-9A23-4D85-88FE-023925B03478}" destId="{F8C77862-392B-4112-90C1-6BC599A54610}" srcOrd="0" destOrd="0" presId="urn:microsoft.com/office/officeart/2005/8/layout/vList2"/>
    <dgm:cxn modelId="{A38AF8C8-1AB9-4F25-AA90-0382D46F6BA4}" srcId="{3AEB72BB-E75B-4DDA-8A60-E615A1EBA12B}" destId="{A405A886-0FCA-4466-84E5-218A89B432B7}" srcOrd="4" destOrd="0" parTransId="{5A22A643-9776-47C2-BDEC-CF9F2AB58A7D}" sibTransId="{BAF6814A-7EDF-4208-B349-5E1142FDDCC8}"/>
    <dgm:cxn modelId="{973428F8-8E34-4598-B689-B4B520A94518}" srcId="{3AEB72BB-E75B-4DDA-8A60-E615A1EBA12B}" destId="{67B62517-E91D-4CAC-9C11-F1DF6FB04FF0}" srcOrd="2" destOrd="0" parTransId="{1ED74CE6-7BCF-42C1-80DF-4601DDB8EA78}" sibTransId="{67A35A86-3901-4D6B-8441-D27F2B15E91D}"/>
    <dgm:cxn modelId="{5775D275-4859-4DF9-93A2-C46EA980C0F7}" type="presOf" srcId="{67B62517-E91D-4CAC-9C11-F1DF6FB04FF0}" destId="{DDD93E73-4100-4193-A5C4-9B4A352BCB16}" srcOrd="0" destOrd="0" presId="urn:microsoft.com/office/officeart/2005/8/layout/vList2"/>
    <dgm:cxn modelId="{DE919946-92F6-4AA1-93A3-9185C3777D4C}" srcId="{3AEB72BB-E75B-4DDA-8A60-E615A1EBA12B}" destId="{774E1F3A-9A23-4D85-88FE-023925B03478}" srcOrd="0" destOrd="0" parTransId="{2B722F2F-4E8A-462A-BA96-A3A7D3664825}" sibTransId="{4401C0B9-8334-4E51-92C8-E9EDDB664879}"/>
    <dgm:cxn modelId="{2F4F52D3-6095-44EF-AEE5-6BB61E7A9B61}" type="presOf" srcId="{469AEF43-21D9-4ABB-90C0-D25D46D4FAF9}" destId="{998B714C-C40F-4416-AF9E-BF00C70C7355}" srcOrd="0" destOrd="0" presId="urn:microsoft.com/office/officeart/2005/8/layout/vList2"/>
    <dgm:cxn modelId="{55A70DA0-EAFB-4776-A6E7-D82AF7E42C8F}" type="presOf" srcId="{3AEB72BB-E75B-4DDA-8A60-E615A1EBA12B}" destId="{EFB96308-151C-4B34-8A1B-27A28803F5C8}" srcOrd="0" destOrd="0" presId="urn:microsoft.com/office/officeart/2005/8/layout/vList2"/>
    <dgm:cxn modelId="{4C6D62BF-40AB-4556-A579-A5A0C35C7D80}" type="presOf" srcId="{D82F6F73-1782-49B2-877E-21E042997F29}" destId="{3216B1AD-806E-4FF2-939A-907FB8A1A049}" srcOrd="0" destOrd="0" presId="urn:microsoft.com/office/officeart/2005/8/layout/vList2"/>
    <dgm:cxn modelId="{8949FCD1-BD75-4590-B6ED-596E459A4419}" type="presParOf" srcId="{EFB96308-151C-4B34-8A1B-27A28803F5C8}" destId="{F8C77862-392B-4112-90C1-6BC599A54610}" srcOrd="0" destOrd="0" presId="urn:microsoft.com/office/officeart/2005/8/layout/vList2"/>
    <dgm:cxn modelId="{2C5CDFA0-E049-47E9-87EF-CED609545577}" type="presParOf" srcId="{EFB96308-151C-4B34-8A1B-27A28803F5C8}" destId="{B8D3FE09-24C7-435F-AAF1-93827E357F53}" srcOrd="1" destOrd="0" presId="urn:microsoft.com/office/officeart/2005/8/layout/vList2"/>
    <dgm:cxn modelId="{BDF2A7D5-E613-4C01-917C-CA84D4ADA442}" type="presParOf" srcId="{EFB96308-151C-4B34-8A1B-27A28803F5C8}" destId="{3216B1AD-806E-4FF2-939A-907FB8A1A049}" srcOrd="2" destOrd="0" presId="urn:microsoft.com/office/officeart/2005/8/layout/vList2"/>
    <dgm:cxn modelId="{F44EFEE0-A910-4456-9A28-D6470EE1BFBB}" type="presParOf" srcId="{EFB96308-151C-4B34-8A1B-27A28803F5C8}" destId="{E868DBA8-68E4-49FD-B970-2FFB954D342E}" srcOrd="3" destOrd="0" presId="urn:microsoft.com/office/officeart/2005/8/layout/vList2"/>
    <dgm:cxn modelId="{51A2D031-A7EB-481C-B9F2-8349D4DBD03E}" type="presParOf" srcId="{EFB96308-151C-4B34-8A1B-27A28803F5C8}" destId="{DDD93E73-4100-4193-A5C4-9B4A352BCB16}" srcOrd="4" destOrd="0" presId="urn:microsoft.com/office/officeart/2005/8/layout/vList2"/>
    <dgm:cxn modelId="{72F4CE39-9DBA-467D-A65A-A14A5112938A}" type="presParOf" srcId="{EFB96308-151C-4B34-8A1B-27A28803F5C8}" destId="{74C045E9-E6E7-4EF5-AB17-8F8016C3954F}" srcOrd="5" destOrd="0" presId="urn:microsoft.com/office/officeart/2005/8/layout/vList2"/>
    <dgm:cxn modelId="{C21D721C-324C-461F-A56A-509075F46581}" type="presParOf" srcId="{EFB96308-151C-4B34-8A1B-27A28803F5C8}" destId="{998B714C-C40F-4416-AF9E-BF00C70C7355}" srcOrd="6" destOrd="0" presId="urn:microsoft.com/office/officeart/2005/8/layout/vList2"/>
    <dgm:cxn modelId="{4C0A45E9-C3E9-462C-A4C6-ED80B3E989EC}" type="presParOf" srcId="{EFB96308-151C-4B34-8A1B-27A28803F5C8}" destId="{4BC34B7C-4023-41D7-88FF-5823663BE0B5}" srcOrd="7" destOrd="0" presId="urn:microsoft.com/office/officeart/2005/8/layout/vList2"/>
    <dgm:cxn modelId="{05984BAB-1242-4F16-BDD9-D14063C0DE18}" type="presParOf" srcId="{EFB96308-151C-4B34-8A1B-27A28803F5C8}" destId="{464878B5-CE41-44FA-BDDA-AF410CD7BC4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4AE5B8-2221-4307-90FE-F62255AC0D2D}" type="doc">
      <dgm:prSet loTypeId="urn:microsoft.com/office/officeart/2005/8/layout/vList2" loCatId="list" qsTypeId="urn:microsoft.com/office/officeart/2005/8/quickstyle/simple1" qsCatId="simple" csTypeId="urn:microsoft.com/office/officeart/2005/8/colors/colorful1#5" csCatId="colorful" phldr="1"/>
      <dgm:spPr/>
      <dgm:t>
        <a:bodyPr/>
        <a:lstStyle/>
        <a:p>
          <a:endParaRPr lang="en-US"/>
        </a:p>
      </dgm:t>
    </dgm:pt>
    <dgm:pt modelId="{CE18833A-992B-40E2-ACF8-ACF091571454}">
      <dgm:prSet/>
      <dgm:spPr/>
      <dgm:t>
        <a:bodyPr/>
        <a:lstStyle/>
        <a:p>
          <a:pPr rtl="0"/>
          <a:r>
            <a:rPr lang="en-US" b="1" dirty="0" smtClean="0"/>
            <a:t>Know about the Catholic presence in your district</a:t>
          </a:r>
          <a:endParaRPr lang="en-US" b="1" dirty="0"/>
        </a:p>
      </dgm:t>
    </dgm:pt>
    <dgm:pt modelId="{AE8AD38E-243D-4EB0-AECA-A6FD35808800}" type="parTrans" cxnId="{78BAF287-422B-4A32-86E8-767E9EF3D042}">
      <dgm:prSet/>
      <dgm:spPr/>
      <dgm:t>
        <a:bodyPr/>
        <a:lstStyle/>
        <a:p>
          <a:endParaRPr lang="en-US"/>
        </a:p>
      </dgm:t>
    </dgm:pt>
    <dgm:pt modelId="{2E7D4BC8-4EF8-4FC8-A3C5-CAEBF9196D74}" type="sibTrans" cxnId="{78BAF287-422B-4A32-86E8-767E9EF3D042}">
      <dgm:prSet/>
      <dgm:spPr/>
      <dgm:t>
        <a:bodyPr/>
        <a:lstStyle/>
        <a:p>
          <a:endParaRPr lang="en-US"/>
        </a:p>
      </dgm:t>
    </dgm:pt>
    <dgm:pt modelId="{5B0B9A9B-22D0-4583-BF74-813041CCE35E}">
      <dgm:prSet/>
      <dgm:spPr/>
      <dgm:t>
        <a:bodyPr/>
        <a:lstStyle/>
        <a:p>
          <a:pPr rtl="0"/>
          <a:r>
            <a:rPr lang="en-US" b="1" dirty="0" smtClean="0"/>
            <a:t>Do your research (Member’s website, bio, committee assignments, and news releases for his/her priorities)</a:t>
          </a:r>
          <a:endParaRPr lang="en-US" b="1" dirty="0"/>
        </a:p>
      </dgm:t>
    </dgm:pt>
    <dgm:pt modelId="{D67F980C-5B4D-4D92-865B-4EB28A389064}" type="parTrans" cxnId="{400AB4A9-56DE-4AE7-B4B6-85D15D5530CB}">
      <dgm:prSet/>
      <dgm:spPr/>
      <dgm:t>
        <a:bodyPr/>
        <a:lstStyle/>
        <a:p>
          <a:endParaRPr lang="en-US"/>
        </a:p>
      </dgm:t>
    </dgm:pt>
    <dgm:pt modelId="{D9D3C4E0-BB75-4A18-BC2C-AFF63DCDFA81}" type="sibTrans" cxnId="{400AB4A9-56DE-4AE7-B4B6-85D15D5530CB}">
      <dgm:prSet/>
      <dgm:spPr/>
      <dgm:t>
        <a:bodyPr/>
        <a:lstStyle/>
        <a:p>
          <a:endParaRPr lang="en-US"/>
        </a:p>
      </dgm:t>
    </dgm:pt>
    <dgm:pt modelId="{BFA8AB4C-2479-43B1-8E96-1A0EB6FC457B}">
      <dgm:prSet/>
      <dgm:spPr/>
      <dgm:t>
        <a:bodyPr/>
        <a:lstStyle/>
        <a:p>
          <a:pPr rtl="0"/>
          <a:r>
            <a:rPr lang="en-US" b="1" dirty="0" smtClean="0"/>
            <a:t>Find out if your Senator or Representative has taken a position on the </a:t>
          </a:r>
          <a:r>
            <a:rPr lang="en-US" b="1" dirty="0" smtClean="0"/>
            <a:t>Hill </a:t>
          </a:r>
          <a:r>
            <a:rPr lang="en-US" b="1" dirty="0" smtClean="0"/>
            <a:t>issues</a:t>
          </a:r>
          <a:endParaRPr lang="en-US" b="1" dirty="0"/>
        </a:p>
      </dgm:t>
    </dgm:pt>
    <dgm:pt modelId="{33F7AFA2-BA6A-4E83-8C94-76E88179035C}" type="parTrans" cxnId="{90AAB5C4-C0BD-4AF7-8049-1C189CBCD698}">
      <dgm:prSet/>
      <dgm:spPr/>
      <dgm:t>
        <a:bodyPr/>
        <a:lstStyle/>
        <a:p>
          <a:endParaRPr lang="en-US"/>
        </a:p>
      </dgm:t>
    </dgm:pt>
    <dgm:pt modelId="{B2BF07AD-1A30-46F7-B32A-4F55ADCCE636}" type="sibTrans" cxnId="{90AAB5C4-C0BD-4AF7-8049-1C189CBCD698}">
      <dgm:prSet/>
      <dgm:spPr/>
      <dgm:t>
        <a:bodyPr/>
        <a:lstStyle/>
        <a:p>
          <a:endParaRPr lang="en-US"/>
        </a:p>
      </dgm:t>
    </dgm:pt>
    <dgm:pt modelId="{760F1E82-47AE-49BF-B5FF-E1665649E052}">
      <dgm:prSet/>
      <dgm:spPr/>
      <dgm:t>
        <a:bodyPr/>
        <a:lstStyle/>
        <a:p>
          <a:pPr rtl="0"/>
          <a:r>
            <a:rPr lang="en-US" b="1" dirty="0" smtClean="0"/>
            <a:t>If they are new to Congress, check on any statements made during campaigning</a:t>
          </a:r>
          <a:endParaRPr lang="en-US" b="1" dirty="0"/>
        </a:p>
      </dgm:t>
    </dgm:pt>
    <dgm:pt modelId="{A2DBF2B2-B3E1-4C99-9833-D8C38489ED3D}" type="parTrans" cxnId="{44608352-7705-453C-B95A-CD1CC4FD07E4}">
      <dgm:prSet/>
      <dgm:spPr/>
      <dgm:t>
        <a:bodyPr/>
        <a:lstStyle/>
        <a:p>
          <a:endParaRPr lang="en-US"/>
        </a:p>
      </dgm:t>
    </dgm:pt>
    <dgm:pt modelId="{A000211F-BD9B-4A7E-A7A3-22FA6511C54C}" type="sibTrans" cxnId="{44608352-7705-453C-B95A-CD1CC4FD07E4}">
      <dgm:prSet/>
      <dgm:spPr/>
      <dgm:t>
        <a:bodyPr/>
        <a:lstStyle/>
        <a:p>
          <a:endParaRPr lang="en-US"/>
        </a:p>
      </dgm:t>
    </dgm:pt>
    <dgm:pt modelId="{7374916E-41BE-4C6D-B7F7-68C348E7B49C}">
      <dgm:prSet/>
      <dgm:spPr/>
      <dgm:t>
        <a:bodyPr/>
        <a:lstStyle/>
        <a:p>
          <a:pPr rtl="0"/>
          <a:r>
            <a:rPr lang="en-US" b="1" dirty="0" smtClean="0"/>
            <a:t>Check the </a:t>
          </a:r>
          <a:r>
            <a:rPr lang="en-US" b="1" dirty="0" smtClean="0">
              <a:hlinkClick xmlns:r="http://schemas.openxmlformats.org/officeDocument/2006/relationships" r:id="rId1"/>
            </a:rPr>
            <a:t>CSMG website</a:t>
          </a:r>
          <a:r>
            <a:rPr lang="en-US" b="1" dirty="0" smtClean="0"/>
            <a:t> for backgrounders and talking points on the advocacy </a:t>
          </a:r>
          <a:r>
            <a:rPr lang="en-US" b="1" dirty="0" err="1" smtClean="0"/>
            <a:t>isssues</a:t>
          </a:r>
          <a:r>
            <a:rPr lang="en-US" b="1" dirty="0" smtClean="0"/>
            <a:t>.</a:t>
          </a:r>
          <a:endParaRPr lang="en-US" b="1" dirty="0"/>
        </a:p>
      </dgm:t>
    </dgm:pt>
    <dgm:pt modelId="{D53603E0-E98D-4A5B-86FC-8888E4CD0976}" type="parTrans" cxnId="{55E30A2F-4BD4-4AF7-BB60-4B20C02173F2}">
      <dgm:prSet/>
      <dgm:spPr/>
      <dgm:t>
        <a:bodyPr/>
        <a:lstStyle/>
        <a:p>
          <a:endParaRPr lang="en-US"/>
        </a:p>
      </dgm:t>
    </dgm:pt>
    <dgm:pt modelId="{355624D5-816B-4FA4-B6E6-D87341ACE7FC}" type="sibTrans" cxnId="{55E30A2F-4BD4-4AF7-BB60-4B20C02173F2}">
      <dgm:prSet/>
      <dgm:spPr/>
      <dgm:t>
        <a:bodyPr/>
        <a:lstStyle/>
        <a:p>
          <a:endParaRPr lang="en-US"/>
        </a:p>
      </dgm:t>
    </dgm:pt>
    <dgm:pt modelId="{FEB27109-58CB-47B2-9E67-BC967561CAA4}">
      <dgm:prSet/>
      <dgm:spPr/>
      <dgm:t>
        <a:bodyPr/>
        <a:lstStyle/>
        <a:p>
          <a:pPr rtl="0"/>
          <a:r>
            <a:rPr lang="en-US" b="1" dirty="0" smtClean="0"/>
            <a:t>Hill packet </a:t>
          </a:r>
          <a:r>
            <a:rPr lang="en-US" b="1" dirty="0" smtClean="0"/>
            <a:t>(Hill Message, </a:t>
          </a:r>
          <a:r>
            <a:rPr lang="en-US" b="1" dirty="0" smtClean="0"/>
            <a:t>leave behind and invitation)</a:t>
          </a:r>
          <a:endParaRPr lang="en-US" b="1" dirty="0"/>
        </a:p>
      </dgm:t>
    </dgm:pt>
    <dgm:pt modelId="{AFA4F5B8-F385-423C-90D5-CFB495729E2E}" type="parTrans" cxnId="{7ACE2709-97F7-40A5-A657-B1F784376939}">
      <dgm:prSet/>
      <dgm:spPr/>
      <dgm:t>
        <a:bodyPr/>
        <a:lstStyle/>
        <a:p>
          <a:endParaRPr lang="en-US"/>
        </a:p>
      </dgm:t>
    </dgm:pt>
    <dgm:pt modelId="{E5267F69-DDE2-46CF-AD29-CBBE512C8640}" type="sibTrans" cxnId="{7ACE2709-97F7-40A5-A657-B1F784376939}">
      <dgm:prSet/>
      <dgm:spPr/>
      <dgm:t>
        <a:bodyPr/>
        <a:lstStyle/>
        <a:p>
          <a:endParaRPr lang="en-US"/>
        </a:p>
      </dgm:t>
    </dgm:pt>
    <dgm:pt modelId="{4FA69974-5EF4-4FDB-8AB0-79BC10689ED0}" type="pres">
      <dgm:prSet presAssocID="{B04AE5B8-2221-4307-90FE-F62255AC0D2D}" presName="linear" presStyleCnt="0">
        <dgm:presLayoutVars>
          <dgm:animLvl val="lvl"/>
          <dgm:resizeHandles val="exact"/>
        </dgm:presLayoutVars>
      </dgm:prSet>
      <dgm:spPr/>
      <dgm:t>
        <a:bodyPr/>
        <a:lstStyle/>
        <a:p>
          <a:endParaRPr lang="en-US"/>
        </a:p>
      </dgm:t>
    </dgm:pt>
    <dgm:pt modelId="{533DF17E-62D6-4C30-A81A-5FE4EA16A3D6}" type="pres">
      <dgm:prSet presAssocID="{CE18833A-992B-40E2-ACF8-ACF091571454}" presName="parentText" presStyleLbl="node1" presStyleIdx="0" presStyleCnt="6">
        <dgm:presLayoutVars>
          <dgm:chMax val="0"/>
          <dgm:bulletEnabled val="1"/>
        </dgm:presLayoutVars>
      </dgm:prSet>
      <dgm:spPr/>
      <dgm:t>
        <a:bodyPr/>
        <a:lstStyle/>
        <a:p>
          <a:endParaRPr lang="en-US"/>
        </a:p>
      </dgm:t>
    </dgm:pt>
    <dgm:pt modelId="{60296F76-CCE5-427A-B7B9-77E856433F6B}" type="pres">
      <dgm:prSet presAssocID="{2E7D4BC8-4EF8-4FC8-A3C5-CAEBF9196D74}" presName="spacer" presStyleCnt="0"/>
      <dgm:spPr/>
    </dgm:pt>
    <dgm:pt modelId="{EB0AD4A6-8B35-4395-83B2-596CC99BC9C7}" type="pres">
      <dgm:prSet presAssocID="{5B0B9A9B-22D0-4583-BF74-813041CCE35E}" presName="parentText" presStyleLbl="node1" presStyleIdx="1" presStyleCnt="6">
        <dgm:presLayoutVars>
          <dgm:chMax val="0"/>
          <dgm:bulletEnabled val="1"/>
        </dgm:presLayoutVars>
      </dgm:prSet>
      <dgm:spPr/>
      <dgm:t>
        <a:bodyPr/>
        <a:lstStyle/>
        <a:p>
          <a:endParaRPr lang="en-US"/>
        </a:p>
      </dgm:t>
    </dgm:pt>
    <dgm:pt modelId="{FD71FE46-848C-460B-A90F-9EBA487787CF}" type="pres">
      <dgm:prSet presAssocID="{D9D3C4E0-BB75-4A18-BC2C-AFF63DCDFA81}" presName="spacer" presStyleCnt="0"/>
      <dgm:spPr/>
    </dgm:pt>
    <dgm:pt modelId="{38B8D933-19D8-4EAC-BEBB-A04A210B4979}" type="pres">
      <dgm:prSet presAssocID="{BFA8AB4C-2479-43B1-8E96-1A0EB6FC457B}" presName="parentText" presStyleLbl="node1" presStyleIdx="2" presStyleCnt="6">
        <dgm:presLayoutVars>
          <dgm:chMax val="0"/>
          <dgm:bulletEnabled val="1"/>
        </dgm:presLayoutVars>
      </dgm:prSet>
      <dgm:spPr/>
      <dgm:t>
        <a:bodyPr/>
        <a:lstStyle/>
        <a:p>
          <a:endParaRPr lang="en-US"/>
        </a:p>
      </dgm:t>
    </dgm:pt>
    <dgm:pt modelId="{1DE766A0-A53B-435C-9379-129635DF0688}" type="pres">
      <dgm:prSet presAssocID="{B2BF07AD-1A30-46F7-B32A-4F55ADCCE636}" presName="spacer" presStyleCnt="0"/>
      <dgm:spPr/>
    </dgm:pt>
    <dgm:pt modelId="{2AFC4E88-B53C-47EF-8BA8-0033189D7830}" type="pres">
      <dgm:prSet presAssocID="{760F1E82-47AE-49BF-B5FF-E1665649E052}" presName="parentText" presStyleLbl="node1" presStyleIdx="3" presStyleCnt="6">
        <dgm:presLayoutVars>
          <dgm:chMax val="0"/>
          <dgm:bulletEnabled val="1"/>
        </dgm:presLayoutVars>
      </dgm:prSet>
      <dgm:spPr/>
      <dgm:t>
        <a:bodyPr/>
        <a:lstStyle/>
        <a:p>
          <a:endParaRPr lang="en-US"/>
        </a:p>
      </dgm:t>
    </dgm:pt>
    <dgm:pt modelId="{935E612C-BCAC-47BE-A7FE-7AA52C2DAC3A}" type="pres">
      <dgm:prSet presAssocID="{A000211F-BD9B-4A7E-A7A3-22FA6511C54C}" presName="spacer" presStyleCnt="0"/>
      <dgm:spPr/>
    </dgm:pt>
    <dgm:pt modelId="{37E5E3F7-3DB1-4857-990E-EAFF670D4C96}" type="pres">
      <dgm:prSet presAssocID="{7374916E-41BE-4C6D-B7F7-68C348E7B49C}" presName="parentText" presStyleLbl="node1" presStyleIdx="4" presStyleCnt="6">
        <dgm:presLayoutVars>
          <dgm:chMax val="0"/>
          <dgm:bulletEnabled val="1"/>
        </dgm:presLayoutVars>
      </dgm:prSet>
      <dgm:spPr/>
      <dgm:t>
        <a:bodyPr/>
        <a:lstStyle/>
        <a:p>
          <a:endParaRPr lang="en-US"/>
        </a:p>
      </dgm:t>
    </dgm:pt>
    <dgm:pt modelId="{AF7ACE49-F445-4A21-9361-56CB8B7981B3}" type="pres">
      <dgm:prSet presAssocID="{355624D5-816B-4FA4-B6E6-D87341ACE7FC}" presName="spacer" presStyleCnt="0"/>
      <dgm:spPr/>
    </dgm:pt>
    <dgm:pt modelId="{3357DCF3-0972-4739-A61B-976DA4CF3F2E}" type="pres">
      <dgm:prSet presAssocID="{FEB27109-58CB-47B2-9E67-BC967561CAA4}" presName="parentText" presStyleLbl="node1" presStyleIdx="5" presStyleCnt="6">
        <dgm:presLayoutVars>
          <dgm:chMax val="0"/>
          <dgm:bulletEnabled val="1"/>
        </dgm:presLayoutVars>
      </dgm:prSet>
      <dgm:spPr/>
      <dgm:t>
        <a:bodyPr/>
        <a:lstStyle/>
        <a:p>
          <a:endParaRPr lang="en-US"/>
        </a:p>
      </dgm:t>
    </dgm:pt>
  </dgm:ptLst>
  <dgm:cxnLst>
    <dgm:cxn modelId="{02D029FF-B879-4B8A-B225-EB098D0458B0}" type="presOf" srcId="{5B0B9A9B-22D0-4583-BF74-813041CCE35E}" destId="{EB0AD4A6-8B35-4395-83B2-596CC99BC9C7}" srcOrd="0" destOrd="0" presId="urn:microsoft.com/office/officeart/2005/8/layout/vList2"/>
    <dgm:cxn modelId="{44608352-7705-453C-B95A-CD1CC4FD07E4}" srcId="{B04AE5B8-2221-4307-90FE-F62255AC0D2D}" destId="{760F1E82-47AE-49BF-B5FF-E1665649E052}" srcOrd="3" destOrd="0" parTransId="{A2DBF2B2-B3E1-4C99-9833-D8C38489ED3D}" sibTransId="{A000211F-BD9B-4A7E-A7A3-22FA6511C54C}"/>
    <dgm:cxn modelId="{90AAB5C4-C0BD-4AF7-8049-1C189CBCD698}" srcId="{B04AE5B8-2221-4307-90FE-F62255AC0D2D}" destId="{BFA8AB4C-2479-43B1-8E96-1A0EB6FC457B}" srcOrd="2" destOrd="0" parTransId="{33F7AFA2-BA6A-4E83-8C94-76E88179035C}" sibTransId="{B2BF07AD-1A30-46F7-B32A-4F55ADCCE636}"/>
    <dgm:cxn modelId="{36E66925-21B1-4723-851A-7AB9098DF8E9}" type="presOf" srcId="{BFA8AB4C-2479-43B1-8E96-1A0EB6FC457B}" destId="{38B8D933-19D8-4EAC-BEBB-A04A210B4979}" srcOrd="0" destOrd="0" presId="urn:microsoft.com/office/officeart/2005/8/layout/vList2"/>
    <dgm:cxn modelId="{400AB4A9-56DE-4AE7-B4B6-85D15D5530CB}" srcId="{B04AE5B8-2221-4307-90FE-F62255AC0D2D}" destId="{5B0B9A9B-22D0-4583-BF74-813041CCE35E}" srcOrd="1" destOrd="0" parTransId="{D67F980C-5B4D-4D92-865B-4EB28A389064}" sibTransId="{D9D3C4E0-BB75-4A18-BC2C-AFF63DCDFA81}"/>
    <dgm:cxn modelId="{D72C3681-577D-4C77-8C00-2368A4D7BF44}" type="presOf" srcId="{7374916E-41BE-4C6D-B7F7-68C348E7B49C}" destId="{37E5E3F7-3DB1-4857-990E-EAFF670D4C96}" srcOrd="0" destOrd="0" presId="urn:microsoft.com/office/officeart/2005/8/layout/vList2"/>
    <dgm:cxn modelId="{DF7D9EFD-E5AF-4E7D-BC50-86EA28E9D6BC}" type="presOf" srcId="{B04AE5B8-2221-4307-90FE-F62255AC0D2D}" destId="{4FA69974-5EF4-4FDB-8AB0-79BC10689ED0}" srcOrd="0" destOrd="0" presId="urn:microsoft.com/office/officeart/2005/8/layout/vList2"/>
    <dgm:cxn modelId="{441178BD-E45B-4B5C-9026-B2AD19156000}" type="presOf" srcId="{760F1E82-47AE-49BF-B5FF-E1665649E052}" destId="{2AFC4E88-B53C-47EF-8BA8-0033189D7830}" srcOrd="0" destOrd="0" presId="urn:microsoft.com/office/officeart/2005/8/layout/vList2"/>
    <dgm:cxn modelId="{78BAF287-422B-4A32-86E8-767E9EF3D042}" srcId="{B04AE5B8-2221-4307-90FE-F62255AC0D2D}" destId="{CE18833A-992B-40E2-ACF8-ACF091571454}" srcOrd="0" destOrd="0" parTransId="{AE8AD38E-243D-4EB0-AECA-A6FD35808800}" sibTransId="{2E7D4BC8-4EF8-4FC8-A3C5-CAEBF9196D74}"/>
    <dgm:cxn modelId="{7ACE2709-97F7-40A5-A657-B1F784376939}" srcId="{B04AE5B8-2221-4307-90FE-F62255AC0D2D}" destId="{FEB27109-58CB-47B2-9E67-BC967561CAA4}" srcOrd="5" destOrd="0" parTransId="{AFA4F5B8-F385-423C-90D5-CFB495729E2E}" sibTransId="{E5267F69-DDE2-46CF-AD29-CBBE512C8640}"/>
    <dgm:cxn modelId="{5ED93923-AB88-41AA-8A2D-CE6375341462}" type="presOf" srcId="{CE18833A-992B-40E2-ACF8-ACF091571454}" destId="{533DF17E-62D6-4C30-A81A-5FE4EA16A3D6}" srcOrd="0" destOrd="0" presId="urn:microsoft.com/office/officeart/2005/8/layout/vList2"/>
    <dgm:cxn modelId="{55E30A2F-4BD4-4AF7-BB60-4B20C02173F2}" srcId="{B04AE5B8-2221-4307-90FE-F62255AC0D2D}" destId="{7374916E-41BE-4C6D-B7F7-68C348E7B49C}" srcOrd="4" destOrd="0" parTransId="{D53603E0-E98D-4A5B-86FC-8888E4CD0976}" sibTransId="{355624D5-816B-4FA4-B6E6-D87341ACE7FC}"/>
    <dgm:cxn modelId="{D193BC7D-946A-443E-9352-9E22CCF5F86A}" type="presOf" srcId="{FEB27109-58CB-47B2-9E67-BC967561CAA4}" destId="{3357DCF3-0972-4739-A61B-976DA4CF3F2E}" srcOrd="0" destOrd="0" presId="urn:microsoft.com/office/officeart/2005/8/layout/vList2"/>
    <dgm:cxn modelId="{958E1EF7-291A-43C3-9A73-A9296A9EEEA9}" type="presParOf" srcId="{4FA69974-5EF4-4FDB-8AB0-79BC10689ED0}" destId="{533DF17E-62D6-4C30-A81A-5FE4EA16A3D6}" srcOrd="0" destOrd="0" presId="urn:microsoft.com/office/officeart/2005/8/layout/vList2"/>
    <dgm:cxn modelId="{129B9324-9323-477C-8800-E8EEF8C56E2B}" type="presParOf" srcId="{4FA69974-5EF4-4FDB-8AB0-79BC10689ED0}" destId="{60296F76-CCE5-427A-B7B9-77E856433F6B}" srcOrd="1" destOrd="0" presId="urn:microsoft.com/office/officeart/2005/8/layout/vList2"/>
    <dgm:cxn modelId="{B5AB97FD-DD8A-40DA-B8EA-B1ED323A2C76}" type="presParOf" srcId="{4FA69974-5EF4-4FDB-8AB0-79BC10689ED0}" destId="{EB0AD4A6-8B35-4395-83B2-596CC99BC9C7}" srcOrd="2" destOrd="0" presId="urn:microsoft.com/office/officeart/2005/8/layout/vList2"/>
    <dgm:cxn modelId="{198A29E4-CCCF-41EC-B606-0A6CE23C5AF0}" type="presParOf" srcId="{4FA69974-5EF4-4FDB-8AB0-79BC10689ED0}" destId="{FD71FE46-848C-460B-A90F-9EBA487787CF}" srcOrd="3" destOrd="0" presId="urn:microsoft.com/office/officeart/2005/8/layout/vList2"/>
    <dgm:cxn modelId="{6FB19A0A-D4C5-415C-BCE6-314D824C7559}" type="presParOf" srcId="{4FA69974-5EF4-4FDB-8AB0-79BC10689ED0}" destId="{38B8D933-19D8-4EAC-BEBB-A04A210B4979}" srcOrd="4" destOrd="0" presId="urn:microsoft.com/office/officeart/2005/8/layout/vList2"/>
    <dgm:cxn modelId="{3C94C7F3-6B61-4A93-805B-90BCA1D1FF49}" type="presParOf" srcId="{4FA69974-5EF4-4FDB-8AB0-79BC10689ED0}" destId="{1DE766A0-A53B-435C-9379-129635DF0688}" srcOrd="5" destOrd="0" presId="urn:microsoft.com/office/officeart/2005/8/layout/vList2"/>
    <dgm:cxn modelId="{C3ED3777-62F9-4E05-8CA4-78C2529DA960}" type="presParOf" srcId="{4FA69974-5EF4-4FDB-8AB0-79BC10689ED0}" destId="{2AFC4E88-B53C-47EF-8BA8-0033189D7830}" srcOrd="6" destOrd="0" presId="urn:microsoft.com/office/officeart/2005/8/layout/vList2"/>
    <dgm:cxn modelId="{BB4E4DB2-30F1-4BEA-8BB4-BC23CE0BA0CD}" type="presParOf" srcId="{4FA69974-5EF4-4FDB-8AB0-79BC10689ED0}" destId="{935E612C-BCAC-47BE-A7FE-7AA52C2DAC3A}" srcOrd="7" destOrd="0" presId="urn:microsoft.com/office/officeart/2005/8/layout/vList2"/>
    <dgm:cxn modelId="{BD3FA7C6-B55D-4A27-9474-8AE179F6A30E}" type="presParOf" srcId="{4FA69974-5EF4-4FDB-8AB0-79BC10689ED0}" destId="{37E5E3F7-3DB1-4857-990E-EAFF670D4C96}" srcOrd="8" destOrd="0" presId="urn:microsoft.com/office/officeart/2005/8/layout/vList2"/>
    <dgm:cxn modelId="{A6EDA996-6F51-4990-91B7-EAF1CD302210}" type="presParOf" srcId="{4FA69974-5EF4-4FDB-8AB0-79BC10689ED0}" destId="{AF7ACE49-F445-4A21-9361-56CB8B7981B3}" srcOrd="9" destOrd="0" presId="urn:microsoft.com/office/officeart/2005/8/layout/vList2"/>
    <dgm:cxn modelId="{EB797C10-9CAA-4060-90C7-626D4703D72E}" type="presParOf" srcId="{4FA69974-5EF4-4FDB-8AB0-79BC10689ED0}" destId="{3357DCF3-0972-4739-A61B-976DA4CF3F2E}"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17E2B2-C53B-494D-86E4-81668E530C21}" type="doc">
      <dgm:prSet loTypeId="urn:microsoft.com/office/officeart/2005/8/layout/vList2" loCatId="list" qsTypeId="urn:microsoft.com/office/officeart/2005/8/quickstyle/simple1" qsCatId="simple" csTypeId="urn:microsoft.com/office/officeart/2005/8/colors/colorful1#6" csCatId="colorful" phldr="1"/>
      <dgm:spPr/>
      <dgm:t>
        <a:bodyPr/>
        <a:lstStyle/>
        <a:p>
          <a:endParaRPr lang="en-US"/>
        </a:p>
      </dgm:t>
    </dgm:pt>
    <dgm:pt modelId="{F9531A76-BF3C-4632-A9A8-33926E86E748}">
      <dgm:prSet/>
      <dgm:spPr/>
      <dgm:t>
        <a:bodyPr/>
        <a:lstStyle/>
        <a:p>
          <a:pPr rtl="0"/>
          <a:r>
            <a:rPr lang="en-US" b="1" dirty="0" smtClean="0"/>
            <a:t>Fill out Hill Visits Report form</a:t>
          </a:r>
          <a:endParaRPr lang="en-US" dirty="0"/>
        </a:p>
      </dgm:t>
    </dgm:pt>
    <dgm:pt modelId="{B3598E84-1300-433F-B118-C2E146BC4DF6}" type="parTrans" cxnId="{8AF51D1E-0DAE-4264-9130-AF731E49CCF1}">
      <dgm:prSet/>
      <dgm:spPr/>
      <dgm:t>
        <a:bodyPr/>
        <a:lstStyle/>
        <a:p>
          <a:endParaRPr lang="en-US"/>
        </a:p>
      </dgm:t>
    </dgm:pt>
    <dgm:pt modelId="{5E8EB087-155A-44A2-B0B6-BDE4E0BFF9C3}" type="sibTrans" cxnId="{8AF51D1E-0DAE-4264-9130-AF731E49CCF1}">
      <dgm:prSet/>
      <dgm:spPr/>
      <dgm:t>
        <a:bodyPr/>
        <a:lstStyle/>
        <a:p>
          <a:endParaRPr lang="en-US"/>
        </a:p>
      </dgm:t>
    </dgm:pt>
    <dgm:pt modelId="{A4B541DB-53D7-4CAE-BF3A-A80B0FF79DAB}">
      <dgm:prSet/>
      <dgm:spPr/>
      <dgm:t>
        <a:bodyPr/>
        <a:lstStyle/>
        <a:p>
          <a:pPr rtl="0"/>
          <a:r>
            <a:rPr lang="en-US" b="1" dirty="0" smtClean="0"/>
            <a:t>More information is better than less, but please </a:t>
          </a:r>
          <a:r>
            <a:rPr lang="en-US" b="1" u="sng" dirty="0" smtClean="0"/>
            <a:t>one</a:t>
          </a:r>
          <a:r>
            <a:rPr lang="en-US" b="1" dirty="0" smtClean="0"/>
            <a:t> form per congressional visit. </a:t>
          </a:r>
          <a:endParaRPr lang="en-US" b="1" dirty="0"/>
        </a:p>
      </dgm:t>
    </dgm:pt>
    <dgm:pt modelId="{3EB2B986-A7FA-47CD-823B-148A0779EFB6}" type="parTrans" cxnId="{F99BF02B-206C-420B-BD77-8C72F05D3617}">
      <dgm:prSet/>
      <dgm:spPr/>
      <dgm:t>
        <a:bodyPr/>
        <a:lstStyle/>
        <a:p>
          <a:endParaRPr lang="en-US"/>
        </a:p>
      </dgm:t>
    </dgm:pt>
    <dgm:pt modelId="{44ACCF17-76E1-4796-B144-A12A00ED25C8}" type="sibTrans" cxnId="{F99BF02B-206C-420B-BD77-8C72F05D3617}">
      <dgm:prSet/>
      <dgm:spPr/>
      <dgm:t>
        <a:bodyPr/>
        <a:lstStyle/>
        <a:p>
          <a:endParaRPr lang="en-US"/>
        </a:p>
      </dgm:t>
    </dgm:pt>
    <dgm:pt modelId="{CC62D968-4E37-4572-B970-8332CE358C17}">
      <dgm:prSet/>
      <dgm:spPr/>
      <dgm:t>
        <a:bodyPr/>
        <a:lstStyle/>
        <a:p>
          <a:pPr rtl="0"/>
          <a:r>
            <a:rPr lang="en-US" b="1" dirty="0" smtClean="0"/>
            <a:t>Feel free to e-mail any additional information you want to share about a particular visit. </a:t>
          </a:r>
          <a:endParaRPr lang="en-US" b="1" dirty="0"/>
        </a:p>
      </dgm:t>
    </dgm:pt>
    <dgm:pt modelId="{418B3C7A-541C-4448-8C36-A838E8495FC0}" type="parTrans" cxnId="{5D89DD00-A28F-4248-86DC-8E281046A481}">
      <dgm:prSet/>
      <dgm:spPr/>
      <dgm:t>
        <a:bodyPr/>
        <a:lstStyle/>
        <a:p>
          <a:endParaRPr lang="en-US"/>
        </a:p>
      </dgm:t>
    </dgm:pt>
    <dgm:pt modelId="{D4B4D13E-270A-46D3-866D-7028C701022B}" type="sibTrans" cxnId="{5D89DD00-A28F-4248-86DC-8E281046A481}">
      <dgm:prSet/>
      <dgm:spPr/>
      <dgm:t>
        <a:bodyPr/>
        <a:lstStyle/>
        <a:p>
          <a:endParaRPr lang="en-US"/>
        </a:p>
      </dgm:t>
    </dgm:pt>
    <dgm:pt modelId="{B6B7DF9D-85CF-45B3-82E6-8AB88FEE762A}">
      <dgm:prSet/>
      <dgm:spPr/>
      <dgm:t>
        <a:bodyPr/>
        <a:lstStyle/>
        <a:p>
          <a:pPr rtl="0"/>
          <a:r>
            <a:rPr lang="en-US" b="1" dirty="0" smtClean="0"/>
            <a:t>If you’re leaving early, you can fill out the form electronically or fax it to us.</a:t>
          </a:r>
          <a:endParaRPr lang="en-US" b="1" dirty="0"/>
        </a:p>
      </dgm:t>
    </dgm:pt>
    <dgm:pt modelId="{081051B3-0C1D-46D4-8EEB-4443EE4FAFDA}" type="parTrans" cxnId="{4917D409-EA0E-4163-8DCD-E4BFB560BB82}">
      <dgm:prSet/>
      <dgm:spPr/>
      <dgm:t>
        <a:bodyPr/>
        <a:lstStyle/>
        <a:p>
          <a:endParaRPr lang="en-US"/>
        </a:p>
      </dgm:t>
    </dgm:pt>
    <dgm:pt modelId="{E59D5EF0-D76F-4EA0-8187-749CAC3FBF0E}" type="sibTrans" cxnId="{4917D409-EA0E-4163-8DCD-E4BFB560BB82}">
      <dgm:prSet/>
      <dgm:spPr/>
      <dgm:t>
        <a:bodyPr/>
        <a:lstStyle/>
        <a:p>
          <a:endParaRPr lang="en-US"/>
        </a:p>
      </dgm:t>
    </dgm:pt>
    <dgm:pt modelId="{09B5330A-2C0A-4ABE-A487-292B98F9674C}" type="pres">
      <dgm:prSet presAssocID="{7517E2B2-C53B-494D-86E4-81668E530C21}" presName="linear" presStyleCnt="0">
        <dgm:presLayoutVars>
          <dgm:animLvl val="lvl"/>
          <dgm:resizeHandles val="exact"/>
        </dgm:presLayoutVars>
      </dgm:prSet>
      <dgm:spPr/>
      <dgm:t>
        <a:bodyPr/>
        <a:lstStyle/>
        <a:p>
          <a:endParaRPr lang="en-US"/>
        </a:p>
      </dgm:t>
    </dgm:pt>
    <dgm:pt modelId="{480C1F57-5BFF-49A1-9559-04FDC0153F76}" type="pres">
      <dgm:prSet presAssocID="{F9531A76-BF3C-4632-A9A8-33926E86E748}" presName="parentText" presStyleLbl="node1" presStyleIdx="0" presStyleCnt="4">
        <dgm:presLayoutVars>
          <dgm:chMax val="0"/>
          <dgm:bulletEnabled val="1"/>
        </dgm:presLayoutVars>
      </dgm:prSet>
      <dgm:spPr/>
      <dgm:t>
        <a:bodyPr/>
        <a:lstStyle/>
        <a:p>
          <a:endParaRPr lang="en-US"/>
        </a:p>
      </dgm:t>
    </dgm:pt>
    <dgm:pt modelId="{E5526CF5-B68A-4CAF-9985-1815067C6750}" type="pres">
      <dgm:prSet presAssocID="{5E8EB087-155A-44A2-B0B6-BDE4E0BFF9C3}" presName="spacer" presStyleCnt="0"/>
      <dgm:spPr/>
    </dgm:pt>
    <dgm:pt modelId="{421D8EDD-BFF1-4CD4-91E2-23DBDC130A61}" type="pres">
      <dgm:prSet presAssocID="{A4B541DB-53D7-4CAE-BF3A-A80B0FF79DAB}" presName="parentText" presStyleLbl="node1" presStyleIdx="1" presStyleCnt="4">
        <dgm:presLayoutVars>
          <dgm:chMax val="0"/>
          <dgm:bulletEnabled val="1"/>
        </dgm:presLayoutVars>
      </dgm:prSet>
      <dgm:spPr/>
      <dgm:t>
        <a:bodyPr/>
        <a:lstStyle/>
        <a:p>
          <a:endParaRPr lang="en-US"/>
        </a:p>
      </dgm:t>
    </dgm:pt>
    <dgm:pt modelId="{81FEA0DC-CA13-4460-B0FC-401C7A0582BC}" type="pres">
      <dgm:prSet presAssocID="{44ACCF17-76E1-4796-B144-A12A00ED25C8}" presName="spacer" presStyleCnt="0"/>
      <dgm:spPr/>
    </dgm:pt>
    <dgm:pt modelId="{1C471083-69B6-47D8-A346-22494E775D70}" type="pres">
      <dgm:prSet presAssocID="{CC62D968-4E37-4572-B970-8332CE358C17}" presName="parentText" presStyleLbl="node1" presStyleIdx="2" presStyleCnt="4">
        <dgm:presLayoutVars>
          <dgm:chMax val="0"/>
          <dgm:bulletEnabled val="1"/>
        </dgm:presLayoutVars>
      </dgm:prSet>
      <dgm:spPr/>
      <dgm:t>
        <a:bodyPr/>
        <a:lstStyle/>
        <a:p>
          <a:endParaRPr lang="en-US"/>
        </a:p>
      </dgm:t>
    </dgm:pt>
    <dgm:pt modelId="{BC963882-05E3-49DE-B0D2-89148103F0BB}" type="pres">
      <dgm:prSet presAssocID="{D4B4D13E-270A-46D3-866D-7028C701022B}" presName="spacer" presStyleCnt="0"/>
      <dgm:spPr/>
    </dgm:pt>
    <dgm:pt modelId="{DC8AB35F-C6C6-45C0-A53A-026C8F6C375E}" type="pres">
      <dgm:prSet presAssocID="{B6B7DF9D-85CF-45B3-82E6-8AB88FEE762A}" presName="parentText" presStyleLbl="node1" presStyleIdx="3" presStyleCnt="4">
        <dgm:presLayoutVars>
          <dgm:chMax val="0"/>
          <dgm:bulletEnabled val="1"/>
        </dgm:presLayoutVars>
      </dgm:prSet>
      <dgm:spPr/>
      <dgm:t>
        <a:bodyPr/>
        <a:lstStyle/>
        <a:p>
          <a:endParaRPr lang="en-US"/>
        </a:p>
      </dgm:t>
    </dgm:pt>
  </dgm:ptLst>
  <dgm:cxnLst>
    <dgm:cxn modelId="{5D89DD00-A28F-4248-86DC-8E281046A481}" srcId="{7517E2B2-C53B-494D-86E4-81668E530C21}" destId="{CC62D968-4E37-4572-B970-8332CE358C17}" srcOrd="2" destOrd="0" parTransId="{418B3C7A-541C-4448-8C36-A838E8495FC0}" sibTransId="{D4B4D13E-270A-46D3-866D-7028C701022B}"/>
    <dgm:cxn modelId="{8AF51D1E-0DAE-4264-9130-AF731E49CCF1}" srcId="{7517E2B2-C53B-494D-86E4-81668E530C21}" destId="{F9531A76-BF3C-4632-A9A8-33926E86E748}" srcOrd="0" destOrd="0" parTransId="{B3598E84-1300-433F-B118-C2E146BC4DF6}" sibTransId="{5E8EB087-155A-44A2-B0B6-BDE4E0BFF9C3}"/>
    <dgm:cxn modelId="{5D46A988-5C38-4CC4-A19E-0D685488D7E2}" type="presOf" srcId="{F9531A76-BF3C-4632-A9A8-33926E86E748}" destId="{480C1F57-5BFF-49A1-9559-04FDC0153F76}" srcOrd="0" destOrd="0" presId="urn:microsoft.com/office/officeart/2005/8/layout/vList2"/>
    <dgm:cxn modelId="{6591D527-FBB8-4209-B07C-FF58C446E559}" type="presOf" srcId="{B6B7DF9D-85CF-45B3-82E6-8AB88FEE762A}" destId="{DC8AB35F-C6C6-45C0-A53A-026C8F6C375E}" srcOrd="0" destOrd="0" presId="urn:microsoft.com/office/officeart/2005/8/layout/vList2"/>
    <dgm:cxn modelId="{4917D409-EA0E-4163-8DCD-E4BFB560BB82}" srcId="{7517E2B2-C53B-494D-86E4-81668E530C21}" destId="{B6B7DF9D-85CF-45B3-82E6-8AB88FEE762A}" srcOrd="3" destOrd="0" parTransId="{081051B3-0C1D-46D4-8EEB-4443EE4FAFDA}" sibTransId="{E59D5EF0-D76F-4EA0-8187-749CAC3FBF0E}"/>
    <dgm:cxn modelId="{DE0EE921-E415-4B8F-8525-1AA3E69E9906}" type="presOf" srcId="{CC62D968-4E37-4572-B970-8332CE358C17}" destId="{1C471083-69B6-47D8-A346-22494E775D70}" srcOrd="0" destOrd="0" presId="urn:microsoft.com/office/officeart/2005/8/layout/vList2"/>
    <dgm:cxn modelId="{F99BF02B-206C-420B-BD77-8C72F05D3617}" srcId="{7517E2B2-C53B-494D-86E4-81668E530C21}" destId="{A4B541DB-53D7-4CAE-BF3A-A80B0FF79DAB}" srcOrd="1" destOrd="0" parTransId="{3EB2B986-A7FA-47CD-823B-148A0779EFB6}" sibTransId="{44ACCF17-76E1-4796-B144-A12A00ED25C8}"/>
    <dgm:cxn modelId="{9C178BE4-1E40-4253-BF9D-F66C206D635E}" type="presOf" srcId="{A4B541DB-53D7-4CAE-BF3A-A80B0FF79DAB}" destId="{421D8EDD-BFF1-4CD4-91E2-23DBDC130A61}" srcOrd="0" destOrd="0" presId="urn:microsoft.com/office/officeart/2005/8/layout/vList2"/>
    <dgm:cxn modelId="{097B2680-0031-4A98-8DB3-3F1417D8EE45}" type="presOf" srcId="{7517E2B2-C53B-494D-86E4-81668E530C21}" destId="{09B5330A-2C0A-4ABE-A487-292B98F9674C}" srcOrd="0" destOrd="0" presId="urn:microsoft.com/office/officeart/2005/8/layout/vList2"/>
    <dgm:cxn modelId="{00C9415D-7C9C-4D8F-AC50-B4B3661F70C0}" type="presParOf" srcId="{09B5330A-2C0A-4ABE-A487-292B98F9674C}" destId="{480C1F57-5BFF-49A1-9559-04FDC0153F76}" srcOrd="0" destOrd="0" presId="urn:microsoft.com/office/officeart/2005/8/layout/vList2"/>
    <dgm:cxn modelId="{6C271971-9AB2-4555-A7F4-0B9B780A628F}" type="presParOf" srcId="{09B5330A-2C0A-4ABE-A487-292B98F9674C}" destId="{E5526CF5-B68A-4CAF-9985-1815067C6750}" srcOrd="1" destOrd="0" presId="urn:microsoft.com/office/officeart/2005/8/layout/vList2"/>
    <dgm:cxn modelId="{68FAE453-F3BE-4FAE-AB40-632B1196A067}" type="presParOf" srcId="{09B5330A-2C0A-4ABE-A487-292B98F9674C}" destId="{421D8EDD-BFF1-4CD4-91E2-23DBDC130A61}" srcOrd="2" destOrd="0" presId="urn:microsoft.com/office/officeart/2005/8/layout/vList2"/>
    <dgm:cxn modelId="{12F3F84D-86FF-435A-8952-FEAF07458C7C}" type="presParOf" srcId="{09B5330A-2C0A-4ABE-A487-292B98F9674C}" destId="{81FEA0DC-CA13-4460-B0FC-401C7A0582BC}" srcOrd="3" destOrd="0" presId="urn:microsoft.com/office/officeart/2005/8/layout/vList2"/>
    <dgm:cxn modelId="{595F5CC7-0478-4639-8FA8-BAFDD99264E1}" type="presParOf" srcId="{09B5330A-2C0A-4ABE-A487-292B98F9674C}" destId="{1C471083-69B6-47D8-A346-22494E775D70}" srcOrd="4" destOrd="0" presId="urn:microsoft.com/office/officeart/2005/8/layout/vList2"/>
    <dgm:cxn modelId="{D1B52BF8-68B8-4DE3-8BCE-2581852D9A69}" type="presParOf" srcId="{09B5330A-2C0A-4ABE-A487-292B98F9674C}" destId="{BC963882-05E3-49DE-B0D2-89148103F0BB}" srcOrd="5" destOrd="0" presId="urn:microsoft.com/office/officeart/2005/8/layout/vList2"/>
    <dgm:cxn modelId="{0F4EB13F-7980-49BA-98D1-1C9EF8D17552}" type="presParOf" srcId="{09B5330A-2C0A-4ABE-A487-292B98F9674C}" destId="{DC8AB35F-C6C6-45C0-A53A-026C8F6C375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BF6951-B04D-4378-B66E-22C357A85CD1}" type="doc">
      <dgm:prSet loTypeId="urn:microsoft.com/office/officeart/2005/8/layout/vList2" loCatId="list" qsTypeId="urn:microsoft.com/office/officeart/2005/8/quickstyle/simple1" qsCatId="simple" csTypeId="urn:microsoft.com/office/officeart/2005/8/colors/colorful1#7" csCatId="colorful" phldr="1"/>
      <dgm:spPr/>
      <dgm:t>
        <a:bodyPr/>
        <a:lstStyle/>
        <a:p>
          <a:endParaRPr lang="en-US"/>
        </a:p>
      </dgm:t>
    </dgm:pt>
    <dgm:pt modelId="{A9E5A713-DD86-43E1-8CAF-386974C1E68B}">
      <dgm:prSet/>
      <dgm:spPr/>
      <dgm:t>
        <a:bodyPr/>
        <a:lstStyle/>
        <a:p>
          <a:pPr rtl="0"/>
          <a:r>
            <a:rPr lang="en-US" b="1" dirty="0" smtClean="0"/>
            <a:t>Logistics – factor in travel times to Capitol Hill</a:t>
          </a:r>
          <a:endParaRPr lang="en-US" b="1" dirty="0"/>
        </a:p>
      </dgm:t>
    </dgm:pt>
    <dgm:pt modelId="{97AE24F7-24E5-49B9-862A-95162C2EA509}" type="parTrans" cxnId="{9FD069E2-8847-4C62-9812-B4E4A6F2327C}">
      <dgm:prSet/>
      <dgm:spPr/>
      <dgm:t>
        <a:bodyPr/>
        <a:lstStyle/>
        <a:p>
          <a:endParaRPr lang="en-US"/>
        </a:p>
      </dgm:t>
    </dgm:pt>
    <dgm:pt modelId="{7D8988C3-C5B5-4005-914B-4FD5F2C54729}" type="sibTrans" cxnId="{9FD069E2-8847-4C62-9812-B4E4A6F2327C}">
      <dgm:prSet/>
      <dgm:spPr/>
      <dgm:t>
        <a:bodyPr/>
        <a:lstStyle/>
        <a:p>
          <a:endParaRPr lang="en-US"/>
        </a:p>
      </dgm:t>
    </dgm:pt>
    <dgm:pt modelId="{8F76E415-FB2E-4B1E-910C-58B69D46CE70}">
      <dgm:prSet/>
      <dgm:spPr/>
      <dgm:t>
        <a:bodyPr/>
        <a:lstStyle/>
        <a:p>
          <a:pPr rtl="0"/>
          <a:r>
            <a:rPr lang="en-US" b="1" dirty="0" smtClean="0"/>
            <a:t>Let us know how we can improve (evaluation forms appreciated)</a:t>
          </a:r>
          <a:endParaRPr lang="en-US" b="1" dirty="0"/>
        </a:p>
      </dgm:t>
    </dgm:pt>
    <dgm:pt modelId="{6AFAA419-BA6F-4613-8187-8C6E495FB42A}" type="parTrans" cxnId="{8BE1F945-750E-465F-AC03-0B4A5515E0FB}">
      <dgm:prSet/>
      <dgm:spPr/>
      <dgm:t>
        <a:bodyPr/>
        <a:lstStyle/>
        <a:p>
          <a:endParaRPr lang="en-US"/>
        </a:p>
      </dgm:t>
    </dgm:pt>
    <dgm:pt modelId="{24F66377-0963-49B4-8AD1-8A2013C7ACD3}" type="sibTrans" cxnId="{8BE1F945-750E-465F-AC03-0B4A5515E0FB}">
      <dgm:prSet/>
      <dgm:spPr/>
      <dgm:t>
        <a:bodyPr/>
        <a:lstStyle/>
        <a:p>
          <a:endParaRPr lang="en-US"/>
        </a:p>
      </dgm:t>
    </dgm:pt>
    <dgm:pt modelId="{35E16372-DE9A-4AE1-8838-6C67D18759E2}" type="pres">
      <dgm:prSet presAssocID="{E6BF6951-B04D-4378-B66E-22C357A85CD1}" presName="linear" presStyleCnt="0">
        <dgm:presLayoutVars>
          <dgm:animLvl val="lvl"/>
          <dgm:resizeHandles val="exact"/>
        </dgm:presLayoutVars>
      </dgm:prSet>
      <dgm:spPr/>
      <dgm:t>
        <a:bodyPr/>
        <a:lstStyle/>
        <a:p>
          <a:endParaRPr lang="en-US"/>
        </a:p>
      </dgm:t>
    </dgm:pt>
    <dgm:pt modelId="{512E8235-929F-45A5-A51F-B3CF954AAE98}" type="pres">
      <dgm:prSet presAssocID="{A9E5A713-DD86-43E1-8CAF-386974C1E68B}" presName="parentText" presStyleLbl="node1" presStyleIdx="0" presStyleCnt="2" custScaleY="65022">
        <dgm:presLayoutVars>
          <dgm:chMax val="0"/>
          <dgm:bulletEnabled val="1"/>
        </dgm:presLayoutVars>
      </dgm:prSet>
      <dgm:spPr/>
      <dgm:t>
        <a:bodyPr/>
        <a:lstStyle/>
        <a:p>
          <a:endParaRPr lang="en-US"/>
        </a:p>
      </dgm:t>
    </dgm:pt>
    <dgm:pt modelId="{E9F1708C-05A1-427C-B7B5-5021548950C9}" type="pres">
      <dgm:prSet presAssocID="{7D8988C3-C5B5-4005-914B-4FD5F2C54729}" presName="spacer" presStyleCnt="0"/>
      <dgm:spPr/>
    </dgm:pt>
    <dgm:pt modelId="{C73666D3-32BF-4D8F-9F8F-FFC80DAF0DD2}" type="pres">
      <dgm:prSet presAssocID="{8F76E415-FB2E-4B1E-910C-58B69D46CE70}" presName="parentText" presStyleLbl="node1" presStyleIdx="1" presStyleCnt="2" custScaleY="72695">
        <dgm:presLayoutVars>
          <dgm:chMax val="0"/>
          <dgm:bulletEnabled val="1"/>
        </dgm:presLayoutVars>
      </dgm:prSet>
      <dgm:spPr/>
      <dgm:t>
        <a:bodyPr/>
        <a:lstStyle/>
        <a:p>
          <a:endParaRPr lang="en-US"/>
        </a:p>
      </dgm:t>
    </dgm:pt>
  </dgm:ptLst>
  <dgm:cxnLst>
    <dgm:cxn modelId="{DA84FB05-B2D7-457A-8664-052E22BD4B27}" type="presOf" srcId="{8F76E415-FB2E-4B1E-910C-58B69D46CE70}" destId="{C73666D3-32BF-4D8F-9F8F-FFC80DAF0DD2}" srcOrd="0" destOrd="0" presId="urn:microsoft.com/office/officeart/2005/8/layout/vList2"/>
    <dgm:cxn modelId="{8BE1F945-750E-465F-AC03-0B4A5515E0FB}" srcId="{E6BF6951-B04D-4378-B66E-22C357A85CD1}" destId="{8F76E415-FB2E-4B1E-910C-58B69D46CE70}" srcOrd="1" destOrd="0" parTransId="{6AFAA419-BA6F-4613-8187-8C6E495FB42A}" sibTransId="{24F66377-0963-49B4-8AD1-8A2013C7ACD3}"/>
    <dgm:cxn modelId="{9FD069E2-8847-4C62-9812-B4E4A6F2327C}" srcId="{E6BF6951-B04D-4378-B66E-22C357A85CD1}" destId="{A9E5A713-DD86-43E1-8CAF-386974C1E68B}" srcOrd="0" destOrd="0" parTransId="{97AE24F7-24E5-49B9-862A-95162C2EA509}" sibTransId="{7D8988C3-C5B5-4005-914B-4FD5F2C54729}"/>
    <dgm:cxn modelId="{FCF96847-3644-4D7E-A5B3-0A422D650728}" type="presOf" srcId="{E6BF6951-B04D-4378-B66E-22C357A85CD1}" destId="{35E16372-DE9A-4AE1-8838-6C67D18759E2}" srcOrd="0" destOrd="0" presId="urn:microsoft.com/office/officeart/2005/8/layout/vList2"/>
    <dgm:cxn modelId="{0B3E821E-4F0A-438D-9AE4-CC1C0C55A2B0}" type="presOf" srcId="{A9E5A713-DD86-43E1-8CAF-386974C1E68B}" destId="{512E8235-929F-45A5-A51F-B3CF954AAE98}" srcOrd="0" destOrd="0" presId="urn:microsoft.com/office/officeart/2005/8/layout/vList2"/>
    <dgm:cxn modelId="{74E27AE4-4B13-4141-827D-46DABA0C3536}" type="presParOf" srcId="{35E16372-DE9A-4AE1-8838-6C67D18759E2}" destId="{512E8235-929F-45A5-A51F-B3CF954AAE98}" srcOrd="0" destOrd="0" presId="urn:microsoft.com/office/officeart/2005/8/layout/vList2"/>
    <dgm:cxn modelId="{D629B2F4-991F-4D73-B37C-E50FED94BAD6}" type="presParOf" srcId="{35E16372-DE9A-4AE1-8838-6C67D18759E2}" destId="{E9F1708C-05A1-427C-B7B5-5021548950C9}" srcOrd="1" destOrd="0" presId="urn:microsoft.com/office/officeart/2005/8/layout/vList2"/>
    <dgm:cxn modelId="{208F5C47-5ECC-464E-8E6A-8A2920EA7728}" type="presParOf" srcId="{35E16372-DE9A-4AE1-8838-6C67D18759E2}" destId="{C73666D3-32BF-4D8F-9F8F-FFC80DAF0DD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8F3E934-6067-466A-8F09-0D0BD403E371}" type="doc">
      <dgm:prSet loTypeId="urn:microsoft.com/office/officeart/2005/8/layout/vList2" loCatId="list" qsTypeId="urn:microsoft.com/office/officeart/2005/8/quickstyle/simple1" qsCatId="simple" csTypeId="urn:microsoft.com/office/officeart/2005/8/colors/colorful1#8" csCatId="colorful" phldr="1"/>
      <dgm:spPr/>
      <dgm:t>
        <a:bodyPr/>
        <a:lstStyle/>
        <a:p>
          <a:endParaRPr lang="en-US"/>
        </a:p>
      </dgm:t>
    </dgm:pt>
    <dgm:pt modelId="{BEEB6A9E-2649-4250-884B-A8D6C0B5AD69}">
      <dgm:prSet/>
      <dgm:spPr/>
      <dgm:t>
        <a:bodyPr/>
        <a:lstStyle/>
        <a:p>
          <a:pPr rtl="0"/>
          <a:r>
            <a:rPr lang="en-US" b="1" dirty="0" smtClean="0"/>
            <a:t>Discuss how to engage traditional and social media channels with your diocesan communications director </a:t>
          </a:r>
          <a:endParaRPr lang="en-US" b="1" dirty="0"/>
        </a:p>
      </dgm:t>
    </dgm:pt>
    <dgm:pt modelId="{C7270729-4482-47C7-85CA-34C5F369FE86}" type="parTrans" cxnId="{DA5CDB06-4DED-4EC7-8BCB-A10EE8773547}">
      <dgm:prSet/>
      <dgm:spPr/>
      <dgm:t>
        <a:bodyPr/>
        <a:lstStyle/>
        <a:p>
          <a:endParaRPr lang="en-US"/>
        </a:p>
      </dgm:t>
    </dgm:pt>
    <dgm:pt modelId="{81D531B3-3260-425E-89CA-8A714917AF35}" type="sibTrans" cxnId="{DA5CDB06-4DED-4EC7-8BCB-A10EE8773547}">
      <dgm:prSet/>
      <dgm:spPr/>
      <dgm:t>
        <a:bodyPr/>
        <a:lstStyle/>
        <a:p>
          <a:endParaRPr lang="en-US"/>
        </a:p>
      </dgm:t>
    </dgm:pt>
    <dgm:pt modelId="{929CA91C-298B-4F65-BCB7-B88058EA6B92}">
      <dgm:prSet/>
      <dgm:spPr/>
      <dgm:t>
        <a:bodyPr/>
        <a:lstStyle/>
        <a:p>
          <a:pPr rtl="0"/>
          <a:r>
            <a:rPr lang="en-US" b="1" dirty="0" smtClean="0"/>
            <a:t>Use prepared media templates</a:t>
          </a:r>
        </a:p>
        <a:p>
          <a:pPr rtl="0"/>
          <a:r>
            <a:rPr lang="en-US" b="1" dirty="0" smtClean="0"/>
            <a:t>	*</a:t>
          </a:r>
          <a:r>
            <a:rPr lang="en-US" b="1" dirty="0" smtClean="0">
              <a:hlinkClick xmlns:r="http://schemas.openxmlformats.org/officeDocument/2006/relationships" r:id="rId1"/>
            </a:rPr>
            <a:t>Media Advisory</a:t>
          </a:r>
          <a:r>
            <a:rPr lang="en-US" b="1" dirty="0" smtClean="0"/>
            <a:t>	* </a:t>
          </a:r>
          <a:r>
            <a:rPr lang="en-US" b="1" dirty="0" smtClean="0">
              <a:hlinkClick xmlns:r="http://schemas.openxmlformats.org/officeDocument/2006/relationships" r:id="rId2"/>
            </a:rPr>
            <a:t>Press Release </a:t>
          </a:r>
          <a:endParaRPr lang="en-US" b="1" dirty="0"/>
        </a:p>
      </dgm:t>
    </dgm:pt>
    <dgm:pt modelId="{EE380AC4-9B4A-45EE-B018-AC0500610831}" type="parTrans" cxnId="{66FBF559-E94E-4082-9929-E0ECD4B064AE}">
      <dgm:prSet/>
      <dgm:spPr/>
      <dgm:t>
        <a:bodyPr/>
        <a:lstStyle/>
        <a:p>
          <a:endParaRPr lang="en-US"/>
        </a:p>
      </dgm:t>
    </dgm:pt>
    <dgm:pt modelId="{AC2904F4-24CF-4948-9254-2C93E6256030}" type="sibTrans" cxnId="{66FBF559-E94E-4082-9929-E0ECD4B064AE}">
      <dgm:prSet/>
      <dgm:spPr/>
      <dgm:t>
        <a:bodyPr/>
        <a:lstStyle/>
        <a:p>
          <a:endParaRPr lang="en-US"/>
        </a:p>
      </dgm:t>
    </dgm:pt>
    <dgm:pt modelId="{EFEAE679-1ED5-4BE1-BAEC-107BF82DD191}">
      <dgm:prSet/>
      <dgm:spPr/>
      <dgm:t>
        <a:bodyPr/>
        <a:lstStyle/>
        <a:p>
          <a:pPr rtl="0"/>
          <a:r>
            <a:rPr lang="en-US" b="1" dirty="0" smtClean="0"/>
            <a:t>Bring a camera to the CSMG and take pictures of your delegation with the Member.</a:t>
          </a:r>
          <a:endParaRPr lang="en-US" b="1" dirty="0"/>
        </a:p>
      </dgm:t>
    </dgm:pt>
    <dgm:pt modelId="{B702C496-056F-4606-A7F0-5374165E969E}" type="parTrans" cxnId="{954D8D11-A873-466A-9AF5-4C76C49E4A34}">
      <dgm:prSet/>
      <dgm:spPr/>
      <dgm:t>
        <a:bodyPr/>
        <a:lstStyle/>
        <a:p>
          <a:endParaRPr lang="en-US"/>
        </a:p>
      </dgm:t>
    </dgm:pt>
    <dgm:pt modelId="{E9752F37-6D38-41E0-947F-F357DC51D6A1}" type="sibTrans" cxnId="{954D8D11-A873-466A-9AF5-4C76C49E4A34}">
      <dgm:prSet/>
      <dgm:spPr/>
      <dgm:t>
        <a:bodyPr/>
        <a:lstStyle/>
        <a:p>
          <a:endParaRPr lang="en-US"/>
        </a:p>
      </dgm:t>
    </dgm:pt>
    <dgm:pt modelId="{6B175DA0-E83E-4BF3-B422-923F94FFF9FB}">
      <dgm:prSet/>
      <dgm:spPr/>
      <dgm:t>
        <a:bodyPr/>
        <a:lstStyle/>
        <a:p>
          <a:pPr rtl="0"/>
          <a:r>
            <a:rPr lang="en-US" b="1" dirty="0" smtClean="0"/>
            <a:t>Ask for help with coverage in diocesan newspaper, on the diocesan website, and in local secular media</a:t>
          </a:r>
          <a:endParaRPr lang="en-US" b="1" dirty="0"/>
        </a:p>
      </dgm:t>
    </dgm:pt>
    <dgm:pt modelId="{C57F7764-5F9E-426D-B2A9-A2A741613FFC}" type="parTrans" cxnId="{69C098BE-3C3A-427A-B7D9-C37A8EA2E597}">
      <dgm:prSet/>
      <dgm:spPr/>
      <dgm:t>
        <a:bodyPr/>
        <a:lstStyle/>
        <a:p>
          <a:endParaRPr lang="en-US"/>
        </a:p>
      </dgm:t>
    </dgm:pt>
    <dgm:pt modelId="{07872C1B-9249-4EBB-853D-568A24354734}" type="sibTrans" cxnId="{69C098BE-3C3A-427A-B7D9-C37A8EA2E597}">
      <dgm:prSet/>
      <dgm:spPr/>
      <dgm:t>
        <a:bodyPr/>
        <a:lstStyle/>
        <a:p>
          <a:endParaRPr lang="en-US"/>
        </a:p>
      </dgm:t>
    </dgm:pt>
    <dgm:pt modelId="{486BA4DE-853B-4E4A-BDEC-D25346293D5C}">
      <dgm:prSet/>
      <dgm:spPr/>
      <dgm:t>
        <a:bodyPr/>
        <a:lstStyle/>
        <a:p>
          <a:pPr rtl="0"/>
          <a:r>
            <a:rPr lang="en-US" b="1" dirty="0" smtClean="0"/>
            <a:t>Use social media. Blog or tweet during the Gathering and from Capitol Hill</a:t>
          </a:r>
          <a:endParaRPr lang="en-US" b="1" dirty="0"/>
        </a:p>
      </dgm:t>
    </dgm:pt>
    <dgm:pt modelId="{882B0A2A-0EEA-477D-B1EF-2409C70AF944}" type="parTrans" cxnId="{3C999CD6-EDFC-4043-9F94-9296A2B572E8}">
      <dgm:prSet/>
      <dgm:spPr/>
    </dgm:pt>
    <dgm:pt modelId="{5B4222CC-36DF-40B1-85F6-0E8BCD6F098B}" type="sibTrans" cxnId="{3C999CD6-EDFC-4043-9F94-9296A2B572E8}">
      <dgm:prSet/>
      <dgm:spPr/>
    </dgm:pt>
    <dgm:pt modelId="{A1771FC6-AF23-40DE-A6B5-4B530C4C6E5C}" type="pres">
      <dgm:prSet presAssocID="{E8F3E934-6067-466A-8F09-0D0BD403E371}" presName="linear" presStyleCnt="0">
        <dgm:presLayoutVars>
          <dgm:animLvl val="lvl"/>
          <dgm:resizeHandles val="exact"/>
        </dgm:presLayoutVars>
      </dgm:prSet>
      <dgm:spPr/>
      <dgm:t>
        <a:bodyPr/>
        <a:lstStyle/>
        <a:p>
          <a:endParaRPr lang="en-US"/>
        </a:p>
      </dgm:t>
    </dgm:pt>
    <dgm:pt modelId="{2C35D726-8CE0-4DA5-98D9-8E461C01B0B2}" type="pres">
      <dgm:prSet presAssocID="{BEEB6A9E-2649-4250-884B-A8D6C0B5AD69}" presName="parentText" presStyleLbl="node1" presStyleIdx="0" presStyleCnt="5">
        <dgm:presLayoutVars>
          <dgm:chMax val="0"/>
          <dgm:bulletEnabled val="1"/>
        </dgm:presLayoutVars>
      </dgm:prSet>
      <dgm:spPr/>
      <dgm:t>
        <a:bodyPr/>
        <a:lstStyle/>
        <a:p>
          <a:endParaRPr lang="en-US"/>
        </a:p>
      </dgm:t>
    </dgm:pt>
    <dgm:pt modelId="{27671496-0AAA-4F79-8812-90BC94A588A8}" type="pres">
      <dgm:prSet presAssocID="{81D531B3-3260-425E-89CA-8A714917AF35}" presName="spacer" presStyleCnt="0"/>
      <dgm:spPr/>
    </dgm:pt>
    <dgm:pt modelId="{7135BA37-082C-443C-B622-2051C5FF87FA}" type="pres">
      <dgm:prSet presAssocID="{6B175DA0-E83E-4BF3-B422-923F94FFF9FB}" presName="parentText" presStyleLbl="node1" presStyleIdx="1" presStyleCnt="5">
        <dgm:presLayoutVars>
          <dgm:chMax val="0"/>
          <dgm:bulletEnabled val="1"/>
        </dgm:presLayoutVars>
      </dgm:prSet>
      <dgm:spPr/>
      <dgm:t>
        <a:bodyPr/>
        <a:lstStyle/>
        <a:p>
          <a:endParaRPr lang="en-US"/>
        </a:p>
      </dgm:t>
    </dgm:pt>
    <dgm:pt modelId="{FFFBBDA2-E8B2-4AAD-A001-6908D9FDA30F}" type="pres">
      <dgm:prSet presAssocID="{07872C1B-9249-4EBB-853D-568A24354734}" presName="spacer" presStyleCnt="0"/>
      <dgm:spPr/>
    </dgm:pt>
    <dgm:pt modelId="{A335A328-4156-4017-9C99-55FEA29CE65D}" type="pres">
      <dgm:prSet presAssocID="{486BA4DE-853B-4E4A-BDEC-D25346293D5C}" presName="parentText" presStyleLbl="node1" presStyleIdx="2" presStyleCnt="5">
        <dgm:presLayoutVars>
          <dgm:chMax val="0"/>
          <dgm:bulletEnabled val="1"/>
        </dgm:presLayoutVars>
      </dgm:prSet>
      <dgm:spPr/>
      <dgm:t>
        <a:bodyPr/>
        <a:lstStyle/>
        <a:p>
          <a:endParaRPr lang="en-US"/>
        </a:p>
      </dgm:t>
    </dgm:pt>
    <dgm:pt modelId="{56EC9B85-08AA-44BF-A896-811D5EFF350D}" type="pres">
      <dgm:prSet presAssocID="{5B4222CC-36DF-40B1-85F6-0E8BCD6F098B}" presName="spacer" presStyleCnt="0"/>
      <dgm:spPr/>
    </dgm:pt>
    <dgm:pt modelId="{367B6A2F-0373-42D2-BF2D-4D349D679AB0}" type="pres">
      <dgm:prSet presAssocID="{929CA91C-298B-4F65-BCB7-B88058EA6B92}" presName="parentText" presStyleLbl="node1" presStyleIdx="3" presStyleCnt="5">
        <dgm:presLayoutVars>
          <dgm:chMax val="0"/>
          <dgm:bulletEnabled val="1"/>
        </dgm:presLayoutVars>
      </dgm:prSet>
      <dgm:spPr/>
      <dgm:t>
        <a:bodyPr/>
        <a:lstStyle/>
        <a:p>
          <a:endParaRPr lang="en-US"/>
        </a:p>
      </dgm:t>
    </dgm:pt>
    <dgm:pt modelId="{B760CA21-B6C7-4741-A518-66C992CD7368}" type="pres">
      <dgm:prSet presAssocID="{AC2904F4-24CF-4948-9254-2C93E6256030}" presName="spacer" presStyleCnt="0"/>
      <dgm:spPr/>
    </dgm:pt>
    <dgm:pt modelId="{CF28838F-0039-4B7E-96A7-89A85DF193D1}" type="pres">
      <dgm:prSet presAssocID="{EFEAE679-1ED5-4BE1-BAEC-107BF82DD191}" presName="parentText" presStyleLbl="node1" presStyleIdx="4" presStyleCnt="5">
        <dgm:presLayoutVars>
          <dgm:chMax val="0"/>
          <dgm:bulletEnabled val="1"/>
        </dgm:presLayoutVars>
      </dgm:prSet>
      <dgm:spPr/>
      <dgm:t>
        <a:bodyPr/>
        <a:lstStyle/>
        <a:p>
          <a:endParaRPr lang="en-US"/>
        </a:p>
      </dgm:t>
    </dgm:pt>
  </dgm:ptLst>
  <dgm:cxnLst>
    <dgm:cxn modelId="{CA21DD4E-6F5A-459A-BDDF-ED5F4759C116}" type="presOf" srcId="{486BA4DE-853B-4E4A-BDEC-D25346293D5C}" destId="{A335A328-4156-4017-9C99-55FEA29CE65D}" srcOrd="0" destOrd="0" presId="urn:microsoft.com/office/officeart/2005/8/layout/vList2"/>
    <dgm:cxn modelId="{66FBF559-E94E-4082-9929-E0ECD4B064AE}" srcId="{E8F3E934-6067-466A-8F09-0D0BD403E371}" destId="{929CA91C-298B-4F65-BCB7-B88058EA6B92}" srcOrd="3" destOrd="0" parTransId="{EE380AC4-9B4A-45EE-B018-AC0500610831}" sibTransId="{AC2904F4-24CF-4948-9254-2C93E6256030}"/>
    <dgm:cxn modelId="{954D8D11-A873-466A-9AF5-4C76C49E4A34}" srcId="{E8F3E934-6067-466A-8F09-0D0BD403E371}" destId="{EFEAE679-1ED5-4BE1-BAEC-107BF82DD191}" srcOrd="4" destOrd="0" parTransId="{B702C496-056F-4606-A7F0-5374165E969E}" sibTransId="{E9752F37-6D38-41E0-947F-F357DC51D6A1}"/>
    <dgm:cxn modelId="{FC577444-3755-4395-A1F6-1F49CCB283A3}" type="presOf" srcId="{6B175DA0-E83E-4BF3-B422-923F94FFF9FB}" destId="{7135BA37-082C-443C-B622-2051C5FF87FA}" srcOrd="0" destOrd="0" presId="urn:microsoft.com/office/officeart/2005/8/layout/vList2"/>
    <dgm:cxn modelId="{5026302B-A537-42EA-833C-D90DF6CDCFFC}" type="presOf" srcId="{E8F3E934-6067-466A-8F09-0D0BD403E371}" destId="{A1771FC6-AF23-40DE-A6B5-4B530C4C6E5C}" srcOrd="0" destOrd="0" presId="urn:microsoft.com/office/officeart/2005/8/layout/vList2"/>
    <dgm:cxn modelId="{BFB1B0D4-4B9A-4007-BB7F-6FBC03C3A93A}" type="presOf" srcId="{BEEB6A9E-2649-4250-884B-A8D6C0B5AD69}" destId="{2C35D726-8CE0-4DA5-98D9-8E461C01B0B2}" srcOrd="0" destOrd="0" presId="urn:microsoft.com/office/officeart/2005/8/layout/vList2"/>
    <dgm:cxn modelId="{69C098BE-3C3A-427A-B7D9-C37A8EA2E597}" srcId="{E8F3E934-6067-466A-8F09-0D0BD403E371}" destId="{6B175DA0-E83E-4BF3-B422-923F94FFF9FB}" srcOrd="1" destOrd="0" parTransId="{C57F7764-5F9E-426D-B2A9-A2A741613FFC}" sibTransId="{07872C1B-9249-4EBB-853D-568A24354734}"/>
    <dgm:cxn modelId="{D984C7B1-2E9F-49CD-BA22-81CB68CDC5A4}" type="presOf" srcId="{EFEAE679-1ED5-4BE1-BAEC-107BF82DD191}" destId="{CF28838F-0039-4B7E-96A7-89A85DF193D1}" srcOrd="0" destOrd="0" presId="urn:microsoft.com/office/officeart/2005/8/layout/vList2"/>
    <dgm:cxn modelId="{3C999CD6-EDFC-4043-9F94-9296A2B572E8}" srcId="{E8F3E934-6067-466A-8F09-0D0BD403E371}" destId="{486BA4DE-853B-4E4A-BDEC-D25346293D5C}" srcOrd="2" destOrd="0" parTransId="{882B0A2A-0EEA-477D-B1EF-2409C70AF944}" sibTransId="{5B4222CC-36DF-40B1-85F6-0E8BCD6F098B}"/>
    <dgm:cxn modelId="{D88E6698-21C8-4109-8D22-CA9822256A31}" type="presOf" srcId="{929CA91C-298B-4F65-BCB7-B88058EA6B92}" destId="{367B6A2F-0373-42D2-BF2D-4D349D679AB0}" srcOrd="0" destOrd="0" presId="urn:microsoft.com/office/officeart/2005/8/layout/vList2"/>
    <dgm:cxn modelId="{DA5CDB06-4DED-4EC7-8BCB-A10EE8773547}" srcId="{E8F3E934-6067-466A-8F09-0D0BD403E371}" destId="{BEEB6A9E-2649-4250-884B-A8D6C0B5AD69}" srcOrd="0" destOrd="0" parTransId="{C7270729-4482-47C7-85CA-34C5F369FE86}" sibTransId="{81D531B3-3260-425E-89CA-8A714917AF35}"/>
    <dgm:cxn modelId="{A2A5FA18-D0E9-4C33-83A2-A8BD10FD65E5}" type="presParOf" srcId="{A1771FC6-AF23-40DE-A6B5-4B530C4C6E5C}" destId="{2C35D726-8CE0-4DA5-98D9-8E461C01B0B2}" srcOrd="0" destOrd="0" presId="urn:microsoft.com/office/officeart/2005/8/layout/vList2"/>
    <dgm:cxn modelId="{21D09F44-6E4E-468B-8847-D1E1D9ECD02F}" type="presParOf" srcId="{A1771FC6-AF23-40DE-A6B5-4B530C4C6E5C}" destId="{27671496-0AAA-4F79-8812-90BC94A588A8}" srcOrd="1" destOrd="0" presId="urn:microsoft.com/office/officeart/2005/8/layout/vList2"/>
    <dgm:cxn modelId="{53CBBCC5-9ACE-4BA1-B7EA-7460838601D8}" type="presParOf" srcId="{A1771FC6-AF23-40DE-A6B5-4B530C4C6E5C}" destId="{7135BA37-082C-443C-B622-2051C5FF87FA}" srcOrd="2" destOrd="0" presId="urn:microsoft.com/office/officeart/2005/8/layout/vList2"/>
    <dgm:cxn modelId="{ACBE0C8A-8CDA-453C-BAF2-C8EABC6030E7}" type="presParOf" srcId="{A1771FC6-AF23-40DE-A6B5-4B530C4C6E5C}" destId="{FFFBBDA2-E8B2-4AAD-A001-6908D9FDA30F}" srcOrd="3" destOrd="0" presId="urn:microsoft.com/office/officeart/2005/8/layout/vList2"/>
    <dgm:cxn modelId="{FCC82F76-2048-4122-8B45-B438E251CAB0}" type="presParOf" srcId="{A1771FC6-AF23-40DE-A6B5-4B530C4C6E5C}" destId="{A335A328-4156-4017-9C99-55FEA29CE65D}" srcOrd="4" destOrd="0" presId="urn:microsoft.com/office/officeart/2005/8/layout/vList2"/>
    <dgm:cxn modelId="{88F407B4-39FF-4778-8DED-167220B97BC4}" type="presParOf" srcId="{A1771FC6-AF23-40DE-A6B5-4B530C4C6E5C}" destId="{56EC9B85-08AA-44BF-A896-811D5EFF350D}" srcOrd="5" destOrd="0" presId="urn:microsoft.com/office/officeart/2005/8/layout/vList2"/>
    <dgm:cxn modelId="{5EC53FCB-681B-45B5-92AC-6FD198312190}" type="presParOf" srcId="{A1771FC6-AF23-40DE-A6B5-4B530C4C6E5C}" destId="{367B6A2F-0373-42D2-BF2D-4D349D679AB0}" srcOrd="6" destOrd="0" presId="urn:microsoft.com/office/officeart/2005/8/layout/vList2"/>
    <dgm:cxn modelId="{1AB686F5-130D-4CF2-8EC3-F07EB3E4CA37}" type="presParOf" srcId="{A1771FC6-AF23-40DE-A6B5-4B530C4C6E5C}" destId="{B760CA21-B6C7-4741-A518-66C992CD7368}" srcOrd="7" destOrd="0" presId="urn:microsoft.com/office/officeart/2005/8/layout/vList2"/>
    <dgm:cxn modelId="{1C4B5688-7C3A-41E4-A714-9B66E780F7FC}" type="presParOf" srcId="{A1771FC6-AF23-40DE-A6B5-4B530C4C6E5C}" destId="{CF28838F-0039-4B7E-96A7-89A85DF193D1}"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77862-392B-4112-90C1-6BC599A54610}">
      <dsp:nvSpPr>
        <dsp:cNvPr id="0" name=""/>
        <dsp:cNvSpPr/>
      </dsp:nvSpPr>
      <dsp:spPr>
        <a:xfrm>
          <a:off x="0" y="621299"/>
          <a:ext cx="8229599" cy="7722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t>You are responsible for scheduling your visit with your Representative (particularly first-timers).</a:t>
          </a:r>
          <a:endParaRPr lang="en-US" sz="2000" b="1" kern="1200" dirty="0"/>
        </a:p>
      </dsp:txBody>
      <dsp:txXfrm>
        <a:off x="37696" y="658995"/>
        <a:ext cx="8154207" cy="696808"/>
      </dsp:txXfrm>
    </dsp:sp>
    <dsp:sp modelId="{3216B1AD-806E-4FF2-939A-907FB8A1A049}">
      <dsp:nvSpPr>
        <dsp:cNvPr id="0" name=""/>
        <dsp:cNvSpPr/>
      </dsp:nvSpPr>
      <dsp:spPr>
        <a:xfrm>
          <a:off x="0" y="1451099"/>
          <a:ext cx="8229599" cy="7722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t>Provide </a:t>
          </a:r>
          <a:r>
            <a:rPr lang="en-US" sz="2000" b="1" kern="1200" dirty="0" smtClean="0"/>
            <a:t>information </a:t>
          </a:r>
          <a:r>
            <a:rPr lang="en-US" sz="2000" b="1" kern="1200" dirty="0" smtClean="0"/>
            <a:t>on visits you have scheduled to </a:t>
          </a:r>
          <a:r>
            <a:rPr lang="en-US" sz="2000" b="1" kern="1200" dirty="0" smtClean="0"/>
            <a:t>your state </a:t>
          </a:r>
          <a:r>
            <a:rPr lang="en-US" sz="2000" b="1" kern="1200" dirty="0" smtClean="0"/>
            <a:t>captain, </a:t>
          </a:r>
          <a:r>
            <a:rPr lang="en-US" sz="2000" b="1" kern="1200" dirty="0" smtClean="0"/>
            <a:t>who will send it on to us. </a:t>
          </a:r>
          <a:endParaRPr lang="en-US" sz="2000" b="1" kern="1200" dirty="0"/>
        </a:p>
      </dsp:txBody>
      <dsp:txXfrm>
        <a:off x="37696" y="1488795"/>
        <a:ext cx="8154207" cy="696808"/>
      </dsp:txXfrm>
    </dsp:sp>
    <dsp:sp modelId="{DDD93E73-4100-4193-A5C4-9B4A352BCB16}">
      <dsp:nvSpPr>
        <dsp:cNvPr id="0" name=""/>
        <dsp:cNvSpPr/>
      </dsp:nvSpPr>
      <dsp:spPr>
        <a:xfrm>
          <a:off x="0" y="2280900"/>
          <a:ext cx="8229599" cy="7722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t>If you </a:t>
          </a:r>
          <a:r>
            <a:rPr lang="en-US" sz="2000" b="1" kern="1200" dirty="0" smtClean="0"/>
            <a:t>are part of a </a:t>
          </a:r>
          <a:r>
            <a:rPr lang="en-US" sz="2000" b="1" kern="1200" dirty="0" smtClean="0"/>
            <a:t>large CSMG group, </a:t>
          </a:r>
          <a:r>
            <a:rPr lang="en-US" sz="2000" b="1" kern="1200" dirty="0" smtClean="0"/>
            <a:t>check with your state captain as to which </a:t>
          </a:r>
          <a:r>
            <a:rPr lang="en-US" sz="2000" b="1" kern="1200" dirty="0" smtClean="0"/>
            <a:t>visits </a:t>
          </a:r>
          <a:r>
            <a:rPr lang="en-US" sz="2000" b="1" kern="1200" dirty="0" smtClean="0"/>
            <a:t>you will make and who will speak.  </a:t>
          </a:r>
          <a:endParaRPr lang="en-US" sz="2000" b="1" kern="1200" dirty="0"/>
        </a:p>
      </dsp:txBody>
      <dsp:txXfrm>
        <a:off x="37696" y="2318596"/>
        <a:ext cx="8154207" cy="696808"/>
      </dsp:txXfrm>
    </dsp:sp>
    <dsp:sp modelId="{998B714C-C40F-4416-AF9E-BF00C70C7355}">
      <dsp:nvSpPr>
        <dsp:cNvPr id="0" name=""/>
        <dsp:cNvSpPr/>
      </dsp:nvSpPr>
      <dsp:spPr>
        <a:xfrm>
          <a:off x="0" y="3110699"/>
          <a:ext cx="8229599" cy="7722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t>If you have a small CSMG group in a state with many Members, </a:t>
          </a:r>
          <a:r>
            <a:rPr lang="en-US" sz="2000" b="1" kern="1200" dirty="0" smtClean="0"/>
            <a:t>check with your state captain about prioritizing visits.</a:t>
          </a:r>
          <a:endParaRPr lang="en-US" sz="2000" b="1" kern="1200" dirty="0"/>
        </a:p>
      </dsp:txBody>
      <dsp:txXfrm>
        <a:off x="37696" y="3148395"/>
        <a:ext cx="8154207" cy="696808"/>
      </dsp:txXfrm>
    </dsp:sp>
    <dsp:sp modelId="{464878B5-CE41-44FA-BDDA-AF410CD7BC4F}">
      <dsp:nvSpPr>
        <dsp:cNvPr id="0" name=""/>
        <dsp:cNvSpPr/>
      </dsp:nvSpPr>
      <dsp:spPr>
        <a:xfrm>
          <a:off x="0" y="3940499"/>
          <a:ext cx="8229599" cy="77220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t>Let us know soon if your CSMG group needs someone to accompany you on a visit.</a:t>
          </a:r>
          <a:endParaRPr lang="en-US" sz="2000" b="1" kern="1200" dirty="0"/>
        </a:p>
      </dsp:txBody>
      <dsp:txXfrm>
        <a:off x="37696" y="3978195"/>
        <a:ext cx="8154207" cy="6968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DF17E-62D6-4C30-A81A-5FE4EA16A3D6}">
      <dsp:nvSpPr>
        <dsp:cNvPr id="0" name=""/>
        <dsp:cNvSpPr/>
      </dsp:nvSpPr>
      <dsp:spPr>
        <a:xfrm>
          <a:off x="0" y="75437"/>
          <a:ext cx="8229599" cy="722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Know about the Catholic presence in your district</a:t>
          </a:r>
          <a:endParaRPr lang="en-US" sz="1900" b="1" kern="1200" dirty="0"/>
        </a:p>
      </dsp:txBody>
      <dsp:txXfrm>
        <a:off x="35268" y="110705"/>
        <a:ext cx="8159063" cy="651938"/>
      </dsp:txXfrm>
    </dsp:sp>
    <dsp:sp modelId="{EB0AD4A6-8B35-4395-83B2-596CC99BC9C7}">
      <dsp:nvSpPr>
        <dsp:cNvPr id="0" name=""/>
        <dsp:cNvSpPr/>
      </dsp:nvSpPr>
      <dsp:spPr>
        <a:xfrm>
          <a:off x="0" y="852632"/>
          <a:ext cx="8229599" cy="72247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Do your research (Member’s website, bio, committee assignments, and news releases for his/her priorities)</a:t>
          </a:r>
          <a:endParaRPr lang="en-US" sz="1900" b="1" kern="1200" dirty="0"/>
        </a:p>
      </dsp:txBody>
      <dsp:txXfrm>
        <a:off x="35268" y="887900"/>
        <a:ext cx="8159063" cy="651938"/>
      </dsp:txXfrm>
    </dsp:sp>
    <dsp:sp modelId="{38B8D933-19D8-4EAC-BEBB-A04A210B4979}">
      <dsp:nvSpPr>
        <dsp:cNvPr id="0" name=""/>
        <dsp:cNvSpPr/>
      </dsp:nvSpPr>
      <dsp:spPr>
        <a:xfrm>
          <a:off x="0" y="1629827"/>
          <a:ext cx="8229599" cy="72247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Find out if your Senator or Representative has taken a position on the </a:t>
          </a:r>
          <a:r>
            <a:rPr lang="en-US" sz="1900" b="1" kern="1200" dirty="0" smtClean="0"/>
            <a:t>Hill </a:t>
          </a:r>
          <a:r>
            <a:rPr lang="en-US" sz="1900" b="1" kern="1200" dirty="0" smtClean="0"/>
            <a:t>issues</a:t>
          </a:r>
          <a:endParaRPr lang="en-US" sz="1900" b="1" kern="1200" dirty="0"/>
        </a:p>
      </dsp:txBody>
      <dsp:txXfrm>
        <a:off x="35268" y="1665095"/>
        <a:ext cx="8159063" cy="651938"/>
      </dsp:txXfrm>
    </dsp:sp>
    <dsp:sp modelId="{2AFC4E88-B53C-47EF-8BA8-0033189D7830}">
      <dsp:nvSpPr>
        <dsp:cNvPr id="0" name=""/>
        <dsp:cNvSpPr/>
      </dsp:nvSpPr>
      <dsp:spPr>
        <a:xfrm>
          <a:off x="0" y="2407022"/>
          <a:ext cx="8229599" cy="72247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If they are new to Congress, check on any statements made during campaigning</a:t>
          </a:r>
          <a:endParaRPr lang="en-US" sz="1900" b="1" kern="1200" dirty="0"/>
        </a:p>
      </dsp:txBody>
      <dsp:txXfrm>
        <a:off x="35268" y="2442290"/>
        <a:ext cx="8159063" cy="651938"/>
      </dsp:txXfrm>
    </dsp:sp>
    <dsp:sp modelId="{37E5E3F7-3DB1-4857-990E-EAFF670D4C96}">
      <dsp:nvSpPr>
        <dsp:cNvPr id="0" name=""/>
        <dsp:cNvSpPr/>
      </dsp:nvSpPr>
      <dsp:spPr>
        <a:xfrm>
          <a:off x="0" y="3184217"/>
          <a:ext cx="8229599" cy="722474"/>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Check the </a:t>
          </a:r>
          <a:r>
            <a:rPr lang="en-US" sz="1900" b="1" kern="1200" dirty="0" smtClean="0">
              <a:hlinkClick xmlns:r="http://schemas.openxmlformats.org/officeDocument/2006/relationships" r:id="rId1"/>
            </a:rPr>
            <a:t>CSMG website</a:t>
          </a:r>
          <a:r>
            <a:rPr lang="en-US" sz="1900" b="1" kern="1200" dirty="0" smtClean="0"/>
            <a:t> for backgrounders and talking points on the advocacy </a:t>
          </a:r>
          <a:r>
            <a:rPr lang="en-US" sz="1900" b="1" kern="1200" dirty="0" err="1" smtClean="0"/>
            <a:t>isssues</a:t>
          </a:r>
          <a:r>
            <a:rPr lang="en-US" sz="1900" b="1" kern="1200" dirty="0" smtClean="0"/>
            <a:t>.</a:t>
          </a:r>
          <a:endParaRPr lang="en-US" sz="1900" b="1" kern="1200" dirty="0"/>
        </a:p>
      </dsp:txBody>
      <dsp:txXfrm>
        <a:off x="35268" y="3219485"/>
        <a:ext cx="8159063" cy="651938"/>
      </dsp:txXfrm>
    </dsp:sp>
    <dsp:sp modelId="{3357DCF3-0972-4739-A61B-976DA4CF3F2E}">
      <dsp:nvSpPr>
        <dsp:cNvPr id="0" name=""/>
        <dsp:cNvSpPr/>
      </dsp:nvSpPr>
      <dsp:spPr>
        <a:xfrm>
          <a:off x="0" y="3961412"/>
          <a:ext cx="8229599" cy="722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Hill packet </a:t>
          </a:r>
          <a:r>
            <a:rPr lang="en-US" sz="1900" b="1" kern="1200" dirty="0" smtClean="0"/>
            <a:t>(Hill Message, </a:t>
          </a:r>
          <a:r>
            <a:rPr lang="en-US" sz="1900" b="1" kern="1200" dirty="0" smtClean="0"/>
            <a:t>leave behind and invitation)</a:t>
          </a:r>
          <a:endParaRPr lang="en-US" sz="1900" b="1" kern="1200" dirty="0"/>
        </a:p>
      </dsp:txBody>
      <dsp:txXfrm>
        <a:off x="35268" y="3996680"/>
        <a:ext cx="8159063" cy="6519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0C1F57-5BFF-49A1-9559-04FDC0153F76}">
      <dsp:nvSpPr>
        <dsp:cNvPr id="0" name=""/>
        <dsp:cNvSpPr/>
      </dsp:nvSpPr>
      <dsp:spPr>
        <a:xfrm>
          <a:off x="0" y="15002"/>
          <a:ext cx="8229600" cy="10647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t>Fill out Hill Visits Report form</a:t>
          </a:r>
          <a:endParaRPr lang="en-US" sz="2800" kern="1200" dirty="0"/>
        </a:p>
      </dsp:txBody>
      <dsp:txXfrm>
        <a:off x="51974" y="66976"/>
        <a:ext cx="8125652" cy="960752"/>
      </dsp:txXfrm>
    </dsp:sp>
    <dsp:sp modelId="{421D8EDD-BFF1-4CD4-91E2-23DBDC130A61}">
      <dsp:nvSpPr>
        <dsp:cNvPr id="0" name=""/>
        <dsp:cNvSpPr/>
      </dsp:nvSpPr>
      <dsp:spPr>
        <a:xfrm>
          <a:off x="0" y="1160342"/>
          <a:ext cx="8229600" cy="10647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t>More information is better than less, but please </a:t>
          </a:r>
          <a:r>
            <a:rPr lang="en-US" sz="2800" b="1" u="sng" kern="1200" dirty="0" smtClean="0"/>
            <a:t>one</a:t>
          </a:r>
          <a:r>
            <a:rPr lang="en-US" sz="2800" b="1" kern="1200" dirty="0" smtClean="0"/>
            <a:t> form per congressional visit. </a:t>
          </a:r>
          <a:endParaRPr lang="en-US" sz="2800" b="1" kern="1200" dirty="0"/>
        </a:p>
      </dsp:txBody>
      <dsp:txXfrm>
        <a:off x="51974" y="1212316"/>
        <a:ext cx="8125652" cy="960752"/>
      </dsp:txXfrm>
    </dsp:sp>
    <dsp:sp modelId="{1C471083-69B6-47D8-A346-22494E775D70}">
      <dsp:nvSpPr>
        <dsp:cNvPr id="0" name=""/>
        <dsp:cNvSpPr/>
      </dsp:nvSpPr>
      <dsp:spPr>
        <a:xfrm>
          <a:off x="0" y="2305682"/>
          <a:ext cx="8229600" cy="10647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t>Feel free to e-mail any additional information you want to share about a particular visit. </a:t>
          </a:r>
          <a:endParaRPr lang="en-US" sz="2800" b="1" kern="1200" dirty="0"/>
        </a:p>
      </dsp:txBody>
      <dsp:txXfrm>
        <a:off x="51974" y="2357656"/>
        <a:ext cx="8125652" cy="960752"/>
      </dsp:txXfrm>
    </dsp:sp>
    <dsp:sp modelId="{DC8AB35F-C6C6-45C0-A53A-026C8F6C375E}">
      <dsp:nvSpPr>
        <dsp:cNvPr id="0" name=""/>
        <dsp:cNvSpPr/>
      </dsp:nvSpPr>
      <dsp:spPr>
        <a:xfrm>
          <a:off x="0" y="3451022"/>
          <a:ext cx="8229600" cy="10647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t>If you’re leaving early, you can fill out the form electronically or fax it to us.</a:t>
          </a:r>
          <a:endParaRPr lang="en-US" sz="2800" b="1" kern="1200" dirty="0"/>
        </a:p>
      </dsp:txBody>
      <dsp:txXfrm>
        <a:off x="51974" y="3502996"/>
        <a:ext cx="8125652" cy="9607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2E8235-929F-45A5-A51F-B3CF954AAE98}">
      <dsp:nvSpPr>
        <dsp:cNvPr id="0" name=""/>
        <dsp:cNvSpPr/>
      </dsp:nvSpPr>
      <dsp:spPr>
        <a:xfrm>
          <a:off x="0" y="305274"/>
          <a:ext cx="8229600" cy="178017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en-US" sz="3800" b="1" kern="1200" dirty="0" smtClean="0"/>
            <a:t>Logistics – factor in travel times to Capitol Hill</a:t>
          </a:r>
          <a:endParaRPr lang="en-US" sz="3800" b="1" kern="1200" dirty="0"/>
        </a:p>
      </dsp:txBody>
      <dsp:txXfrm>
        <a:off x="86901" y="392175"/>
        <a:ext cx="8055798" cy="1606370"/>
      </dsp:txXfrm>
    </dsp:sp>
    <dsp:sp modelId="{C73666D3-32BF-4D8F-9F8F-FFC80DAF0DD2}">
      <dsp:nvSpPr>
        <dsp:cNvPr id="0" name=""/>
        <dsp:cNvSpPr/>
      </dsp:nvSpPr>
      <dsp:spPr>
        <a:xfrm>
          <a:off x="0" y="2235206"/>
          <a:ext cx="8229600" cy="199024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en-US" sz="3800" b="1" kern="1200" dirty="0" smtClean="0"/>
            <a:t>Let us know how we can improve (evaluation forms appreciated)</a:t>
          </a:r>
          <a:endParaRPr lang="en-US" sz="3800" b="1" kern="1200" dirty="0"/>
        </a:p>
      </dsp:txBody>
      <dsp:txXfrm>
        <a:off x="97156" y="2332362"/>
        <a:ext cx="8035288" cy="17959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5D726-8CE0-4DA5-98D9-8E461C01B0B2}">
      <dsp:nvSpPr>
        <dsp:cNvPr id="0" name=""/>
        <dsp:cNvSpPr/>
      </dsp:nvSpPr>
      <dsp:spPr>
        <a:xfrm>
          <a:off x="0" y="75136"/>
          <a:ext cx="8229600" cy="91216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Discuss how to engage traditional and social media channels with your diocesan communications director </a:t>
          </a:r>
          <a:endParaRPr lang="en-US" sz="2100" b="1" kern="1200" dirty="0"/>
        </a:p>
      </dsp:txBody>
      <dsp:txXfrm>
        <a:off x="44528" y="119664"/>
        <a:ext cx="8140544" cy="823105"/>
      </dsp:txXfrm>
    </dsp:sp>
    <dsp:sp modelId="{7135BA37-082C-443C-B622-2051C5FF87FA}">
      <dsp:nvSpPr>
        <dsp:cNvPr id="0" name=""/>
        <dsp:cNvSpPr/>
      </dsp:nvSpPr>
      <dsp:spPr>
        <a:xfrm>
          <a:off x="0" y="1047778"/>
          <a:ext cx="8229600" cy="91216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Ask for help with coverage in diocesan newspaper, on the diocesan website, and in local secular media</a:t>
          </a:r>
          <a:endParaRPr lang="en-US" sz="2100" b="1" kern="1200" dirty="0"/>
        </a:p>
      </dsp:txBody>
      <dsp:txXfrm>
        <a:off x="44528" y="1092306"/>
        <a:ext cx="8140544" cy="823105"/>
      </dsp:txXfrm>
    </dsp:sp>
    <dsp:sp modelId="{A335A328-4156-4017-9C99-55FEA29CE65D}">
      <dsp:nvSpPr>
        <dsp:cNvPr id="0" name=""/>
        <dsp:cNvSpPr/>
      </dsp:nvSpPr>
      <dsp:spPr>
        <a:xfrm>
          <a:off x="0" y="2020419"/>
          <a:ext cx="8229600" cy="91216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Use social media. Blog or tweet during the Gathering and from Capitol Hill</a:t>
          </a:r>
          <a:endParaRPr lang="en-US" sz="2100" b="1" kern="1200" dirty="0"/>
        </a:p>
      </dsp:txBody>
      <dsp:txXfrm>
        <a:off x="44528" y="2064947"/>
        <a:ext cx="8140544" cy="823105"/>
      </dsp:txXfrm>
    </dsp:sp>
    <dsp:sp modelId="{367B6A2F-0373-42D2-BF2D-4D349D679AB0}">
      <dsp:nvSpPr>
        <dsp:cNvPr id="0" name=""/>
        <dsp:cNvSpPr/>
      </dsp:nvSpPr>
      <dsp:spPr>
        <a:xfrm>
          <a:off x="0" y="2993060"/>
          <a:ext cx="8229600" cy="91216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Use prepared media templates</a:t>
          </a:r>
        </a:p>
        <a:p>
          <a:pPr lvl="0" algn="l" defTabSz="933450" rtl="0">
            <a:lnSpc>
              <a:spcPct val="90000"/>
            </a:lnSpc>
            <a:spcBef>
              <a:spcPct val="0"/>
            </a:spcBef>
            <a:spcAft>
              <a:spcPct val="35000"/>
            </a:spcAft>
          </a:pPr>
          <a:r>
            <a:rPr lang="en-US" sz="2100" b="1" kern="1200" dirty="0" smtClean="0"/>
            <a:t>	*</a:t>
          </a:r>
          <a:r>
            <a:rPr lang="en-US" sz="2100" b="1" kern="1200" dirty="0" smtClean="0">
              <a:hlinkClick xmlns:r="http://schemas.openxmlformats.org/officeDocument/2006/relationships" r:id="rId1"/>
            </a:rPr>
            <a:t>Media Advisory</a:t>
          </a:r>
          <a:r>
            <a:rPr lang="en-US" sz="2100" b="1" kern="1200" dirty="0" smtClean="0"/>
            <a:t>	* </a:t>
          </a:r>
          <a:r>
            <a:rPr lang="en-US" sz="2100" b="1" kern="1200" dirty="0" smtClean="0">
              <a:hlinkClick xmlns:r="http://schemas.openxmlformats.org/officeDocument/2006/relationships" r:id="rId2"/>
            </a:rPr>
            <a:t>Press Release </a:t>
          </a:r>
          <a:endParaRPr lang="en-US" sz="2100" b="1" kern="1200" dirty="0"/>
        </a:p>
      </dsp:txBody>
      <dsp:txXfrm>
        <a:off x="44528" y="3037588"/>
        <a:ext cx="8140544" cy="823105"/>
      </dsp:txXfrm>
    </dsp:sp>
    <dsp:sp modelId="{CF28838F-0039-4B7E-96A7-89A85DF193D1}">
      <dsp:nvSpPr>
        <dsp:cNvPr id="0" name=""/>
        <dsp:cNvSpPr/>
      </dsp:nvSpPr>
      <dsp:spPr>
        <a:xfrm>
          <a:off x="0" y="3965701"/>
          <a:ext cx="8229600" cy="912161"/>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Bring a camera to the CSMG and take pictures of your delegation with the Member.</a:t>
          </a:r>
          <a:endParaRPr lang="en-US" sz="2100" b="1" kern="1200" dirty="0"/>
        </a:p>
      </dsp:txBody>
      <dsp:txXfrm>
        <a:off x="44528" y="4010229"/>
        <a:ext cx="8140544" cy="82310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0"/>
            <a:ext cx="29829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19459" name="Rectangle 3"/>
          <p:cNvSpPr>
            <a:spLocks noGrp="1" noChangeArrowheads="1"/>
          </p:cNvSpPr>
          <p:nvPr>
            <p:ph type="dt" sz="quarter" idx="1"/>
          </p:nvPr>
        </p:nvSpPr>
        <p:spPr bwMode="auto">
          <a:xfrm>
            <a:off x="3897313" y="0"/>
            <a:ext cx="29829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19460" name="Rectangle 4"/>
          <p:cNvSpPr>
            <a:spLocks noGrp="1" noChangeArrowheads="1"/>
          </p:cNvSpPr>
          <p:nvPr>
            <p:ph type="ftr" sz="quarter" idx="2"/>
          </p:nvPr>
        </p:nvSpPr>
        <p:spPr bwMode="auto">
          <a:xfrm>
            <a:off x="1" y="8829675"/>
            <a:ext cx="298291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19461" name="Rectangle 5"/>
          <p:cNvSpPr>
            <a:spLocks noGrp="1" noChangeArrowheads="1"/>
          </p:cNvSpPr>
          <p:nvPr>
            <p:ph type="sldNum" sz="quarter" idx="3"/>
          </p:nvPr>
        </p:nvSpPr>
        <p:spPr bwMode="auto">
          <a:xfrm>
            <a:off x="3897313" y="8829675"/>
            <a:ext cx="2982912"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96D9A49-BB14-43B9-9A57-61BD177209CC}" type="slidenum">
              <a:rPr lang="en-US"/>
              <a:pPr/>
              <a:t>‹#›</a:t>
            </a:fld>
            <a:endParaRPr lang="en-US" dirty="0"/>
          </a:p>
        </p:txBody>
      </p:sp>
    </p:spTree>
    <p:extLst>
      <p:ext uri="{BB962C8B-B14F-4D97-AF65-F5344CB8AC3E}">
        <p14:creationId xmlns:p14="http://schemas.microsoft.com/office/powerpoint/2010/main" val="1331173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829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4099" name="Rectangle 3"/>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4100"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1122035" y="4419601"/>
            <a:ext cx="4637744"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102" name="Rectangle 6"/>
          <p:cNvSpPr>
            <a:spLocks noGrp="1" noChangeArrowheads="1"/>
          </p:cNvSpPr>
          <p:nvPr>
            <p:ph type="ftr" sz="quarter" idx="4"/>
          </p:nvPr>
        </p:nvSpPr>
        <p:spPr bwMode="auto">
          <a:xfrm>
            <a:off x="1" y="8829675"/>
            <a:ext cx="298291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4103"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latin typeface="Times New Roman" pitchFamily="18" charset="0"/>
              </a:defRPr>
            </a:lvl1pPr>
          </a:lstStyle>
          <a:p>
            <a:fld id="{5C88F083-9BEC-46AB-A8C6-AB6CB9CFD2C4}" type="slidenum">
              <a:rPr lang="en-US" smtClean="0"/>
              <a:pPr/>
              <a:t>‹#›</a:t>
            </a:fld>
            <a:endParaRPr lang="en-US" dirty="0"/>
          </a:p>
        </p:txBody>
      </p:sp>
    </p:spTree>
    <p:extLst>
      <p:ext uri="{BB962C8B-B14F-4D97-AF65-F5344CB8AC3E}">
        <p14:creationId xmlns:p14="http://schemas.microsoft.com/office/powerpoint/2010/main" val="3226083242"/>
      </p:ext>
    </p:extLst>
  </p:cSld>
  <p:clrMap bg1="lt1" tx1="dk1" bg2="lt2" tx2="dk2" accent1="accent1" accent2="accent2" accent3="accent3" accent4="accent4" accent5="accent5" accent6="accent6" hlink="hlink" folHlink="folHlink"/>
  <p:notesStyle>
    <a:lvl1pPr algn="l" rtl="0" fontAlgn="base">
      <a:spcBef>
        <a:spcPts val="0"/>
      </a:spcBef>
      <a:spcAft>
        <a:spcPct val="0"/>
      </a:spcAft>
      <a:defRPr sz="1200" kern="1200" baseline="0">
        <a:solidFill>
          <a:schemeClr val="tx1"/>
        </a:solidFill>
        <a:latin typeface="Times New Roman" pitchFamily="18" charset="0"/>
        <a:ea typeface="+mn-ea"/>
        <a:cs typeface="+mn-cs"/>
      </a:defRPr>
    </a:lvl1pPr>
    <a:lvl2pPr marL="457200" algn="l" rtl="0" fontAlgn="base">
      <a:spcBef>
        <a:spcPts val="0"/>
      </a:spcBef>
      <a:spcAft>
        <a:spcPct val="0"/>
      </a:spcAft>
      <a:defRPr sz="1200" kern="1200" baseline="0">
        <a:solidFill>
          <a:schemeClr val="tx1"/>
        </a:solidFill>
        <a:latin typeface="Times New Roman" pitchFamily="18" charset="0"/>
        <a:ea typeface="+mn-ea"/>
        <a:cs typeface="+mn-cs"/>
      </a:defRPr>
    </a:lvl2pPr>
    <a:lvl3pPr marL="914400" algn="l" rtl="0" fontAlgn="base">
      <a:spcBef>
        <a:spcPts val="0"/>
      </a:spcBef>
      <a:spcAft>
        <a:spcPct val="0"/>
      </a:spcAft>
      <a:defRPr sz="1200" kern="1200" baseline="0">
        <a:solidFill>
          <a:schemeClr val="tx1"/>
        </a:solidFill>
        <a:latin typeface="Times New Roman" pitchFamily="18" charset="0"/>
        <a:ea typeface="+mn-ea"/>
        <a:cs typeface="+mn-cs"/>
      </a:defRPr>
    </a:lvl3pPr>
    <a:lvl4pPr marL="1371600" algn="l" rtl="0" fontAlgn="base">
      <a:spcBef>
        <a:spcPts val="0"/>
      </a:spcBef>
      <a:spcAft>
        <a:spcPct val="0"/>
      </a:spcAft>
      <a:defRPr sz="1200" kern="1200" baseline="0">
        <a:solidFill>
          <a:schemeClr val="tx1"/>
        </a:solidFill>
        <a:latin typeface="Times New Roman" pitchFamily="18" charset="0"/>
        <a:ea typeface="+mn-ea"/>
        <a:cs typeface="+mn-cs"/>
      </a:defRPr>
    </a:lvl4pPr>
    <a:lvl5pPr marL="1828800" algn="l" rtl="0" fontAlgn="base">
      <a:spcBef>
        <a:spcPts val="0"/>
      </a:spcBef>
      <a:spcAft>
        <a:spcPct val="0"/>
      </a:spcAft>
      <a:defRPr sz="1200" kern="1200" baseline="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mailto:tmulloy@usccb.org"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www.usccb.org/about/justice-peace-and-human-development/catholic-social-ministry-gathering/upload/Congressional-Visits-Template.xls"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www.nationaljournal.com/" TargetMode="External"/><Relationship Id="rId3" Type="http://schemas.openxmlformats.org/officeDocument/2006/relationships/hyperlink" Target="http://www.govtrack.us/" TargetMode="External"/><Relationship Id="rId7" Type="http://schemas.openxmlformats.org/officeDocument/2006/relationships/hyperlink" Target="http://www.thehill.com/"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www.rollcall.com/" TargetMode="External"/><Relationship Id="rId5" Type="http://schemas.openxmlformats.org/officeDocument/2006/relationships/hyperlink" Target="http://www.politico.com/" TargetMode="External"/><Relationship Id="rId4" Type="http://schemas.openxmlformats.org/officeDocument/2006/relationships/hyperlink" Target="http://www.congress.org/"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717749-FBC9-41F3-B84B-9F47432C1D07}" type="slidenum">
              <a:rPr lang="en-US"/>
              <a:pPr/>
              <a:t>1</a:t>
            </a:fld>
            <a:endParaRPr lang="en-US" dirty="0"/>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pPr>
              <a:spcBef>
                <a:spcPts val="0"/>
              </a:spcBef>
            </a:pPr>
            <a:r>
              <a:rPr lang="en-US" sz="1100" baseline="0" dirty="0" smtClean="0">
                <a:latin typeface="Times New Roman" pitchFamily="18" charset="0"/>
              </a:rPr>
              <a:t>Welcome to the 2013 Catholic Social Ministry Gathering Webinar. You are a vital part of making this Gathering a success. We want to give you the tools to help you prepare for the Gathering, especially those of you who are first time participants. </a:t>
            </a:r>
          </a:p>
          <a:p>
            <a:pPr>
              <a:spcBef>
                <a:spcPts val="0"/>
              </a:spcBef>
            </a:pPr>
            <a:endParaRPr lang="en-US" sz="1100" baseline="0" dirty="0" smtClean="0">
              <a:latin typeface="Times New Roman" pitchFamily="18" charset="0"/>
            </a:endParaRPr>
          </a:p>
          <a:p>
            <a:pPr>
              <a:spcBef>
                <a:spcPts val="0"/>
              </a:spcBef>
            </a:pPr>
            <a:r>
              <a:rPr lang="en-US" sz="1100" baseline="0" dirty="0" smtClean="0">
                <a:latin typeface="Times New Roman" pitchFamily="18" charset="0"/>
              </a:rPr>
              <a:t>This presentation will give you an update of where we are now with the Gathering and emphasize the importance of the Hill visits to our Catholic social action outreach. It will provide some information about Congress and give you tips on how to better organize your Hill visits. </a:t>
            </a:r>
          </a:p>
          <a:p>
            <a:pPr>
              <a:spcBef>
                <a:spcPts val="0"/>
              </a:spcBef>
            </a:pPr>
            <a:endParaRPr lang="en-US" sz="1100" baseline="0" dirty="0" smtClean="0">
              <a:latin typeface="Times New Roman" pitchFamily="18" charset="0"/>
            </a:endParaRPr>
          </a:p>
          <a:p>
            <a:pPr>
              <a:spcBef>
                <a:spcPts val="0"/>
              </a:spcBef>
            </a:pPr>
            <a:r>
              <a:rPr lang="en-US" sz="1100" baseline="0" dirty="0" smtClean="0">
                <a:latin typeface="Times New Roman" pitchFamily="18" charset="0"/>
              </a:rPr>
              <a:t>Remember, we want to be a resource for you, as you are our force-multipliers in advocating for legislation that reflects Catholic social teaching.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aseline="0" dirty="0" smtClean="0"/>
              <a:t>This year, the Gathering is being held at the Washington Marriott </a:t>
            </a:r>
            <a:r>
              <a:rPr lang="en-US" sz="1100" baseline="0" dirty="0" err="1" smtClean="0"/>
              <a:t>Wardman</a:t>
            </a:r>
            <a:r>
              <a:rPr lang="en-US" sz="1100" baseline="0" dirty="0" smtClean="0"/>
              <a:t> Park Hotel, which is located away from Capitol Hill, near the Woodley Park Zoo metro stop. It will take about 50 minutes to go from the hotel to the Capitol South metro stop that is closest to the House office buildings (Cannon, Longworth and Rayburn). It will take about 35 minutes to go from the hotel to the Union Station metro stop that is closest to the Senate office buildings (Russell, Dirksen and Hart). Walking from the House to the Senate side of Capitol Hill will take 15-20 minutes. Please take these travel times into account when setting up your appointments.</a:t>
            </a:r>
          </a:p>
          <a:p>
            <a:endParaRPr lang="en-US" sz="1100" baseline="0" dirty="0" smtClean="0"/>
          </a:p>
          <a:p>
            <a:r>
              <a:rPr lang="en-US" sz="1100" baseline="0" dirty="0" smtClean="0"/>
              <a:t>If you have someone with a disability that needs to take a cab to the Hill, we have set aside a limited amount of funds for that purpose. Please let those at the CSMG Registration Desk know.</a:t>
            </a:r>
          </a:p>
          <a:p>
            <a:endParaRPr lang="en-US" sz="1100" baseline="0" dirty="0" smtClean="0"/>
          </a:p>
          <a:p>
            <a:r>
              <a:rPr lang="en-US" sz="1100" baseline="0" dirty="0" smtClean="0"/>
              <a:t>After the Gathering, we’ll send out a brief questionnaire asking what worked and what could have been improved. We always want your input into how the Hill visits portion of the Gathering could be better so we can factor that into our planning for the future.</a:t>
            </a:r>
          </a:p>
        </p:txBody>
      </p:sp>
      <p:sp>
        <p:nvSpPr>
          <p:cNvPr id="4" name="Slide Number Placeholder 3"/>
          <p:cNvSpPr>
            <a:spLocks noGrp="1"/>
          </p:cNvSpPr>
          <p:nvPr>
            <p:ph type="sldNum" sz="quarter" idx="10"/>
          </p:nvPr>
        </p:nvSpPr>
        <p:spPr/>
        <p:txBody>
          <a:bodyPr/>
          <a:lstStyle/>
          <a:p>
            <a:fld id="{5C88F083-9BEC-46AB-A8C6-AB6CB9CFD2C4}"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lvl="0"/>
            <a:r>
              <a:rPr lang="en-US" sz="1200" kern="1200" dirty="0" smtClean="0">
                <a:solidFill>
                  <a:schemeClr val="tx1"/>
                </a:solidFill>
              </a:rPr>
              <a:t>As you try to expand awareness of Catholic social action concerns and attract attention to our issues, here are some tips on reaching out to the media.</a:t>
            </a:r>
          </a:p>
          <a:p>
            <a:pPr lvl="0"/>
            <a:endParaRPr lang="en-US" sz="1200" kern="1200" dirty="0" smtClean="0">
              <a:solidFill>
                <a:schemeClr val="tx1"/>
              </a:solidFill>
            </a:endParaRPr>
          </a:p>
          <a:p>
            <a:pPr lvl="0"/>
            <a:r>
              <a:rPr lang="en-US" sz="1200" kern="1200" dirty="0" smtClean="0">
                <a:solidFill>
                  <a:schemeClr val="tx1"/>
                </a:solidFill>
              </a:rPr>
              <a:t>Identify what is unique about your story, e.g. “Don’t balance the budget on the backs of the poor” and tie this statement to your experience about domestic and international poverty.</a:t>
            </a:r>
          </a:p>
          <a:p>
            <a:pPr lvl="0"/>
            <a:endParaRPr lang="en-US" sz="1200" kern="1200" dirty="0" smtClean="0">
              <a:solidFill>
                <a:schemeClr val="tx1"/>
              </a:solidFill>
            </a:endParaRPr>
          </a:p>
          <a:p>
            <a:pPr lvl="0"/>
            <a:r>
              <a:rPr lang="en-US" dirty="0" smtClean="0"/>
              <a:t>Media channels include: diocesan website, local/regional Catholic media, social media channels within the diocese, secular/local media. Your diocesan communications director can help you with placing your story.</a:t>
            </a:r>
          </a:p>
          <a:p>
            <a:endParaRPr lang="en-US" dirty="0" smtClean="0"/>
          </a:p>
          <a:p>
            <a:r>
              <a:rPr lang="en-US" dirty="0" smtClean="0"/>
              <a:t>While you’re at the CSMG, you can tweet or blog about what’s happening in your visit, using local/regional social media channels, and that may attract your legislator’s attention. </a:t>
            </a:r>
            <a:r>
              <a:rPr lang="en-US" sz="1200" kern="1200" dirty="0" smtClean="0">
                <a:solidFill>
                  <a:schemeClr val="tx1"/>
                </a:solidFill>
              </a:rPr>
              <a:t>A number of Congressional offices track social media to gauge public opinion.</a:t>
            </a:r>
          </a:p>
          <a:p>
            <a:pPr lvl="0"/>
            <a:endParaRPr lang="en-US" sz="1200" kern="1200" dirty="0" smtClean="0">
              <a:solidFill>
                <a:schemeClr val="tx1"/>
              </a:solidFill>
            </a:endParaRPr>
          </a:p>
          <a:p>
            <a:pPr marL="0" marR="0" lvl="0" indent="0" algn="l" defTabSz="914400" rtl="0" eaLnBrk="1" fontAlgn="base" latinLnBrk="0" hangingPunct="1">
              <a:lnSpc>
                <a:spcPct val="100000"/>
              </a:lnSpc>
              <a:spcAft>
                <a:spcPct val="0"/>
              </a:spcAft>
              <a:buClrTx/>
              <a:buSzTx/>
              <a:buFontTx/>
              <a:buNone/>
              <a:tabLst/>
              <a:defRPr/>
            </a:pPr>
            <a:r>
              <a:rPr lang="en-US" sz="1200" kern="1200" dirty="0" smtClean="0">
                <a:solidFill>
                  <a:schemeClr val="tx1"/>
                </a:solidFill>
              </a:rPr>
              <a:t>Here are links (above) to media advisory and press release templates, but try to personalize the story about your meeting so it doesn’t sound like boilerplate. Get a quote from your elected official to add to the news release. </a:t>
            </a:r>
          </a:p>
          <a:p>
            <a:endParaRPr lang="en-US" dirty="0" smtClean="0"/>
          </a:p>
          <a:p>
            <a:pPr lvl="0"/>
            <a:r>
              <a:rPr lang="en-US" sz="1200" kern="1200" dirty="0" smtClean="0">
                <a:solidFill>
                  <a:schemeClr val="tx1"/>
                </a:solidFill>
              </a:rPr>
              <a:t>Take photos of your group with your elected official, perhaps in front of his/her office by the state flag. Having a picture makes your story/press release more attractive to media outlets, including diocesan newspapers.</a:t>
            </a:r>
            <a:endParaRPr lang="en-US" dirty="0" smtClean="0"/>
          </a:p>
        </p:txBody>
      </p:sp>
      <p:sp>
        <p:nvSpPr>
          <p:cNvPr id="4" name="Slide Number Placeholder 3"/>
          <p:cNvSpPr>
            <a:spLocks noGrp="1"/>
          </p:cNvSpPr>
          <p:nvPr>
            <p:ph type="sldNum" sz="quarter" idx="10"/>
          </p:nvPr>
        </p:nvSpPr>
        <p:spPr/>
        <p:txBody>
          <a:bodyPr/>
          <a:lstStyle/>
          <a:p>
            <a:fld id="{5C88F083-9BEC-46AB-A8C6-AB6CB9CFD2C4}"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F91A83-8772-46AB-8903-7BCE615A1E88}" type="slidenum">
              <a:rPr lang="en-US"/>
              <a:pPr/>
              <a:t>12</a:t>
            </a:fld>
            <a:endParaRPr lang="en-US" dirty="0"/>
          </a:p>
        </p:txBody>
      </p:sp>
      <p:sp>
        <p:nvSpPr>
          <p:cNvPr id="366594" name="Rectangle 2"/>
          <p:cNvSpPr>
            <a:spLocks noGrp="1" noRot="1" noChangeAspect="1" noChangeArrowheads="1" noTextEdit="1"/>
          </p:cNvSpPr>
          <p:nvPr>
            <p:ph type="sldImg"/>
          </p:nvPr>
        </p:nvSpPr>
        <p:spPr>
          <a:ln/>
        </p:spPr>
      </p:sp>
      <p:sp>
        <p:nvSpPr>
          <p:cNvPr id="366595" name="Rectangle 3"/>
          <p:cNvSpPr>
            <a:spLocks noGrp="1" noChangeArrowheads="1"/>
          </p:cNvSpPr>
          <p:nvPr>
            <p:ph type="body" idx="1"/>
          </p:nvPr>
        </p:nvSpPr>
        <p:spPr/>
        <p:txBody>
          <a:bodyPr/>
          <a:lstStyle/>
          <a:p>
            <a:r>
              <a:rPr lang="en-US" sz="1100" baseline="0" dirty="0" smtClean="0"/>
              <a:t>We appreciate your willingness to lead your state delegations in this important combined effort to live our faith by raising the needs of the poor and the most vulnerable to members of Congress.</a:t>
            </a:r>
          </a:p>
          <a:p>
            <a:endParaRPr lang="en-US" sz="1100" baseline="0" dirty="0" smtClean="0"/>
          </a:p>
          <a:p>
            <a:r>
              <a:rPr lang="en-US" sz="1100" baseline="0" dirty="0" smtClean="0"/>
              <a:t>So often they are forgotten in the policy and budget debates. Your participation and leadership helps to give a voice to the voiceless on Capitol Hill.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aseline="0" dirty="0" smtClean="0"/>
              <a:t>Email contact for CSMG Capitol Hill Visits Committee:</a:t>
            </a:r>
          </a:p>
          <a:p>
            <a:endParaRPr lang="en-US" sz="1100" baseline="0" dirty="0" smtClean="0"/>
          </a:p>
          <a:p>
            <a:r>
              <a:rPr lang="en-US" sz="1100" baseline="0" dirty="0" smtClean="0"/>
              <a:t>Joanne Dunne</a:t>
            </a:r>
          </a:p>
          <a:p>
            <a:r>
              <a:rPr lang="en-US" sz="1100" baseline="0" dirty="0" smtClean="0"/>
              <a:t>jdunne@nccw.org    </a:t>
            </a:r>
          </a:p>
          <a:p>
            <a:endParaRPr lang="en-US" sz="1100" baseline="0" dirty="0" smtClean="0"/>
          </a:p>
          <a:p>
            <a:r>
              <a:rPr lang="en-US" sz="1100" baseline="0" dirty="0" smtClean="0"/>
              <a:t>Ginny Farris</a:t>
            </a:r>
          </a:p>
          <a:p>
            <a:r>
              <a:rPr lang="en-US" sz="1100" baseline="0" dirty="0" smtClean="0"/>
              <a:t>vfarris@usccb.org</a:t>
            </a:r>
          </a:p>
          <a:p>
            <a:endParaRPr lang="en-US" sz="1100" baseline="0" dirty="0" smtClean="0"/>
          </a:p>
          <a:p>
            <a:r>
              <a:rPr lang="en-US" sz="1100" baseline="0" dirty="0" smtClean="0"/>
              <a:t>Ron Jackson</a:t>
            </a:r>
          </a:p>
          <a:p>
            <a:r>
              <a:rPr lang="en-US" sz="1100" baseline="0" dirty="0" smtClean="0"/>
              <a:t>rjackson@CatholicCharitiesUSA.org</a:t>
            </a:r>
          </a:p>
          <a:p>
            <a:endParaRPr lang="en-US" sz="1100" baseline="0" dirty="0" smtClean="0"/>
          </a:p>
          <a:p>
            <a:r>
              <a:rPr lang="en-US" sz="1100" baseline="0" dirty="0" smtClean="0"/>
              <a:t>Tom Mulloy</a:t>
            </a:r>
          </a:p>
          <a:p>
            <a:r>
              <a:rPr lang="en-US" sz="1100" baseline="0" dirty="0" smtClean="0"/>
              <a:t>tmulloy@usccb.org</a:t>
            </a:r>
          </a:p>
          <a:p>
            <a:endParaRPr lang="en-US" sz="1100" baseline="0" dirty="0" smtClean="0"/>
          </a:p>
          <a:p>
            <a:r>
              <a:rPr lang="en-US" sz="1100" baseline="0" dirty="0" smtClean="0"/>
              <a:t>Tina Rodousakis</a:t>
            </a:r>
          </a:p>
          <a:p>
            <a:r>
              <a:rPr lang="en-US" sz="1100" baseline="0" dirty="0" smtClean="0"/>
              <a:t>Tina.Rodousakis@crs.org</a:t>
            </a:r>
          </a:p>
          <a:p>
            <a:endParaRPr lang="en-US" sz="1100" baseline="0" dirty="0" smtClean="0"/>
          </a:p>
          <a:p>
            <a:r>
              <a:rPr lang="en-US" sz="1100" baseline="0" dirty="0" smtClean="0"/>
              <a:t>Terry Thames</a:t>
            </a:r>
          </a:p>
          <a:p>
            <a:r>
              <a:rPr lang="en-US" sz="1100" baseline="0" dirty="0" smtClean="0"/>
              <a:t>tthames@usccb.org</a:t>
            </a:r>
            <a:endParaRPr lang="en-US" sz="1100" baseline="0" dirty="0"/>
          </a:p>
        </p:txBody>
      </p:sp>
      <p:sp>
        <p:nvSpPr>
          <p:cNvPr id="4" name="Slide Number Placeholder 3"/>
          <p:cNvSpPr>
            <a:spLocks noGrp="1"/>
          </p:cNvSpPr>
          <p:nvPr>
            <p:ph type="sldNum" sz="quarter" idx="10"/>
          </p:nvPr>
        </p:nvSpPr>
        <p:spPr/>
        <p:txBody>
          <a:bodyPr/>
          <a:lstStyle/>
          <a:p>
            <a:fld id="{5C88F083-9BEC-46AB-A8C6-AB6CB9CFD2C4}"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Times New Roman" pitchFamily="18" charset="0"/>
            </a:endParaRPr>
          </a:p>
        </p:txBody>
      </p:sp>
      <p:sp>
        <p:nvSpPr>
          <p:cNvPr id="4" name="Slide Number Placeholder 3"/>
          <p:cNvSpPr>
            <a:spLocks noGrp="1"/>
          </p:cNvSpPr>
          <p:nvPr>
            <p:ph type="sldNum" sz="quarter" idx="10"/>
          </p:nvPr>
        </p:nvSpPr>
        <p:spPr/>
        <p:txBody>
          <a:bodyPr/>
          <a:lstStyle/>
          <a:p>
            <a:fld id="{5C88F083-9BEC-46AB-A8C6-AB6CB9CFD2C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39B35E-3BE0-4969-ADE0-09D2AB3F548B}" type="slidenum">
              <a:rPr lang="en-US"/>
              <a:pPr/>
              <a:t>3</a:t>
            </a:fld>
            <a:endParaRPr lang="en-US" dirty="0"/>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ts val="0"/>
              </a:spcBef>
              <a:spcAft>
                <a:spcPct val="0"/>
              </a:spcAft>
              <a:buClrTx/>
              <a:buSzTx/>
              <a:buFontTx/>
              <a:buNone/>
              <a:tabLst/>
              <a:defRPr/>
            </a:pPr>
            <a:r>
              <a:rPr lang="en-US" sz="1100" baseline="0" dirty="0" smtClean="0">
                <a:latin typeface="Times New Roman" pitchFamily="18" charset="0"/>
              </a:rPr>
              <a:t>Advocacy with Congress is a vital part of the CSMG. Not only do our voices matter, they are NECESSARY.  Our voices advocate the needs </a:t>
            </a:r>
            <a:r>
              <a:rPr lang="en-US" sz="1100" baseline="0" smtClean="0">
                <a:latin typeface="Times New Roman" pitchFamily="18" charset="0"/>
              </a:rPr>
              <a:t>of poor and vulnerable people, </a:t>
            </a:r>
            <a:r>
              <a:rPr lang="en-US" sz="1100" baseline="0" dirty="0" smtClean="0">
                <a:latin typeface="Times New Roman" pitchFamily="18" charset="0"/>
              </a:rPr>
              <a:t>who often don’t have a voice at the policymaking table. </a:t>
            </a:r>
          </a:p>
          <a:p>
            <a:pPr marL="0" marR="0" indent="0" algn="l" defTabSz="914400" rtl="0" eaLnBrk="1" fontAlgn="base" latinLnBrk="0" hangingPunct="1">
              <a:lnSpc>
                <a:spcPct val="100000"/>
              </a:lnSpc>
              <a:spcBef>
                <a:spcPts val="0"/>
              </a:spcBef>
              <a:spcAft>
                <a:spcPct val="0"/>
              </a:spcAft>
              <a:buClrTx/>
              <a:buSzTx/>
              <a:buFontTx/>
              <a:buNone/>
              <a:tabLst/>
              <a:defRPr/>
            </a:pPr>
            <a:endParaRPr lang="en-US" sz="1100" baseline="0" dirty="0" smtClean="0">
              <a:latin typeface="Times New Roman" pitchFamily="18" charset="0"/>
            </a:endParaRPr>
          </a:p>
          <a:p>
            <a:pPr marL="0" marR="0" indent="0" algn="l" defTabSz="914400" rtl="0" eaLnBrk="1" fontAlgn="base" latinLnBrk="0" hangingPunct="1">
              <a:lnSpc>
                <a:spcPct val="100000"/>
              </a:lnSpc>
              <a:spcBef>
                <a:spcPts val="0"/>
              </a:spcBef>
              <a:spcAft>
                <a:spcPct val="0"/>
              </a:spcAft>
              <a:buClrTx/>
              <a:buSzTx/>
              <a:buFontTx/>
              <a:buNone/>
              <a:tabLst/>
              <a:defRPr/>
            </a:pPr>
            <a:r>
              <a:rPr lang="en-US" sz="1100" baseline="0" dirty="0" smtClean="0">
                <a:latin typeface="Times New Roman" pitchFamily="18" charset="0"/>
              </a:rPr>
              <a:t>You elect these Members of Congress. Responding to constituents is a high priority for Members and their staff.</a:t>
            </a:r>
          </a:p>
          <a:p>
            <a:pPr marL="0" marR="0" indent="0" algn="l" defTabSz="914400" rtl="0" eaLnBrk="1" fontAlgn="base" latinLnBrk="0" hangingPunct="1">
              <a:lnSpc>
                <a:spcPct val="100000"/>
              </a:lnSpc>
              <a:spcBef>
                <a:spcPts val="0"/>
              </a:spcBef>
              <a:spcAft>
                <a:spcPct val="0"/>
              </a:spcAft>
              <a:buClrTx/>
              <a:buSzTx/>
              <a:buFontTx/>
              <a:buNone/>
              <a:tabLst/>
              <a:defRPr/>
            </a:pPr>
            <a:endParaRPr lang="en-US" sz="1100" baseline="0" dirty="0" smtClean="0">
              <a:latin typeface="Times New Roman" pitchFamily="18" charset="0"/>
            </a:endParaRPr>
          </a:p>
          <a:p>
            <a:pPr marL="0" marR="0" indent="0" algn="l" defTabSz="914400" rtl="0" eaLnBrk="1" fontAlgn="base" latinLnBrk="0" hangingPunct="1">
              <a:lnSpc>
                <a:spcPct val="100000"/>
              </a:lnSpc>
              <a:spcBef>
                <a:spcPts val="0"/>
              </a:spcBef>
              <a:spcAft>
                <a:spcPct val="0"/>
              </a:spcAft>
              <a:buClrTx/>
              <a:buSzTx/>
              <a:buFontTx/>
              <a:buNone/>
              <a:tabLst/>
              <a:defRPr/>
            </a:pPr>
            <a:r>
              <a:rPr lang="en-US" sz="1100" baseline="0" dirty="0" smtClean="0">
                <a:latin typeface="Times New Roman" pitchFamily="18" charset="0"/>
              </a:rPr>
              <a:t>An in-person visit from a constituent is likely to have the most influence on a Member of Congress who has not yet made a firm decision on an issue, even more than individualized letters or email messages. </a:t>
            </a:r>
          </a:p>
          <a:p>
            <a:endParaRPr lang="en-US" sz="1100" baseline="0" dirty="0" smtClean="0"/>
          </a:p>
          <a:p>
            <a:r>
              <a:rPr lang="en-US" sz="1100" b="1" baseline="0" dirty="0" smtClean="0"/>
              <a:t>Relationships and Resources</a:t>
            </a:r>
          </a:p>
          <a:p>
            <a:endParaRPr lang="en-US" sz="1100" baseline="0" dirty="0" smtClean="0"/>
          </a:p>
          <a:p>
            <a:r>
              <a:rPr lang="en-US" sz="1100" baseline="0" dirty="0" smtClean="0"/>
              <a:t>More important than the statistics of how many visits were made is the quality of the visits--was your delegation able to make a connection with the Congressperson or a key staffer? This  relationship will allow you to follow-up throughout the year. </a:t>
            </a:r>
          </a:p>
          <a:p>
            <a:endParaRPr lang="en-US" sz="1100" baseline="0" dirty="0" smtClean="0"/>
          </a:p>
          <a:p>
            <a:r>
              <a:rPr lang="en-US" sz="1100" baseline="0" dirty="0" smtClean="0"/>
              <a:t>These visits can and should open up a dialogue--the Member of Congress and their staff get to hear the Church’s views on how public policy impacts poor and vulnerable people. At the same time, they can use you as a sounding board for ideas or ask for information about the district and the programs you work on related to an issue. In other words, one of our goals is to establish ourselves as resources for Congressional offices.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76BEC6-587F-4C3F-9665-091FE9E2820D}" type="slidenum">
              <a:rPr lang="en-US"/>
              <a:pPr/>
              <a:t>4</a:t>
            </a:fld>
            <a:endParaRPr lang="en-US" dirty="0"/>
          </a:p>
        </p:txBody>
      </p:sp>
      <p:sp>
        <p:nvSpPr>
          <p:cNvPr id="249858" name="Rectangle 2"/>
          <p:cNvSpPr>
            <a:spLocks noGrp="1" noRot="1" noChangeAspect="1" noChangeArrowheads="1" noTextEdit="1"/>
          </p:cNvSpPr>
          <p:nvPr>
            <p:ph type="sldImg"/>
          </p:nvPr>
        </p:nvSpPr>
        <p:spPr>
          <a:ln/>
        </p:spPr>
      </p:sp>
      <p:sp>
        <p:nvSpPr>
          <p:cNvPr id="249859" name="Rectangle 3"/>
          <p:cNvSpPr>
            <a:spLocks noGrp="1" noChangeArrowheads="1"/>
          </p:cNvSpPr>
          <p:nvPr>
            <p:ph type="body" idx="1"/>
          </p:nvPr>
        </p:nvSpPr>
        <p:spPr>
          <a:xfrm>
            <a:off x="1122035" y="4416426"/>
            <a:ext cx="4637744" cy="4575174"/>
          </a:xfrm>
        </p:spPr>
        <p:txBody>
          <a:bodyPr/>
          <a:lstStyle/>
          <a:p>
            <a:r>
              <a:rPr lang="en-US" sz="1100" dirty="0" smtClean="0"/>
              <a:t>Whether you are coming to the Gathering for the first time or are a returning participant, you are key</a:t>
            </a:r>
            <a:r>
              <a:rPr lang="en-US" sz="1100" baseline="0" dirty="0" smtClean="0"/>
              <a:t> to providing a voice for poor and vulnerable people. As a group, we bring moral principles, everyday experience, broad presence, many structures</a:t>
            </a:r>
            <a:r>
              <a:rPr lang="en-US" sz="1100" dirty="0" smtClean="0"/>
              <a:t> </a:t>
            </a:r>
            <a:r>
              <a:rPr lang="en-US" sz="1100" baseline="0" dirty="0" smtClean="0"/>
              <a:t>and people with us as we make our case on Capitol Hill. </a:t>
            </a:r>
          </a:p>
          <a:p>
            <a:endParaRPr lang="en-US" sz="1100" baseline="0" dirty="0" smtClean="0"/>
          </a:p>
          <a:p>
            <a:r>
              <a:rPr lang="en-US" sz="1100" dirty="0" smtClean="0"/>
              <a:t>We appreciate your hard work in participating in these Hill visits, since this is our one opportunity each year to descend on Congress en masse and make the Catholic voice heard.  These Hill visits are so important as they tie what we do here in February to your ongoing efforts during the rest of the year to advocate in your districts and dioceses.</a:t>
            </a:r>
          </a:p>
          <a:p>
            <a:endParaRPr lang="en-US" sz="1100" baseline="0" dirty="0" smtClean="0"/>
          </a:p>
          <a:p>
            <a:r>
              <a:rPr lang="en-US" sz="1100" baseline="0" dirty="0" smtClean="0"/>
              <a:t>The 112</a:t>
            </a:r>
            <a:r>
              <a:rPr lang="en-US" sz="1100" baseline="30000" dirty="0" smtClean="0"/>
              <a:t>th</a:t>
            </a:r>
            <a:r>
              <a:rPr lang="en-US" sz="1100" baseline="0" dirty="0" smtClean="0"/>
              <a:t> Congress was heavily partisan which hampered the legislative process, and the prospects for future bipartisanship in the 113</a:t>
            </a:r>
            <a:r>
              <a:rPr lang="en-US" sz="1100" baseline="30000" dirty="0" smtClean="0"/>
              <a:t>th</a:t>
            </a:r>
            <a:r>
              <a:rPr lang="en-US" sz="1100" baseline="0" dirty="0" smtClean="0"/>
              <a:t> Congress are grim. In this atmosphere it is all the more important for us as Catholics to </a:t>
            </a:r>
            <a:r>
              <a:rPr lang="en-US" sz="1100" b="1" i="1" baseline="0" dirty="0" smtClean="0"/>
              <a:t>reach across party lines </a:t>
            </a:r>
            <a:r>
              <a:rPr lang="en-US" sz="1100" baseline="0" dirty="0" smtClean="0"/>
              <a:t>to advocate the needs of the poor and vulnerable.</a:t>
            </a:r>
            <a:endParaRPr lang="en-US" sz="1100" dirty="0" smtClean="0"/>
          </a:p>
          <a:p>
            <a:r>
              <a:rPr lang="en-US" sz="1100" dirty="0" smtClean="0"/>
              <a:t> </a:t>
            </a:r>
          </a:p>
          <a:p>
            <a:r>
              <a:rPr lang="en-US" sz="1100" dirty="0" smtClean="0"/>
              <a:t>Our leaders must hear our message to protect the poor, even in times of tight</a:t>
            </a:r>
            <a:r>
              <a:rPr lang="en-US" sz="1100" baseline="0" dirty="0" smtClean="0"/>
              <a:t> budgets</a:t>
            </a:r>
            <a:r>
              <a:rPr lang="en-US" sz="1100" dirty="0" smtClean="0"/>
              <a:t>. We</a:t>
            </a:r>
            <a:r>
              <a:rPr lang="en-US" sz="1100" baseline="0" dirty="0" smtClean="0"/>
              <a:t> cannot balance the budget on the backs of the poor.</a:t>
            </a:r>
            <a:endParaRPr lang="en-US" sz="11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9D3E78-408A-40AB-ABF3-1DFBE8D5E849}" type="slidenum">
              <a:rPr lang="en-US"/>
              <a:pPr/>
              <a:t>5</a:t>
            </a:fld>
            <a:endParaRPr lang="en-US" dirty="0"/>
          </a:p>
        </p:txBody>
      </p:sp>
      <p:sp>
        <p:nvSpPr>
          <p:cNvPr id="228354" name="Rectangle 2"/>
          <p:cNvSpPr>
            <a:spLocks noGrp="1" noRot="1" noChangeAspect="1" noChangeArrowheads="1" noTextEdit="1"/>
          </p:cNvSpPr>
          <p:nvPr>
            <p:ph type="sldImg"/>
          </p:nvPr>
        </p:nvSpPr>
        <p:spPr>
          <a:ln/>
        </p:spPr>
      </p:sp>
      <p:sp>
        <p:nvSpPr>
          <p:cNvPr id="228355" name="Rectangle 3"/>
          <p:cNvSpPr>
            <a:spLocks noGrp="1" noChangeArrowheads="1"/>
          </p:cNvSpPr>
          <p:nvPr>
            <p:ph type="body" idx="1"/>
          </p:nvPr>
        </p:nvSpPr>
        <p:spPr/>
        <p:txBody>
          <a:bodyPr/>
          <a:lstStyle/>
          <a:p>
            <a:r>
              <a:rPr lang="en-US" sz="1100" baseline="0" dirty="0" smtClean="0"/>
              <a:t>We aim to have most of the appointments on Capitol Hill on February 12 1:30-4:30 pm , however it may be that your Member of Congress or key staffer is only available another time. You will have to be flexible as one of the key objectives of the CSMG is to build the relationship with your Members of Congress.</a:t>
            </a:r>
          </a:p>
          <a:p>
            <a:endParaRPr lang="en-US" sz="1100" baseline="0" dirty="0" smtClean="0"/>
          </a:p>
          <a:p>
            <a:r>
              <a:rPr lang="en-US" sz="1100" baseline="0" dirty="0" smtClean="0"/>
              <a:t>If you don’t know how to contact your Congressional representatives, visit our Legislative Action Center (link above).</a:t>
            </a:r>
          </a:p>
          <a:p>
            <a:endParaRPr lang="en-US" sz="1100" baseline="0" dirty="0" smtClean="0"/>
          </a:p>
          <a:p>
            <a:r>
              <a:rPr lang="en-US" sz="1100" baseline="0" dirty="0" smtClean="0"/>
              <a:t>Some offices may ask that you fax or email your request for a meeting. The Tips for State Captains to Guide CSMG Delegations in Setting up Hill Visits has a sample text for requesting an appointment. Once you’ve sent in your fax/email, be sure to follow-up with a phone call to the scheduler to make sure your request was received.</a:t>
            </a:r>
          </a:p>
          <a:p>
            <a:endParaRPr lang="en-US" sz="1100" baseline="0" dirty="0" smtClean="0"/>
          </a:p>
          <a:p>
            <a:r>
              <a:rPr lang="en-US" sz="1100" baseline="0" dirty="0" smtClean="0"/>
              <a:t>When you receive a response, be sure to get the name of the person you’re meeting with and call again a day or two in advance to confirm the date, time, and location, and the name of the person you’re meeting.</a:t>
            </a:r>
          </a:p>
          <a:p>
            <a:endParaRPr lang="en-US" sz="1100" baseline="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100" baseline="0" dirty="0" smtClean="0"/>
              <a:t>Make sure to schedule a meetings with your Representatives, preferably in early to mid afternoon of Tuesday, February 12, 2013. Your state captain will set up meetings with your Senators and try to schedule them for later that afternoon.</a:t>
            </a:r>
          </a:p>
          <a:p>
            <a:endParaRPr lang="en-US" sz="1100" baseline="0" dirty="0" smtClean="0"/>
          </a:p>
          <a:p>
            <a:r>
              <a:rPr lang="en-US" sz="1100" baseline="0" dirty="0" smtClean="0"/>
              <a:t>Send information on your scheduled visits to your state captain. S/he will compiled all the appointments and send it to Tom Mulloy (</a:t>
            </a:r>
            <a:r>
              <a:rPr lang="en-US" sz="1100" baseline="0" dirty="0" smtClean="0">
                <a:hlinkClick r:id="rId3"/>
              </a:rPr>
              <a:t>tmulloy@usccb.org</a:t>
            </a:r>
            <a:r>
              <a:rPr lang="en-US" sz="1100" baseline="0" dirty="0" smtClean="0"/>
              <a:t>). Use this template: </a:t>
            </a:r>
            <a:r>
              <a:rPr lang="en-US" sz="1100" u="sng" baseline="0" dirty="0" smtClean="0">
                <a:hlinkClick r:id="rId4"/>
              </a:rPr>
              <a:t>www.usccb.org/about/justice-peace-and-human-development/catholic-social-ministry-gathering/upload/Congressional-Visits-Template.xls</a:t>
            </a:r>
            <a:endParaRPr lang="en-US" sz="1100" baseline="0" dirty="0" smtClean="0"/>
          </a:p>
          <a:p>
            <a:endParaRPr lang="en-US" sz="1100" baseline="0" dirty="0" smtClean="0"/>
          </a:p>
          <a:p>
            <a:r>
              <a:rPr lang="en-US" sz="1100" baseline="0" dirty="0" smtClean="0"/>
              <a:t>We’ll try to maintain a master list of all appointments so that if for some reason, someone is ill and has to drop out, we have a record of what appointments were made and can hopefully work with you to have someone else step in.</a:t>
            </a:r>
          </a:p>
          <a:p>
            <a:endParaRPr lang="en-US" sz="1100" baseline="0" dirty="0" smtClean="0"/>
          </a:p>
          <a:p>
            <a:r>
              <a:rPr lang="en-US" sz="1100" baseline="0" dirty="0" smtClean="0"/>
              <a:t>Depending on the number of CSMG participants from your state and the size of your Congressional delegation, you’ve got different issues to deal with. If you have a large CSMG group, you will need to decide who goes on which visits. If you have a small CSMG group but are from a medium to large size state in terms of population and number of Members, it’s likely that you will not be able to schedule visits with all of your Members – you’ll need to prioritize. We’ll send a list called “Prioritizing Members of Congress for Hill Visits” out shortly to help you decide who to see.</a:t>
            </a:r>
          </a:p>
          <a:p>
            <a:endParaRPr lang="en-US" sz="1100" baseline="0" dirty="0" smtClean="0"/>
          </a:p>
          <a:p>
            <a:r>
              <a:rPr lang="en-US" sz="1100" baseline="0" dirty="0" smtClean="0"/>
              <a:t>Most importantly for small delegations, we’ve asked state captains if they want someone from USCCB, CRS, or Catholic Charities USA to accompany you on the visits. Your state captain can contact Ginny Farris (vfarris@usccb.org) and Tom Mulloy (tmulloy@usccb.org)  and we will have a partner for your delegation. </a:t>
            </a:r>
          </a:p>
        </p:txBody>
      </p:sp>
      <p:sp>
        <p:nvSpPr>
          <p:cNvPr id="4" name="Slide Number Placeholder 3"/>
          <p:cNvSpPr>
            <a:spLocks noGrp="1"/>
          </p:cNvSpPr>
          <p:nvPr>
            <p:ph type="sldNum" sz="quarter" idx="10"/>
          </p:nvPr>
        </p:nvSpPr>
        <p:spPr/>
        <p:txBody>
          <a:bodyPr/>
          <a:lstStyle/>
          <a:p>
            <a:fld id="{5C88F083-9BEC-46AB-A8C6-AB6CB9CFD2C4}"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aseline="0" dirty="0" smtClean="0"/>
              <a:t>As you prepare for the Hill visits, get the facts about the Catholic presence in your district and state. How many Catholics are there? How many Catholic schools and hospitals are there? What type of social services do Catholic institutions provide in your community? All this will help buttress your case. Make sure that everyone in your delegation has this information down pat or bring along a crib sheet.</a:t>
            </a:r>
          </a:p>
          <a:p>
            <a:endParaRPr lang="en-US" sz="1100" baseline="0" dirty="0" smtClean="0"/>
          </a:p>
          <a:p>
            <a:r>
              <a:rPr lang="en-US" sz="1100" baseline="0" dirty="0" smtClean="0"/>
              <a:t>We don’t ask you to become subject experts on the issues; you can always refer people back to us. But always remember that you ARE experts on the community and the people you serve. Speak honestly and from the heart, as concerned citizens.</a:t>
            </a:r>
          </a:p>
          <a:p>
            <a:endParaRPr lang="en-US" sz="1100"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100" baseline="0" dirty="0" smtClean="0"/>
              <a:t>If you are a 1 or 2 person delegation, you will have to prioritize which Members to contact and focus your efforts.</a:t>
            </a:r>
          </a:p>
          <a:p>
            <a:endParaRPr lang="en-US" sz="1100" baseline="0" dirty="0" smtClean="0"/>
          </a:p>
          <a:p>
            <a:r>
              <a:rPr lang="en-US" sz="1100" baseline="0" dirty="0" smtClean="0"/>
              <a:t>Ultimately, remember that you are the constituent from the district or the state. You will carry information about your meetings on the Hill back to the larger Catholic population in your state.  You have a valuable commodity – your vote. </a:t>
            </a:r>
          </a:p>
        </p:txBody>
      </p:sp>
      <p:sp>
        <p:nvSpPr>
          <p:cNvPr id="4" name="Slide Number Placeholder 3"/>
          <p:cNvSpPr>
            <a:spLocks noGrp="1"/>
          </p:cNvSpPr>
          <p:nvPr>
            <p:ph type="sldNum" sz="quarter" idx="10"/>
          </p:nvPr>
        </p:nvSpPr>
        <p:spPr/>
        <p:txBody>
          <a:bodyPr/>
          <a:lstStyle/>
          <a:p>
            <a:fld id="{5C88F083-9BEC-46AB-A8C6-AB6CB9CFD2C4}"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068E86-7BC1-4278-A612-2B6BFDAF57EA}" type="slidenum">
              <a:rPr lang="en-US"/>
              <a:pPr/>
              <a:t>8</a:t>
            </a:fld>
            <a:endParaRPr lang="en-US" dirty="0"/>
          </a:p>
        </p:txBody>
      </p:sp>
      <p:sp>
        <p:nvSpPr>
          <p:cNvPr id="364546" name="Rectangle 2"/>
          <p:cNvSpPr>
            <a:spLocks noGrp="1" noRot="1" noChangeAspect="1" noChangeArrowheads="1" noTextEdit="1"/>
          </p:cNvSpPr>
          <p:nvPr>
            <p:ph type="sldImg"/>
          </p:nvPr>
        </p:nvSpPr>
        <p:spPr>
          <a:ln/>
        </p:spPr>
      </p:sp>
      <p:sp>
        <p:nvSpPr>
          <p:cNvPr id="364547" name="Rectangle 3"/>
          <p:cNvSpPr>
            <a:spLocks noGrp="1" noChangeArrowheads="1"/>
          </p:cNvSpPr>
          <p:nvPr>
            <p:ph type="body" idx="1"/>
          </p:nvPr>
        </p:nvSpPr>
        <p:spPr/>
        <p:txBody>
          <a:bodyPr/>
          <a:lstStyle/>
          <a:p>
            <a:r>
              <a:rPr lang="en-US" sz="1100" b="1" baseline="0" dirty="0" smtClean="0"/>
              <a:t>Additional Resources</a:t>
            </a:r>
          </a:p>
          <a:p>
            <a:endParaRPr lang="en-US" sz="1100" baseline="0" dirty="0" smtClean="0"/>
          </a:p>
          <a:p>
            <a:endParaRPr lang="en-US" sz="1100" baseline="0" dirty="0" smtClean="0"/>
          </a:p>
          <a:p>
            <a:r>
              <a:rPr lang="en-US" sz="1100" baseline="0" dirty="0" smtClean="0">
                <a:hlinkClick r:id="rId3"/>
              </a:rPr>
              <a:t>www.govtrack.us</a:t>
            </a:r>
            <a:r>
              <a:rPr lang="en-US" sz="1100" baseline="0" dirty="0" smtClean="0"/>
              <a:t> </a:t>
            </a:r>
          </a:p>
          <a:p>
            <a:r>
              <a:rPr lang="en-US" sz="1100" baseline="0" dirty="0" smtClean="0">
                <a:hlinkClick r:id="rId4"/>
              </a:rPr>
              <a:t>www.congress.org</a:t>
            </a:r>
            <a:r>
              <a:rPr lang="en-US" sz="1100" baseline="0" dirty="0" smtClean="0"/>
              <a:t> </a:t>
            </a:r>
          </a:p>
          <a:p>
            <a:r>
              <a:rPr lang="en-US" sz="1100" baseline="0" dirty="0" smtClean="0">
                <a:hlinkClick r:id="rId5"/>
              </a:rPr>
              <a:t>www.politico.com</a:t>
            </a:r>
            <a:r>
              <a:rPr lang="en-US" sz="1100" baseline="0" dirty="0" smtClean="0"/>
              <a:t> </a:t>
            </a:r>
          </a:p>
          <a:p>
            <a:r>
              <a:rPr lang="en-US" sz="1100" baseline="0" dirty="0" smtClean="0">
                <a:hlinkClick r:id="rId6"/>
              </a:rPr>
              <a:t>www.rollcall.com</a:t>
            </a:r>
            <a:r>
              <a:rPr lang="en-US" sz="1100" baseline="0" dirty="0" smtClean="0"/>
              <a:t> </a:t>
            </a:r>
          </a:p>
          <a:p>
            <a:r>
              <a:rPr lang="en-US" sz="1100" baseline="0" dirty="0" smtClean="0">
                <a:hlinkClick r:id="rId7"/>
              </a:rPr>
              <a:t>www.thehill.com</a:t>
            </a:r>
            <a:r>
              <a:rPr lang="en-US" sz="1100" baseline="0" dirty="0" smtClean="0"/>
              <a:t> </a:t>
            </a:r>
          </a:p>
          <a:p>
            <a:r>
              <a:rPr lang="en-US" sz="1100" baseline="0" dirty="0" smtClean="0">
                <a:hlinkClick r:id="rId8"/>
              </a:rPr>
              <a:t>www.nationaljournal.com</a:t>
            </a:r>
            <a:endParaRPr lang="en-US" sz="1100" baseline="0" dirty="0" smtClean="0"/>
          </a:p>
          <a:p>
            <a:endParaRPr lang="en-US" sz="1100" baseline="0" dirty="0" smtClean="0"/>
          </a:p>
          <a:p>
            <a:r>
              <a:rPr lang="en-US" sz="1100" baseline="0" dirty="0" smtClean="0"/>
              <a:t>Social media: Check for Members’ Facebook, Twitter, and YouTube pages</a:t>
            </a:r>
          </a:p>
          <a:p>
            <a:endParaRPr lang="en-US" dirty="0" smtClean="0"/>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aseline="0" dirty="0" smtClean="0"/>
              <a:t>We will be providing paper copies of Hill Visits Report Forms to all state delegations. One person should fill out this form for each visit made on Capitol Hill. Although there’s only one report for each visit made to a Congressional office, all who participated in the visit should chime in with their impressions of the discussion. These paper forms can be turned in as you enter the Hill Reception as that will help us track how many visits were made.</a:t>
            </a:r>
          </a:p>
          <a:p>
            <a:endParaRPr lang="en-US" sz="1100" baseline="0" dirty="0" smtClean="0"/>
          </a:p>
          <a:p>
            <a:r>
              <a:rPr lang="en-US" sz="1100" baseline="0" dirty="0" smtClean="0"/>
              <a:t>Many meetings may be more of a familiarization exercise – you’re telling the Member/staffer about the Catholic presence in your district/state and about the issues that are of concern to Catholics and they are basically listening but being non-committal as to their position. </a:t>
            </a:r>
          </a:p>
          <a:p>
            <a:endParaRPr lang="en-US" sz="1100" baseline="0" dirty="0" smtClean="0"/>
          </a:p>
          <a:p>
            <a:r>
              <a:rPr lang="en-US" sz="1100" baseline="0" dirty="0" smtClean="0"/>
              <a:t>But sometimes you may have a more substantive discussion with the Member or staffer. If that happens, there’s room on the back of the Hill Visits Report Form to add more comments. Among the information sought: Did the member or staffer express any strong opinions about the issues? Did they mention any bills or legislation they have sponsored related to the issues? Did they say what issues will absorb most of their attention and energy? What questions did they ask? What other information does the member or staffer want? This more detailed information will help to shape our advocacy efforts. The Hill Visits Report Forms can also be completed on one of the hotel’s computers or when you return home but we do need feedback on your visits. </a:t>
            </a:r>
          </a:p>
        </p:txBody>
      </p:sp>
      <p:sp>
        <p:nvSpPr>
          <p:cNvPr id="4" name="Slide Number Placeholder 3"/>
          <p:cNvSpPr>
            <a:spLocks noGrp="1"/>
          </p:cNvSpPr>
          <p:nvPr>
            <p:ph type="sldNum" sz="quarter" idx="10"/>
          </p:nvPr>
        </p:nvSpPr>
        <p:spPr/>
        <p:txBody>
          <a:bodyPr/>
          <a:lstStyle/>
          <a:p>
            <a:fld id="{5C88F083-9BEC-46AB-A8C6-AB6CB9CFD2C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5430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35430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354308" name="Rectangle 4"/>
          <p:cNvSpPr>
            <a:spLocks noGrp="1" noChangeArrowheads="1"/>
          </p:cNvSpPr>
          <p:nvPr>
            <p:ph type="dt" sz="half" idx="2"/>
          </p:nvPr>
        </p:nvSpPr>
        <p:spPr/>
        <p:txBody>
          <a:bodyPr/>
          <a:lstStyle>
            <a:lvl1pPr>
              <a:defRPr/>
            </a:lvl1pPr>
          </a:lstStyle>
          <a:p>
            <a:endParaRPr lang="en-US" altLang="en-US" dirty="0"/>
          </a:p>
        </p:txBody>
      </p:sp>
      <p:sp>
        <p:nvSpPr>
          <p:cNvPr id="354309"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dirty="0"/>
          </a:p>
        </p:txBody>
      </p:sp>
      <p:sp>
        <p:nvSpPr>
          <p:cNvPr id="354310" name="Rectangle 6"/>
          <p:cNvSpPr>
            <a:spLocks noGrp="1" noChangeArrowheads="1"/>
          </p:cNvSpPr>
          <p:nvPr>
            <p:ph type="sldNum" sz="quarter" idx="4"/>
          </p:nvPr>
        </p:nvSpPr>
        <p:spPr/>
        <p:txBody>
          <a:bodyPr/>
          <a:lstStyle>
            <a:lvl1pPr>
              <a:defRPr/>
            </a:lvl1pPr>
          </a:lstStyle>
          <a:p>
            <a:fld id="{FA7B0070-B322-4594-977B-175569F920E6}" type="slidenum">
              <a:rPr lang="en-US" altLang="en-US"/>
              <a:pPr/>
              <a:t>‹#›</a:t>
            </a:fld>
            <a:endParaRPr lang="en-US" altLang="en-US" dirty="0"/>
          </a:p>
        </p:txBody>
      </p:sp>
      <p:sp>
        <p:nvSpPr>
          <p:cNvPr id="35431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rgbClr val="C00000"/>
            </a:solidFill>
            <a:prstDash val="solid"/>
            <a:miter lim="800000"/>
            <a:headEnd/>
            <a:tailEnd/>
          </a:ln>
        </p:spPr>
        <p:txBody>
          <a:bodyPr/>
          <a:lstStyle/>
          <a:p>
            <a:endParaRPr lang="en-US" dirty="0"/>
          </a:p>
        </p:txBody>
      </p:sp>
      <p:sp>
        <p:nvSpPr>
          <p:cNvPr id="354312" name="Line 8"/>
          <p:cNvSpPr>
            <a:spLocks noChangeShapeType="1"/>
          </p:cNvSpPr>
          <p:nvPr/>
        </p:nvSpPr>
        <p:spPr bwMode="auto">
          <a:xfrm>
            <a:off x="1316037" y="3965359"/>
            <a:ext cx="6511925" cy="0"/>
          </a:xfrm>
          <a:prstGeom prst="line">
            <a:avLst/>
          </a:prstGeom>
          <a:noFill/>
          <a:ln w="19050">
            <a:solidFill>
              <a:srgbClr val="C00000"/>
            </a:solidFill>
            <a:round/>
            <a:headEnd/>
            <a:tailEnd/>
          </a:ln>
          <a:effectLst/>
        </p:spPr>
        <p:txBody>
          <a:bodyPr/>
          <a:lstStyle/>
          <a:p>
            <a:pPr algn="ct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734E9E7D-0BDC-4AFA-908A-7A0F86941CE2}" type="slidenum">
              <a:rPr lang="en-US" altLang="en-US"/>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94EE1F42-70A6-445A-89D8-B6447491E2C9}" type="slidenum">
              <a:rPr lang="en-US" altLang="en-US"/>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C00000"/>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34C150D-1850-4844-B7F2-BE154CA6814B}" type="slidenum">
              <a:rPr lang="en-US" altLang="en-US"/>
              <a:pPr/>
              <a:t>‹#›</a:t>
            </a:fld>
            <a:endParaRPr lang="en-US"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2F10243-901A-4342-A290-31C61BDB0C8A}" type="slidenum">
              <a:rPr lang="en-US" altLang="en-US"/>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3FC6D0E6-B616-424D-87FB-7BA530C8CCAD}" type="slidenum">
              <a:rPr lang="en-US" altLang="en-US"/>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989D599D-D9E9-4AF2-BAF8-74A880903255}" type="slidenum">
              <a:rPr lang="en-US" altLang="en-US"/>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6804D485-80B1-455F-ABF2-EC19FC01AFDD}" type="slidenum">
              <a:rPr lang="en-US" altLang="en-US"/>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460D422E-489C-4663-8060-7BC61BEBD10C}" type="slidenum">
              <a:rPr lang="en-US" altLang="en-US"/>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6EE7E0DD-8655-4ACF-86D7-60D13B3A2D43}" type="slidenum">
              <a:rPr lang="en-US" altLang="en-US"/>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94E7C313-3962-468C-97D3-80082ECDD69C}" type="slidenum">
              <a:rPr lang="en-US" altLang="en-US"/>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353283"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35328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dirty="0"/>
          </a:p>
        </p:txBody>
      </p:sp>
      <p:sp>
        <p:nvSpPr>
          <p:cNvPr id="35328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dirty="0"/>
          </a:p>
        </p:txBody>
      </p:sp>
      <p:sp>
        <p:nvSpPr>
          <p:cNvPr id="35328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62F370FA-3537-4B73-870C-74F489301884}" type="slidenum">
              <a:rPr lang="en-US" altLang="en-US"/>
              <a:pPr/>
              <a:t>‹#›</a:t>
            </a:fld>
            <a:endParaRPr lang="en-US" altLang="en-US" dirty="0"/>
          </a:p>
        </p:txBody>
      </p:sp>
      <p:sp>
        <p:nvSpPr>
          <p:cNvPr id="35328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rgbClr val="C00000"/>
            </a:solidFill>
            <a:prstDash val="solid"/>
            <a:miter lim="800000"/>
            <a:headEnd/>
            <a:tailEnd/>
          </a:ln>
        </p:spPr>
        <p:txBody>
          <a:bodyPr/>
          <a:lstStyle/>
          <a:p>
            <a:endParaRPr lang="en-US" dirty="0"/>
          </a:p>
        </p:txBody>
      </p:sp>
      <p:sp>
        <p:nvSpPr>
          <p:cNvPr id="353288" name="Line 8"/>
          <p:cNvSpPr>
            <a:spLocks noChangeShapeType="1"/>
          </p:cNvSpPr>
          <p:nvPr/>
        </p:nvSpPr>
        <p:spPr bwMode="auto">
          <a:xfrm>
            <a:off x="457200" y="6172200"/>
            <a:ext cx="8229600" cy="0"/>
          </a:xfrm>
          <a:prstGeom prst="line">
            <a:avLst/>
          </a:prstGeom>
          <a:noFill/>
          <a:ln w="19050">
            <a:solidFill>
              <a:srgbClr val="C00000"/>
            </a:solidFill>
            <a:round/>
            <a:headEnd/>
            <a:tailEnd/>
          </a:ln>
          <a:effec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tholicsocialministrygathering.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2.jpg"/></Relationships>
</file>

<file path=ppt/slides/_rels/slide1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8" Type="http://schemas.openxmlformats.org/officeDocument/2006/relationships/hyperlink" Target="mailto:tthames@usccb.org" TargetMode="External"/><Relationship Id="rId3" Type="http://schemas.openxmlformats.org/officeDocument/2006/relationships/hyperlink" Target="mailto:jdunne@nccw.org" TargetMode="External"/><Relationship Id="rId7" Type="http://schemas.openxmlformats.org/officeDocument/2006/relationships/hyperlink" Target="mailto:Tina.Rodousakis@crs.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tmulloy@usccb.org" TargetMode="External"/><Relationship Id="rId5" Type="http://schemas.openxmlformats.org/officeDocument/2006/relationships/hyperlink" Target="mailto:rjackson@CatholicCharitiesUSA.org" TargetMode="External"/><Relationship Id="rId4" Type="http://schemas.openxmlformats.org/officeDocument/2006/relationships/hyperlink" Target="mailto:vfarris@usccb.org" TargetMode="External"/><Relationship Id="rId9"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hyperlink" Target="http://www.faithfulcitizenship.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hyperlink" Target="http://www.usccb.org/issues-and-action/take-action-now/capwiz/"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1.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jpg"/></Relationships>
</file>

<file path=ppt/slides/_rels/slide7.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hyperlink" Target="http://www.catholicsocialministrygathering.org/" TargetMode="External"/><Relationship Id="rId7"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www.gpo.gov/fdsys/pkg/GPO-PICTDIR-NEW-113/pdf/GPO-PICTDIR-NEW-113.pdf" TargetMode="External"/><Relationship Id="rId4" Type="http://schemas.openxmlformats.org/officeDocument/2006/relationships/hyperlink" Target="http://thomas.loc.gov/"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ctrTitle"/>
          </p:nvPr>
        </p:nvSpPr>
        <p:spPr>
          <a:xfrm>
            <a:off x="0" y="1828800"/>
            <a:ext cx="9144000" cy="1905000"/>
          </a:xfrm>
        </p:spPr>
        <p:txBody>
          <a:bodyPr/>
          <a:lstStyle/>
          <a:p>
            <a:pPr algn="ctr">
              <a:lnSpc>
                <a:spcPts val="3400"/>
              </a:lnSpc>
            </a:pPr>
            <a:r>
              <a:rPr lang="en-US" sz="4200" dirty="0"/>
              <a:t/>
            </a:r>
            <a:br>
              <a:rPr lang="en-US" sz="4200" dirty="0"/>
            </a:br>
            <a:r>
              <a:rPr lang="en-US" sz="4200" dirty="0" smtClean="0">
                <a:solidFill>
                  <a:schemeClr val="tx1"/>
                </a:solidFill>
              </a:rPr>
              <a:t>Catholic Social Ministry Gathering</a:t>
            </a:r>
            <a:br>
              <a:rPr lang="en-US" sz="4200" dirty="0" smtClean="0">
                <a:solidFill>
                  <a:schemeClr val="tx1"/>
                </a:solidFill>
              </a:rPr>
            </a:br>
            <a:r>
              <a:rPr lang="en-US" sz="4200" dirty="0" smtClean="0">
                <a:solidFill>
                  <a:schemeClr val="tx1"/>
                </a:solidFill>
              </a:rPr>
              <a:t> </a:t>
            </a:r>
            <a:br>
              <a:rPr lang="en-US" sz="4200" dirty="0" smtClean="0">
                <a:solidFill>
                  <a:schemeClr val="tx1"/>
                </a:solidFill>
              </a:rPr>
            </a:br>
            <a:r>
              <a:rPr lang="en-US" sz="4200" dirty="0" smtClean="0">
                <a:solidFill>
                  <a:schemeClr val="tx1"/>
                </a:solidFill>
              </a:rPr>
              <a:t>“Getting Ready to Go to Capitol Hill”</a:t>
            </a:r>
            <a:r>
              <a:rPr lang="en-US" sz="4200" dirty="0">
                <a:solidFill>
                  <a:schemeClr val="tx1"/>
                </a:solidFill>
              </a:rPr>
              <a:t/>
            </a:r>
            <a:br>
              <a:rPr lang="en-US" sz="4200" dirty="0">
                <a:solidFill>
                  <a:schemeClr val="tx1"/>
                </a:solidFill>
              </a:rPr>
            </a:br>
            <a:r>
              <a:rPr lang="en-US" sz="3200" i="1" dirty="0">
                <a:solidFill>
                  <a:schemeClr val="tx1"/>
                </a:solidFill>
              </a:rPr>
              <a:t/>
            </a:r>
            <a:br>
              <a:rPr lang="en-US" sz="3200" i="1" dirty="0">
                <a:solidFill>
                  <a:schemeClr val="tx1"/>
                </a:solidFill>
              </a:rPr>
            </a:br>
            <a:r>
              <a:rPr lang="en-US" sz="3300" i="1" dirty="0">
                <a:solidFill>
                  <a:schemeClr val="tx1"/>
                </a:solidFill>
              </a:rPr>
              <a:t/>
            </a:r>
            <a:br>
              <a:rPr lang="en-US" sz="3300" i="1" dirty="0">
                <a:solidFill>
                  <a:schemeClr val="tx1"/>
                </a:solidFill>
              </a:rPr>
            </a:br>
            <a:r>
              <a:rPr lang="en-US" sz="2800" dirty="0" smtClean="0">
                <a:solidFill>
                  <a:schemeClr val="bg2"/>
                </a:solidFill>
              </a:rPr>
              <a:t/>
            </a:r>
            <a:br>
              <a:rPr lang="en-US" sz="2800" dirty="0" smtClean="0">
                <a:solidFill>
                  <a:schemeClr val="bg2"/>
                </a:solidFill>
              </a:rPr>
            </a:br>
            <a:endParaRPr lang="en-US" sz="3800" dirty="0">
              <a:solidFill>
                <a:schemeClr val="tx1"/>
              </a:solidFill>
            </a:endParaRPr>
          </a:p>
        </p:txBody>
      </p:sp>
      <p:sp>
        <p:nvSpPr>
          <p:cNvPr id="21509" name="Rectangle 5"/>
          <p:cNvSpPr>
            <a:spLocks noGrp="1" noChangeArrowheads="1"/>
          </p:cNvSpPr>
          <p:nvPr>
            <p:ph type="subTitle" idx="1"/>
          </p:nvPr>
        </p:nvSpPr>
        <p:spPr>
          <a:xfrm>
            <a:off x="2438400" y="5029200"/>
            <a:ext cx="4419600" cy="1295400"/>
          </a:xfrm>
        </p:spPr>
        <p:txBody>
          <a:bodyPr/>
          <a:lstStyle/>
          <a:p>
            <a:pPr>
              <a:lnSpc>
                <a:spcPct val="80000"/>
              </a:lnSpc>
            </a:pPr>
            <a:endParaRPr lang="en-US" sz="1200" dirty="0">
              <a:latin typeface="Times New Roman" pitchFamily="18" charset="0"/>
            </a:endParaRPr>
          </a:p>
          <a:p>
            <a:pPr>
              <a:lnSpc>
                <a:spcPct val="80000"/>
              </a:lnSpc>
            </a:pPr>
            <a:endParaRPr lang="en-US" sz="1200" i="1" dirty="0">
              <a:latin typeface="Times New Roman" pitchFamily="18" charset="0"/>
            </a:endParaRPr>
          </a:p>
          <a:p>
            <a:pPr algn="ctr">
              <a:lnSpc>
                <a:spcPct val="80000"/>
              </a:lnSpc>
            </a:pPr>
            <a:r>
              <a:rPr lang="en-US" sz="1400" dirty="0">
                <a:latin typeface="Times New Roman" pitchFamily="18" charset="0"/>
              </a:rPr>
              <a:t>Department of Justice, </a:t>
            </a:r>
            <a:r>
              <a:rPr lang="en-US" sz="1400" dirty="0" smtClean="0">
                <a:latin typeface="Times New Roman" pitchFamily="18" charset="0"/>
              </a:rPr>
              <a:t>Peace, and </a:t>
            </a:r>
            <a:r>
              <a:rPr lang="en-US" sz="1400" dirty="0">
                <a:latin typeface="Times New Roman" pitchFamily="18" charset="0"/>
              </a:rPr>
              <a:t>Human Development </a:t>
            </a:r>
          </a:p>
          <a:p>
            <a:pPr algn="ctr">
              <a:lnSpc>
                <a:spcPct val="80000"/>
              </a:lnSpc>
            </a:pPr>
            <a:r>
              <a:rPr lang="en-US" sz="1400" dirty="0">
                <a:latin typeface="Times New Roman" pitchFamily="18" charset="0"/>
              </a:rPr>
              <a:t>United States Conference of Catholic Bishops </a:t>
            </a:r>
          </a:p>
          <a:p>
            <a:pPr algn="ctr">
              <a:lnSpc>
                <a:spcPct val="80000"/>
              </a:lnSpc>
            </a:pPr>
            <a:r>
              <a:rPr lang="en-US" sz="1400" dirty="0">
                <a:solidFill>
                  <a:srgbClr val="006600"/>
                </a:solidFill>
                <a:latin typeface="Times New Roman" pitchFamily="18" charset="0"/>
                <a:hlinkClick r:id="rId3"/>
              </a:rPr>
              <a:t>www.catholicsocialministrygathering.org</a:t>
            </a:r>
            <a:endParaRPr lang="en-US" sz="1400" dirty="0">
              <a:solidFill>
                <a:srgbClr val="006600"/>
              </a:solidFill>
              <a:latin typeface="Times New Roman" pitchFamily="18" charset="0"/>
            </a:endParaRPr>
          </a:p>
          <a:p>
            <a:pPr algn="ctr">
              <a:lnSpc>
                <a:spcPct val="80000"/>
              </a:lnSpc>
            </a:pPr>
            <a:endParaRPr lang="en-US" sz="1400" dirty="0">
              <a:solidFill>
                <a:srgbClr val="006600"/>
              </a:solidFill>
              <a:latin typeface="Times New Roman" pitchFamily="18" charset="0"/>
            </a:endParaRPr>
          </a:p>
          <a:p>
            <a:pPr algn="ctr">
              <a:lnSpc>
                <a:spcPct val="80000"/>
              </a:lnSpc>
            </a:pPr>
            <a:endParaRPr lang="en-US" sz="1400" dirty="0">
              <a:latin typeface="Times New Roman" pitchFamily="18" charset="0"/>
            </a:endParaRPr>
          </a:p>
          <a:p>
            <a:pPr algn="ctr">
              <a:lnSpc>
                <a:spcPct val="80000"/>
              </a:lnSpc>
            </a:pPr>
            <a:endParaRPr lang="en-US" sz="1400" dirty="0">
              <a:latin typeface="Times New Roman" pitchFamily="18" charset="0"/>
            </a:endParaRPr>
          </a:p>
          <a:p>
            <a:pPr algn="ctr">
              <a:lnSpc>
                <a:spcPct val="80000"/>
              </a:lnSpc>
            </a:pPr>
            <a:endParaRPr lang="en-US" sz="500" dirty="0"/>
          </a:p>
          <a:p>
            <a:pPr algn="ctr">
              <a:lnSpc>
                <a:spcPct val="80000"/>
              </a:lnSpc>
            </a:pPr>
            <a:endParaRPr lang="en-US" sz="500" dirty="0"/>
          </a:p>
          <a:p>
            <a:pPr>
              <a:lnSpc>
                <a:spcPct val="80000"/>
              </a:lnSpc>
            </a:pPr>
            <a:endParaRPr lang="en-US" sz="500" dirty="0"/>
          </a:p>
          <a:p>
            <a:pPr>
              <a:lnSpc>
                <a:spcPct val="80000"/>
              </a:lnSpc>
            </a:pPr>
            <a:endParaRPr lang="en-US" sz="500" dirty="0"/>
          </a:p>
          <a:p>
            <a:pPr>
              <a:lnSpc>
                <a:spcPct val="80000"/>
              </a:lnSpc>
            </a:pPr>
            <a:endParaRPr lang="en-US" sz="500" dirty="0"/>
          </a:p>
          <a:p>
            <a:pPr>
              <a:lnSpc>
                <a:spcPct val="80000"/>
              </a:lnSpc>
            </a:pPr>
            <a:endParaRPr lang="en-US" sz="200" dirty="0"/>
          </a:p>
          <a:p>
            <a:pPr>
              <a:lnSpc>
                <a:spcPct val="80000"/>
              </a:lnSpc>
            </a:pPr>
            <a:endParaRPr lang="en-US" sz="800" dirty="0"/>
          </a:p>
          <a:p>
            <a:pPr>
              <a:lnSpc>
                <a:spcPct val="80000"/>
              </a:lnSpc>
            </a:pPr>
            <a:endParaRPr lang="en-US" sz="500" dirty="0"/>
          </a:p>
        </p:txBody>
      </p:sp>
      <p:pic>
        <p:nvPicPr>
          <p:cNvPr id="6" name="Picture 2" descr="H:\Education Outreach\YTB\CSMG\2012\Graphics\NEW-CSMG-Logo-smal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3048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r>
              <a:rPr lang="en-US" sz="3800" dirty="0">
                <a:solidFill>
                  <a:schemeClr val="tx1"/>
                </a:solidFill>
              </a:rPr>
              <a:t>Other </a:t>
            </a:r>
            <a:r>
              <a:rPr lang="en-US" sz="3800" dirty="0" smtClean="0">
                <a:solidFill>
                  <a:schemeClr val="tx1"/>
                </a:solidFill>
              </a:rPr>
              <a:t>Updates</a:t>
            </a:r>
            <a:endParaRPr lang="en-US" sz="3800" dirty="0">
              <a:solidFill>
                <a:schemeClr val="tx1"/>
              </a:solidFill>
            </a:endParaRPr>
          </a:p>
        </p:txBody>
      </p:sp>
      <p:graphicFrame>
        <p:nvGraphicFramePr>
          <p:cNvPr id="5" name="Diagram 4"/>
          <p:cNvGraphicFramePr/>
          <p:nvPr>
            <p:extLst>
              <p:ext uri="{D42A27DB-BD31-4B8C-83A1-F6EECF244321}">
                <p14:modId xmlns:p14="http://schemas.microsoft.com/office/powerpoint/2010/main" val="1029927249"/>
              </p:ext>
            </p:extLst>
          </p:nvPr>
        </p:nvGraphicFramePr>
        <p:xfrm>
          <a:off x="457200" y="1600200"/>
          <a:ext cx="8229600" cy="453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 descr="H:\Education Outreach\YTB\CSMG\2012\Graphics\NEW-CSMG-Logo-small.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solidFill>
                  <a:schemeClr val="tx1"/>
                </a:solidFill>
              </a:rPr>
              <a:t>Reaching out to the Media </a:t>
            </a:r>
            <a:endParaRPr lang="en-US" sz="3800"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70847766"/>
              </p:ext>
            </p:extLst>
          </p:nvPr>
        </p:nvGraphicFramePr>
        <p:xfrm>
          <a:off x="457200" y="1600200"/>
          <a:ext cx="8229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2" descr="H:\Education Outreach\YTB\CSMG\2012\Graphics\NEW-CSMG-Logo-small.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a:xfrm>
            <a:off x="457200" y="228600"/>
            <a:ext cx="7772400" cy="838200"/>
          </a:xfrm>
        </p:spPr>
        <p:txBody>
          <a:bodyPr/>
          <a:lstStyle/>
          <a:p>
            <a:r>
              <a:rPr lang="en-US" sz="3800" dirty="0">
                <a:solidFill>
                  <a:schemeClr val="tx1"/>
                </a:solidFill>
              </a:rPr>
              <a:t>Putting Our Faith into Action</a:t>
            </a:r>
          </a:p>
        </p:txBody>
      </p:sp>
      <p:sp>
        <p:nvSpPr>
          <p:cNvPr id="365571" name="Rectangle 3"/>
          <p:cNvSpPr>
            <a:spLocks noGrp="1" noChangeArrowheads="1"/>
          </p:cNvSpPr>
          <p:nvPr>
            <p:ph idx="1"/>
          </p:nvPr>
        </p:nvSpPr>
        <p:spPr>
          <a:xfrm>
            <a:off x="836613" y="1905000"/>
            <a:ext cx="7696200" cy="3875088"/>
          </a:xfrm>
          <a:noFill/>
          <a:ln/>
        </p:spPr>
        <p:txBody>
          <a:bodyPr/>
          <a:lstStyle/>
          <a:p>
            <a:pPr marL="609600" indent="-609600">
              <a:buFont typeface="Wingdings" pitchFamily="2" charset="2"/>
              <a:buNone/>
            </a:pPr>
            <a:endParaRPr lang="en-US" dirty="0"/>
          </a:p>
          <a:p>
            <a:pPr marL="609600" indent="-609600"/>
            <a:endParaRPr lang="en-US" dirty="0"/>
          </a:p>
          <a:p>
            <a:pPr marL="609600" indent="-609600"/>
            <a:endParaRPr lang="en-US" dirty="0"/>
          </a:p>
          <a:p>
            <a:pPr marL="609600" indent="-609600">
              <a:buFont typeface="Wingdings" pitchFamily="2" charset="2"/>
              <a:buNone/>
            </a:pPr>
            <a:endParaRPr lang="en-US" dirty="0"/>
          </a:p>
        </p:txBody>
      </p:sp>
      <p:pic>
        <p:nvPicPr>
          <p:cNvPr id="365576" name="Picture 8" descr="IMG_0304"/>
          <p:cNvPicPr>
            <a:picLocks noChangeAspect="1" noChangeArrowheads="1"/>
          </p:cNvPicPr>
          <p:nvPr/>
        </p:nvPicPr>
        <p:blipFill>
          <a:blip r:embed="rId3" cstate="print"/>
          <a:stretch>
            <a:fillRect/>
          </a:stretch>
        </p:blipFill>
        <p:spPr bwMode="auto">
          <a:xfrm>
            <a:off x="1295400" y="3733800"/>
            <a:ext cx="3048000" cy="2286000"/>
          </a:xfrm>
          <a:prstGeom prst="rect">
            <a:avLst/>
          </a:prstGeom>
          <a:noFill/>
        </p:spPr>
      </p:pic>
      <p:pic>
        <p:nvPicPr>
          <p:cNvPr id="365577" name="Picture 9" descr="IMG_0332"/>
          <p:cNvPicPr>
            <a:picLocks noChangeAspect="1" noChangeArrowheads="1"/>
          </p:cNvPicPr>
          <p:nvPr/>
        </p:nvPicPr>
        <p:blipFill>
          <a:blip r:embed="rId4" cstate="print"/>
          <a:srcRect/>
          <a:stretch>
            <a:fillRect/>
          </a:stretch>
        </p:blipFill>
        <p:spPr bwMode="auto">
          <a:xfrm>
            <a:off x="5486400" y="3733800"/>
            <a:ext cx="3048000" cy="2286000"/>
          </a:xfrm>
          <a:prstGeom prst="rect">
            <a:avLst/>
          </a:prstGeom>
          <a:noFill/>
        </p:spPr>
      </p:pic>
      <p:pic>
        <p:nvPicPr>
          <p:cNvPr id="11" name="Picture 10" descr="IMG_0291"/>
          <p:cNvPicPr>
            <a:picLocks noChangeAspect="1" noChangeArrowheads="1"/>
          </p:cNvPicPr>
          <p:nvPr/>
        </p:nvPicPr>
        <p:blipFill>
          <a:blip r:embed="rId5" cstate="print"/>
          <a:srcRect/>
          <a:stretch>
            <a:fillRect/>
          </a:stretch>
        </p:blipFill>
        <p:spPr bwMode="auto">
          <a:xfrm>
            <a:off x="3048000" y="1371600"/>
            <a:ext cx="2926080" cy="2194560"/>
          </a:xfrm>
          <a:prstGeom prst="rect">
            <a:avLst/>
          </a:prstGeom>
          <a:noFill/>
        </p:spPr>
      </p:pic>
      <p:pic>
        <p:nvPicPr>
          <p:cNvPr id="8" name="Picture 2" descr="H:\Education Outreach\YTB\CSMG\2012\Graphics\NEW-CSMG-Logo-small.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pPr algn="ctr"/>
            <a:r>
              <a:rPr lang="en-US" dirty="0">
                <a:solidFill>
                  <a:schemeClr val="tx1"/>
                </a:solidFill>
              </a:rPr>
              <a:t>Thank </a:t>
            </a:r>
            <a:r>
              <a:rPr lang="en-US" dirty="0" smtClean="0">
                <a:solidFill>
                  <a:schemeClr val="tx1"/>
                </a:solidFill>
              </a:rPr>
              <a:t>You</a:t>
            </a:r>
            <a:r>
              <a:rPr lang="en-US" dirty="0" smtClean="0">
                <a:solidFill>
                  <a:schemeClr val="bg2"/>
                </a:solidFill>
              </a:rPr>
              <a:t/>
            </a:r>
            <a:br>
              <a:rPr lang="en-US" dirty="0" smtClean="0">
                <a:solidFill>
                  <a:schemeClr val="bg2"/>
                </a:solidFill>
              </a:rPr>
            </a:br>
            <a:r>
              <a:rPr lang="en-US" dirty="0">
                <a:solidFill>
                  <a:schemeClr val="tx1"/>
                </a:solidFill>
              </a:rPr>
              <a:t/>
            </a:r>
            <a:br>
              <a:rPr lang="en-US" dirty="0">
                <a:solidFill>
                  <a:schemeClr val="tx1"/>
                </a:solidFill>
              </a:rPr>
            </a:br>
            <a:r>
              <a:rPr lang="en-US" dirty="0" smtClean="0">
                <a:solidFill>
                  <a:schemeClr val="tx1"/>
                </a:solidFill>
              </a:rPr>
              <a:t>See you in February!</a:t>
            </a:r>
            <a:endParaRPr lang="en-US" dirty="0">
              <a:solidFill>
                <a:schemeClr val="tx1"/>
              </a:solidFill>
            </a:endParaRPr>
          </a:p>
        </p:txBody>
      </p:sp>
      <p:sp>
        <p:nvSpPr>
          <p:cNvPr id="242691" name="Rectangle 3"/>
          <p:cNvSpPr>
            <a:spLocks noGrp="1" noChangeArrowheads="1"/>
          </p:cNvSpPr>
          <p:nvPr>
            <p:ph idx="1"/>
          </p:nvPr>
        </p:nvSpPr>
        <p:spPr>
          <a:xfrm>
            <a:off x="990600" y="3825875"/>
            <a:ext cx="7467600" cy="2305050"/>
          </a:xfrm>
        </p:spPr>
        <p:txBody>
          <a:bodyPr/>
          <a:lstStyle/>
          <a:p>
            <a:pPr algn="ctr">
              <a:lnSpc>
                <a:spcPct val="90000"/>
              </a:lnSpc>
              <a:buFont typeface="Wingdings" pitchFamily="2" charset="2"/>
              <a:buNone/>
            </a:pPr>
            <a:r>
              <a:rPr lang="en-US" sz="1800" dirty="0" smtClean="0"/>
              <a:t>Brought to you by the</a:t>
            </a:r>
          </a:p>
          <a:p>
            <a:pPr algn="ctr">
              <a:lnSpc>
                <a:spcPct val="90000"/>
              </a:lnSpc>
              <a:buFont typeface="Wingdings" pitchFamily="2" charset="2"/>
              <a:buNone/>
            </a:pPr>
            <a:r>
              <a:rPr lang="en-US" dirty="0" smtClean="0"/>
              <a:t>CSMG </a:t>
            </a:r>
            <a:r>
              <a:rPr lang="en-US" dirty="0"/>
              <a:t>Hill </a:t>
            </a:r>
            <a:r>
              <a:rPr lang="en-US" dirty="0" smtClean="0"/>
              <a:t>Visits Subcommittee:</a:t>
            </a:r>
          </a:p>
          <a:p>
            <a:pPr algn="ctr">
              <a:lnSpc>
                <a:spcPct val="90000"/>
              </a:lnSpc>
              <a:buFont typeface="Wingdings" pitchFamily="2" charset="2"/>
              <a:buNone/>
            </a:pPr>
            <a:endParaRPr lang="en-US" sz="1800" dirty="0"/>
          </a:p>
          <a:p>
            <a:pPr algn="ctr">
              <a:lnSpc>
                <a:spcPct val="90000"/>
              </a:lnSpc>
              <a:buFont typeface="Wingdings" pitchFamily="2" charset="2"/>
              <a:buNone/>
            </a:pPr>
            <a:r>
              <a:rPr lang="en-US" sz="1800" dirty="0" smtClean="0">
                <a:hlinkClick r:id="rId3"/>
              </a:rPr>
              <a:t>Joanne Dunne</a:t>
            </a:r>
            <a:r>
              <a:rPr lang="en-US" sz="1800" dirty="0" smtClean="0"/>
              <a:t> (NCCW), </a:t>
            </a:r>
            <a:r>
              <a:rPr lang="en-US" sz="1800" dirty="0" smtClean="0">
                <a:hlinkClick r:id="rId4"/>
              </a:rPr>
              <a:t>Ginny Farris</a:t>
            </a:r>
            <a:r>
              <a:rPr lang="en-US" sz="1800" dirty="0" smtClean="0"/>
              <a:t> </a:t>
            </a:r>
            <a:r>
              <a:rPr lang="en-US" sz="1800" dirty="0"/>
              <a:t>(USCCB), </a:t>
            </a:r>
            <a:r>
              <a:rPr lang="en-US" sz="1800" dirty="0" smtClean="0">
                <a:hlinkClick r:id="rId5"/>
              </a:rPr>
              <a:t>Ron Jackson</a:t>
            </a:r>
            <a:r>
              <a:rPr lang="en-US" sz="1800" dirty="0" smtClean="0"/>
              <a:t> </a:t>
            </a:r>
            <a:r>
              <a:rPr lang="en-US" sz="1800" dirty="0"/>
              <a:t>(CCUSA</a:t>
            </a:r>
            <a:r>
              <a:rPr lang="en-US" sz="1800" dirty="0" smtClean="0"/>
              <a:t>), </a:t>
            </a:r>
            <a:r>
              <a:rPr lang="en-US" sz="1800" dirty="0" smtClean="0">
                <a:hlinkClick r:id="rId6"/>
              </a:rPr>
              <a:t>Tom Mulloy</a:t>
            </a:r>
            <a:r>
              <a:rPr lang="en-US" sz="1800" dirty="0" smtClean="0"/>
              <a:t> (USCCB), </a:t>
            </a:r>
            <a:r>
              <a:rPr lang="en-US" sz="1800" dirty="0" smtClean="0">
                <a:hlinkClick r:id="rId7"/>
              </a:rPr>
              <a:t>Tina </a:t>
            </a:r>
            <a:r>
              <a:rPr lang="en-US" sz="1800" dirty="0" err="1" smtClean="0">
                <a:hlinkClick r:id="rId7"/>
              </a:rPr>
              <a:t>Rodousakis</a:t>
            </a:r>
            <a:r>
              <a:rPr lang="en-US" sz="1800" dirty="0" smtClean="0"/>
              <a:t> (CRS),</a:t>
            </a:r>
          </a:p>
          <a:p>
            <a:pPr algn="ctr">
              <a:lnSpc>
                <a:spcPct val="90000"/>
              </a:lnSpc>
              <a:buFont typeface="Wingdings" pitchFamily="2" charset="2"/>
              <a:buNone/>
            </a:pPr>
            <a:r>
              <a:rPr lang="en-US" sz="1800" dirty="0" smtClean="0"/>
              <a:t> </a:t>
            </a:r>
            <a:r>
              <a:rPr lang="en-US" sz="1800" dirty="0" smtClean="0">
                <a:hlinkClick r:id="rId8"/>
              </a:rPr>
              <a:t>Terry Thames</a:t>
            </a:r>
            <a:r>
              <a:rPr lang="en-US" sz="1800" dirty="0" smtClean="0"/>
              <a:t> (USCCB)</a:t>
            </a:r>
            <a:endParaRPr lang="en-US" sz="1800" dirty="0"/>
          </a:p>
        </p:txBody>
      </p:sp>
      <p:pic>
        <p:nvPicPr>
          <p:cNvPr id="6" name="Picture 2"/>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r>
              <a:rPr lang="en-US" sz="3800" dirty="0">
                <a:solidFill>
                  <a:schemeClr val="tx1"/>
                </a:solidFill>
              </a:rPr>
              <a:t>Prayer</a:t>
            </a:r>
          </a:p>
        </p:txBody>
      </p:sp>
      <p:sp>
        <p:nvSpPr>
          <p:cNvPr id="331779" name="Rectangle 3"/>
          <p:cNvSpPr>
            <a:spLocks noGrp="1" noChangeArrowheads="1"/>
          </p:cNvSpPr>
          <p:nvPr>
            <p:ph idx="1"/>
          </p:nvPr>
        </p:nvSpPr>
        <p:spPr>
          <a:xfrm>
            <a:off x="381000" y="1066800"/>
            <a:ext cx="8305800" cy="4267200"/>
          </a:xfrm>
        </p:spPr>
        <p:txBody>
          <a:bodyPr/>
          <a:lstStyle/>
          <a:p>
            <a:pPr>
              <a:lnSpc>
                <a:spcPct val="150000"/>
              </a:lnSpc>
              <a:buFont typeface="Wingdings" pitchFamily="2" charset="2"/>
              <a:buNone/>
            </a:pPr>
            <a:r>
              <a:rPr lang="en-US" sz="2600" dirty="0"/>
              <a:t>   </a:t>
            </a:r>
            <a:r>
              <a:rPr lang="en-US" sz="2600" dirty="0" smtClean="0"/>
              <a:t> </a:t>
            </a:r>
            <a:r>
              <a:rPr lang="en-US" sz="2000" dirty="0" smtClean="0"/>
              <a:t>Gracious </a:t>
            </a:r>
            <a:r>
              <a:rPr lang="en-US" sz="2000" dirty="0"/>
              <a:t>and loving God, let your Spirit be with us  today. Hear our prayers, and increase in us the will to follow your Son Jesus. Help us to draw on the resources of our faith as we use the opportunities of our democracy to shape a society more respectful of the life, dignity, and rights of the human person, especially the poor and vulnerable. We ask this through Jesus Christ, your Son, who lives and reigns with you in the unity of the Holy Spirit, one God forever and ever</a:t>
            </a:r>
            <a:r>
              <a:rPr lang="en-US" sz="2600" dirty="0"/>
              <a:t>.</a:t>
            </a:r>
          </a:p>
          <a:p>
            <a:pPr>
              <a:lnSpc>
                <a:spcPct val="80000"/>
              </a:lnSpc>
              <a:buFont typeface="Wingdings" pitchFamily="2" charset="2"/>
              <a:buNone/>
            </a:pPr>
            <a:endParaRPr lang="en-US" sz="2000" dirty="0"/>
          </a:p>
          <a:p>
            <a:pPr>
              <a:lnSpc>
                <a:spcPct val="80000"/>
              </a:lnSpc>
              <a:buFont typeface="Wingdings" pitchFamily="2" charset="2"/>
              <a:buNone/>
            </a:pPr>
            <a:r>
              <a:rPr lang="en-US" sz="2000" dirty="0"/>
              <a:t>    R. </a:t>
            </a:r>
            <a:r>
              <a:rPr lang="en-US" sz="2000" dirty="0" smtClean="0"/>
              <a:t>Amen</a:t>
            </a:r>
            <a:endParaRPr lang="en-US" sz="1500" dirty="0"/>
          </a:p>
        </p:txBody>
      </p:sp>
      <p:sp>
        <p:nvSpPr>
          <p:cNvPr id="2" name="TextBox 1"/>
          <p:cNvSpPr txBox="1"/>
          <p:nvPr/>
        </p:nvSpPr>
        <p:spPr>
          <a:xfrm>
            <a:off x="457200" y="5842613"/>
            <a:ext cx="8229600" cy="276999"/>
          </a:xfrm>
          <a:prstGeom prst="rect">
            <a:avLst/>
          </a:prstGeom>
          <a:noFill/>
        </p:spPr>
        <p:txBody>
          <a:bodyPr wrap="square" rtlCol="0">
            <a:spAutoFit/>
          </a:bodyPr>
          <a:lstStyle/>
          <a:p>
            <a:pPr>
              <a:spcBef>
                <a:spcPct val="30000"/>
              </a:spcBef>
              <a:defRPr/>
            </a:pPr>
            <a:r>
              <a:rPr lang="en-US" sz="1200" i="1" dirty="0" smtClean="0">
                <a:latin typeface="Times New Roman" pitchFamily="18" charset="0"/>
              </a:rPr>
              <a:t>Copyright </a:t>
            </a:r>
            <a:r>
              <a:rPr lang="en-US" sz="1200" i="1" dirty="0">
                <a:latin typeface="Times New Roman" pitchFamily="18" charset="0"/>
                <a:cs typeface="Arial" charset="0"/>
              </a:rPr>
              <a:t>©</a:t>
            </a:r>
            <a:r>
              <a:rPr lang="en-US" sz="1200" i="1" dirty="0">
                <a:latin typeface="Times New Roman" pitchFamily="18" charset="0"/>
              </a:rPr>
              <a:t> 2008, Department of Justice, Peace and Human Development, </a:t>
            </a:r>
            <a:r>
              <a:rPr lang="en-US" sz="1200" i="1" dirty="0" smtClean="0">
                <a:latin typeface="Times New Roman" pitchFamily="18" charset="0"/>
              </a:rPr>
              <a:t>USCCB, </a:t>
            </a:r>
            <a:r>
              <a:rPr lang="en-US" sz="1200" i="1" dirty="0">
                <a:latin typeface="Times New Roman" pitchFamily="18" charset="0"/>
              </a:rPr>
              <a:t>Washington, DC</a:t>
            </a:r>
            <a:r>
              <a:rPr lang="en-US" sz="1200" i="1" dirty="0" smtClean="0">
                <a:latin typeface="Times New Roman" pitchFamily="18" charset="0"/>
              </a:rPr>
              <a:t>.; </a:t>
            </a:r>
            <a:r>
              <a:rPr lang="en-US" sz="1200" i="1" dirty="0" smtClean="0">
                <a:latin typeface="Times New Roman" pitchFamily="18" charset="0"/>
                <a:hlinkClick r:id="rId3"/>
              </a:rPr>
              <a:t>www.faithfulcitizenship.org</a:t>
            </a:r>
            <a:r>
              <a:rPr lang="en-US" sz="1200" i="1" dirty="0" smtClean="0">
                <a:latin typeface="Times New Roman" pitchFamily="18" charset="0"/>
              </a:rPr>
              <a:t> </a:t>
            </a:r>
          </a:p>
        </p:txBody>
      </p:sp>
    </p:spTree>
  </p:cSld>
  <p:clrMapOvr>
    <a:masterClrMapping/>
  </p:clrMapOvr>
  <p:transition advTm="3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457200" y="277813"/>
            <a:ext cx="8229600" cy="823912"/>
          </a:xfrm>
        </p:spPr>
        <p:txBody>
          <a:bodyPr/>
          <a:lstStyle/>
          <a:p>
            <a:r>
              <a:rPr lang="en-US" sz="3800" dirty="0">
                <a:solidFill>
                  <a:schemeClr val="tx1"/>
                </a:solidFill>
              </a:rPr>
              <a:t>Hill </a:t>
            </a:r>
            <a:r>
              <a:rPr lang="en-US" sz="3800" dirty="0" smtClean="0">
                <a:solidFill>
                  <a:schemeClr val="tx1"/>
                </a:solidFill>
              </a:rPr>
              <a:t>Visits:</a:t>
            </a:r>
            <a:r>
              <a:rPr lang="en-US" sz="3800" dirty="0">
                <a:solidFill>
                  <a:schemeClr val="bg2"/>
                </a:solidFill>
              </a:rPr>
              <a:t> </a:t>
            </a:r>
            <a:r>
              <a:rPr lang="en-US" sz="3800" dirty="0" smtClean="0">
                <a:solidFill>
                  <a:schemeClr val="tx1"/>
                </a:solidFill>
              </a:rPr>
              <a:t>Do </a:t>
            </a:r>
            <a:r>
              <a:rPr lang="en-US" sz="3800" dirty="0">
                <a:solidFill>
                  <a:schemeClr val="tx1"/>
                </a:solidFill>
              </a:rPr>
              <a:t>They Matter?</a:t>
            </a:r>
          </a:p>
        </p:txBody>
      </p:sp>
      <p:sp>
        <p:nvSpPr>
          <p:cNvPr id="257028" name="Rectangle 4"/>
          <p:cNvSpPr>
            <a:spLocks noChangeArrowheads="1"/>
          </p:cNvSpPr>
          <p:nvPr/>
        </p:nvSpPr>
        <p:spPr bwMode="auto">
          <a:xfrm>
            <a:off x="457200" y="2209800"/>
            <a:ext cx="4038600" cy="1905000"/>
          </a:xfrm>
          <a:prstGeom prst="rect">
            <a:avLst/>
          </a:prstGeom>
          <a:noFill/>
          <a:ln w="9525">
            <a:noFill/>
            <a:miter lim="800000"/>
            <a:headEnd/>
            <a:tailEnd/>
          </a:ln>
          <a:effectLst/>
        </p:spPr>
        <p:txBody>
          <a:bodyPr/>
          <a:lstStyle/>
          <a:p>
            <a:pPr marL="609600" indent="-609600">
              <a:spcBef>
                <a:spcPct val="20000"/>
              </a:spcBef>
              <a:buClr>
                <a:schemeClr val="accent1"/>
              </a:buClr>
              <a:buSzPct val="65000"/>
            </a:pPr>
            <a:r>
              <a:rPr lang="en-US" b="1" i="1" dirty="0" smtClean="0"/>
              <a:t>Extend Unemployment Insurance</a:t>
            </a:r>
            <a:r>
              <a:rPr lang="en-US" b="1" dirty="0" smtClean="0"/>
              <a:t>: </a:t>
            </a:r>
          </a:p>
          <a:p>
            <a:pPr marL="609600" indent="-609600">
              <a:spcBef>
                <a:spcPct val="20000"/>
              </a:spcBef>
              <a:buClr>
                <a:schemeClr val="accent1"/>
              </a:buClr>
              <a:buSzPct val="65000"/>
            </a:pPr>
            <a:endParaRPr lang="en-US" sz="1400" b="1" dirty="0" smtClean="0"/>
          </a:p>
          <a:p>
            <a:pPr marL="609600" indent="14288">
              <a:spcBef>
                <a:spcPct val="20000"/>
              </a:spcBef>
              <a:buClr>
                <a:schemeClr val="accent1"/>
              </a:buClr>
              <a:buSzPct val="65000"/>
            </a:pPr>
            <a:r>
              <a:rPr lang="en-US" b="1" dirty="0" smtClean="0"/>
              <a:t>by the end of the week, it was included in the final spending package</a:t>
            </a:r>
          </a:p>
        </p:txBody>
      </p:sp>
      <p:pic>
        <p:nvPicPr>
          <p:cNvPr id="6" name="Picture 2" descr="H:\Education Outreach\YTB\CSMG\2012\Graphics\NEW-CSMG-Logo-sm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7200" y="4191000"/>
            <a:ext cx="8229600" cy="1809726"/>
          </a:xfrm>
          <a:prstGeom prst="rect">
            <a:avLst/>
          </a:prstGeom>
        </p:spPr>
        <p:txBody>
          <a:bodyPr wrap="square">
            <a:spAutoFit/>
          </a:bodyPr>
          <a:lstStyle/>
          <a:p>
            <a:pPr marL="609600" indent="-609600">
              <a:spcBef>
                <a:spcPct val="20000"/>
              </a:spcBef>
              <a:buClr>
                <a:schemeClr val="accent1"/>
              </a:buClr>
              <a:buSzPct val="65000"/>
            </a:pPr>
            <a:r>
              <a:rPr lang="en-US" b="1" dirty="0"/>
              <a:t>Local perspectives and stories are impactful and powerful</a:t>
            </a:r>
          </a:p>
          <a:p>
            <a:pPr marL="609600" indent="-609600">
              <a:spcBef>
                <a:spcPct val="20000"/>
              </a:spcBef>
              <a:buClr>
                <a:schemeClr val="accent1"/>
              </a:buClr>
              <a:buSzPct val="65000"/>
            </a:pPr>
            <a:endParaRPr lang="en-US" sz="600" b="1" dirty="0"/>
          </a:p>
          <a:p>
            <a:pPr marL="609600" indent="-609600">
              <a:spcBef>
                <a:spcPct val="20000"/>
              </a:spcBef>
              <a:buClr>
                <a:schemeClr val="accent1"/>
              </a:buClr>
              <a:buSzPct val="65000"/>
            </a:pPr>
            <a:r>
              <a:rPr lang="en-US" b="1" dirty="0"/>
              <a:t>Hill Visits build new relationships, strengthen existing relationships, and enhance our ability to be effective advocates</a:t>
            </a:r>
          </a:p>
          <a:p>
            <a:pPr marL="609600" indent="-609600">
              <a:spcBef>
                <a:spcPct val="20000"/>
              </a:spcBef>
              <a:buClr>
                <a:schemeClr val="accent1"/>
              </a:buClr>
              <a:buSzPct val="65000"/>
            </a:pPr>
            <a:endParaRPr lang="en-US" sz="600" b="1" dirty="0"/>
          </a:p>
          <a:p>
            <a:pPr marL="609600" indent="-609600">
              <a:spcBef>
                <a:spcPct val="20000"/>
              </a:spcBef>
              <a:buClr>
                <a:schemeClr val="accent1"/>
              </a:buClr>
              <a:buSzPct val="65000"/>
            </a:pPr>
            <a:r>
              <a:rPr lang="en-US" b="1" dirty="0"/>
              <a:t>As a constituent, your message can be more effective and carries much credibility with Members of Congress</a:t>
            </a:r>
          </a:p>
        </p:txBody>
      </p:sp>
      <p:sp>
        <p:nvSpPr>
          <p:cNvPr id="3" name="TextBox 2"/>
          <p:cNvSpPr txBox="1"/>
          <p:nvPr/>
        </p:nvSpPr>
        <p:spPr>
          <a:xfrm>
            <a:off x="446314" y="1356018"/>
            <a:ext cx="8229600" cy="738664"/>
          </a:xfrm>
          <a:prstGeom prst="rect">
            <a:avLst/>
          </a:prstGeom>
          <a:noFill/>
        </p:spPr>
        <p:txBody>
          <a:bodyPr wrap="square" rtlCol="0">
            <a:spAutoFit/>
          </a:bodyPr>
          <a:lstStyle/>
          <a:p>
            <a:pPr algn="ctr"/>
            <a:r>
              <a:rPr lang="en-US" sz="2400" b="1" i="1" dirty="0" smtClean="0"/>
              <a:t>YES!</a:t>
            </a:r>
          </a:p>
          <a:p>
            <a:r>
              <a:rPr lang="en-US" b="1" dirty="0"/>
              <a:t>Last year, we asked </a:t>
            </a:r>
            <a:r>
              <a:rPr lang="en-US" b="1" dirty="0" smtClean="0"/>
              <a:t>Congress to...</a:t>
            </a:r>
            <a:endParaRPr lang="en-US" dirty="0"/>
          </a:p>
        </p:txBody>
      </p:sp>
      <p:sp>
        <p:nvSpPr>
          <p:cNvPr id="10" name="Rectangle 4"/>
          <p:cNvSpPr>
            <a:spLocks noChangeArrowheads="1"/>
          </p:cNvSpPr>
          <p:nvPr/>
        </p:nvSpPr>
        <p:spPr bwMode="auto">
          <a:xfrm>
            <a:off x="4704443" y="2209800"/>
            <a:ext cx="3971471" cy="1905000"/>
          </a:xfrm>
          <a:prstGeom prst="rect">
            <a:avLst/>
          </a:prstGeom>
          <a:noFill/>
          <a:ln w="9525">
            <a:noFill/>
            <a:miter lim="800000"/>
            <a:headEnd/>
            <a:tailEnd/>
          </a:ln>
          <a:effectLst/>
        </p:spPr>
        <p:txBody>
          <a:bodyPr/>
          <a:lstStyle/>
          <a:p>
            <a:pPr marL="58738">
              <a:spcBef>
                <a:spcPct val="20000"/>
              </a:spcBef>
              <a:buClr>
                <a:schemeClr val="accent1"/>
              </a:buClr>
              <a:buSzPct val="65000"/>
            </a:pPr>
            <a:r>
              <a:rPr lang="en-US" b="1" i="1" dirty="0" smtClean="0"/>
              <a:t>Release Palestinian Humanitarian Aid</a:t>
            </a:r>
            <a:r>
              <a:rPr lang="en-US" b="1" dirty="0" smtClean="0"/>
              <a:t>:</a:t>
            </a:r>
          </a:p>
          <a:p>
            <a:pPr marL="508000">
              <a:spcBef>
                <a:spcPct val="20000"/>
              </a:spcBef>
              <a:buClr>
                <a:schemeClr val="accent1"/>
              </a:buClr>
              <a:buSzPct val="65000"/>
            </a:pPr>
            <a:r>
              <a:rPr lang="en-US" b="1" dirty="0" smtClean="0"/>
              <a:t>shortly after CSMG, Congress began releasing the aid in installments</a:t>
            </a:r>
          </a:p>
        </p:txBody>
      </p:sp>
    </p:spTree>
  </p:cSld>
  <p:clrMapOvr>
    <a:masterClrMapping/>
  </p:clrMapOvr>
  <p:transition advTm="3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457200" y="304800"/>
            <a:ext cx="7924800" cy="1143000"/>
          </a:xfrm>
        </p:spPr>
        <p:txBody>
          <a:bodyPr/>
          <a:lstStyle/>
          <a:p>
            <a:r>
              <a:rPr lang="en-US" sz="3800" dirty="0">
                <a:solidFill>
                  <a:schemeClr val="tx1"/>
                </a:solidFill>
              </a:rPr>
              <a:t>A Word of </a:t>
            </a:r>
            <a:r>
              <a:rPr lang="en-US" sz="3800" dirty="0" smtClean="0">
                <a:solidFill>
                  <a:schemeClr val="tx1"/>
                </a:solidFill>
              </a:rPr>
              <a:t>Thanks &amp;</a:t>
            </a:r>
            <a:r>
              <a:rPr lang="en-US" sz="3800" dirty="0" smtClean="0">
                <a:solidFill>
                  <a:schemeClr val="bg2"/>
                </a:solidFill>
              </a:rPr>
              <a:t/>
            </a:r>
            <a:br>
              <a:rPr lang="en-US" sz="3800" dirty="0" smtClean="0">
                <a:solidFill>
                  <a:schemeClr val="bg2"/>
                </a:solidFill>
              </a:rPr>
            </a:br>
            <a:r>
              <a:rPr lang="en-US" sz="3800" dirty="0" smtClean="0">
                <a:solidFill>
                  <a:schemeClr val="bg2"/>
                </a:solidFill>
              </a:rPr>
              <a:t>Pr</a:t>
            </a:r>
            <a:r>
              <a:rPr lang="en-US" sz="3800" dirty="0" smtClean="0">
                <a:solidFill>
                  <a:schemeClr val="tx1"/>
                </a:solidFill>
              </a:rPr>
              <a:t>eview of 113</a:t>
            </a:r>
            <a:r>
              <a:rPr lang="en-US" sz="3800" baseline="30000" dirty="0" smtClean="0">
                <a:solidFill>
                  <a:schemeClr val="tx1"/>
                </a:solidFill>
              </a:rPr>
              <a:t>th</a:t>
            </a:r>
            <a:r>
              <a:rPr lang="en-US" sz="3800" dirty="0" smtClean="0">
                <a:solidFill>
                  <a:schemeClr val="tx1"/>
                </a:solidFill>
              </a:rPr>
              <a:t> Congress</a:t>
            </a:r>
            <a:endParaRPr lang="en-US" sz="3800" dirty="0">
              <a:solidFill>
                <a:schemeClr val="tx1"/>
              </a:solidFill>
            </a:endParaRPr>
          </a:p>
        </p:txBody>
      </p:sp>
      <p:sp>
        <p:nvSpPr>
          <p:cNvPr id="248835" name="Rectangle 3"/>
          <p:cNvSpPr>
            <a:spLocks noGrp="1" noChangeArrowheads="1"/>
          </p:cNvSpPr>
          <p:nvPr>
            <p:ph idx="1"/>
          </p:nvPr>
        </p:nvSpPr>
        <p:spPr>
          <a:xfrm>
            <a:off x="381000" y="2133600"/>
            <a:ext cx="8305800" cy="3733800"/>
          </a:xfrm>
        </p:spPr>
        <p:txBody>
          <a:bodyPr/>
          <a:lstStyle/>
          <a:p>
            <a:pPr indent="0">
              <a:buNone/>
            </a:pPr>
            <a:r>
              <a:rPr lang="en-US" dirty="0" smtClean="0"/>
              <a:t>Thank you for accepting the call to serve and lead your state’s congressional visits.</a:t>
            </a:r>
          </a:p>
          <a:p>
            <a:pPr indent="0">
              <a:buNone/>
            </a:pPr>
            <a:endParaRPr lang="en-US" sz="2600" b="1" i="1" dirty="0" smtClean="0"/>
          </a:p>
          <a:p>
            <a:pPr indent="0">
              <a:buNone/>
            </a:pPr>
            <a:r>
              <a:rPr lang="en-US" dirty="0" smtClean="0"/>
              <a:t>113</a:t>
            </a:r>
            <a:r>
              <a:rPr lang="en-US" baseline="30000" dirty="0" smtClean="0"/>
              <a:t>th</a:t>
            </a:r>
            <a:r>
              <a:rPr lang="en-US" dirty="0" smtClean="0"/>
              <a:t> Congress - many new members </a:t>
            </a:r>
          </a:p>
          <a:p>
            <a:pPr indent="0">
              <a:buNone/>
            </a:pPr>
            <a:endParaRPr lang="en-US" sz="800" dirty="0" smtClean="0"/>
          </a:p>
          <a:p>
            <a:pPr indent="0"/>
            <a:r>
              <a:rPr lang="en-US" dirty="0" smtClean="0"/>
              <a:t> House – Republican controlled 232-197</a:t>
            </a:r>
          </a:p>
          <a:p>
            <a:pPr indent="0"/>
            <a:r>
              <a:rPr lang="en-US" dirty="0" smtClean="0"/>
              <a:t> Senate – Democrat controlled 53-45, 2 Ind </a:t>
            </a:r>
          </a:p>
          <a:p>
            <a:pPr indent="0">
              <a:buFont typeface="Wingdings" pitchFamily="2" charset="2"/>
              <a:buNone/>
            </a:pPr>
            <a:endParaRPr lang="en-US" b="1" dirty="0"/>
          </a:p>
          <a:p>
            <a:pPr indent="0">
              <a:buFont typeface="Wingdings" pitchFamily="2" charset="2"/>
              <a:buNone/>
            </a:pPr>
            <a:endParaRPr lang="en-US" sz="2600" b="1" i="1" dirty="0"/>
          </a:p>
        </p:txBody>
      </p:sp>
      <p:pic>
        <p:nvPicPr>
          <p:cNvPr id="5" name="Picture 2" descr="H:\Education Outreach\YTB\CSMG\2012\Graphics\NEW-CSMG-Logo-sm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457200" y="277813"/>
            <a:ext cx="8229600" cy="823912"/>
          </a:xfrm>
        </p:spPr>
        <p:txBody>
          <a:bodyPr/>
          <a:lstStyle/>
          <a:p>
            <a:r>
              <a:rPr lang="en-US" sz="3800" dirty="0">
                <a:solidFill>
                  <a:schemeClr val="tx1"/>
                </a:solidFill>
              </a:rPr>
              <a:t>Scheduling Visits</a:t>
            </a:r>
            <a:endParaRPr lang="en-US" sz="3300" dirty="0">
              <a:solidFill>
                <a:schemeClr val="tx1"/>
              </a:solidFill>
            </a:endParaRPr>
          </a:p>
        </p:txBody>
      </p:sp>
      <p:sp>
        <p:nvSpPr>
          <p:cNvPr id="227331" name="Rectangle 3"/>
          <p:cNvSpPr>
            <a:spLocks noGrp="1" noChangeArrowheads="1"/>
          </p:cNvSpPr>
          <p:nvPr>
            <p:ph idx="1"/>
          </p:nvPr>
        </p:nvSpPr>
        <p:spPr>
          <a:xfrm>
            <a:off x="1981200" y="1600200"/>
            <a:ext cx="6705600" cy="4530725"/>
          </a:xfrm>
          <a:noFill/>
          <a:ln/>
        </p:spPr>
        <p:txBody>
          <a:bodyPr/>
          <a:lstStyle/>
          <a:p>
            <a:pPr marL="609600" indent="-609600">
              <a:buFont typeface="Wingdings" pitchFamily="2" charset="2"/>
              <a:buNone/>
            </a:pPr>
            <a:endParaRPr lang="en-US" dirty="0"/>
          </a:p>
          <a:p>
            <a:pPr marL="609600" indent="-609600"/>
            <a:endParaRPr lang="en-US" dirty="0"/>
          </a:p>
          <a:p>
            <a:pPr marL="609600" indent="-609600"/>
            <a:endParaRPr lang="en-US" dirty="0"/>
          </a:p>
          <a:p>
            <a:pPr marL="609600" indent="-609600">
              <a:buFont typeface="Wingdings" pitchFamily="2" charset="2"/>
              <a:buNone/>
            </a:pPr>
            <a:endParaRPr lang="en-US" dirty="0"/>
          </a:p>
        </p:txBody>
      </p:sp>
      <p:sp>
        <p:nvSpPr>
          <p:cNvPr id="227332" name="Rectangle 4"/>
          <p:cNvSpPr>
            <a:spLocks noChangeArrowheads="1"/>
          </p:cNvSpPr>
          <p:nvPr/>
        </p:nvSpPr>
        <p:spPr bwMode="auto">
          <a:xfrm>
            <a:off x="457200" y="1524000"/>
            <a:ext cx="8229600" cy="4191000"/>
          </a:xfrm>
          <a:prstGeom prst="rect">
            <a:avLst/>
          </a:prstGeom>
          <a:noFill/>
          <a:ln w="9525">
            <a:noFill/>
            <a:miter lim="800000"/>
            <a:headEnd/>
            <a:tailEnd/>
          </a:ln>
          <a:effectLst/>
        </p:spPr>
        <p:txBody>
          <a:bodyPr/>
          <a:lstStyle/>
          <a:p>
            <a:pPr marL="609600" indent="-609600">
              <a:spcBef>
                <a:spcPct val="20000"/>
              </a:spcBef>
              <a:buClr>
                <a:schemeClr val="accent1"/>
              </a:buClr>
              <a:buSzPct val="65000"/>
            </a:pPr>
            <a:endParaRPr lang="en-US" sz="2100" b="1" dirty="0" smtClean="0"/>
          </a:p>
          <a:p>
            <a:pPr marL="609600" indent="-609600">
              <a:spcBef>
                <a:spcPct val="20000"/>
              </a:spcBef>
              <a:buClr>
                <a:schemeClr val="accent1"/>
              </a:buClr>
              <a:buSzPct val="65000"/>
            </a:pPr>
            <a:r>
              <a:rPr lang="en-US" sz="2100" b="1" dirty="0" smtClean="0"/>
              <a:t>Request </a:t>
            </a:r>
            <a:r>
              <a:rPr lang="en-US" sz="2100" b="1" dirty="0"/>
              <a:t>appointments for </a:t>
            </a:r>
            <a:r>
              <a:rPr lang="en-US" sz="2100" b="1" dirty="0" smtClean="0"/>
              <a:t>Tues., </a:t>
            </a:r>
            <a:r>
              <a:rPr lang="en-US" sz="2100" b="1" dirty="0"/>
              <a:t>Feb. </a:t>
            </a:r>
            <a:r>
              <a:rPr lang="en-US" sz="2100" b="1" dirty="0" smtClean="0"/>
              <a:t>12 </a:t>
            </a:r>
            <a:r>
              <a:rPr lang="en-US" sz="2100" b="1" dirty="0"/>
              <a:t>from </a:t>
            </a:r>
            <a:r>
              <a:rPr lang="en-US" sz="2100" b="1" dirty="0" smtClean="0"/>
              <a:t>1:30 </a:t>
            </a:r>
            <a:r>
              <a:rPr lang="en-US" sz="2100" b="1" dirty="0"/>
              <a:t>– 4:30 pm </a:t>
            </a:r>
            <a:r>
              <a:rPr lang="en-US" sz="2100" b="1" dirty="0" smtClean="0"/>
              <a:t>(Hill </a:t>
            </a:r>
            <a:r>
              <a:rPr lang="en-US" sz="2100" b="1" dirty="0"/>
              <a:t>reception in </a:t>
            </a:r>
            <a:r>
              <a:rPr lang="en-US" sz="2100" b="1" dirty="0" smtClean="0"/>
              <a:t>Capitol Hill from </a:t>
            </a:r>
            <a:r>
              <a:rPr lang="en-US" sz="2100" b="1" dirty="0"/>
              <a:t>4:30 – 6:30 pm</a:t>
            </a:r>
            <a:r>
              <a:rPr lang="en-US" sz="2100" b="1" dirty="0" smtClean="0"/>
              <a:t>)</a:t>
            </a:r>
          </a:p>
          <a:p>
            <a:pPr marL="609600" indent="-609600">
              <a:spcBef>
                <a:spcPct val="20000"/>
              </a:spcBef>
              <a:buClr>
                <a:schemeClr val="accent1"/>
              </a:buClr>
              <a:buSzPct val="65000"/>
            </a:pPr>
            <a:endParaRPr lang="en-US" sz="1200" b="1" dirty="0"/>
          </a:p>
          <a:p>
            <a:pPr marL="609600" indent="-609600">
              <a:spcBef>
                <a:spcPct val="20000"/>
              </a:spcBef>
              <a:buClr>
                <a:schemeClr val="accent1"/>
              </a:buClr>
              <a:buSzPct val="65000"/>
            </a:pPr>
            <a:r>
              <a:rPr lang="en-US" sz="2100" b="1" dirty="0" smtClean="0"/>
              <a:t>Visit our </a:t>
            </a:r>
            <a:r>
              <a:rPr lang="en-US" sz="2100" b="1" dirty="0" smtClean="0">
                <a:hlinkClick r:id="rId3"/>
              </a:rPr>
              <a:t>Legislative Action Center</a:t>
            </a:r>
            <a:r>
              <a:rPr lang="en-US" sz="2100" b="1" dirty="0" smtClean="0"/>
              <a:t> to find contact information</a:t>
            </a:r>
          </a:p>
          <a:p>
            <a:pPr marL="609600" indent="-609600">
              <a:spcBef>
                <a:spcPct val="20000"/>
              </a:spcBef>
              <a:buClr>
                <a:schemeClr val="accent1"/>
              </a:buClr>
              <a:buSzPct val="65000"/>
            </a:pPr>
            <a:endParaRPr lang="en-US" sz="1200" b="1" dirty="0"/>
          </a:p>
          <a:p>
            <a:pPr marL="609600" indent="-609600">
              <a:spcBef>
                <a:spcPct val="20000"/>
              </a:spcBef>
              <a:buClr>
                <a:schemeClr val="accent1"/>
              </a:buClr>
              <a:buSzPct val="65000"/>
            </a:pPr>
            <a:r>
              <a:rPr lang="en-US" sz="2100" b="1" dirty="0"/>
              <a:t>Some </a:t>
            </a:r>
            <a:r>
              <a:rPr lang="en-US" sz="2100" b="1" dirty="0" smtClean="0"/>
              <a:t>may </a:t>
            </a:r>
            <a:r>
              <a:rPr lang="en-US" sz="2100" b="1" dirty="0"/>
              <a:t>require faxing or </a:t>
            </a:r>
            <a:r>
              <a:rPr lang="en-US" sz="2100" b="1" dirty="0" smtClean="0"/>
              <a:t>e-mailing your request </a:t>
            </a:r>
          </a:p>
          <a:p>
            <a:pPr marL="609600" indent="-609600">
              <a:spcBef>
                <a:spcPct val="20000"/>
              </a:spcBef>
              <a:buClr>
                <a:schemeClr val="accent1"/>
              </a:buClr>
              <a:buSzPct val="65000"/>
            </a:pPr>
            <a:endParaRPr lang="en-US" sz="1200" b="1" dirty="0" smtClean="0"/>
          </a:p>
          <a:p>
            <a:pPr marL="609600" indent="-609600">
              <a:spcBef>
                <a:spcPct val="20000"/>
              </a:spcBef>
              <a:buClr>
                <a:schemeClr val="accent1"/>
              </a:buClr>
              <a:buSzPct val="65000"/>
            </a:pPr>
            <a:r>
              <a:rPr lang="en-US" sz="2100" b="1" dirty="0" smtClean="0"/>
              <a:t>Follow-up </a:t>
            </a:r>
            <a:r>
              <a:rPr lang="en-US" sz="2100" b="1" dirty="0"/>
              <a:t>with a call to be </a:t>
            </a:r>
            <a:r>
              <a:rPr lang="en-US" sz="2100" b="1" dirty="0" smtClean="0"/>
              <a:t>sure your request </a:t>
            </a:r>
            <a:r>
              <a:rPr lang="en-US" sz="2100" b="1" dirty="0"/>
              <a:t>is </a:t>
            </a:r>
            <a:r>
              <a:rPr lang="en-US" sz="2100" b="1" dirty="0" smtClean="0"/>
              <a:t>received</a:t>
            </a:r>
          </a:p>
          <a:p>
            <a:pPr marL="609600" indent="-609600">
              <a:spcBef>
                <a:spcPct val="20000"/>
              </a:spcBef>
              <a:buClr>
                <a:schemeClr val="accent1"/>
              </a:buClr>
              <a:buSzPct val="65000"/>
            </a:pPr>
            <a:endParaRPr lang="en-US" sz="1200" b="1" dirty="0" smtClean="0"/>
          </a:p>
          <a:p>
            <a:pPr marL="609600" indent="-609600">
              <a:spcBef>
                <a:spcPct val="20000"/>
              </a:spcBef>
              <a:buClr>
                <a:schemeClr val="accent1"/>
              </a:buClr>
              <a:buSzPct val="65000"/>
            </a:pPr>
            <a:r>
              <a:rPr lang="en-US" sz="2100" b="1" dirty="0" smtClean="0"/>
              <a:t>When confirmed,  please share date, time, location and with whom you are meeting with </a:t>
            </a:r>
            <a:r>
              <a:rPr lang="en-US" sz="2100" b="1" dirty="0" smtClean="0"/>
              <a:t>your state captain</a:t>
            </a:r>
            <a:endParaRPr lang="en-US" sz="2100" b="1" dirty="0"/>
          </a:p>
          <a:p>
            <a:pPr marL="609600" indent="-609600">
              <a:spcBef>
                <a:spcPct val="20000"/>
              </a:spcBef>
              <a:buClr>
                <a:schemeClr val="accent1"/>
              </a:buClr>
              <a:buSzPct val="65000"/>
              <a:buFont typeface="Wingdings" pitchFamily="2" charset="2"/>
              <a:buBlip>
                <a:blip r:embed="rId4"/>
              </a:buBlip>
            </a:pPr>
            <a:endParaRPr lang="en-US" sz="2100" b="1" dirty="0"/>
          </a:p>
          <a:p>
            <a:pPr>
              <a:spcBef>
                <a:spcPct val="20000"/>
              </a:spcBef>
              <a:buClr>
                <a:schemeClr val="accent1"/>
              </a:buClr>
              <a:buSzPct val="65000"/>
            </a:pPr>
            <a:endParaRPr lang="en-US" sz="1500" i="1" dirty="0"/>
          </a:p>
        </p:txBody>
      </p:sp>
      <p:pic>
        <p:nvPicPr>
          <p:cNvPr id="6" name="Picture 2" descr="H:\Education Outreach\YTB\CSMG\2012\Graphics\NEW-CSMG-Logo-smal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r>
              <a:rPr lang="en-US" sz="3800" dirty="0">
                <a:solidFill>
                  <a:schemeClr val="tx1"/>
                </a:solidFill>
              </a:rPr>
              <a:t>Coordinating Visits</a:t>
            </a:r>
          </a:p>
        </p:txBody>
      </p:sp>
      <p:graphicFrame>
        <p:nvGraphicFramePr>
          <p:cNvPr id="5" name="Diagram 4"/>
          <p:cNvGraphicFramePr/>
          <p:nvPr>
            <p:extLst>
              <p:ext uri="{D42A27DB-BD31-4B8C-83A1-F6EECF244321}">
                <p14:modId xmlns:p14="http://schemas.microsoft.com/office/powerpoint/2010/main" val="3829531890"/>
              </p:ext>
            </p:extLst>
          </p:nvPr>
        </p:nvGraphicFramePr>
        <p:xfrm>
          <a:off x="457200" y="1371600"/>
          <a:ext cx="8229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 descr="H:\Education Outreach\YTB\CSMG\2012\Graphics\NEW-CSMG-Logo-small.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r>
              <a:rPr lang="en-US" sz="3800" dirty="0">
                <a:solidFill>
                  <a:schemeClr val="tx1"/>
                </a:solidFill>
              </a:rPr>
              <a:t>Getting a Head Start</a:t>
            </a:r>
          </a:p>
        </p:txBody>
      </p:sp>
      <p:graphicFrame>
        <p:nvGraphicFramePr>
          <p:cNvPr id="5" name="Diagram 4"/>
          <p:cNvGraphicFramePr/>
          <p:nvPr>
            <p:extLst>
              <p:ext uri="{D42A27DB-BD31-4B8C-83A1-F6EECF244321}">
                <p14:modId xmlns:p14="http://schemas.microsoft.com/office/powerpoint/2010/main" val="824226059"/>
              </p:ext>
            </p:extLst>
          </p:nvPr>
        </p:nvGraphicFramePr>
        <p:xfrm>
          <a:off x="457200" y="1371600"/>
          <a:ext cx="8229600" cy="4759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 descr="H:\Education Outreach\YTB\CSMG\2012\Graphics\NEW-CSMG-Logo-small.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457200" y="277813"/>
            <a:ext cx="8229600" cy="823912"/>
          </a:xfrm>
        </p:spPr>
        <p:txBody>
          <a:bodyPr/>
          <a:lstStyle/>
          <a:p>
            <a:r>
              <a:rPr lang="en-US" sz="3800" dirty="0">
                <a:solidFill>
                  <a:schemeClr val="tx1"/>
                </a:solidFill>
              </a:rPr>
              <a:t>Helpful Resources</a:t>
            </a:r>
          </a:p>
        </p:txBody>
      </p:sp>
      <p:sp>
        <p:nvSpPr>
          <p:cNvPr id="363523" name="Rectangle 3"/>
          <p:cNvSpPr>
            <a:spLocks noGrp="1" noChangeArrowheads="1"/>
          </p:cNvSpPr>
          <p:nvPr>
            <p:ph idx="1"/>
          </p:nvPr>
        </p:nvSpPr>
        <p:spPr>
          <a:noFill/>
          <a:ln/>
        </p:spPr>
        <p:txBody>
          <a:bodyPr/>
          <a:lstStyle/>
          <a:p>
            <a:pPr marL="609600" indent="-609600">
              <a:buFont typeface="Wingdings" pitchFamily="2" charset="2"/>
              <a:buNone/>
            </a:pPr>
            <a:endParaRPr lang="en-US" dirty="0"/>
          </a:p>
          <a:p>
            <a:pPr marL="609600" indent="-609600"/>
            <a:endParaRPr lang="en-US" dirty="0"/>
          </a:p>
          <a:p>
            <a:pPr marL="609600" indent="-609600"/>
            <a:endParaRPr lang="en-US" dirty="0"/>
          </a:p>
          <a:p>
            <a:pPr marL="609600" indent="-609600">
              <a:buFont typeface="Wingdings" pitchFamily="2" charset="2"/>
              <a:buNone/>
            </a:pPr>
            <a:endParaRPr lang="en-US" dirty="0"/>
          </a:p>
        </p:txBody>
      </p:sp>
      <p:sp>
        <p:nvSpPr>
          <p:cNvPr id="363524" name="Rectangle 4"/>
          <p:cNvSpPr>
            <a:spLocks noChangeArrowheads="1"/>
          </p:cNvSpPr>
          <p:nvPr/>
        </p:nvSpPr>
        <p:spPr bwMode="auto">
          <a:xfrm>
            <a:off x="460829" y="1981200"/>
            <a:ext cx="8229600" cy="4004582"/>
          </a:xfrm>
          <a:prstGeom prst="rect">
            <a:avLst/>
          </a:prstGeom>
          <a:noFill/>
          <a:ln w="9525">
            <a:noFill/>
            <a:miter lim="800000"/>
            <a:headEnd/>
            <a:tailEnd/>
          </a:ln>
          <a:effectLst/>
        </p:spPr>
        <p:txBody>
          <a:bodyPr/>
          <a:lstStyle/>
          <a:p>
            <a:pPr marL="609600" indent="-609600">
              <a:spcBef>
                <a:spcPct val="20000"/>
              </a:spcBef>
              <a:buClr>
                <a:schemeClr val="accent1"/>
              </a:buClr>
              <a:buSzPct val="65000"/>
            </a:pPr>
            <a:r>
              <a:rPr lang="en-US" sz="2100" b="1" dirty="0" smtClean="0">
                <a:hlinkClick r:id="rId3"/>
              </a:rPr>
              <a:t>www.CatholicSocialMinistryGathering.org</a:t>
            </a:r>
            <a:r>
              <a:rPr lang="en-US" sz="2100" b="1" dirty="0" smtClean="0"/>
              <a:t>  </a:t>
            </a:r>
            <a:r>
              <a:rPr lang="en-US" sz="2100" b="1" dirty="0"/>
              <a:t>click on Capitol Hill Visit </a:t>
            </a:r>
            <a:r>
              <a:rPr lang="en-US" sz="2100" b="1" dirty="0" smtClean="0"/>
              <a:t>information (Hill packet , directories, and helpful links)</a:t>
            </a:r>
          </a:p>
          <a:p>
            <a:pPr marL="609600" indent="-609600">
              <a:spcBef>
                <a:spcPct val="20000"/>
              </a:spcBef>
              <a:buClr>
                <a:schemeClr val="accent1"/>
              </a:buClr>
              <a:buSzPct val="65000"/>
            </a:pPr>
            <a:endParaRPr lang="en-US" sz="1200" b="1" dirty="0" smtClean="0"/>
          </a:p>
          <a:p>
            <a:pPr marL="609600" indent="-609600">
              <a:spcBef>
                <a:spcPct val="20000"/>
              </a:spcBef>
              <a:buClr>
                <a:schemeClr val="accent1"/>
              </a:buClr>
              <a:buSzPct val="65000"/>
            </a:pPr>
            <a:r>
              <a:rPr lang="en-US" sz="2100" b="1" dirty="0" smtClean="0"/>
              <a:t>Be </a:t>
            </a:r>
            <a:r>
              <a:rPr lang="en-US" sz="2100" b="1" dirty="0"/>
              <a:t>sure to review </a:t>
            </a:r>
            <a:r>
              <a:rPr lang="en-US" sz="2100" b="1" dirty="0" smtClean="0"/>
              <a:t>Talking Points (also </a:t>
            </a:r>
            <a:r>
              <a:rPr lang="en-US" sz="2100" b="1" dirty="0" smtClean="0"/>
              <a:t>with each registration packet). </a:t>
            </a:r>
            <a:r>
              <a:rPr lang="en-US" sz="2100" b="1" dirty="0"/>
              <a:t>Backgrounders for all issues </a:t>
            </a:r>
            <a:r>
              <a:rPr lang="en-US" sz="2100" b="1" dirty="0" smtClean="0"/>
              <a:t>will be posted </a:t>
            </a:r>
            <a:r>
              <a:rPr lang="en-US" sz="2100" b="1" dirty="0"/>
              <a:t>on </a:t>
            </a:r>
            <a:r>
              <a:rPr lang="en-US" sz="2100" b="1" dirty="0">
                <a:hlinkClick r:id="rId3"/>
              </a:rPr>
              <a:t>CSMG website</a:t>
            </a:r>
            <a:r>
              <a:rPr lang="en-US" sz="2100" b="1" dirty="0" smtClean="0"/>
              <a:t>.</a:t>
            </a:r>
          </a:p>
          <a:p>
            <a:pPr marL="609600" indent="-609600">
              <a:spcBef>
                <a:spcPct val="20000"/>
              </a:spcBef>
              <a:buClr>
                <a:schemeClr val="accent1"/>
              </a:buClr>
              <a:buSzPct val="65000"/>
            </a:pPr>
            <a:endParaRPr lang="en-US" sz="1200" b="1" dirty="0"/>
          </a:p>
          <a:p>
            <a:pPr marL="609600" indent="-609600">
              <a:spcBef>
                <a:spcPct val="20000"/>
              </a:spcBef>
              <a:buClr>
                <a:schemeClr val="accent1"/>
              </a:buClr>
              <a:buSzPct val="65000"/>
            </a:pPr>
            <a:r>
              <a:rPr lang="en-US" sz="2100" b="1" dirty="0" smtClean="0">
                <a:hlinkClick r:id="rId4"/>
              </a:rPr>
              <a:t>THOMAS</a:t>
            </a:r>
            <a:r>
              <a:rPr lang="en-US" sz="2100" b="1" dirty="0" smtClean="0"/>
              <a:t>: Library </a:t>
            </a:r>
            <a:r>
              <a:rPr lang="en-US" sz="2100" b="1" dirty="0"/>
              <a:t>of Congress </a:t>
            </a:r>
            <a:r>
              <a:rPr lang="en-US" sz="2100" b="1" dirty="0" smtClean="0"/>
              <a:t>website </a:t>
            </a:r>
            <a:r>
              <a:rPr lang="en-US" sz="2100" b="1" dirty="0"/>
              <a:t>to look up bills and voting </a:t>
            </a:r>
            <a:r>
              <a:rPr lang="en-US" sz="2100" b="1" dirty="0" smtClean="0"/>
              <a:t>records</a:t>
            </a:r>
          </a:p>
          <a:p>
            <a:pPr marL="609600" indent="-609600">
              <a:spcBef>
                <a:spcPct val="20000"/>
              </a:spcBef>
              <a:buClr>
                <a:schemeClr val="accent1"/>
              </a:buClr>
              <a:buSzPct val="65000"/>
            </a:pPr>
            <a:endParaRPr lang="en-US" sz="1200" b="1" dirty="0" smtClean="0"/>
          </a:p>
          <a:p>
            <a:pPr marL="609600" indent="-609600">
              <a:spcBef>
                <a:spcPct val="20000"/>
              </a:spcBef>
              <a:buClr>
                <a:schemeClr val="accent1"/>
              </a:buClr>
              <a:buSzPct val="65000"/>
            </a:pPr>
            <a:r>
              <a:rPr lang="en-US" sz="2100" b="1" dirty="0" smtClean="0">
                <a:hlinkClick r:id="rId5"/>
              </a:rPr>
              <a:t>New House members of 113</a:t>
            </a:r>
            <a:r>
              <a:rPr lang="en-US" sz="2100" b="1" baseline="30000" dirty="0" smtClean="0">
                <a:hlinkClick r:id="rId5"/>
              </a:rPr>
              <a:t>th</a:t>
            </a:r>
            <a:r>
              <a:rPr lang="en-US" sz="2100" b="1" dirty="0" smtClean="0">
                <a:hlinkClick r:id="rId5"/>
              </a:rPr>
              <a:t> Congress</a:t>
            </a:r>
            <a:endParaRPr lang="en-US" sz="2100" b="1" dirty="0" smtClean="0"/>
          </a:p>
        </p:txBody>
      </p:sp>
      <p:pic>
        <p:nvPicPr>
          <p:cNvPr id="6" name="Picture 2" descr="H:\Education Outreach\YTB\CSMG\2012\Graphics\NEW-CSMG-Logo-small.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r>
              <a:rPr lang="en-US" sz="3800" dirty="0">
                <a:solidFill>
                  <a:schemeClr val="tx1"/>
                </a:solidFill>
              </a:rPr>
              <a:t>Your Feedback Matters</a:t>
            </a:r>
          </a:p>
        </p:txBody>
      </p:sp>
      <p:graphicFrame>
        <p:nvGraphicFramePr>
          <p:cNvPr id="5" name="Diagram 4"/>
          <p:cNvGraphicFramePr/>
          <p:nvPr>
            <p:extLst>
              <p:ext uri="{D42A27DB-BD31-4B8C-83A1-F6EECF244321}">
                <p14:modId xmlns:p14="http://schemas.microsoft.com/office/powerpoint/2010/main" val="1689857895"/>
              </p:ext>
            </p:extLst>
          </p:nvPr>
        </p:nvGraphicFramePr>
        <p:xfrm>
          <a:off x="457200" y="1600200"/>
          <a:ext cx="8229600" cy="453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 descr="H:\Education Outreach\YTB\CSMG\2012\Graphics\NEW-CSMG-Logo-small.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381000"/>
            <a:ext cx="13081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7467600" y="387056"/>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theme/theme1.xml><?xml version="1.0" encoding="utf-8"?>
<a:theme xmlns:a="http://schemas.openxmlformats.org/drawingml/2006/main" name="Edge">
  <a:themeElements>
    <a:clrScheme name="Custom 10">
      <a:dk1>
        <a:sysClr val="windowText" lastClr="000000"/>
      </a:dk1>
      <a:lt1>
        <a:srgbClr val="FFFFFF"/>
      </a:lt1>
      <a:dk2>
        <a:srgbClr val="4F81BD"/>
      </a:dk2>
      <a:lt2>
        <a:srgbClr val="595959"/>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22557</TotalTime>
  <Words>2884</Words>
  <Application>Microsoft Office PowerPoint</Application>
  <PresentationFormat>On-screen Show (4:3)</PresentationFormat>
  <Paragraphs>213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Edge</vt:lpstr>
      <vt:lpstr> Catholic Social Ministry Gathering   “Getting Ready to Go to Capitol Hill”    </vt:lpstr>
      <vt:lpstr>Prayer</vt:lpstr>
      <vt:lpstr>Hill Visits: Do They Matter?</vt:lpstr>
      <vt:lpstr>A Word of Thanks &amp; Preview of 113th Congress</vt:lpstr>
      <vt:lpstr>Scheduling Visits</vt:lpstr>
      <vt:lpstr>Coordinating Visits</vt:lpstr>
      <vt:lpstr>Getting a Head Start</vt:lpstr>
      <vt:lpstr>Helpful Resources</vt:lpstr>
      <vt:lpstr>Your Feedback Matters</vt:lpstr>
      <vt:lpstr>Other Updates</vt:lpstr>
      <vt:lpstr>Reaching out to the Media </vt:lpstr>
      <vt:lpstr>Putting Our Faith into Action</vt:lpstr>
      <vt:lpstr>Thank You  See you in February!</vt:lpstr>
    </vt:vector>
  </TitlesOfParts>
  <Company>National Wildlife Federation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MACT Rule—14 Year Effort</dc:title>
  <dc:creator>NWF User</dc:creator>
  <cp:lastModifiedBy>TMulloy</cp:lastModifiedBy>
  <cp:revision>394</cp:revision>
  <cp:lastPrinted>2012-01-13T17:48:42Z</cp:lastPrinted>
  <dcterms:created xsi:type="dcterms:W3CDTF">2004-02-16T17:00:39Z</dcterms:created>
  <dcterms:modified xsi:type="dcterms:W3CDTF">2013-01-22T23:51:03Z</dcterms:modified>
</cp:coreProperties>
</file>