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 id="2147483749" r:id="rId2"/>
  </p:sldMasterIdLst>
  <p:notesMasterIdLst>
    <p:notesMasterId r:id="rId12"/>
  </p:notesMasterIdLst>
  <p:handoutMasterIdLst>
    <p:handoutMasterId r:id="rId13"/>
  </p:handoutMasterIdLst>
  <p:sldIdLst>
    <p:sldId id="266" r:id="rId3"/>
    <p:sldId id="396" r:id="rId4"/>
    <p:sldId id="413" r:id="rId5"/>
    <p:sldId id="408" r:id="rId6"/>
    <p:sldId id="409" r:id="rId7"/>
    <p:sldId id="412" r:id="rId8"/>
    <p:sldId id="321" r:id="rId9"/>
    <p:sldId id="375" r:id="rId10"/>
    <p:sldId id="414" r:id="rId11"/>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price" initials="t"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8967" autoAdjust="0"/>
    <p:restoredTop sz="90715" autoAdjust="0"/>
  </p:normalViewPr>
  <p:slideViewPr>
    <p:cSldViewPr>
      <p:cViewPr varScale="1">
        <p:scale>
          <a:sx n="64" d="100"/>
          <a:sy n="64" d="100"/>
        </p:scale>
        <p:origin x="-798" y="-96"/>
      </p:cViewPr>
      <p:guideLst>
        <p:guide orient="horz" pos="2160"/>
        <p:guide pos="2880"/>
      </p:guideLst>
    </p:cSldViewPr>
  </p:slideViewPr>
  <p:outlineViewPr>
    <p:cViewPr>
      <p:scale>
        <a:sx n="33" d="100"/>
        <a:sy n="33" d="100"/>
      </p:scale>
      <p:origin x="42" y="1356"/>
    </p:cViewPr>
  </p:outlineViewPr>
  <p:notesTextViewPr>
    <p:cViewPr>
      <p:scale>
        <a:sx n="100" d="100"/>
        <a:sy n="100" d="100"/>
      </p:scale>
      <p:origin x="0" y="0"/>
    </p:cViewPr>
  </p:notesTextViewPr>
  <p:sorterViewPr>
    <p:cViewPr>
      <p:scale>
        <a:sx n="90" d="100"/>
        <a:sy n="90" d="100"/>
      </p:scale>
      <p:origin x="0" y="0"/>
    </p:cViewPr>
  </p:sorterViewPr>
  <p:notesViewPr>
    <p:cSldViewPr>
      <p:cViewPr>
        <p:scale>
          <a:sx n="100" d="100"/>
          <a:sy n="100" d="100"/>
        </p:scale>
        <p:origin x="-1626" y="-7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1" y="0"/>
            <a:ext cx="29829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19459" name="Rectangle 3"/>
          <p:cNvSpPr>
            <a:spLocks noGrp="1" noChangeArrowheads="1"/>
          </p:cNvSpPr>
          <p:nvPr>
            <p:ph type="dt" sz="quarter" idx="1"/>
          </p:nvPr>
        </p:nvSpPr>
        <p:spPr bwMode="auto">
          <a:xfrm>
            <a:off x="3897313" y="0"/>
            <a:ext cx="298291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19460" name="Rectangle 4"/>
          <p:cNvSpPr>
            <a:spLocks noGrp="1" noChangeArrowheads="1"/>
          </p:cNvSpPr>
          <p:nvPr>
            <p:ph type="ftr" sz="quarter" idx="2"/>
          </p:nvPr>
        </p:nvSpPr>
        <p:spPr bwMode="auto">
          <a:xfrm>
            <a:off x="1" y="8829675"/>
            <a:ext cx="298291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19461" name="Rectangle 5"/>
          <p:cNvSpPr>
            <a:spLocks noGrp="1" noChangeArrowheads="1"/>
          </p:cNvSpPr>
          <p:nvPr>
            <p:ph type="sldNum" sz="quarter" idx="3"/>
          </p:nvPr>
        </p:nvSpPr>
        <p:spPr bwMode="auto">
          <a:xfrm>
            <a:off x="3897313" y="8829675"/>
            <a:ext cx="2982912"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96D9A49-BB14-43B9-9A57-61BD177209CC}" type="slidenum">
              <a:rPr lang="en-US"/>
              <a:pPr/>
              <a:t>‹#›</a:t>
            </a:fld>
            <a:endParaRPr lang="en-US" dirty="0"/>
          </a:p>
        </p:txBody>
      </p:sp>
    </p:spTree>
    <p:extLst>
      <p:ext uri="{BB962C8B-B14F-4D97-AF65-F5344CB8AC3E}">
        <p14:creationId xmlns:p14="http://schemas.microsoft.com/office/powerpoint/2010/main" val="1331173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829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4099" name="Rectangle 3"/>
          <p:cNvSpPr>
            <a:spLocks noGrp="1" noChangeArrowheads="1"/>
          </p:cNvSpPr>
          <p:nvPr>
            <p:ph type="dt" idx="1"/>
          </p:nvPr>
        </p:nvSpPr>
        <p:spPr bwMode="auto">
          <a:xfrm>
            <a:off x="3897313" y="0"/>
            <a:ext cx="298291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4100" name="Rectangle 4"/>
          <p:cNvSpPr>
            <a:spLocks noGrp="1" noRot="1" noChangeAspect="1" noChangeArrowheads="1" noTextEdit="1"/>
          </p:cNvSpPr>
          <p:nvPr>
            <p:ph type="sldImg" idx="2"/>
          </p:nvPr>
        </p:nvSpPr>
        <p:spPr bwMode="auto">
          <a:xfrm>
            <a:off x="1116013" y="696913"/>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1122035" y="4419601"/>
            <a:ext cx="4637744"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102" name="Rectangle 6"/>
          <p:cNvSpPr>
            <a:spLocks noGrp="1" noChangeArrowheads="1"/>
          </p:cNvSpPr>
          <p:nvPr>
            <p:ph type="ftr" sz="quarter" idx="4"/>
          </p:nvPr>
        </p:nvSpPr>
        <p:spPr bwMode="auto">
          <a:xfrm>
            <a:off x="1" y="8829675"/>
            <a:ext cx="298291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4103" name="Rectangle 7"/>
          <p:cNvSpPr>
            <a:spLocks noGrp="1" noChangeArrowheads="1"/>
          </p:cNvSpPr>
          <p:nvPr>
            <p:ph type="sldNum" sz="quarter" idx="5"/>
          </p:nvPr>
        </p:nvSpPr>
        <p:spPr bwMode="auto">
          <a:xfrm>
            <a:off x="3897313" y="8829675"/>
            <a:ext cx="2982912"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aseline="0">
                <a:latin typeface="Times New Roman" pitchFamily="18" charset="0"/>
              </a:defRPr>
            </a:lvl1pPr>
          </a:lstStyle>
          <a:p>
            <a:fld id="{5C88F083-9BEC-46AB-A8C6-AB6CB9CFD2C4}" type="slidenum">
              <a:rPr lang="en-US" smtClean="0"/>
              <a:pPr/>
              <a:t>‹#›</a:t>
            </a:fld>
            <a:endParaRPr lang="en-US" dirty="0"/>
          </a:p>
        </p:txBody>
      </p:sp>
    </p:spTree>
    <p:extLst>
      <p:ext uri="{BB962C8B-B14F-4D97-AF65-F5344CB8AC3E}">
        <p14:creationId xmlns:p14="http://schemas.microsoft.com/office/powerpoint/2010/main" val="3226083242"/>
      </p:ext>
    </p:extLst>
  </p:cSld>
  <p:clrMap bg1="lt1" tx1="dk1" bg2="lt2" tx2="dk2" accent1="accent1" accent2="accent2" accent3="accent3" accent4="accent4" accent5="accent5" accent6="accent6" hlink="hlink" folHlink="folHlink"/>
  <p:notesStyle>
    <a:lvl1pPr algn="l" rtl="0" fontAlgn="base">
      <a:spcBef>
        <a:spcPts val="0"/>
      </a:spcBef>
      <a:spcAft>
        <a:spcPct val="0"/>
      </a:spcAft>
      <a:defRPr sz="1200" kern="1200" baseline="0">
        <a:solidFill>
          <a:schemeClr val="tx1"/>
        </a:solidFill>
        <a:latin typeface="Times New Roman" pitchFamily="18" charset="0"/>
        <a:ea typeface="+mn-ea"/>
        <a:cs typeface="+mn-cs"/>
      </a:defRPr>
    </a:lvl1pPr>
    <a:lvl2pPr marL="457200" algn="l" rtl="0" fontAlgn="base">
      <a:spcBef>
        <a:spcPts val="0"/>
      </a:spcBef>
      <a:spcAft>
        <a:spcPct val="0"/>
      </a:spcAft>
      <a:defRPr sz="1200" kern="1200" baseline="0">
        <a:solidFill>
          <a:schemeClr val="tx1"/>
        </a:solidFill>
        <a:latin typeface="Times New Roman" pitchFamily="18" charset="0"/>
        <a:ea typeface="+mn-ea"/>
        <a:cs typeface="+mn-cs"/>
      </a:defRPr>
    </a:lvl2pPr>
    <a:lvl3pPr marL="914400" algn="l" rtl="0" fontAlgn="base">
      <a:spcBef>
        <a:spcPts val="0"/>
      </a:spcBef>
      <a:spcAft>
        <a:spcPct val="0"/>
      </a:spcAft>
      <a:defRPr sz="1200" kern="1200" baseline="0">
        <a:solidFill>
          <a:schemeClr val="tx1"/>
        </a:solidFill>
        <a:latin typeface="Times New Roman" pitchFamily="18" charset="0"/>
        <a:ea typeface="+mn-ea"/>
        <a:cs typeface="+mn-cs"/>
      </a:defRPr>
    </a:lvl3pPr>
    <a:lvl4pPr marL="1371600" algn="l" rtl="0" fontAlgn="base">
      <a:spcBef>
        <a:spcPts val="0"/>
      </a:spcBef>
      <a:spcAft>
        <a:spcPct val="0"/>
      </a:spcAft>
      <a:defRPr sz="1200" kern="1200" baseline="0">
        <a:solidFill>
          <a:schemeClr val="tx1"/>
        </a:solidFill>
        <a:latin typeface="Times New Roman" pitchFamily="18" charset="0"/>
        <a:ea typeface="+mn-ea"/>
        <a:cs typeface="+mn-cs"/>
      </a:defRPr>
    </a:lvl4pPr>
    <a:lvl5pPr marL="1828800" algn="l" rtl="0" fontAlgn="base">
      <a:spcBef>
        <a:spcPts val="0"/>
      </a:spcBef>
      <a:spcAft>
        <a:spcPct val="0"/>
      </a:spcAft>
      <a:defRPr sz="1200" kern="1200" baseline="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717749-FBC9-41F3-B84B-9F47432C1D07}" type="slidenum">
              <a:rPr lang="en-US"/>
              <a:pPr/>
              <a:t>1</a:t>
            </a:fld>
            <a:endParaRPr lang="en-US" dirty="0"/>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pPr>
              <a:spcBef>
                <a:spcPts val="0"/>
              </a:spcBef>
            </a:pPr>
            <a:endParaRPr lang="en-U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a:latin typeface="Times New Roman" pitchFamily="18" charset="0"/>
            </a:endParaRPr>
          </a:p>
        </p:txBody>
      </p:sp>
      <p:sp>
        <p:nvSpPr>
          <p:cNvPr id="4" name="Slide Number Placeholder 3"/>
          <p:cNvSpPr>
            <a:spLocks noGrp="1"/>
          </p:cNvSpPr>
          <p:nvPr>
            <p:ph type="sldNum" sz="quarter" idx="10"/>
          </p:nvPr>
        </p:nvSpPr>
        <p:spPr/>
        <p:txBody>
          <a:bodyPr/>
          <a:lstStyle/>
          <a:p>
            <a:fld id="{5C88F083-9BEC-46AB-A8C6-AB6CB9CFD2C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4F4DFA-0A83-4DEF-BFF9-07D417F63421}" type="slidenum">
              <a:rPr lang="en-US"/>
              <a:pPr/>
              <a:t>4</a:t>
            </a:fld>
            <a:endParaRPr lang="en-US" dirty="0"/>
          </a:p>
        </p:txBody>
      </p:sp>
      <p:sp>
        <p:nvSpPr>
          <p:cNvPr id="368642" name="Rectangle 2"/>
          <p:cNvSpPr>
            <a:spLocks noGrp="1" noRot="1" noChangeAspect="1" noChangeArrowheads="1" noTextEdit="1"/>
          </p:cNvSpPr>
          <p:nvPr>
            <p:ph type="sldImg"/>
          </p:nvPr>
        </p:nvSpPr>
        <p:spPr>
          <a:ln/>
        </p:spPr>
      </p:sp>
      <p:sp>
        <p:nvSpPr>
          <p:cNvPr id="368643" name="Rectangle 3"/>
          <p:cNvSpPr>
            <a:spLocks noGrp="1" noChangeArrowheads="1"/>
          </p:cNvSpPr>
          <p:nvPr>
            <p:ph type="body" idx="1"/>
          </p:nvPr>
        </p:nvSpPr>
        <p:spPr>
          <a:xfrm>
            <a:off x="1122035" y="4419601"/>
            <a:ext cx="4637744" cy="4648199"/>
          </a:xfrm>
        </p:spPr>
        <p:txBody>
          <a:bodyPr/>
          <a:lstStyle/>
          <a:p>
            <a:pPr indent="0">
              <a:lnSpc>
                <a:spcPct val="90000"/>
              </a:lnSpc>
              <a:spcBef>
                <a:spcPts val="0"/>
              </a:spcBef>
            </a:pPr>
            <a:endParaRPr lang="en-US" sz="115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39B35E-3BE0-4969-ADE0-09D2AB3F548B}" type="slidenum">
              <a:rPr lang="en-US"/>
              <a:pPr/>
              <a:t>5</a:t>
            </a:fld>
            <a:endParaRPr lang="en-US" dirty="0"/>
          </a:p>
        </p:txBody>
      </p:sp>
      <p:sp>
        <p:nvSpPr>
          <p:cNvPr id="258050" name="Rectangle 2"/>
          <p:cNvSpPr>
            <a:spLocks noGrp="1" noRot="1" noChangeAspect="1" noChangeArrowheads="1" noTextEdit="1"/>
          </p:cNvSpPr>
          <p:nvPr>
            <p:ph type="sldImg"/>
          </p:nvPr>
        </p:nvSpPr>
        <p:spPr>
          <a:ln/>
        </p:spPr>
      </p:sp>
      <p:sp>
        <p:nvSpPr>
          <p:cNvPr id="258051"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ts val="0"/>
              </a:spcBef>
              <a:spcAft>
                <a:spcPct val="0"/>
              </a:spcAft>
              <a:buClrTx/>
              <a:buSzTx/>
              <a:buFontTx/>
              <a:buNone/>
              <a:tabLst/>
              <a:defRPr/>
            </a:pPr>
            <a:endParaRPr lang="en-US" baseline="0"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39B35E-3BE0-4969-ADE0-09D2AB3F548B}" type="slidenum">
              <a:rPr lang="en-US"/>
              <a:pPr/>
              <a:t>6</a:t>
            </a:fld>
            <a:endParaRPr lang="en-US" dirty="0"/>
          </a:p>
        </p:txBody>
      </p:sp>
      <p:sp>
        <p:nvSpPr>
          <p:cNvPr id="258050" name="Rectangle 2"/>
          <p:cNvSpPr>
            <a:spLocks noGrp="1" noRot="1" noChangeAspect="1" noChangeArrowheads="1" noTextEdit="1"/>
          </p:cNvSpPr>
          <p:nvPr>
            <p:ph type="sldImg"/>
          </p:nvPr>
        </p:nvSpPr>
        <p:spPr>
          <a:ln/>
        </p:spPr>
      </p:sp>
      <p:sp>
        <p:nvSpPr>
          <p:cNvPr id="258051"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ts val="0"/>
              </a:spcBef>
              <a:spcAft>
                <a:spcPct val="0"/>
              </a:spcAft>
              <a:buClrTx/>
              <a:buSzTx/>
              <a:buFontTx/>
              <a:buNone/>
              <a:tabLst/>
              <a:defRPr/>
            </a:pPr>
            <a:endParaRPr lang="en-US" baseline="0"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76BEC6-587F-4C3F-9665-091FE9E2820D}" type="slidenum">
              <a:rPr lang="en-US"/>
              <a:pPr/>
              <a:t>7</a:t>
            </a:fld>
            <a:endParaRPr lang="en-US" dirty="0"/>
          </a:p>
        </p:txBody>
      </p:sp>
      <p:sp>
        <p:nvSpPr>
          <p:cNvPr id="249858" name="Rectangle 2"/>
          <p:cNvSpPr>
            <a:spLocks noGrp="1" noRot="1" noChangeAspect="1" noChangeArrowheads="1" noTextEdit="1"/>
          </p:cNvSpPr>
          <p:nvPr>
            <p:ph type="sldImg"/>
          </p:nvPr>
        </p:nvSpPr>
        <p:spPr>
          <a:ln/>
        </p:spPr>
      </p:sp>
      <p:sp>
        <p:nvSpPr>
          <p:cNvPr id="249859" name="Rectangle 3"/>
          <p:cNvSpPr>
            <a:spLocks noGrp="1" noChangeArrowheads="1"/>
          </p:cNvSpPr>
          <p:nvPr>
            <p:ph type="body" idx="1"/>
          </p:nvPr>
        </p:nvSpPr>
        <p:spPr>
          <a:xfrm>
            <a:off x="1122035" y="4416426"/>
            <a:ext cx="4637744" cy="4575174"/>
          </a:xfrm>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068E86-7BC1-4278-A612-2B6BFDAF57EA}" type="slidenum">
              <a:rPr lang="en-US"/>
              <a:pPr/>
              <a:t>8</a:t>
            </a:fld>
            <a:endParaRPr lang="en-US" dirty="0"/>
          </a:p>
        </p:txBody>
      </p:sp>
      <p:sp>
        <p:nvSpPr>
          <p:cNvPr id="364546" name="Rectangle 2"/>
          <p:cNvSpPr>
            <a:spLocks noGrp="1" noRot="1" noChangeAspect="1" noChangeArrowheads="1" noTextEdit="1"/>
          </p:cNvSpPr>
          <p:nvPr>
            <p:ph type="sldImg"/>
          </p:nvPr>
        </p:nvSpPr>
        <p:spPr>
          <a:ln/>
        </p:spPr>
      </p:sp>
      <p:sp>
        <p:nvSpPr>
          <p:cNvPr id="3645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4F4DFA-0A83-4DEF-BFF9-07D417F63421}" type="slidenum">
              <a:rPr lang="en-US"/>
              <a:pPr/>
              <a:t>9</a:t>
            </a:fld>
            <a:endParaRPr lang="en-US" dirty="0"/>
          </a:p>
        </p:txBody>
      </p:sp>
      <p:sp>
        <p:nvSpPr>
          <p:cNvPr id="368642" name="Rectangle 2"/>
          <p:cNvSpPr>
            <a:spLocks noGrp="1" noRot="1" noChangeAspect="1" noChangeArrowheads="1" noTextEdit="1"/>
          </p:cNvSpPr>
          <p:nvPr>
            <p:ph type="sldImg"/>
          </p:nvPr>
        </p:nvSpPr>
        <p:spPr>
          <a:ln/>
        </p:spPr>
      </p:sp>
      <p:sp>
        <p:nvSpPr>
          <p:cNvPr id="368643" name="Rectangle 3"/>
          <p:cNvSpPr>
            <a:spLocks noGrp="1" noChangeArrowheads="1"/>
          </p:cNvSpPr>
          <p:nvPr>
            <p:ph type="body" idx="1"/>
          </p:nvPr>
        </p:nvSpPr>
        <p:spPr>
          <a:xfrm>
            <a:off x="1122035" y="4419601"/>
            <a:ext cx="4637744" cy="4648199"/>
          </a:xfrm>
        </p:spPr>
        <p:txBody>
          <a:bodyPr/>
          <a:lstStyle/>
          <a:p>
            <a:pPr indent="0">
              <a:lnSpc>
                <a:spcPct val="90000"/>
              </a:lnSpc>
              <a:spcBef>
                <a:spcPts val="0"/>
              </a:spcBef>
            </a:pPr>
            <a:endParaRPr lang="en-US" sz="115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5430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35430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354308" name="Rectangle 4"/>
          <p:cNvSpPr>
            <a:spLocks noGrp="1" noChangeArrowheads="1"/>
          </p:cNvSpPr>
          <p:nvPr>
            <p:ph type="dt" sz="half" idx="2"/>
          </p:nvPr>
        </p:nvSpPr>
        <p:spPr/>
        <p:txBody>
          <a:bodyPr/>
          <a:lstStyle>
            <a:lvl1pPr>
              <a:defRPr/>
            </a:lvl1pPr>
          </a:lstStyle>
          <a:p>
            <a:endParaRPr lang="en-US" altLang="en-US" dirty="0"/>
          </a:p>
        </p:txBody>
      </p:sp>
      <p:sp>
        <p:nvSpPr>
          <p:cNvPr id="354309"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en-US" dirty="0"/>
          </a:p>
        </p:txBody>
      </p:sp>
      <p:sp>
        <p:nvSpPr>
          <p:cNvPr id="354310" name="Rectangle 6"/>
          <p:cNvSpPr>
            <a:spLocks noGrp="1" noChangeArrowheads="1"/>
          </p:cNvSpPr>
          <p:nvPr>
            <p:ph type="sldNum" sz="quarter" idx="4"/>
          </p:nvPr>
        </p:nvSpPr>
        <p:spPr/>
        <p:txBody>
          <a:bodyPr/>
          <a:lstStyle>
            <a:lvl1pPr>
              <a:defRPr/>
            </a:lvl1pPr>
          </a:lstStyle>
          <a:p>
            <a:fld id="{FA7B0070-B322-4594-977B-175569F920E6}" type="slidenum">
              <a:rPr lang="en-US" altLang="en-US"/>
              <a:pPr/>
              <a:t>‹#›</a:t>
            </a:fld>
            <a:endParaRPr lang="en-US" altLang="en-US" dirty="0"/>
          </a:p>
        </p:txBody>
      </p:sp>
      <p:sp>
        <p:nvSpPr>
          <p:cNvPr id="354311"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dirty="0"/>
          </a:p>
        </p:txBody>
      </p:sp>
      <p:sp>
        <p:nvSpPr>
          <p:cNvPr id="354312" name="Line 8"/>
          <p:cNvSpPr>
            <a:spLocks noChangeShapeType="1"/>
          </p:cNvSpPr>
          <p:nvPr/>
        </p:nvSpPr>
        <p:spPr bwMode="auto">
          <a:xfrm>
            <a:off x="1316037" y="3965359"/>
            <a:ext cx="6511925" cy="0"/>
          </a:xfrm>
          <a:prstGeom prst="line">
            <a:avLst/>
          </a:prstGeom>
          <a:noFill/>
          <a:ln w="19050">
            <a:solidFill>
              <a:schemeClr val="accent1"/>
            </a:solidFill>
            <a:round/>
            <a:headEnd/>
            <a:tailEnd/>
          </a:ln>
          <a:effectLst/>
        </p:spPr>
        <p:txBody>
          <a:bodyPr/>
          <a:lstStyle/>
          <a:p>
            <a:pPr algn="ct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734E9E7D-0BDC-4AFA-908A-7A0F86941CE2}" type="slidenum">
              <a:rPr lang="en-US" altLang="en-US"/>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94EE1F42-70A6-445A-89D8-B6447491E2C9}" type="slidenum">
              <a:rPr lang="en-US" altLang="en-US"/>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6E02F5-25B4-4729-86A9-A8FC66C666DE}" type="datetimeFigureOut">
              <a:rPr lang="en-US" smtClean="0"/>
              <a:t>1/14/2013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9F45CF-4FA1-4F65-B4F9-158A65032375}" type="slidenum">
              <a:rPr lang="en-US" smtClean="0"/>
              <a:t>‹#›</a:t>
            </a:fld>
            <a:endParaRPr lang="en-US" dirty="0"/>
          </a:p>
        </p:txBody>
      </p:sp>
    </p:spTree>
    <p:extLst>
      <p:ext uri="{BB962C8B-B14F-4D97-AF65-F5344CB8AC3E}">
        <p14:creationId xmlns:p14="http://schemas.microsoft.com/office/powerpoint/2010/main" val="3497786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6E02F5-25B4-4729-86A9-A8FC66C666DE}" type="datetimeFigureOut">
              <a:rPr lang="en-US" smtClean="0"/>
              <a:t>1/14/2013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9F45CF-4FA1-4F65-B4F9-158A65032375}" type="slidenum">
              <a:rPr lang="en-US" smtClean="0"/>
              <a:t>‹#›</a:t>
            </a:fld>
            <a:endParaRPr lang="en-US" dirty="0"/>
          </a:p>
        </p:txBody>
      </p:sp>
    </p:spTree>
    <p:extLst>
      <p:ext uri="{BB962C8B-B14F-4D97-AF65-F5344CB8AC3E}">
        <p14:creationId xmlns:p14="http://schemas.microsoft.com/office/powerpoint/2010/main" val="2669454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6E02F5-25B4-4729-86A9-A8FC66C666DE}" type="datetimeFigureOut">
              <a:rPr lang="en-US" smtClean="0"/>
              <a:t>1/14/2013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9F45CF-4FA1-4F65-B4F9-158A65032375}" type="slidenum">
              <a:rPr lang="en-US" smtClean="0"/>
              <a:t>‹#›</a:t>
            </a:fld>
            <a:endParaRPr lang="en-US" dirty="0"/>
          </a:p>
        </p:txBody>
      </p:sp>
    </p:spTree>
    <p:extLst>
      <p:ext uri="{BB962C8B-B14F-4D97-AF65-F5344CB8AC3E}">
        <p14:creationId xmlns:p14="http://schemas.microsoft.com/office/powerpoint/2010/main" val="1665204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6E02F5-25B4-4729-86A9-A8FC66C666DE}" type="datetimeFigureOut">
              <a:rPr lang="en-US" smtClean="0"/>
              <a:t>1/14/2013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9F45CF-4FA1-4F65-B4F9-158A65032375}" type="slidenum">
              <a:rPr lang="en-US" smtClean="0"/>
              <a:t>‹#›</a:t>
            </a:fld>
            <a:endParaRPr lang="en-US" dirty="0"/>
          </a:p>
        </p:txBody>
      </p:sp>
    </p:spTree>
    <p:extLst>
      <p:ext uri="{BB962C8B-B14F-4D97-AF65-F5344CB8AC3E}">
        <p14:creationId xmlns:p14="http://schemas.microsoft.com/office/powerpoint/2010/main" val="1666083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6E02F5-25B4-4729-86A9-A8FC66C666DE}" type="datetimeFigureOut">
              <a:rPr lang="en-US" smtClean="0"/>
              <a:t>1/14/2013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C9F45CF-4FA1-4F65-B4F9-158A65032375}" type="slidenum">
              <a:rPr lang="en-US" smtClean="0"/>
              <a:t>‹#›</a:t>
            </a:fld>
            <a:endParaRPr lang="en-US" dirty="0"/>
          </a:p>
        </p:txBody>
      </p:sp>
    </p:spTree>
    <p:extLst>
      <p:ext uri="{BB962C8B-B14F-4D97-AF65-F5344CB8AC3E}">
        <p14:creationId xmlns:p14="http://schemas.microsoft.com/office/powerpoint/2010/main" val="3720402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6E02F5-25B4-4729-86A9-A8FC66C666DE}" type="datetimeFigureOut">
              <a:rPr lang="en-US" smtClean="0"/>
              <a:t>1/14/2013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C9F45CF-4FA1-4F65-B4F9-158A65032375}" type="slidenum">
              <a:rPr lang="en-US" smtClean="0"/>
              <a:t>‹#›</a:t>
            </a:fld>
            <a:endParaRPr lang="en-US" dirty="0"/>
          </a:p>
        </p:txBody>
      </p:sp>
    </p:spTree>
    <p:extLst>
      <p:ext uri="{BB962C8B-B14F-4D97-AF65-F5344CB8AC3E}">
        <p14:creationId xmlns:p14="http://schemas.microsoft.com/office/powerpoint/2010/main" val="3405861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6E02F5-25B4-4729-86A9-A8FC66C666DE}" type="datetimeFigureOut">
              <a:rPr lang="en-US" smtClean="0"/>
              <a:t>1/14/2013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C9F45CF-4FA1-4F65-B4F9-158A65032375}" type="slidenum">
              <a:rPr lang="en-US" smtClean="0"/>
              <a:t>‹#›</a:t>
            </a:fld>
            <a:endParaRPr lang="en-US" dirty="0"/>
          </a:p>
        </p:txBody>
      </p:sp>
    </p:spTree>
    <p:extLst>
      <p:ext uri="{BB962C8B-B14F-4D97-AF65-F5344CB8AC3E}">
        <p14:creationId xmlns:p14="http://schemas.microsoft.com/office/powerpoint/2010/main" val="24834516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6E02F5-25B4-4729-86A9-A8FC66C666DE}" type="datetimeFigureOut">
              <a:rPr lang="en-US" smtClean="0"/>
              <a:t>1/14/2013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9F45CF-4FA1-4F65-B4F9-158A65032375}" type="slidenum">
              <a:rPr lang="en-US" smtClean="0"/>
              <a:t>‹#›</a:t>
            </a:fld>
            <a:endParaRPr lang="en-US" dirty="0"/>
          </a:p>
        </p:txBody>
      </p:sp>
    </p:spTree>
    <p:extLst>
      <p:ext uri="{BB962C8B-B14F-4D97-AF65-F5344CB8AC3E}">
        <p14:creationId xmlns:p14="http://schemas.microsoft.com/office/powerpoint/2010/main" val="1213849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D34C150D-1850-4844-B7F2-BE154CA6814B}" type="slidenum">
              <a:rPr lang="en-US" altLang="en-US"/>
              <a:pPr/>
              <a:t>‹#›</a:t>
            </a:fld>
            <a:endParaRPr lang="en-US" altLang="en-US" dirty="0"/>
          </a:p>
        </p:txBody>
      </p:sp>
      <p:pic>
        <p:nvPicPr>
          <p:cNvPr id="7" name="Picture 2" descr="H:\Education Outreach\YTB\CSMG\2012\Graphics\NEW-CSMG-Logo-small.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91400" y="304800"/>
            <a:ext cx="1308100" cy="9810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6E02F5-25B4-4729-86A9-A8FC66C666DE}" type="datetimeFigureOut">
              <a:rPr lang="en-US" smtClean="0"/>
              <a:t>1/14/2013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9F45CF-4FA1-4F65-B4F9-158A65032375}" type="slidenum">
              <a:rPr lang="en-US" smtClean="0"/>
              <a:t>‹#›</a:t>
            </a:fld>
            <a:endParaRPr lang="en-US" dirty="0"/>
          </a:p>
        </p:txBody>
      </p:sp>
    </p:spTree>
    <p:extLst>
      <p:ext uri="{BB962C8B-B14F-4D97-AF65-F5344CB8AC3E}">
        <p14:creationId xmlns:p14="http://schemas.microsoft.com/office/powerpoint/2010/main" val="3234620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6E02F5-25B4-4729-86A9-A8FC66C666DE}" type="datetimeFigureOut">
              <a:rPr lang="en-US" smtClean="0"/>
              <a:t>1/14/2013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9F45CF-4FA1-4F65-B4F9-158A65032375}" type="slidenum">
              <a:rPr lang="en-US" smtClean="0"/>
              <a:t>‹#›</a:t>
            </a:fld>
            <a:endParaRPr lang="en-US" dirty="0"/>
          </a:p>
        </p:txBody>
      </p:sp>
    </p:spTree>
    <p:extLst>
      <p:ext uri="{BB962C8B-B14F-4D97-AF65-F5344CB8AC3E}">
        <p14:creationId xmlns:p14="http://schemas.microsoft.com/office/powerpoint/2010/main" val="18102855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6E02F5-25B4-4729-86A9-A8FC66C666DE}" type="datetimeFigureOut">
              <a:rPr lang="en-US" smtClean="0"/>
              <a:t>1/14/2013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9F45CF-4FA1-4F65-B4F9-158A65032375}" type="slidenum">
              <a:rPr lang="en-US" smtClean="0"/>
              <a:t>‹#›</a:t>
            </a:fld>
            <a:endParaRPr lang="en-US" dirty="0"/>
          </a:p>
        </p:txBody>
      </p:sp>
    </p:spTree>
    <p:extLst>
      <p:ext uri="{BB962C8B-B14F-4D97-AF65-F5344CB8AC3E}">
        <p14:creationId xmlns:p14="http://schemas.microsoft.com/office/powerpoint/2010/main" val="144230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D2F10243-901A-4342-A290-31C61BDB0C8A}" type="slidenum">
              <a:rPr lang="en-US" altLang="en-US"/>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3FC6D0E6-B616-424D-87FB-7BA530C8CCAD}" type="slidenum">
              <a:rPr lang="en-US" altLang="en-US"/>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989D599D-D9E9-4AF2-BAF8-74A880903255}" type="slidenum">
              <a:rPr lang="en-US" altLang="en-US"/>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6804D485-80B1-455F-ABF2-EC19FC01AFDD}" type="slidenum">
              <a:rPr lang="en-US" altLang="en-US"/>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460D422E-489C-4663-8060-7BC61BEBD10C}" type="slidenum">
              <a:rPr lang="en-US" altLang="en-US"/>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6EE7E0DD-8655-4ACF-86D7-60D13B3A2D43}" type="slidenum">
              <a:rPr lang="en-US" altLang="en-US"/>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94E7C313-3962-468C-97D3-80082ECDD69C}" type="slidenum">
              <a:rPr lang="en-US" altLang="en-US"/>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353283"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53284"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dirty="0"/>
          </a:p>
        </p:txBody>
      </p:sp>
      <p:sp>
        <p:nvSpPr>
          <p:cNvPr id="35328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en-US" altLang="en-US" dirty="0"/>
          </a:p>
        </p:txBody>
      </p:sp>
      <p:sp>
        <p:nvSpPr>
          <p:cNvPr id="35328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62F370FA-3537-4B73-870C-74F489301884}" type="slidenum">
              <a:rPr lang="en-US" altLang="en-US"/>
              <a:pPr/>
              <a:t>‹#›</a:t>
            </a:fld>
            <a:endParaRPr lang="en-US" altLang="en-US" dirty="0"/>
          </a:p>
        </p:txBody>
      </p:sp>
      <p:sp>
        <p:nvSpPr>
          <p:cNvPr id="35328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dirty="0"/>
          </a:p>
        </p:txBody>
      </p:sp>
      <p:sp>
        <p:nvSpPr>
          <p:cNvPr id="353288"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E02F5-25B4-4729-86A9-A8FC66C666DE}" type="datetimeFigureOut">
              <a:rPr lang="en-US" smtClean="0"/>
              <a:t>1/14/2013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9F45CF-4FA1-4F65-B4F9-158A65032375}" type="slidenum">
              <a:rPr lang="en-US" smtClean="0"/>
              <a:t>‹#›</a:t>
            </a:fld>
            <a:endParaRPr lang="en-US" dirty="0"/>
          </a:p>
        </p:txBody>
      </p:sp>
    </p:spTree>
    <p:extLst>
      <p:ext uri="{BB962C8B-B14F-4D97-AF65-F5344CB8AC3E}">
        <p14:creationId xmlns:p14="http://schemas.microsoft.com/office/powerpoint/2010/main" val="2829452604"/>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tholicsocialministrygathering.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faithfulcitizenship.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usccb.org/issues-and-action/take-action-now/capwiz/"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rollcall.com/" TargetMode="External"/><Relationship Id="rId3" Type="http://schemas.openxmlformats.org/officeDocument/2006/relationships/hyperlink" Target="http://thomas.loc.gov/" TargetMode="External"/><Relationship Id="rId7" Type="http://schemas.openxmlformats.org/officeDocument/2006/relationships/hyperlink" Target="http://www.nationaljournal.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politico.com/" TargetMode="External"/><Relationship Id="rId11" Type="http://schemas.openxmlformats.org/officeDocument/2006/relationships/hyperlink" Target="https://www.popvox.com/" TargetMode="External"/><Relationship Id="rId5" Type="http://schemas.openxmlformats.org/officeDocument/2006/relationships/hyperlink" Target="http://www.thehill.com/" TargetMode="External"/><Relationship Id="rId10" Type="http://schemas.openxmlformats.org/officeDocument/2006/relationships/hyperlink" Target="http://www.opencongress.org/" TargetMode="External"/><Relationship Id="rId4" Type="http://schemas.openxmlformats.org/officeDocument/2006/relationships/hyperlink" Target="http://thomas.loc.gov/home/LegislativeData.php?&amp;n=Record" TargetMode="External"/><Relationship Id="rId9" Type="http://schemas.openxmlformats.org/officeDocument/2006/relationships/hyperlink" Target="http://www.govtrack.u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halfinten.org/issues/articles/interactive-map-2010-poverty-data-by-congressional-district/" TargetMode="External"/><Relationship Id="rId7" Type="http://schemas.openxmlformats.org/officeDocument/2006/relationships/hyperlink" Target="http://www.povertyscorecard.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factfinder2.census.gov/faces/nav/jsf/pages/index.xhtml" TargetMode="External"/><Relationship Id="rId5" Type="http://schemas.openxmlformats.org/officeDocument/2006/relationships/hyperlink" Target="http://www.measureofamerica.org/maps/" TargetMode="External"/><Relationship Id="rId4" Type="http://schemas.openxmlformats.org/officeDocument/2006/relationships/hyperlink" Target="http://www.aecf.org/MajorInitiatives/KIDSCOUNT.asp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catholicsocialministrygathering.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usccb.org/about/justice-peace-and-human-development/unemployement-and-poverty.cf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ctrTitle"/>
          </p:nvPr>
        </p:nvSpPr>
        <p:spPr>
          <a:xfrm>
            <a:off x="0" y="1447800"/>
            <a:ext cx="9144000" cy="2286000"/>
          </a:xfrm>
        </p:spPr>
        <p:txBody>
          <a:bodyPr/>
          <a:lstStyle/>
          <a:p>
            <a:pPr algn="ctr">
              <a:lnSpc>
                <a:spcPts val="3400"/>
              </a:lnSpc>
            </a:pPr>
            <a:r>
              <a:rPr lang="en-US" sz="4200" dirty="0"/>
              <a:t/>
            </a:r>
            <a:br>
              <a:rPr lang="en-US" sz="4200" dirty="0"/>
            </a:br>
            <a:r>
              <a:rPr lang="en-US" sz="4200" dirty="0" smtClean="0">
                <a:solidFill>
                  <a:schemeClr val="tx1"/>
                </a:solidFill>
              </a:rPr>
              <a:t>Getting to Know</a:t>
            </a:r>
            <a:r>
              <a:rPr lang="en-US" sz="800" dirty="0" smtClean="0">
                <a:solidFill>
                  <a:schemeClr val="tx1"/>
                </a:solidFill>
              </a:rPr>
              <a:t/>
            </a:r>
            <a:br>
              <a:rPr lang="en-US" sz="800" dirty="0" smtClean="0">
                <a:solidFill>
                  <a:schemeClr val="tx1"/>
                </a:solidFill>
              </a:rPr>
            </a:br>
            <a:r>
              <a:rPr lang="en-US" sz="4200" dirty="0" smtClean="0">
                <a:solidFill>
                  <a:schemeClr val="tx1"/>
                </a:solidFill>
              </a:rPr>
              <a:t>Your Member of Congress</a:t>
            </a:r>
            <a:r>
              <a:rPr lang="en-US" sz="4200" dirty="0">
                <a:solidFill>
                  <a:schemeClr val="tx1"/>
                </a:solidFill>
              </a:rPr>
              <a:t/>
            </a:r>
            <a:br>
              <a:rPr lang="en-US" sz="4200" dirty="0">
                <a:solidFill>
                  <a:schemeClr val="tx1"/>
                </a:solidFill>
              </a:rPr>
            </a:br>
            <a:r>
              <a:rPr lang="en-US" sz="4200" dirty="0" smtClean="0">
                <a:solidFill>
                  <a:schemeClr val="tx1"/>
                </a:solidFill>
              </a:rPr>
              <a:t/>
            </a:r>
            <a:br>
              <a:rPr lang="en-US" sz="4200" dirty="0" smtClean="0">
                <a:solidFill>
                  <a:schemeClr val="tx1"/>
                </a:solidFill>
              </a:rPr>
            </a:br>
            <a:r>
              <a:rPr lang="en-US" sz="3200" i="1" dirty="0">
                <a:solidFill>
                  <a:schemeClr val="tx1"/>
                </a:solidFill>
              </a:rPr>
              <a:t/>
            </a:r>
            <a:br>
              <a:rPr lang="en-US" sz="3200" i="1" dirty="0">
                <a:solidFill>
                  <a:schemeClr val="tx1"/>
                </a:solidFill>
              </a:rPr>
            </a:br>
            <a:r>
              <a:rPr lang="en-US" sz="3300" i="1" dirty="0">
                <a:solidFill>
                  <a:schemeClr val="tx1"/>
                </a:solidFill>
              </a:rPr>
              <a:t/>
            </a:r>
            <a:br>
              <a:rPr lang="en-US" sz="3300" i="1" dirty="0">
                <a:solidFill>
                  <a:schemeClr val="tx1"/>
                </a:solidFill>
              </a:rPr>
            </a:br>
            <a:endParaRPr lang="en-US" sz="3800" dirty="0">
              <a:solidFill>
                <a:schemeClr val="tx1"/>
              </a:solidFill>
            </a:endParaRPr>
          </a:p>
        </p:txBody>
      </p:sp>
      <p:sp>
        <p:nvSpPr>
          <p:cNvPr id="21509" name="Rectangle 5"/>
          <p:cNvSpPr>
            <a:spLocks noGrp="1" noChangeArrowheads="1"/>
          </p:cNvSpPr>
          <p:nvPr>
            <p:ph type="subTitle" idx="1"/>
          </p:nvPr>
        </p:nvSpPr>
        <p:spPr>
          <a:xfrm>
            <a:off x="0" y="5334000"/>
            <a:ext cx="9144000" cy="1219200"/>
          </a:xfrm>
        </p:spPr>
        <p:txBody>
          <a:bodyPr/>
          <a:lstStyle/>
          <a:p>
            <a:pPr algn="ctr">
              <a:lnSpc>
                <a:spcPct val="80000"/>
              </a:lnSpc>
            </a:pPr>
            <a:endParaRPr lang="en-US" sz="1200" dirty="0">
              <a:latin typeface="Times New Roman" pitchFamily="18" charset="0"/>
            </a:endParaRPr>
          </a:p>
          <a:p>
            <a:pPr algn="ctr">
              <a:lnSpc>
                <a:spcPct val="80000"/>
              </a:lnSpc>
            </a:pPr>
            <a:endParaRPr lang="en-US" sz="1200" i="1" dirty="0">
              <a:latin typeface="Times New Roman" pitchFamily="18" charset="0"/>
            </a:endParaRPr>
          </a:p>
          <a:p>
            <a:pPr algn="ctr">
              <a:lnSpc>
                <a:spcPct val="80000"/>
              </a:lnSpc>
            </a:pPr>
            <a:r>
              <a:rPr lang="en-US" sz="1400" b="1" dirty="0">
                <a:latin typeface="+mj-lt"/>
              </a:rPr>
              <a:t>Department of Justice, Peace and Human Development </a:t>
            </a:r>
          </a:p>
          <a:p>
            <a:pPr algn="ctr">
              <a:lnSpc>
                <a:spcPct val="80000"/>
              </a:lnSpc>
            </a:pPr>
            <a:r>
              <a:rPr lang="en-US" sz="1400" b="1" dirty="0">
                <a:latin typeface="+mj-lt"/>
              </a:rPr>
              <a:t>United States Conference of Catholic Bishops </a:t>
            </a:r>
          </a:p>
          <a:p>
            <a:pPr algn="ctr">
              <a:lnSpc>
                <a:spcPct val="80000"/>
              </a:lnSpc>
            </a:pPr>
            <a:r>
              <a:rPr lang="en-US" sz="1400" b="1" dirty="0">
                <a:solidFill>
                  <a:srgbClr val="006600"/>
                </a:solidFill>
                <a:latin typeface="+mj-lt"/>
                <a:hlinkClick r:id="rId3"/>
              </a:rPr>
              <a:t>c</a:t>
            </a:r>
            <a:r>
              <a:rPr lang="en-US" sz="1400" b="1" dirty="0" smtClean="0">
                <a:solidFill>
                  <a:srgbClr val="006600"/>
                </a:solidFill>
                <a:latin typeface="+mj-lt"/>
                <a:hlinkClick r:id="rId3"/>
              </a:rPr>
              <a:t>atholicsocialministrygathering.org</a:t>
            </a:r>
            <a:endParaRPr lang="en-US" sz="500" b="1" dirty="0">
              <a:latin typeface="+mj-lt"/>
            </a:endParaRPr>
          </a:p>
        </p:txBody>
      </p:sp>
    </p:spTree>
  </p:cSld>
  <p:clrMapOvr>
    <a:masterClrMapping/>
  </p:clrMapOvr>
  <p:transition advTm="3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a:xfrm>
            <a:off x="457200" y="277813"/>
            <a:ext cx="6858000" cy="1093787"/>
          </a:xfrm>
        </p:spPr>
        <p:txBody>
          <a:bodyPr/>
          <a:lstStyle/>
          <a:p>
            <a:r>
              <a:rPr lang="en-US" sz="3800" dirty="0" smtClean="0">
                <a:solidFill>
                  <a:schemeClr val="tx1"/>
                </a:solidFill>
              </a:rPr>
              <a:t>Prayer</a:t>
            </a:r>
            <a:endParaRPr lang="en-US" sz="3800" dirty="0">
              <a:solidFill>
                <a:schemeClr val="tx1"/>
              </a:solidFill>
            </a:endParaRPr>
          </a:p>
        </p:txBody>
      </p:sp>
      <p:sp>
        <p:nvSpPr>
          <p:cNvPr id="2" name="Content Placeholder 1"/>
          <p:cNvSpPr>
            <a:spLocks noGrp="1"/>
          </p:cNvSpPr>
          <p:nvPr>
            <p:ph idx="1"/>
          </p:nvPr>
        </p:nvSpPr>
        <p:spPr>
          <a:xfrm>
            <a:off x="483705" y="1371600"/>
            <a:ext cx="8229600" cy="4038600"/>
          </a:xfrm>
        </p:spPr>
        <p:txBody>
          <a:bodyPr>
            <a:normAutofit/>
          </a:bodyPr>
          <a:lstStyle/>
          <a:p>
            <a:pPr marL="0" indent="0">
              <a:buNone/>
            </a:pPr>
            <a:r>
              <a:rPr lang="en-US" sz="2800" i="1" dirty="0">
                <a:latin typeface="Garamond" pitchFamily="18" charset="0"/>
              </a:rPr>
              <a:t>Gracious and loving God, let your Spirit be with us today. Hear our prayers, and increase in us the will to follow your Son Jesus. Help us to draw on the resources of our faith as we use the opportunities of our democracy to shape a society more respectful of the life, dignity, and rights of the human person, especially the poor and vulnerable. We ask this through Jesus Christ, your Son, who lives and reigns with you in the unity of the Holy Spirit, one God forever and ever. </a:t>
            </a:r>
          </a:p>
          <a:p>
            <a:pPr marL="0" indent="0">
              <a:buNone/>
            </a:pPr>
            <a:endParaRPr lang="en-US" sz="2000" i="1" dirty="0" smtClean="0">
              <a:latin typeface="Garamond" pitchFamily="18" charset="0"/>
            </a:endParaRPr>
          </a:p>
          <a:p>
            <a:pPr marL="0" indent="0" algn="r">
              <a:buNone/>
            </a:pPr>
            <a:r>
              <a:rPr lang="en-US" sz="2800" i="1" dirty="0" smtClean="0">
                <a:latin typeface="Garamond" pitchFamily="18" charset="0"/>
              </a:rPr>
              <a:t>Amen.</a:t>
            </a:r>
            <a:endParaRPr lang="en-US" sz="2800" i="1" dirty="0">
              <a:latin typeface="Garamond" pitchFamily="18" charset="0"/>
            </a:endParaRPr>
          </a:p>
        </p:txBody>
      </p:sp>
      <p:sp>
        <p:nvSpPr>
          <p:cNvPr id="3" name="TextBox 2"/>
          <p:cNvSpPr txBox="1"/>
          <p:nvPr/>
        </p:nvSpPr>
        <p:spPr>
          <a:xfrm>
            <a:off x="457201" y="5638801"/>
            <a:ext cx="8229600" cy="533399"/>
          </a:xfrm>
          <a:prstGeom prst="rect">
            <a:avLst/>
          </a:prstGeom>
          <a:noFill/>
        </p:spPr>
        <p:txBody>
          <a:bodyPr wrap="square" rtlCol="0">
            <a:normAutofit lnSpcReduction="10000"/>
          </a:bodyPr>
          <a:lstStyle/>
          <a:p>
            <a:pPr>
              <a:spcBef>
                <a:spcPct val="30000"/>
              </a:spcBef>
              <a:defRPr/>
            </a:pPr>
            <a:r>
              <a:rPr lang="en-US" sz="1600" i="1" dirty="0" smtClean="0">
                <a:latin typeface="Times New Roman" pitchFamily="18" charset="0"/>
              </a:rPr>
              <a:t>Copyright </a:t>
            </a:r>
            <a:r>
              <a:rPr lang="en-US" sz="1600" i="1" dirty="0">
                <a:latin typeface="Times New Roman" pitchFamily="18" charset="0"/>
                <a:cs typeface="Arial" charset="0"/>
              </a:rPr>
              <a:t>©</a:t>
            </a:r>
            <a:r>
              <a:rPr lang="en-US" sz="1600" i="1" dirty="0">
                <a:latin typeface="Times New Roman" pitchFamily="18" charset="0"/>
              </a:rPr>
              <a:t> 2008, Department of Justice, Peace and Human Development, United States Conference of Catholic Bishops, Washington, DC</a:t>
            </a:r>
            <a:r>
              <a:rPr lang="en-US" sz="1600" i="1" dirty="0" smtClean="0">
                <a:latin typeface="Times New Roman" pitchFamily="18" charset="0"/>
              </a:rPr>
              <a:t>.</a:t>
            </a:r>
            <a:r>
              <a:rPr lang="en-US" sz="1600" i="1" dirty="0">
                <a:latin typeface="Times New Roman" pitchFamily="18" charset="0"/>
                <a:hlinkClick r:id="rId3"/>
              </a:rPr>
              <a:t> www.faithfulcitizenship.org</a:t>
            </a:r>
            <a:r>
              <a:rPr lang="en-US" sz="1600" i="1" dirty="0">
                <a:latin typeface="Times New Roman" pitchFamily="18" charset="0"/>
              </a:rPr>
              <a:t>.</a:t>
            </a:r>
          </a:p>
        </p:txBody>
      </p:sp>
    </p:spTree>
  </p:cSld>
  <p:clrMapOvr>
    <a:masterClrMapping/>
  </p:clrMapOvr>
  <p:transition advTm="3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800" b="1" i="1" dirty="0" smtClean="0">
                <a:solidFill>
                  <a:schemeClr val="tx1"/>
                </a:solidFill>
              </a:rPr>
              <a:t>Forming Consciences for</a:t>
            </a:r>
            <a:br>
              <a:rPr lang="en-US" sz="3800" b="1" i="1" dirty="0" smtClean="0">
                <a:solidFill>
                  <a:schemeClr val="tx1"/>
                </a:solidFill>
              </a:rPr>
            </a:br>
            <a:r>
              <a:rPr lang="en-US" sz="3800" b="1" i="1" dirty="0">
                <a:solidFill>
                  <a:schemeClr val="tx1"/>
                </a:solidFill>
              </a:rPr>
              <a:t>F</a:t>
            </a:r>
            <a:r>
              <a:rPr lang="en-US" sz="3800" b="1" i="1" dirty="0" smtClean="0">
                <a:solidFill>
                  <a:schemeClr val="tx1"/>
                </a:solidFill>
              </a:rPr>
              <a:t>aithful Citizenship</a:t>
            </a:r>
            <a:endParaRPr lang="en-US" sz="3800" b="1" i="1" dirty="0">
              <a:solidFill>
                <a:schemeClr val="tx1"/>
              </a:solidFill>
            </a:endParaRPr>
          </a:p>
        </p:txBody>
      </p:sp>
      <p:sp>
        <p:nvSpPr>
          <p:cNvPr id="3" name="Content Placeholder 2"/>
          <p:cNvSpPr>
            <a:spLocks noGrp="1"/>
          </p:cNvSpPr>
          <p:nvPr>
            <p:ph idx="1"/>
          </p:nvPr>
        </p:nvSpPr>
        <p:spPr>
          <a:xfrm>
            <a:off x="457200" y="1752600"/>
            <a:ext cx="8229600" cy="4191000"/>
          </a:xfrm>
        </p:spPr>
        <p:txBody>
          <a:bodyPr>
            <a:normAutofit/>
          </a:bodyPr>
          <a:lstStyle/>
          <a:p>
            <a:pPr marL="0" indent="0">
              <a:buNone/>
            </a:pPr>
            <a:r>
              <a:rPr lang="en-US" sz="2600" dirty="0" smtClean="0">
                <a:latin typeface="+mj-lt"/>
              </a:rPr>
              <a:t>“In </a:t>
            </a:r>
            <a:r>
              <a:rPr lang="en-US" sz="2600" dirty="0">
                <a:latin typeface="+mj-lt"/>
              </a:rPr>
              <a:t>the Catholic Tradition, responsible citizenship is a virtue, and participation in political life is a </a:t>
            </a:r>
            <a:r>
              <a:rPr lang="en-US" sz="2600" b="1" dirty="0">
                <a:latin typeface="+mj-lt"/>
              </a:rPr>
              <a:t>moral obligation</a:t>
            </a:r>
            <a:r>
              <a:rPr lang="en-US" sz="2600" dirty="0">
                <a:latin typeface="+mj-lt"/>
              </a:rPr>
              <a:t>. This obligation is rooted in our baptismal commitment to follow Jesus Christ and to </a:t>
            </a:r>
            <a:r>
              <a:rPr lang="en-US" sz="2600" b="1" dirty="0">
                <a:latin typeface="+mj-lt"/>
              </a:rPr>
              <a:t>bear Christian witness </a:t>
            </a:r>
            <a:r>
              <a:rPr lang="en-US" sz="2600" dirty="0">
                <a:latin typeface="+mj-lt"/>
              </a:rPr>
              <a:t>in all we do. As the </a:t>
            </a:r>
            <a:r>
              <a:rPr lang="en-US" sz="2600" i="1" dirty="0">
                <a:latin typeface="+mj-lt"/>
              </a:rPr>
              <a:t>Catechism of the Catholic Church </a:t>
            </a:r>
            <a:r>
              <a:rPr lang="en-US" sz="2600" dirty="0">
                <a:latin typeface="+mj-lt"/>
              </a:rPr>
              <a:t>reminds us, </a:t>
            </a:r>
            <a:r>
              <a:rPr lang="en-US" sz="2600" dirty="0" smtClean="0">
                <a:latin typeface="+mj-lt"/>
              </a:rPr>
              <a:t>‘It </a:t>
            </a:r>
            <a:r>
              <a:rPr lang="en-US" sz="2600" dirty="0">
                <a:latin typeface="+mj-lt"/>
              </a:rPr>
              <a:t>is necessary that all participate, each according to his position and role, in promoting the common good. This obligation is inherent in the dignity of the human person. . . . As far as possible citizens should take an active part in public </a:t>
            </a:r>
            <a:r>
              <a:rPr lang="en-US" sz="2600" dirty="0" smtClean="0">
                <a:latin typeface="+mj-lt"/>
              </a:rPr>
              <a:t>life’ </a:t>
            </a:r>
            <a:r>
              <a:rPr lang="en-US" sz="2600" dirty="0">
                <a:latin typeface="+mj-lt"/>
              </a:rPr>
              <a:t>(nos. 1913-1915</a:t>
            </a:r>
            <a:r>
              <a:rPr lang="en-US" sz="2600" dirty="0" smtClean="0">
                <a:latin typeface="+mj-lt"/>
              </a:rPr>
              <a:t>)” (No. 13).</a:t>
            </a:r>
            <a:endParaRPr lang="en-US" sz="2600" dirty="0">
              <a:latin typeface="+mj-lt"/>
            </a:endParaRPr>
          </a:p>
          <a:p>
            <a:pPr marL="0" indent="0">
              <a:buNone/>
            </a:pPr>
            <a:endParaRPr lang="en-US" dirty="0"/>
          </a:p>
        </p:txBody>
      </p:sp>
    </p:spTree>
    <p:extLst>
      <p:ext uri="{BB962C8B-B14F-4D97-AF65-F5344CB8AC3E}">
        <p14:creationId xmlns:p14="http://schemas.microsoft.com/office/powerpoint/2010/main" val="3824328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r>
              <a:rPr lang="en-US" sz="3800" b="1" dirty="0" smtClean="0">
                <a:solidFill>
                  <a:schemeClr val="tx1"/>
                </a:solidFill>
              </a:rPr>
              <a:t>WHO Represents You?</a:t>
            </a:r>
            <a:endParaRPr lang="en-US" sz="3800" b="1" dirty="0">
              <a:solidFill>
                <a:schemeClr val="tx1"/>
              </a:solidFill>
            </a:endParaRPr>
          </a:p>
        </p:txBody>
      </p:sp>
      <p:sp>
        <p:nvSpPr>
          <p:cNvPr id="2" name="Content Placeholder 1"/>
          <p:cNvSpPr>
            <a:spLocks noGrp="1"/>
          </p:cNvSpPr>
          <p:nvPr>
            <p:ph idx="1"/>
          </p:nvPr>
        </p:nvSpPr>
        <p:spPr>
          <a:xfrm>
            <a:off x="457200" y="1676400"/>
            <a:ext cx="8229600" cy="4454525"/>
          </a:xfrm>
        </p:spPr>
        <p:txBody>
          <a:bodyPr>
            <a:normAutofit fontScale="92500" lnSpcReduction="20000"/>
          </a:bodyPr>
          <a:lstStyle/>
          <a:p>
            <a:r>
              <a:rPr lang="en-US" dirty="0" smtClean="0">
                <a:latin typeface="+mj-lt"/>
              </a:rPr>
              <a:t>Visit USCCB’s </a:t>
            </a:r>
            <a:r>
              <a:rPr lang="en-US" dirty="0" smtClean="0">
                <a:latin typeface="+mj-lt"/>
                <a:hlinkClick r:id="rId3"/>
              </a:rPr>
              <a:t>Action Center</a:t>
            </a:r>
            <a:r>
              <a:rPr lang="en-US" dirty="0" smtClean="0">
                <a:latin typeface="+mj-lt"/>
              </a:rPr>
              <a:t> to determine your senators and representative</a:t>
            </a:r>
          </a:p>
          <a:p>
            <a:r>
              <a:rPr lang="en-US" dirty="0" smtClean="0">
                <a:latin typeface="+mj-lt"/>
              </a:rPr>
              <a:t>Read their biographies on their websites</a:t>
            </a:r>
          </a:p>
          <a:p>
            <a:r>
              <a:rPr lang="en-US" dirty="0" smtClean="0">
                <a:latin typeface="+mj-lt"/>
              </a:rPr>
              <a:t>Check their Committee Assignments</a:t>
            </a:r>
            <a:endParaRPr lang="en-US" dirty="0">
              <a:latin typeface="+mj-lt"/>
            </a:endParaRPr>
          </a:p>
          <a:p>
            <a:r>
              <a:rPr lang="en-US" dirty="0">
                <a:latin typeface="+mj-lt"/>
              </a:rPr>
              <a:t>Look for opportunities to make a personal </a:t>
            </a:r>
            <a:r>
              <a:rPr lang="en-US" dirty="0" smtClean="0">
                <a:latin typeface="+mj-lt"/>
              </a:rPr>
              <a:t>connection:</a:t>
            </a:r>
          </a:p>
          <a:p>
            <a:pPr lvl="1"/>
            <a:r>
              <a:rPr lang="en-US" dirty="0" smtClean="0">
                <a:latin typeface="+mj-lt"/>
              </a:rPr>
              <a:t>alma mater</a:t>
            </a:r>
          </a:p>
          <a:p>
            <a:pPr lvl="1"/>
            <a:r>
              <a:rPr lang="en-US" dirty="0" smtClean="0">
                <a:latin typeface="+mj-lt"/>
              </a:rPr>
              <a:t>community groups</a:t>
            </a:r>
          </a:p>
          <a:p>
            <a:pPr lvl="1"/>
            <a:r>
              <a:rPr lang="en-US" dirty="0" smtClean="0">
                <a:latin typeface="+mj-lt"/>
              </a:rPr>
              <a:t>parish</a:t>
            </a:r>
          </a:p>
          <a:p>
            <a:pPr lvl="1"/>
            <a:r>
              <a:rPr lang="en-US" dirty="0" smtClean="0">
                <a:latin typeface="+mj-lt"/>
              </a:rPr>
              <a:t>home town</a:t>
            </a:r>
          </a:p>
          <a:p>
            <a:r>
              <a:rPr lang="en-US" dirty="0" smtClean="0">
                <a:latin typeface="+mj-lt"/>
              </a:rPr>
              <a:t>Don’t make assumptions about: faith, politics, history, experiences</a:t>
            </a:r>
          </a:p>
        </p:txBody>
      </p:sp>
    </p:spTree>
  </p:cSld>
  <p:clrMapOvr>
    <a:masterClrMapping/>
  </p:clrMapOvr>
  <p:transition advTm="3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457200" y="277813"/>
            <a:ext cx="8153400" cy="1139825"/>
          </a:xfrm>
        </p:spPr>
        <p:txBody>
          <a:bodyPr/>
          <a:lstStyle/>
          <a:p>
            <a:r>
              <a:rPr lang="en-US" sz="3800" b="1" dirty="0" smtClean="0">
                <a:solidFill>
                  <a:schemeClr val="tx1"/>
                </a:solidFill>
              </a:rPr>
              <a:t>WHAT Do They Believe?</a:t>
            </a:r>
            <a:endParaRPr lang="en-US" sz="3800" b="1" dirty="0">
              <a:solidFill>
                <a:schemeClr val="tx1"/>
              </a:solidFill>
            </a:endParaRPr>
          </a:p>
        </p:txBody>
      </p:sp>
      <p:sp>
        <p:nvSpPr>
          <p:cNvPr id="257028" name="Rectangle 4"/>
          <p:cNvSpPr>
            <a:spLocks noChangeArrowheads="1"/>
          </p:cNvSpPr>
          <p:nvPr/>
        </p:nvSpPr>
        <p:spPr bwMode="auto">
          <a:xfrm>
            <a:off x="457200" y="1362075"/>
            <a:ext cx="8305800" cy="4810125"/>
          </a:xfrm>
          <a:prstGeom prst="rect">
            <a:avLst/>
          </a:prstGeom>
          <a:noFill/>
          <a:ln w="9525">
            <a:noFill/>
            <a:miter lim="800000"/>
            <a:headEnd/>
            <a:tailEnd/>
          </a:ln>
          <a:effectLst/>
        </p:spPr>
        <p:txBody>
          <a:bodyPr/>
          <a:lstStyle/>
          <a:p>
            <a:pPr marL="609600" indent="-609600">
              <a:spcBef>
                <a:spcPct val="20000"/>
              </a:spcBef>
              <a:buClr>
                <a:schemeClr val="accent1"/>
              </a:buClr>
              <a:buSzPct val="65000"/>
              <a:buFont typeface="Wingdings" pitchFamily="2" charset="2"/>
              <a:buNone/>
            </a:pPr>
            <a:endParaRPr lang="en-US" sz="2600" dirty="0">
              <a:latin typeface="+mj-lt"/>
            </a:endParaRPr>
          </a:p>
        </p:txBody>
      </p:sp>
      <p:sp>
        <p:nvSpPr>
          <p:cNvPr id="2" name="Content Placeholder 1"/>
          <p:cNvSpPr>
            <a:spLocks noGrp="1"/>
          </p:cNvSpPr>
          <p:nvPr>
            <p:ph idx="1"/>
          </p:nvPr>
        </p:nvSpPr>
        <p:spPr>
          <a:xfrm>
            <a:off x="457200" y="1676400"/>
            <a:ext cx="8229600" cy="4454526"/>
          </a:xfrm>
        </p:spPr>
        <p:txBody>
          <a:bodyPr>
            <a:normAutofit fontScale="92500" lnSpcReduction="10000"/>
          </a:bodyPr>
          <a:lstStyle/>
          <a:p>
            <a:r>
              <a:rPr lang="en-US" sz="2000" dirty="0" smtClean="0">
                <a:latin typeface="+mj-lt"/>
              </a:rPr>
              <a:t>Visit their websites (official as well as campaign) by following the links out of the Action Center or simply searching for their name. Focus on the Issues section. </a:t>
            </a:r>
            <a:r>
              <a:rPr lang="en-US" sz="2000" dirty="0">
                <a:latin typeface="+mj-lt"/>
              </a:rPr>
              <a:t>Especially focus on their statements and positions on the issues we’re bringing to </a:t>
            </a:r>
            <a:r>
              <a:rPr lang="en-US" sz="2000" dirty="0" smtClean="0">
                <a:latin typeface="+mj-lt"/>
              </a:rPr>
              <a:t>them.</a:t>
            </a:r>
          </a:p>
          <a:p>
            <a:pPr lvl="1"/>
            <a:r>
              <a:rPr lang="en-US" sz="1600" dirty="0" smtClean="0">
                <a:latin typeface="+mj-lt"/>
              </a:rPr>
              <a:t>Is the silence deafening?</a:t>
            </a:r>
          </a:p>
          <a:p>
            <a:pPr lvl="1"/>
            <a:endParaRPr lang="en-US" sz="1600" dirty="0" smtClean="0">
              <a:latin typeface="+mj-lt"/>
            </a:endParaRPr>
          </a:p>
          <a:p>
            <a:r>
              <a:rPr lang="en-US" sz="2000" dirty="0" smtClean="0">
                <a:latin typeface="+mj-lt"/>
              </a:rPr>
              <a:t>Follow them! Social media: Twitter</a:t>
            </a:r>
            <a:r>
              <a:rPr lang="en-US" sz="2000" dirty="0">
                <a:latin typeface="+mj-lt"/>
              </a:rPr>
              <a:t>, Facebook, and </a:t>
            </a:r>
            <a:r>
              <a:rPr lang="en-US" sz="2000" dirty="0" smtClean="0">
                <a:latin typeface="+mj-lt"/>
              </a:rPr>
              <a:t>YouTube </a:t>
            </a:r>
          </a:p>
          <a:p>
            <a:endParaRPr lang="en-US" sz="2000" dirty="0" smtClean="0">
              <a:latin typeface="+mj-lt"/>
            </a:endParaRPr>
          </a:p>
          <a:p>
            <a:pPr lvl="0">
              <a:buClr>
                <a:srgbClr val="4F81BD"/>
              </a:buClr>
            </a:pPr>
            <a:r>
              <a:rPr lang="en-US" sz="2000" dirty="0">
                <a:solidFill>
                  <a:prstClr val="black"/>
                </a:solidFill>
                <a:latin typeface="Garamond"/>
              </a:rPr>
              <a:t>Search local media outlets for newspaper articles and news </a:t>
            </a:r>
            <a:r>
              <a:rPr lang="en-US" sz="2000" dirty="0" smtClean="0">
                <a:solidFill>
                  <a:prstClr val="black"/>
                </a:solidFill>
                <a:latin typeface="Garamond"/>
              </a:rPr>
              <a:t>broadcasts </a:t>
            </a:r>
            <a:r>
              <a:rPr lang="en-US" sz="2000" dirty="0">
                <a:solidFill>
                  <a:prstClr val="black"/>
                </a:solidFill>
                <a:latin typeface="Garamond"/>
              </a:rPr>
              <a:t>that mention their local initiatives or votes they have taken on issues.</a:t>
            </a:r>
          </a:p>
          <a:p>
            <a:pPr lvl="1">
              <a:buClr>
                <a:srgbClr val="C0504D"/>
              </a:buClr>
            </a:pPr>
            <a:r>
              <a:rPr lang="en-US" sz="1600" dirty="0">
                <a:solidFill>
                  <a:prstClr val="black"/>
                </a:solidFill>
                <a:latin typeface="Garamond"/>
              </a:rPr>
              <a:t>What projects have they supported?</a:t>
            </a:r>
          </a:p>
          <a:p>
            <a:pPr lvl="1">
              <a:buClr>
                <a:srgbClr val="C0504D"/>
              </a:buClr>
            </a:pPr>
            <a:r>
              <a:rPr lang="en-US" sz="1600" dirty="0">
                <a:solidFill>
                  <a:prstClr val="black"/>
                </a:solidFill>
                <a:latin typeface="Garamond"/>
              </a:rPr>
              <a:t>Which local issues are most important to them</a:t>
            </a:r>
            <a:r>
              <a:rPr lang="en-US" sz="1600" dirty="0" smtClean="0">
                <a:solidFill>
                  <a:prstClr val="black"/>
                </a:solidFill>
                <a:latin typeface="Garamond"/>
              </a:rPr>
              <a:t>?</a:t>
            </a:r>
          </a:p>
          <a:p>
            <a:pPr lvl="1">
              <a:buClr>
                <a:srgbClr val="C0504D"/>
              </a:buClr>
            </a:pPr>
            <a:r>
              <a:rPr lang="en-US" sz="1600" dirty="0" smtClean="0">
                <a:solidFill>
                  <a:prstClr val="black"/>
                </a:solidFill>
                <a:latin typeface="Garamond"/>
              </a:rPr>
              <a:t>What programs or activities does my organization have that relate to my member’s interest?</a:t>
            </a:r>
          </a:p>
          <a:p>
            <a:pPr lvl="1">
              <a:buClr>
                <a:srgbClr val="C0504D"/>
              </a:buClr>
            </a:pPr>
            <a:endParaRPr lang="en-US" sz="1600" dirty="0">
              <a:solidFill>
                <a:prstClr val="black"/>
              </a:solidFill>
              <a:latin typeface="Garamond"/>
            </a:endParaRPr>
          </a:p>
          <a:p>
            <a:pPr lvl="0">
              <a:buClr>
                <a:srgbClr val="4F81BD"/>
              </a:buClr>
            </a:pPr>
            <a:r>
              <a:rPr lang="en-US" sz="2000" dirty="0">
                <a:solidFill>
                  <a:prstClr val="black"/>
                </a:solidFill>
                <a:latin typeface="Garamond"/>
              </a:rPr>
              <a:t> Ask yourself: Is there a way I/my organization can support the local work of the senator or representative</a:t>
            </a:r>
            <a:r>
              <a:rPr lang="en-US" sz="2000" dirty="0" smtClean="0">
                <a:solidFill>
                  <a:prstClr val="black"/>
                </a:solidFill>
                <a:latin typeface="Garamond"/>
              </a:rPr>
              <a:t>?</a:t>
            </a:r>
          </a:p>
        </p:txBody>
      </p:sp>
    </p:spTree>
  </p:cSld>
  <p:clrMapOvr>
    <a:masterClrMapping/>
  </p:clrMapOvr>
  <p:transition advTm="3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457200" y="277813"/>
            <a:ext cx="8153400" cy="1139825"/>
          </a:xfrm>
        </p:spPr>
        <p:txBody>
          <a:bodyPr/>
          <a:lstStyle/>
          <a:p>
            <a:r>
              <a:rPr lang="en-US" sz="3800" b="1" dirty="0" smtClean="0">
                <a:solidFill>
                  <a:schemeClr val="tx1"/>
                </a:solidFill>
              </a:rPr>
              <a:t>WHAT Do They Believe?</a:t>
            </a:r>
            <a:endParaRPr lang="en-US" sz="3800" b="1" dirty="0">
              <a:solidFill>
                <a:schemeClr val="tx1"/>
              </a:solidFill>
            </a:endParaRPr>
          </a:p>
        </p:txBody>
      </p:sp>
      <p:sp>
        <p:nvSpPr>
          <p:cNvPr id="257028" name="Rectangle 4"/>
          <p:cNvSpPr>
            <a:spLocks noChangeArrowheads="1"/>
          </p:cNvSpPr>
          <p:nvPr/>
        </p:nvSpPr>
        <p:spPr bwMode="auto">
          <a:xfrm>
            <a:off x="457200" y="1362075"/>
            <a:ext cx="8305800" cy="4810125"/>
          </a:xfrm>
          <a:prstGeom prst="rect">
            <a:avLst/>
          </a:prstGeom>
          <a:noFill/>
          <a:ln w="9525">
            <a:noFill/>
            <a:miter lim="800000"/>
            <a:headEnd/>
            <a:tailEnd/>
          </a:ln>
          <a:effectLst/>
        </p:spPr>
        <p:txBody>
          <a:bodyPr/>
          <a:lstStyle/>
          <a:p>
            <a:pPr marL="609600" indent="-609600">
              <a:spcBef>
                <a:spcPct val="20000"/>
              </a:spcBef>
              <a:buClr>
                <a:schemeClr val="accent1"/>
              </a:buClr>
              <a:buSzPct val="65000"/>
              <a:buFont typeface="Wingdings" pitchFamily="2" charset="2"/>
              <a:buNone/>
            </a:pPr>
            <a:endParaRPr lang="en-US" sz="2600" dirty="0">
              <a:latin typeface="+mj-lt"/>
            </a:endParaRPr>
          </a:p>
        </p:txBody>
      </p:sp>
      <p:sp>
        <p:nvSpPr>
          <p:cNvPr id="2" name="Content Placeholder 1"/>
          <p:cNvSpPr>
            <a:spLocks noGrp="1"/>
          </p:cNvSpPr>
          <p:nvPr>
            <p:ph idx="1"/>
          </p:nvPr>
        </p:nvSpPr>
        <p:spPr>
          <a:xfrm>
            <a:off x="457200" y="1447800"/>
            <a:ext cx="8229600" cy="1828800"/>
          </a:xfrm>
        </p:spPr>
        <p:txBody>
          <a:bodyPr/>
          <a:lstStyle/>
          <a:p>
            <a:pPr lvl="0">
              <a:buClr>
                <a:srgbClr val="4F81BD"/>
              </a:buClr>
            </a:pPr>
            <a:r>
              <a:rPr lang="en-US" sz="2000" dirty="0" smtClean="0">
                <a:solidFill>
                  <a:prstClr val="black"/>
                </a:solidFill>
                <a:latin typeface="Garamond"/>
              </a:rPr>
              <a:t>Research </a:t>
            </a:r>
            <a:r>
              <a:rPr lang="en-US" sz="2000" dirty="0">
                <a:solidFill>
                  <a:prstClr val="black"/>
                </a:solidFill>
                <a:latin typeface="Garamond"/>
              </a:rPr>
              <a:t>the legislation they have introduced at the Library of Congress’ legislative database, THOMAS: </a:t>
            </a:r>
            <a:r>
              <a:rPr lang="en-US" sz="2000" u="sng" dirty="0">
                <a:solidFill>
                  <a:prstClr val="black"/>
                </a:solidFill>
                <a:latin typeface="Garamond"/>
                <a:hlinkClick r:id="rId3"/>
              </a:rPr>
              <a:t>http://thomas.loc.gov</a:t>
            </a:r>
            <a:r>
              <a:rPr lang="en-US" sz="2000" u="sng" dirty="0" smtClean="0">
                <a:solidFill>
                  <a:prstClr val="black"/>
                </a:solidFill>
                <a:latin typeface="Garamond"/>
                <a:hlinkClick r:id="rId3"/>
              </a:rPr>
              <a:t>/</a:t>
            </a:r>
            <a:endParaRPr lang="en-US" sz="2000" u="sng" dirty="0" smtClean="0">
              <a:solidFill>
                <a:prstClr val="black"/>
              </a:solidFill>
              <a:latin typeface="Garamond"/>
            </a:endParaRPr>
          </a:p>
          <a:p>
            <a:pPr lvl="0">
              <a:buClr>
                <a:srgbClr val="4F81BD"/>
              </a:buClr>
            </a:pPr>
            <a:r>
              <a:rPr lang="en-US" sz="2000" dirty="0" smtClean="0">
                <a:solidFill>
                  <a:prstClr val="black"/>
                </a:solidFill>
                <a:latin typeface="Garamond"/>
              </a:rPr>
              <a:t>Read the statements they have made in the </a:t>
            </a:r>
            <a:r>
              <a:rPr lang="en-US" sz="2000" dirty="0">
                <a:solidFill>
                  <a:prstClr val="black"/>
                </a:solidFill>
                <a:latin typeface="Garamond"/>
              </a:rPr>
              <a:t>Congressional Record: </a:t>
            </a:r>
            <a:r>
              <a:rPr lang="en-US" sz="2000" dirty="0">
                <a:solidFill>
                  <a:prstClr val="black"/>
                </a:solidFill>
                <a:latin typeface="Garamond"/>
                <a:hlinkClick r:id="rId4"/>
              </a:rPr>
              <a:t>http://thomas.loc.gov/home/LegislativeData.php?&amp;</a:t>
            </a:r>
            <a:r>
              <a:rPr lang="en-US" sz="2000" dirty="0" smtClean="0">
                <a:solidFill>
                  <a:prstClr val="black"/>
                </a:solidFill>
                <a:latin typeface="Garamond"/>
                <a:hlinkClick r:id="rId4"/>
              </a:rPr>
              <a:t>n=Record</a:t>
            </a:r>
            <a:endParaRPr lang="en-US" sz="1600" dirty="0" smtClean="0">
              <a:solidFill>
                <a:prstClr val="black"/>
              </a:solidFill>
              <a:latin typeface="Garamond"/>
            </a:endParaRPr>
          </a:p>
          <a:p>
            <a:pPr lvl="0">
              <a:buClr>
                <a:srgbClr val="4F81BD"/>
              </a:buClr>
            </a:pPr>
            <a:endParaRPr lang="en-US" sz="2000" dirty="0" smtClean="0">
              <a:solidFill>
                <a:prstClr val="black"/>
              </a:solidFill>
              <a:latin typeface="Garamond"/>
            </a:endParaRPr>
          </a:p>
          <a:p>
            <a:pPr lvl="0">
              <a:buClr>
                <a:srgbClr val="4F81BD"/>
              </a:buClr>
            </a:pPr>
            <a:endParaRPr lang="en-US" sz="2000" u="sng" dirty="0">
              <a:solidFill>
                <a:prstClr val="black"/>
              </a:solidFill>
              <a:latin typeface="Garamond"/>
            </a:endParaRPr>
          </a:p>
        </p:txBody>
      </p:sp>
      <p:sp>
        <p:nvSpPr>
          <p:cNvPr id="9" name="Content Placeholder 1"/>
          <p:cNvSpPr txBox="1">
            <a:spLocks/>
          </p:cNvSpPr>
          <p:nvPr/>
        </p:nvSpPr>
        <p:spPr bwMode="auto">
          <a:xfrm>
            <a:off x="4643230" y="3478694"/>
            <a:ext cx="4022035" cy="24549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Clr>
                <a:srgbClr val="4F81BD"/>
              </a:buClr>
              <a:buNone/>
            </a:pPr>
            <a:r>
              <a:rPr lang="en-US" sz="2000" u="sng" dirty="0" smtClean="0">
                <a:solidFill>
                  <a:prstClr val="black"/>
                </a:solidFill>
                <a:latin typeface="Garamond"/>
              </a:rPr>
              <a:t>DC and Hill Media</a:t>
            </a:r>
            <a:endParaRPr lang="en-US" sz="2000" dirty="0" smtClean="0">
              <a:solidFill>
                <a:prstClr val="black"/>
              </a:solidFill>
              <a:latin typeface="Garamond"/>
            </a:endParaRPr>
          </a:p>
          <a:p>
            <a:pPr>
              <a:buClr>
                <a:srgbClr val="4F81BD"/>
              </a:buClr>
            </a:pPr>
            <a:r>
              <a:rPr lang="en-US" sz="2000" dirty="0" smtClean="0">
                <a:solidFill>
                  <a:prstClr val="black"/>
                </a:solidFill>
                <a:latin typeface="Garamond"/>
              </a:rPr>
              <a:t>The Hill: </a:t>
            </a:r>
            <a:r>
              <a:rPr lang="en-US" sz="2000" dirty="0" smtClean="0">
                <a:solidFill>
                  <a:prstClr val="black"/>
                </a:solidFill>
                <a:latin typeface="Garamond"/>
                <a:hlinkClick r:id="rId5"/>
              </a:rPr>
              <a:t>thehill.com</a:t>
            </a:r>
            <a:r>
              <a:rPr lang="en-US" sz="2000" dirty="0" smtClean="0">
                <a:solidFill>
                  <a:prstClr val="black"/>
                </a:solidFill>
                <a:latin typeface="Garamond"/>
              </a:rPr>
              <a:t> </a:t>
            </a:r>
          </a:p>
          <a:p>
            <a:pPr>
              <a:buClr>
                <a:srgbClr val="4F81BD"/>
              </a:buClr>
            </a:pPr>
            <a:r>
              <a:rPr lang="en-US" sz="2000" dirty="0" smtClean="0">
                <a:solidFill>
                  <a:prstClr val="black"/>
                </a:solidFill>
                <a:latin typeface="Garamond"/>
              </a:rPr>
              <a:t>Politico: </a:t>
            </a:r>
            <a:r>
              <a:rPr lang="en-US" sz="2000" dirty="0" smtClean="0">
                <a:solidFill>
                  <a:prstClr val="black"/>
                </a:solidFill>
                <a:latin typeface="Garamond"/>
                <a:hlinkClick r:id="rId6"/>
              </a:rPr>
              <a:t>politico.com</a:t>
            </a:r>
            <a:endParaRPr lang="en-US" sz="2000" dirty="0" smtClean="0">
              <a:solidFill>
                <a:prstClr val="black"/>
              </a:solidFill>
              <a:latin typeface="Garamond"/>
            </a:endParaRPr>
          </a:p>
          <a:p>
            <a:pPr>
              <a:buClr>
                <a:srgbClr val="4F81BD"/>
              </a:buClr>
            </a:pPr>
            <a:r>
              <a:rPr lang="en-US" sz="2000" dirty="0" smtClean="0">
                <a:solidFill>
                  <a:prstClr val="black"/>
                </a:solidFill>
                <a:latin typeface="Garamond"/>
              </a:rPr>
              <a:t>National </a:t>
            </a:r>
            <a:r>
              <a:rPr lang="en-US" sz="2000" dirty="0">
                <a:solidFill>
                  <a:prstClr val="black"/>
                </a:solidFill>
                <a:latin typeface="Garamond"/>
              </a:rPr>
              <a:t>Journal: </a:t>
            </a:r>
            <a:r>
              <a:rPr lang="en-US" sz="2000" dirty="0">
                <a:solidFill>
                  <a:prstClr val="black"/>
                </a:solidFill>
                <a:latin typeface="Garamond"/>
                <a:hlinkClick r:id="rId7"/>
              </a:rPr>
              <a:t>nationaljournal.com</a:t>
            </a:r>
            <a:r>
              <a:rPr lang="en-US" sz="2000" dirty="0">
                <a:solidFill>
                  <a:prstClr val="black"/>
                </a:solidFill>
                <a:latin typeface="Garamond"/>
              </a:rPr>
              <a:t>   </a:t>
            </a:r>
            <a:endParaRPr lang="en-US" sz="2000" dirty="0" smtClean="0">
              <a:solidFill>
                <a:prstClr val="black"/>
              </a:solidFill>
              <a:latin typeface="Garamond"/>
            </a:endParaRPr>
          </a:p>
          <a:p>
            <a:pPr>
              <a:buClr>
                <a:srgbClr val="4F81BD"/>
              </a:buClr>
            </a:pPr>
            <a:r>
              <a:rPr lang="en-US" sz="2000" dirty="0" smtClean="0">
                <a:solidFill>
                  <a:prstClr val="black"/>
                </a:solidFill>
                <a:latin typeface="Garamond"/>
              </a:rPr>
              <a:t>Roll Call: </a:t>
            </a:r>
            <a:r>
              <a:rPr lang="en-US" sz="2000" dirty="0" smtClean="0">
                <a:solidFill>
                  <a:prstClr val="black"/>
                </a:solidFill>
                <a:latin typeface="Garamond"/>
                <a:hlinkClick r:id="rId8"/>
              </a:rPr>
              <a:t>rollcall.com</a:t>
            </a:r>
            <a:endParaRPr lang="en-US" sz="2000" dirty="0" smtClean="0">
              <a:solidFill>
                <a:prstClr val="black"/>
              </a:solidFill>
              <a:latin typeface="Garamond"/>
            </a:endParaRPr>
          </a:p>
        </p:txBody>
      </p:sp>
      <p:sp>
        <p:nvSpPr>
          <p:cNvPr id="12" name="Content Placeholder 1"/>
          <p:cNvSpPr txBox="1">
            <a:spLocks/>
          </p:cNvSpPr>
          <p:nvPr/>
        </p:nvSpPr>
        <p:spPr bwMode="auto">
          <a:xfrm>
            <a:off x="447261" y="3478694"/>
            <a:ext cx="4098235" cy="24549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Clr>
                <a:srgbClr val="4F81BD"/>
              </a:buClr>
              <a:buNone/>
            </a:pPr>
            <a:r>
              <a:rPr lang="en-US" sz="2000" u="sng" dirty="0" smtClean="0">
                <a:solidFill>
                  <a:prstClr val="black"/>
                </a:solidFill>
                <a:latin typeface="Garamond"/>
              </a:rPr>
              <a:t>Other Resources</a:t>
            </a:r>
          </a:p>
          <a:p>
            <a:pPr>
              <a:buClr>
                <a:srgbClr val="4F81BD"/>
              </a:buClr>
            </a:pPr>
            <a:r>
              <a:rPr lang="en-US" sz="2000" dirty="0" smtClean="0">
                <a:solidFill>
                  <a:prstClr val="black"/>
                </a:solidFill>
                <a:latin typeface="Garamond"/>
              </a:rPr>
              <a:t>GovTracks: </a:t>
            </a:r>
            <a:r>
              <a:rPr lang="en-US" sz="2000" dirty="0" smtClean="0">
                <a:solidFill>
                  <a:prstClr val="black"/>
                </a:solidFill>
                <a:latin typeface="Garamond"/>
                <a:hlinkClick r:id="rId9"/>
              </a:rPr>
              <a:t>govtrack.us</a:t>
            </a:r>
            <a:endParaRPr lang="en-US" sz="2000" dirty="0" smtClean="0">
              <a:solidFill>
                <a:prstClr val="black"/>
              </a:solidFill>
              <a:latin typeface="Garamond"/>
            </a:endParaRPr>
          </a:p>
          <a:p>
            <a:pPr>
              <a:buClr>
                <a:srgbClr val="4F81BD"/>
              </a:buClr>
            </a:pPr>
            <a:r>
              <a:rPr lang="en-US" sz="2000" dirty="0" smtClean="0">
                <a:solidFill>
                  <a:prstClr val="black"/>
                </a:solidFill>
                <a:latin typeface="Garamond"/>
                <a:hlinkClick r:id="rId10"/>
              </a:rPr>
              <a:t>Congress.org</a:t>
            </a:r>
            <a:endParaRPr lang="en-US" sz="2000" dirty="0" smtClean="0">
              <a:solidFill>
                <a:prstClr val="black"/>
              </a:solidFill>
              <a:latin typeface="Garamond"/>
            </a:endParaRPr>
          </a:p>
          <a:p>
            <a:pPr>
              <a:buClr>
                <a:srgbClr val="4F81BD"/>
              </a:buClr>
            </a:pPr>
            <a:r>
              <a:rPr lang="en-US" sz="2000" dirty="0" smtClean="0">
                <a:solidFill>
                  <a:prstClr val="black"/>
                </a:solidFill>
                <a:latin typeface="Garamond"/>
              </a:rPr>
              <a:t>PopVox</a:t>
            </a:r>
            <a:r>
              <a:rPr lang="en-US" sz="2000" dirty="0">
                <a:solidFill>
                  <a:prstClr val="black"/>
                </a:solidFill>
                <a:latin typeface="Garamond"/>
              </a:rPr>
              <a:t>: </a:t>
            </a:r>
            <a:r>
              <a:rPr lang="en-US" sz="2000" dirty="0" smtClean="0">
                <a:solidFill>
                  <a:prstClr val="black"/>
                </a:solidFill>
                <a:latin typeface="Garamond"/>
                <a:hlinkClick r:id="rId11"/>
              </a:rPr>
              <a:t>popvox.com/</a:t>
            </a:r>
            <a:endParaRPr lang="en-US" sz="2000" dirty="0" smtClean="0">
              <a:solidFill>
                <a:prstClr val="black"/>
              </a:solidFill>
              <a:latin typeface="Garamond"/>
            </a:endParaRPr>
          </a:p>
          <a:p>
            <a:pPr>
              <a:buClr>
                <a:srgbClr val="4F81BD"/>
              </a:buClr>
            </a:pPr>
            <a:r>
              <a:rPr lang="en-US" sz="2000" dirty="0" smtClean="0">
                <a:solidFill>
                  <a:prstClr val="black"/>
                </a:solidFill>
                <a:latin typeface="Garamond"/>
              </a:rPr>
              <a:t>Wikipedia</a:t>
            </a:r>
            <a:endParaRPr lang="en-US" sz="2000" dirty="0">
              <a:solidFill>
                <a:prstClr val="black"/>
              </a:solidFill>
              <a:latin typeface="Garamond"/>
            </a:endParaRPr>
          </a:p>
        </p:txBody>
      </p:sp>
    </p:spTree>
    <p:extLst>
      <p:ext uri="{BB962C8B-B14F-4D97-AF65-F5344CB8AC3E}">
        <p14:creationId xmlns:p14="http://schemas.microsoft.com/office/powerpoint/2010/main" val="3807330527"/>
      </p:ext>
    </p:extLst>
  </p:cSld>
  <p:clrMapOvr>
    <a:masterClrMapping/>
  </p:clrMapOvr>
  <p:transition advTm="3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a:xfrm>
            <a:off x="457200" y="304800"/>
            <a:ext cx="7924800" cy="838200"/>
          </a:xfrm>
        </p:spPr>
        <p:txBody>
          <a:bodyPr/>
          <a:lstStyle/>
          <a:p>
            <a:r>
              <a:rPr lang="en-US" sz="3800" b="1" dirty="0" smtClean="0">
                <a:solidFill>
                  <a:schemeClr val="tx1"/>
                </a:solidFill>
              </a:rPr>
              <a:t>WHERE are they coming from?</a:t>
            </a:r>
            <a:endParaRPr lang="en-US" sz="3800" b="1" dirty="0">
              <a:solidFill>
                <a:schemeClr val="tx1"/>
              </a:solidFill>
            </a:endParaRPr>
          </a:p>
        </p:txBody>
      </p:sp>
      <p:sp>
        <p:nvSpPr>
          <p:cNvPr id="2" name="Content Placeholder 1"/>
          <p:cNvSpPr>
            <a:spLocks noGrp="1"/>
          </p:cNvSpPr>
          <p:nvPr>
            <p:ph idx="1"/>
          </p:nvPr>
        </p:nvSpPr>
        <p:spPr>
          <a:xfrm>
            <a:off x="457200" y="1524000"/>
            <a:ext cx="8229600" cy="4572000"/>
          </a:xfrm>
        </p:spPr>
        <p:txBody>
          <a:bodyPr>
            <a:normAutofit/>
          </a:bodyPr>
          <a:lstStyle/>
          <a:p>
            <a:pPr marL="0" indent="0">
              <a:buNone/>
            </a:pPr>
            <a:r>
              <a:rPr lang="en-US" sz="2400" dirty="0" smtClean="0">
                <a:latin typeface="+mj-lt"/>
              </a:rPr>
              <a:t>What does your state and Congressional district look like, when viewed through the lens of the issues we care about?</a:t>
            </a:r>
          </a:p>
          <a:p>
            <a:pPr marL="0" indent="0">
              <a:buNone/>
            </a:pPr>
            <a:endParaRPr lang="en-US" sz="1800" dirty="0" smtClean="0">
              <a:latin typeface="+mj-lt"/>
            </a:endParaRPr>
          </a:p>
          <a:p>
            <a:r>
              <a:rPr lang="en-US" sz="1700" dirty="0" smtClean="0">
                <a:latin typeface="+mj-lt"/>
              </a:rPr>
              <a:t>Congressional district-level </a:t>
            </a:r>
            <a:r>
              <a:rPr lang="en-US" sz="1700" dirty="0">
                <a:latin typeface="+mj-lt"/>
              </a:rPr>
              <a:t>poverty data: </a:t>
            </a:r>
            <a:r>
              <a:rPr lang="en-US" sz="1700" u="sng" dirty="0" smtClean="0">
                <a:latin typeface="+mj-lt"/>
                <a:hlinkClick r:id="rId3"/>
              </a:rPr>
              <a:t>halfinten.org/issues/articles/interactive-map-2010-poverty-data-by-congressional-district/</a:t>
            </a:r>
            <a:r>
              <a:rPr lang="en-US" sz="1700" u="sng" dirty="0" smtClean="0">
                <a:latin typeface="+mj-lt"/>
              </a:rPr>
              <a:t> </a:t>
            </a:r>
          </a:p>
          <a:p>
            <a:r>
              <a:rPr lang="en-US" sz="1700" dirty="0" smtClean="0">
                <a:latin typeface="+mj-lt"/>
              </a:rPr>
              <a:t>State level data on child well-being and quality of life from the Annie E. </a:t>
            </a:r>
            <a:r>
              <a:rPr lang="en-US" sz="1700" dirty="0">
                <a:latin typeface="+mj-lt"/>
              </a:rPr>
              <a:t>Casey </a:t>
            </a:r>
            <a:r>
              <a:rPr lang="en-US" sz="1700" dirty="0" smtClean="0">
                <a:latin typeface="+mj-lt"/>
              </a:rPr>
              <a:t>Foundation: </a:t>
            </a:r>
            <a:r>
              <a:rPr lang="en-US" sz="1700" dirty="0" smtClean="0">
                <a:latin typeface="+mj-lt"/>
                <a:hlinkClick r:id="rId4"/>
              </a:rPr>
              <a:t>aecf.org/MajorInitiatives/KIDSCOUNT.aspx</a:t>
            </a:r>
            <a:endParaRPr lang="en-US" sz="1700" dirty="0" smtClean="0">
              <a:latin typeface="+mj-lt"/>
            </a:endParaRPr>
          </a:p>
          <a:p>
            <a:r>
              <a:rPr lang="en-US" sz="1700" dirty="0" smtClean="0">
                <a:latin typeface="+mj-lt"/>
              </a:rPr>
              <a:t>State and </a:t>
            </a:r>
            <a:r>
              <a:rPr lang="en-US" sz="1700" smtClean="0">
                <a:latin typeface="+mj-lt"/>
              </a:rPr>
              <a:t>Congressional district-level </a:t>
            </a:r>
            <a:r>
              <a:rPr lang="en-US" sz="1700" dirty="0" smtClean="0">
                <a:latin typeface="+mj-lt"/>
              </a:rPr>
              <a:t>data on health, income, and education from the American Human Development Index</a:t>
            </a:r>
            <a:r>
              <a:rPr lang="en-US" sz="1700" dirty="0">
                <a:latin typeface="+mj-lt"/>
              </a:rPr>
              <a:t>:  </a:t>
            </a:r>
            <a:r>
              <a:rPr lang="en-US" sz="1700" dirty="0" smtClean="0">
                <a:latin typeface="+mj-lt"/>
                <a:hlinkClick r:id="rId5"/>
              </a:rPr>
              <a:t>measureofamerica.org/maps/</a:t>
            </a:r>
            <a:r>
              <a:rPr lang="en-US" sz="1700" dirty="0" smtClean="0">
                <a:latin typeface="+mj-lt"/>
              </a:rPr>
              <a:t> </a:t>
            </a:r>
            <a:endParaRPr lang="en-US" sz="1700" dirty="0">
              <a:latin typeface="+mj-lt"/>
            </a:endParaRPr>
          </a:p>
          <a:p>
            <a:r>
              <a:rPr lang="en-US" sz="1700" dirty="0" smtClean="0">
                <a:latin typeface="+mj-lt"/>
              </a:rPr>
              <a:t>Bureau </a:t>
            </a:r>
            <a:r>
              <a:rPr lang="en-US" sz="1700" dirty="0">
                <a:latin typeface="+mj-lt"/>
              </a:rPr>
              <a:t>of the </a:t>
            </a:r>
            <a:r>
              <a:rPr lang="en-US" sz="1700" dirty="0" smtClean="0">
                <a:latin typeface="+mj-lt"/>
              </a:rPr>
              <a:t>Census’ American Fact Finder</a:t>
            </a:r>
            <a:r>
              <a:rPr lang="en-US" sz="1700" dirty="0">
                <a:latin typeface="+mj-lt"/>
              </a:rPr>
              <a:t>: </a:t>
            </a:r>
            <a:r>
              <a:rPr lang="en-US" sz="1700" dirty="0">
                <a:latin typeface="+mj-lt"/>
                <a:hlinkClick r:id="rId6"/>
              </a:rPr>
              <a:t>http://</a:t>
            </a:r>
            <a:r>
              <a:rPr lang="en-US" sz="1700" dirty="0" smtClean="0">
                <a:latin typeface="+mj-lt"/>
                <a:hlinkClick r:id="rId6"/>
              </a:rPr>
              <a:t>factfinder2.census.gov/faces/nav/jsf/pages/index.xhtml</a:t>
            </a:r>
            <a:endParaRPr lang="en-US" sz="1700" dirty="0" smtClean="0">
              <a:latin typeface="+mj-lt"/>
            </a:endParaRPr>
          </a:p>
          <a:p>
            <a:r>
              <a:rPr lang="en-US" sz="1700" dirty="0" smtClean="0">
                <a:latin typeface="+mj-lt"/>
              </a:rPr>
              <a:t>Sargent Shriver Poverty </a:t>
            </a:r>
            <a:r>
              <a:rPr lang="en-US" sz="1700" dirty="0">
                <a:latin typeface="+mj-lt"/>
              </a:rPr>
              <a:t>Law Center: </a:t>
            </a:r>
            <a:r>
              <a:rPr lang="en-US" sz="1700" dirty="0" smtClean="0">
                <a:latin typeface="+mj-lt"/>
                <a:hlinkClick r:id="rId7"/>
              </a:rPr>
              <a:t>povertyscorecard.org</a:t>
            </a:r>
            <a:endParaRPr lang="en-US" sz="1700" dirty="0" smtClean="0">
              <a:latin typeface="+mj-lt"/>
            </a:endParaRPr>
          </a:p>
          <a:p>
            <a:r>
              <a:rPr lang="en-US" sz="1700" dirty="0" smtClean="0">
                <a:latin typeface="+mj-lt"/>
              </a:rPr>
              <a:t>State Catholic Conference and Diocesan websites have good information about the Catholic community.</a:t>
            </a:r>
            <a:endParaRPr lang="en-US" sz="1700" dirty="0">
              <a:latin typeface="+mj-lt"/>
            </a:endParaRPr>
          </a:p>
        </p:txBody>
      </p:sp>
    </p:spTree>
  </p:cSld>
  <p:clrMapOvr>
    <a:masterClrMapping/>
  </p:clrMapOvr>
  <p:transition advTm="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457200" y="277813"/>
            <a:ext cx="8229600" cy="823912"/>
          </a:xfrm>
        </p:spPr>
        <p:txBody>
          <a:bodyPr/>
          <a:lstStyle/>
          <a:p>
            <a:r>
              <a:rPr lang="en-US" sz="3800" b="1" dirty="0" smtClean="0">
                <a:solidFill>
                  <a:schemeClr val="tx1"/>
                </a:solidFill>
              </a:rPr>
              <a:t>Other Helpful </a:t>
            </a:r>
            <a:r>
              <a:rPr lang="en-US" sz="3800" b="1" dirty="0">
                <a:solidFill>
                  <a:schemeClr val="tx1"/>
                </a:solidFill>
              </a:rPr>
              <a:t>Resources</a:t>
            </a:r>
          </a:p>
        </p:txBody>
      </p:sp>
      <p:sp>
        <p:nvSpPr>
          <p:cNvPr id="363523" name="Rectangle 3"/>
          <p:cNvSpPr>
            <a:spLocks noGrp="1" noChangeArrowheads="1"/>
          </p:cNvSpPr>
          <p:nvPr>
            <p:ph idx="1"/>
          </p:nvPr>
        </p:nvSpPr>
        <p:spPr>
          <a:xfrm>
            <a:off x="457200" y="1752600"/>
            <a:ext cx="8229600" cy="3810000"/>
          </a:xfrm>
          <a:noFill/>
          <a:ln/>
        </p:spPr>
        <p:txBody>
          <a:bodyPr>
            <a:normAutofit/>
          </a:bodyPr>
          <a:lstStyle/>
          <a:p>
            <a:pPr marL="609600" indent="-609600"/>
            <a:r>
              <a:rPr lang="en-US" sz="2800" dirty="0" smtClean="0">
                <a:latin typeface="+mj-lt"/>
                <a:hlinkClick r:id="rId3"/>
              </a:rPr>
              <a:t>CatholicSocialMinistryGathering.org</a:t>
            </a:r>
            <a:r>
              <a:rPr lang="en-US" sz="2800" dirty="0">
                <a:latin typeface="+mj-lt"/>
              </a:rPr>
              <a:t> </a:t>
            </a:r>
            <a:r>
              <a:rPr lang="en-US" sz="2800" dirty="0" smtClean="0">
                <a:latin typeface="+mj-lt"/>
              </a:rPr>
              <a:t>Click </a:t>
            </a:r>
            <a:r>
              <a:rPr lang="en-US" sz="2800" dirty="0">
                <a:latin typeface="+mj-lt"/>
              </a:rPr>
              <a:t>on Capitol Hill Visit information (Hill </a:t>
            </a:r>
            <a:r>
              <a:rPr lang="en-US" sz="2800" dirty="0" smtClean="0">
                <a:latin typeface="+mj-lt"/>
              </a:rPr>
              <a:t>packet, </a:t>
            </a:r>
            <a:r>
              <a:rPr lang="en-US" sz="2800" dirty="0">
                <a:latin typeface="+mj-lt"/>
              </a:rPr>
              <a:t>directories, and helpful links</a:t>
            </a:r>
            <a:r>
              <a:rPr lang="en-US" sz="2800" dirty="0" smtClean="0">
                <a:latin typeface="+mj-lt"/>
              </a:rPr>
              <a:t>)</a:t>
            </a:r>
            <a:endParaRPr lang="en-US" sz="2800" dirty="0">
              <a:latin typeface="+mj-lt"/>
            </a:endParaRPr>
          </a:p>
          <a:p>
            <a:pPr marL="609600" indent="-609600"/>
            <a:r>
              <a:rPr lang="en-US" sz="2800" dirty="0">
                <a:latin typeface="+mj-lt"/>
              </a:rPr>
              <a:t>Be sure to review </a:t>
            </a:r>
            <a:r>
              <a:rPr lang="en-US" sz="2800" dirty="0" smtClean="0">
                <a:latin typeface="+mj-lt"/>
              </a:rPr>
              <a:t>Talking Points (also </a:t>
            </a:r>
            <a:r>
              <a:rPr lang="en-US" sz="2800" dirty="0">
                <a:latin typeface="+mj-lt"/>
              </a:rPr>
              <a:t>with each registration packet). Backgrounders for all </a:t>
            </a:r>
            <a:r>
              <a:rPr lang="en-US" sz="2800" dirty="0" smtClean="0">
                <a:latin typeface="+mj-lt"/>
              </a:rPr>
              <a:t>advocacy issues and workshops will </a:t>
            </a:r>
            <a:r>
              <a:rPr lang="en-US" sz="2800" dirty="0">
                <a:latin typeface="+mj-lt"/>
              </a:rPr>
              <a:t>be posted on CSMG website</a:t>
            </a:r>
            <a:r>
              <a:rPr lang="en-US" sz="2800" dirty="0" smtClean="0">
                <a:latin typeface="+mj-lt"/>
              </a:rPr>
              <a:t>.</a:t>
            </a:r>
          </a:p>
          <a:p>
            <a:pPr marL="609600" indent="-609600"/>
            <a:r>
              <a:rPr lang="en-US" sz="2800" dirty="0" smtClean="0">
                <a:latin typeface="+mj-lt"/>
                <a:hlinkClick r:id="rId4"/>
              </a:rPr>
              <a:t>USCCB Unemployment and Poverty Resources Page</a:t>
            </a:r>
            <a:endParaRPr lang="en-US" sz="2800" dirty="0">
              <a:latin typeface="+mj-lt"/>
            </a:endParaRPr>
          </a:p>
        </p:txBody>
      </p:sp>
    </p:spTree>
  </p:cSld>
  <p:clrMapOvr>
    <a:masterClrMapping/>
  </p:clrMapOvr>
  <p:transition advTm="3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r>
              <a:rPr lang="en-US" sz="3800" b="1" dirty="0" smtClean="0">
                <a:solidFill>
                  <a:schemeClr val="tx1"/>
                </a:solidFill>
              </a:rPr>
              <a:t>Keep in Mind…</a:t>
            </a:r>
            <a:endParaRPr lang="en-US" sz="3800" b="1" dirty="0">
              <a:solidFill>
                <a:schemeClr val="tx1"/>
              </a:solidFill>
            </a:endParaRPr>
          </a:p>
        </p:txBody>
      </p:sp>
      <p:sp>
        <p:nvSpPr>
          <p:cNvPr id="2" name="Content Placeholder 1"/>
          <p:cNvSpPr>
            <a:spLocks noGrp="1"/>
          </p:cNvSpPr>
          <p:nvPr>
            <p:ph idx="1"/>
          </p:nvPr>
        </p:nvSpPr>
        <p:spPr>
          <a:xfrm>
            <a:off x="457200" y="1676400"/>
            <a:ext cx="8229600" cy="4454525"/>
          </a:xfrm>
        </p:spPr>
        <p:txBody>
          <a:bodyPr>
            <a:normAutofit/>
          </a:bodyPr>
          <a:lstStyle/>
          <a:p>
            <a:r>
              <a:rPr lang="en-US" dirty="0" smtClean="0">
                <a:latin typeface="+mj-lt"/>
              </a:rPr>
              <a:t>Members of Congress, and their staff, rely on constituents to inform them. It is absolutely vital that they hear our message.</a:t>
            </a:r>
          </a:p>
          <a:p>
            <a:r>
              <a:rPr lang="en-US" dirty="0" smtClean="0">
                <a:latin typeface="+mj-lt"/>
              </a:rPr>
              <a:t>We are building </a:t>
            </a:r>
            <a:r>
              <a:rPr lang="en-US" b="1" u="sng" dirty="0" smtClean="0">
                <a:latin typeface="+mj-lt"/>
              </a:rPr>
              <a:t>Relationships</a:t>
            </a:r>
          </a:p>
          <a:p>
            <a:r>
              <a:rPr lang="en-US" dirty="0" smtClean="0">
                <a:latin typeface="+mj-lt"/>
              </a:rPr>
              <a:t>Congressional offices need, and we want to be, </a:t>
            </a:r>
            <a:r>
              <a:rPr lang="en-US" b="1" u="sng" dirty="0" smtClean="0">
                <a:latin typeface="+mj-lt"/>
              </a:rPr>
              <a:t>Resources</a:t>
            </a:r>
            <a:r>
              <a:rPr lang="en-US" dirty="0" smtClean="0">
                <a:latin typeface="+mj-lt"/>
              </a:rPr>
              <a:t> on these issues</a:t>
            </a:r>
          </a:p>
        </p:txBody>
      </p:sp>
    </p:spTree>
    <p:extLst>
      <p:ext uri="{BB962C8B-B14F-4D97-AF65-F5344CB8AC3E}">
        <p14:creationId xmlns:p14="http://schemas.microsoft.com/office/powerpoint/2010/main" val="555234821"/>
      </p:ext>
    </p:extLst>
  </p:cSld>
  <p:clrMapOvr>
    <a:masterClrMapping/>
  </p:clrMapOvr>
  <p:transition advTm="3000"/>
  <p:timing>
    <p:tnLst>
      <p:par>
        <p:cTn id="1" dur="indefinite" restart="never" nodeType="tmRoot"/>
      </p:par>
    </p:tnLst>
  </p:timing>
</p:sld>
</file>

<file path=ppt/theme/theme1.xml><?xml version="1.0" encoding="utf-8"?>
<a:theme xmlns:a="http://schemas.openxmlformats.org/drawingml/2006/main" name="Edge">
  <a:themeElements>
    <a:clrScheme name="Custom 10">
      <a:dk1>
        <a:sysClr val="windowText" lastClr="000000"/>
      </a:dk1>
      <a:lt1>
        <a:srgbClr val="FFFFFF"/>
      </a:lt1>
      <a:dk2>
        <a:srgbClr val="4F81BD"/>
      </a:dk2>
      <a:lt2>
        <a:srgbClr val="595959"/>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23575</TotalTime>
  <Words>747</Words>
  <Application>Microsoft Office PowerPoint</Application>
  <PresentationFormat>On-screen Show (4:3)</PresentationFormat>
  <Paragraphs>73</Paragraphs>
  <Slides>9</Slides>
  <Notes>8</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Edge</vt:lpstr>
      <vt:lpstr>Custom Design</vt:lpstr>
      <vt:lpstr> Getting to Know Your Member of Congress    </vt:lpstr>
      <vt:lpstr>Prayer</vt:lpstr>
      <vt:lpstr>Forming Consciences for Faithful Citizenship</vt:lpstr>
      <vt:lpstr>WHO Represents You?</vt:lpstr>
      <vt:lpstr>WHAT Do They Believe?</vt:lpstr>
      <vt:lpstr>WHAT Do They Believe?</vt:lpstr>
      <vt:lpstr>WHERE are they coming from?</vt:lpstr>
      <vt:lpstr>Other Helpful Resources</vt:lpstr>
      <vt:lpstr>Keep in Mind…</vt:lpstr>
    </vt:vector>
  </TitlesOfParts>
  <Company>National Wildlife Federation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MACT Rule—14 Year Effort</dc:title>
  <dc:creator>NWF User</dc:creator>
  <cp:lastModifiedBy>Virginia Farris</cp:lastModifiedBy>
  <cp:revision>398</cp:revision>
  <cp:lastPrinted>2012-01-26T14:43:25Z</cp:lastPrinted>
  <dcterms:created xsi:type="dcterms:W3CDTF">2004-02-16T17:00:39Z</dcterms:created>
  <dcterms:modified xsi:type="dcterms:W3CDTF">2013-01-14T20:41:52Z</dcterms:modified>
</cp:coreProperties>
</file>