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  <p:sldMasterId id="2147483960" r:id="rId3"/>
  </p:sldMasterIdLst>
  <p:notesMasterIdLst>
    <p:notesMasterId r:id="rId33"/>
  </p:notesMasterIdLst>
  <p:handoutMasterIdLst>
    <p:handoutMasterId r:id="rId34"/>
  </p:handoutMasterIdLst>
  <p:sldIdLst>
    <p:sldId id="256" r:id="rId4"/>
    <p:sldId id="257" r:id="rId5"/>
    <p:sldId id="284" r:id="rId6"/>
    <p:sldId id="283" r:id="rId7"/>
    <p:sldId id="260" r:id="rId8"/>
    <p:sldId id="259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71" r:id="rId21"/>
    <p:sldId id="272" r:id="rId22"/>
    <p:sldId id="273" r:id="rId23"/>
    <p:sldId id="274" r:id="rId24"/>
    <p:sldId id="275" r:id="rId25"/>
    <p:sldId id="286" r:id="rId26"/>
    <p:sldId id="277" r:id="rId27"/>
    <p:sldId id="278" r:id="rId28"/>
    <p:sldId id="279" r:id="rId29"/>
    <p:sldId id="280" r:id="rId30"/>
    <p:sldId id="282" r:id="rId31"/>
    <p:sldId id="285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C5A"/>
    <a:srgbClr val="4C216D"/>
    <a:srgbClr val="612A8A"/>
    <a:srgbClr val="FFFFB9"/>
    <a:srgbClr val="FFFFAF"/>
    <a:srgbClr val="FFFF99"/>
    <a:srgbClr val="D3CAE0"/>
    <a:srgbClr val="DCD5E7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61E12-8652-4C44-A530-EE9E3054E6E6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79AA-6D4B-4D94-BA74-21D2C28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0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FBA97E-2B08-49F5-AE5F-225AD6CB2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0C360F-7961-4C3E-AE44-3FD95AF4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360F-7961-4C3E-AE44-3FD95AF4F4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BD8C-BD52-4FC3-B7A7-859A47DB2C78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9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3670-A003-4982-94B3-4A1A6C38569F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C6A6-CE1E-4956-9D6B-5F38A4E9FD88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1136-93D8-4BD7-A492-D9558A3315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9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E0E8-14D2-4275-9F00-A445CAA851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1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9A-23B3-4A03-BDC1-861059D419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0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7B4-AE48-4CAC-A11C-24EAF828B5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4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43ED-6921-4912-988D-A67B193995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E912-AAFF-4B55-B82D-7E26CA7C74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59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8924-3F5D-41A8-88A3-BAAE9AF122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B8F1-8294-4903-950C-5311A79B4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8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02AE-7E4A-4179-9F02-7C598540CE22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9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6372-078D-4FB3-91BC-FC5340CD4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3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7A48-5C4E-4922-A040-FA48896ACD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55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C1B4-5734-4B61-AF2B-3A948F201F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8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311E-B077-45DA-875C-C00B9EA320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3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9BD4-0830-44F3-90EE-FBEDD3CCD7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71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B2E-061F-4B91-BE6F-19F8E2DFB0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18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69FF-FC82-4B14-8736-8AAC8C0C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71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E14F-2C73-48A4-86DB-37C1D161DB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07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4F1A-AF5D-43CA-AA22-7D521DA86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0CE-BD72-4D29-A006-032144537A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96A-7B6F-483F-B454-85817E35C0FB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85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D2-7B91-4D94-BA71-7DBB5772A2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81B-3E52-4C0D-AE9C-92C69769B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00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B352-3E88-4BC8-8384-0488AE064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98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879-77CF-497E-AA20-9B288A410D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3154-0CB0-461A-AE41-BDEF06BD9718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36DD-82C0-4F97-A841-388FB4937BFC}" type="datetime1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0DCA-F063-4C0A-92B2-E3962E50C40A}" type="datetime1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467-1A18-42A4-9765-2871BFFF30C2}" type="datetime1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E217-4F61-4124-8723-E8E3D3CF253E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1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CCC5-118A-4F82-B2E0-3C87C4E458A5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6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rgbClr val="FFFFB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D6D-D2F7-405B-BA18-3C92FE47C1E4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8206-AD6B-4481-9F42-F1ED144EB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rgbClr val="FFFFB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B358-3091-442C-A572-F0DCE9CFCD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5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rgbClr val="FFFFB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B41E-20F3-485E-9AD8-9419B0D5E0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8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sonjenicke.com/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839200" cy="238125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  <a:t>Preparación Inicial</a:t>
            </a:r>
            <a:br>
              <a:rPr lang="es-E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</a:br>
            <a:r>
              <a:rPr lang="es-E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  <a:t>para un Encuentro con Cristo en el </a:t>
            </a:r>
            <a:br>
              <a:rPr lang="es-E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</a:br>
            <a:r>
              <a:rPr lang="es-ES" sz="41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  <a:t>Sacramento de Penitencia y Reconciliación </a:t>
            </a:r>
            <a:r>
              <a:rPr lang="es-ES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s-ES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</a:br>
            <a:endParaRPr lang="es-ES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7086600" cy="685800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Una Perspectiva de la Nueva Evangelización</a:t>
            </a:r>
            <a:endParaRPr lang="es-ES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0551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D</a:t>
            </a:r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omingo </a:t>
            </a: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C</a:t>
            </a:r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atequético 2014 -  </a:t>
            </a: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T</a:t>
            </a:r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aller para </a:t>
            </a: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c</a:t>
            </a:r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atequistas</a:t>
            </a:r>
            <a:endParaRPr lang="es-E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F1C5A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946918"/>
            <a:ext cx="5943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Una Relación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que Necesita Sanación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87680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milagros de Cristo durante su ministerio público fueron principalmente sanaciones que restituyeron a la vida en comunidad</a:t>
            </a:r>
          </a:p>
          <a:p>
            <a:pPr marL="574675" indent="-338138">
              <a:spcAft>
                <a:spcPts val="15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Restitución a la comunidad				 	   restitución de la relación con Dios</a:t>
            </a:r>
          </a:p>
          <a:p>
            <a:pPr marL="1150938" indent="-457200">
              <a:spcAft>
                <a:spcPts val="15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palabras y acciones de Jesús 	       anticipaban el poder del Misterio Pascual	 </a:t>
            </a:r>
            <a:r>
              <a:rPr lang="es-ES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 recibida a través de Sacramentos      </a:t>
            </a:r>
          </a:p>
          <a:p>
            <a:pPr marL="1254125" indent="0">
              <a:spcAft>
                <a:spcPts val="1800"/>
              </a:spcAft>
              <a:buClr>
                <a:srgbClr val="7030A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08573" y="41148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81663"/>
            <a:ext cx="990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Una Relación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que Necesita Sanación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87680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Solamente Dios tiene el poder			        de perdonar y reconciliar</a:t>
            </a:r>
          </a:p>
          <a:p>
            <a:pPr marL="914400" indent="-457200">
              <a:spcAft>
                <a:spcPts val="15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amor y misericordia 			     de Dios tienen primacía                                                               en el Sacramento</a:t>
            </a:r>
          </a:p>
          <a:p>
            <a:pPr marL="1608138" indent="-339725">
              <a:spcAft>
                <a:spcPts val="15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fruto de este regalo no es                             completo a menos que quien lo recibe,  también coopere con la gracia divina</a:t>
            </a:r>
          </a:p>
          <a:p>
            <a:pPr marL="1254125" indent="0">
              <a:spcAft>
                <a:spcPts val="1800"/>
              </a:spcAft>
              <a:buClr>
                <a:srgbClr val="7030A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Disposición Necesaria</a:t>
            </a:r>
            <a:b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Recibir el Sacramento</a:t>
            </a:r>
            <a:endParaRPr lang="es-E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239000" cy="34290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1800"/>
              </a:spcAft>
              <a:buClr>
                <a:srgbClr val="7030A0"/>
              </a:buClr>
              <a:buNone/>
            </a:pP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sacramentos son signos eficaces de gracia, instituidos por Cristo…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“Dan fruto  en quienes los reciben con las disposiciones requeridas.</a:t>
            </a:r>
            <a:r>
              <a:rPr lang="es-E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1131</a:t>
            </a:r>
            <a:endPara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indent="0">
              <a:spcAft>
                <a:spcPts val="1800"/>
              </a:spcAft>
              <a:buClr>
                <a:srgbClr val="7030A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Disposición Necesaria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Recibir el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495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sacramentos son </a:t>
            </a:r>
            <a:r>
              <a:rPr lang="es-E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signos </a:t>
            </a:r>
            <a:r>
              <a:rPr lang="es-E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eficaces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confieren la gracia que significan –  porque es CRISTO MISMO quien actúa.                                          [</a:t>
            </a: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opere </a:t>
            </a:r>
            <a:r>
              <a:rPr lang="es-E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 </a:t>
            </a: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1127-1128.</a:t>
            </a: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embargo, los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frutos de los sacramentos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 también de las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disposiciones de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quien           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recibe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sacramento.    </a:t>
            </a: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nos. 1128; 1131.</a:t>
            </a: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Disposición Necesaria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Recibir el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4958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/>
                <a:cs typeface="Times New Roman"/>
              </a:rPr>
              <a:t>¿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nuevo el concepto de la disposición?             </a:t>
            </a:r>
            <a:r>
              <a:rPr lang="es-ES" dirty="0" smtClean="0">
                <a:latin typeface="Times New Roman"/>
                <a:cs typeface="Times New Roman"/>
              </a:rPr>
              <a:t>¿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esta una enseñanza nueva?      NO</a:t>
            </a:r>
          </a:p>
          <a:p>
            <a:pPr marL="457200" indent="-457200" algn="just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Aquino enseñó, que en aquellos que se bautizan de adultos los efectos varían;</a:t>
            </a:r>
            <a:r>
              <a:rPr lang="es-E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algunos reciben mayor gracia que otros    </a:t>
            </a:r>
            <a:r>
              <a:rPr lang="es-E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 la disposición de cada cual.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  <a:buNone/>
            </a:pPr>
            <a:r>
              <a:rPr lang="es-E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</a:t>
            </a:r>
            <a:r>
              <a:rPr lang="es-E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Theologiae</a:t>
            </a:r>
            <a:r>
              <a:rPr lang="es-E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s-E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Q. 69 art.8</a:t>
            </a:r>
            <a:r>
              <a:rPr lang="es-E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Disposición Necesaria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Recibir el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  <a:buNone/>
              <a:tabLst>
                <a:tab pos="236538" algn="l"/>
              </a:tabLst>
            </a:pPr>
            <a:r>
              <a:rPr lang="es-ES" sz="39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Disposición para recibir el Sacramento de Reconciliación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Creer en la gracia, perdón y misericordia de Dios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consciente de la realidad del pecado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Desear una conversión del corazón 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dispuesto a cooperar con la gracia divina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Disposición Necesaria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Recibir el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  <a:buNone/>
            </a:pPr>
            <a:r>
              <a:rPr lang="es-ES" sz="45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disposición del penitente es expresada en estas acciones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[examen of conciencia]                                     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punto de reflexión para darse cuenta de que la relación necesita sanación y desde el cual sigue el deseo de conversión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Contrición 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Confesión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Penitencia (satisfacción)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Reflexión para Catequistas</a:t>
            </a:r>
            <a:endParaRPr lang="es-E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s-ES" sz="10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 18, 35-43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</a:pPr>
            <a:r>
              <a:rPr lang="es-ES" sz="12000" dirty="0" smtClean="0">
                <a:latin typeface="Times New Roman"/>
                <a:ea typeface="Calibri"/>
                <a:cs typeface="Times New Roman"/>
              </a:rPr>
              <a:t>¿Qué dice este pasaje acerca del encuentro entre el hombre ciego con Cristo?   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3F1C5A"/>
              </a:buClr>
            </a:pPr>
            <a:r>
              <a:rPr lang="es-ES" sz="12000" spc="-100" dirty="0" smtClean="0">
                <a:latin typeface="Times New Roman"/>
                <a:ea typeface="Calibri"/>
                <a:cs typeface="Times New Roman"/>
              </a:rPr>
              <a:t>¿Qué le pregunta Jesús al ciego en el versículo 41 y qué nos dice esta pregunta acerca de la disposición del ciego?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3F1C5A"/>
              </a:buClr>
            </a:pPr>
            <a:r>
              <a:rPr lang="es-ES" sz="12000" dirty="0" smtClean="0">
                <a:latin typeface="Times New Roman"/>
                <a:ea typeface="Calibri"/>
                <a:cs typeface="Times New Roman"/>
              </a:rPr>
              <a:t>¿Hay algo más en este pasaje que es significativo para usted?  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3F1C5A"/>
              </a:buClr>
            </a:pPr>
            <a:r>
              <a:rPr lang="es-ES" sz="12000" dirty="0" smtClean="0">
                <a:latin typeface="Times New Roman"/>
                <a:ea typeface="Calibri"/>
                <a:cs typeface="Times New Roman"/>
              </a:rPr>
              <a:t>¿De qué manera puede ayudarle este pasaje en la preparación de quienes van a encontrar a Cristo en el Sacramento of Reconciliación?</a:t>
            </a:r>
            <a:endParaRPr lang="es-ES" sz="1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</a:t>
            </a:r>
            <a:r>
              <a:rPr lang="es-ES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Esencial </a:t>
            </a:r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/>
            </a:r>
            <a:b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s-E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495800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Tratamos de hacer lo mejor posible –Nos esmeramos en ofrecer la preparación correcta, verdad?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Pero… es posible que aquellos, a quienes hemos preparado, no practican la fe...  </a:t>
            </a:r>
            <a:r>
              <a:rPr lang="es-ES" sz="7500" dirty="0" smtClean="0">
                <a:latin typeface="Times New Roman"/>
                <a:cs typeface="Times New Roman"/>
              </a:rPr>
              <a:t>¿En dónde estarán en los meses o años después de recibir los</a:t>
            </a:r>
            <a:r>
              <a:rPr lang="es-E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sacramentos?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 desanimen…pero, tengan cuidado!!! –           A  veces los árboles no nos dejan ver el bosque…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Esencial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  <a:buNone/>
            </a:pPr>
            <a:r>
              <a:rPr lang="es-ES" sz="4100" dirty="0" smtClean="0">
                <a:latin typeface="Times New Roman"/>
                <a:cs typeface="Times New Roman"/>
              </a:rPr>
              <a:t>¿</a:t>
            </a:r>
            <a:r>
              <a:rPr lang="es-E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 es lo realmente esencial???</a:t>
            </a:r>
          </a:p>
          <a:p>
            <a:pPr marL="0" indent="0" algn="ctr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  <a:buNone/>
            </a:pPr>
            <a:r>
              <a:rPr lang="es-ES" sz="44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propósito de la formación en la fe-</a:t>
            </a:r>
            <a:r>
              <a:rPr lang="es-ES" sz="36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incluso los sacramentos </a:t>
            </a:r>
            <a:r>
              <a:rPr lang="es-ES" sz="4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s-E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es </a:t>
            </a:r>
            <a:r>
              <a:rPr lang="es-E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simplemente acumulación de información,</a:t>
            </a:r>
            <a:r>
              <a:rPr lang="es-E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por el contrario,                                           </a:t>
            </a:r>
            <a:r>
              <a:rPr lang="es-E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la </a:t>
            </a:r>
            <a:r>
              <a:rPr lang="es-ES" sz="5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de                                                  </a:t>
            </a:r>
            <a:r>
              <a:rPr lang="es-E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discípulos intencionales de Cristo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Esencial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Aft>
                <a:spcPts val="400"/>
              </a:spcAft>
              <a:buClr>
                <a:srgbClr val="7030A0"/>
              </a:buClr>
              <a:buNone/>
            </a:pPr>
            <a:r>
              <a:rPr lang="es-ES" sz="1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discípulo de Cristo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Desea tener </a:t>
            </a:r>
            <a:r>
              <a:rPr lang="es-E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una relación personal </a:t>
            </a:r>
            <a:r>
              <a:rPr lang="es-E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Cristo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ES formado en uno o dos años escolares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embarca en una </a:t>
            </a:r>
            <a:r>
              <a:rPr lang="es-E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JORNADA de TODA LA VIDA </a:t>
            </a:r>
            <a:r>
              <a:rPr lang="es-E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profundizar la relación con Cristo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Siente </a:t>
            </a:r>
            <a:r>
              <a:rPr lang="es-E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CONVERSI</a:t>
            </a:r>
            <a:r>
              <a:rPr lang="es-E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Ó</a:t>
            </a:r>
            <a:r>
              <a:rPr lang="es-E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desea </a:t>
            </a:r>
            <a:r>
              <a:rPr lang="es-E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RESTABLECIMIENTO  </a:t>
            </a:r>
            <a:r>
              <a:rPr lang="es-E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relación con Cristo  cuando el pecado ha quebrantado dicha relación 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Esencial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es-ES" sz="1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 un discípulo intencional de Cristo…</a:t>
            </a:r>
          </a:p>
          <a:p>
            <a:pPr marL="457200" indent="-457200">
              <a:lnSpc>
                <a:spcPct val="124000"/>
              </a:lnSpc>
              <a:spcAft>
                <a:spcPts val="1000"/>
              </a:spcAft>
              <a:buClr>
                <a:srgbClr val="7030A0"/>
              </a:buClr>
            </a:pP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formación comienza al </a:t>
            </a:r>
            <a:r>
              <a:rPr lang="es-E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escuchar la Buena Nueva</a:t>
            </a:r>
          </a:p>
          <a:p>
            <a:pPr marL="457200" indent="-457200">
              <a:lnSpc>
                <a:spcPct val="124000"/>
              </a:lnSpc>
              <a:spcAft>
                <a:spcPts val="1000"/>
              </a:spcAft>
              <a:buClr>
                <a:srgbClr val="7030A0"/>
              </a:buClr>
            </a:pPr>
            <a:r>
              <a:rPr lang="es-E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evangelización</a:t>
            </a: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8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ocurre antes que la </a:t>
            </a:r>
            <a:r>
              <a:rPr lang="es-E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catequesis</a:t>
            </a:r>
          </a:p>
          <a:p>
            <a:pPr marL="457200" indent="-457200">
              <a:lnSpc>
                <a:spcPct val="124000"/>
              </a:lnSpc>
              <a:spcAft>
                <a:spcPts val="1000"/>
              </a:spcAft>
              <a:buClr>
                <a:srgbClr val="7030A0"/>
              </a:buClr>
            </a:pP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proclamación del </a:t>
            </a:r>
            <a:r>
              <a:rPr lang="es-ES" sz="1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keryma</a:t>
            </a:r>
            <a:r>
              <a:rPr lang="es-E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 esencial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Cuenten la historia del amor de Dios y de su invitación a una relación personal con cada uno!!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Esencial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es-ES" sz="1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 un discípulo intencional de Cristo…</a:t>
            </a:r>
          </a:p>
          <a:p>
            <a:pPr marL="339725" indent="-339725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28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ES una moda nueva–es PEDAGOGIA DIVINA</a:t>
            </a:r>
          </a:p>
          <a:p>
            <a:pPr marL="339725" indent="-339725">
              <a:lnSpc>
                <a:spcPct val="124000"/>
              </a:lnSpc>
              <a:buClr>
                <a:srgbClr val="7030A0"/>
              </a:buClr>
            </a:pPr>
            <a:r>
              <a:rPr lang="es-ES" sz="1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 formó a sus primeros discípulos invitándoles </a:t>
            </a: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seguirle y mostrándoles el amor de Dios</a:t>
            </a:r>
          </a:p>
          <a:p>
            <a:pPr lvl="1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1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Mateo 4,18-19;  Marcos 1,16-17</a:t>
            </a:r>
          </a:p>
          <a:p>
            <a:pPr lvl="1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1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Mateo 9,9; Marcos 2,13-14; </a:t>
            </a:r>
            <a:r>
              <a:rPr lang="es-ES" sz="1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 5,27</a:t>
            </a:r>
          </a:p>
          <a:p>
            <a:pPr lvl="1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1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Juan1,39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imena.debroeck\AppData\Local\Microsoft\Windows\Temporary Internet Files\Content.Outlook\2B7VIWWY\Forgiving Sin (A Prodigal Daughter)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726">
            <a:off x="7228027" y="3811983"/>
            <a:ext cx="1610620" cy="215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Aft>
                <a:spcPts val="1800"/>
              </a:spcAft>
              <a:buClr>
                <a:srgbClr val="7030A0"/>
              </a:buClr>
              <a:buNone/>
            </a:pPr>
            <a:r>
              <a:rPr lang="es-ES" sz="1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 un discípulo intencional de Cristo…</a:t>
            </a:r>
          </a:p>
          <a:p>
            <a:pPr marL="0" lvl="0" indent="0" algn="ctr">
              <a:lnSpc>
                <a:spcPct val="124000"/>
              </a:lnSpc>
              <a:spcAft>
                <a:spcPts val="2400"/>
              </a:spcAft>
              <a:buClr>
                <a:srgbClr val="7030A0"/>
              </a:buClr>
              <a:buNone/>
            </a:pPr>
            <a:r>
              <a:rPr lang="es-ES" sz="1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información</a:t>
            </a:r>
            <a:r>
              <a:rPr lang="es-ES" sz="1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 recibida </a:t>
            </a:r>
            <a:r>
              <a:rPr lang="es-ES" sz="1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intelectualmente</a:t>
            </a:r>
          </a:p>
          <a:p>
            <a:pPr marL="0" lvl="0" indent="0" algn="ctr">
              <a:lnSpc>
                <a:spcPct val="124000"/>
              </a:lnSpc>
              <a:buClr>
                <a:srgbClr val="7030A0"/>
              </a:buClr>
              <a:buNone/>
            </a:pPr>
            <a:r>
              <a:rPr lang="es-ES" sz="1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embargo, esta </a:t>
            </a:r>
            <a:r>
              <a:rPr lang="es-ES" sz="1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</a:t>
            </a:r>
          </a:p>
          <a:p>
            <a:pPr marL="0" lvl="0" indent="0" algn="ctr">
              <a:lnSpc>
                <a:spcPct val="124000"/>
              </a:lnSpc>
              <a:buClr>
                <a:srgbClr val="7030A0"/>
              </a:buClr>
              <a:buNone/>
            </a:pPr>
            <a:r>
              <a:rPr lang="es-ES" sz="1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llevará a una </a:t>
            </a:r>
            <a:r>
              <a:rPr lang="es-ES" sz="1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 </a:t>
            </a:r>
            <a:r>
              <a:rPr lang="es-ES" sz="128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sólo</a:t>
            </a:r>
          </a:p>
          <a:p>
            <a:pPr marL="0" lvl="0" indent="0" algn="ctr">
              <a:lnSpc>
                <a:spcPct val="124000"/>
              </a:lnSpc>
              <a:buClr>
                <a:srgbClr val="7030A0"/>
              </a:buClr>
              <a:buNone/>
            </a:pPr>
            <a:r>
              <a:rPr lang="es-ES" sz="1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 </a:t>
            </a:r>
            <a:r>
              <a:rPr lang="es-ES" sz="1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1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CORAZ</a:t>
            </a:r>
            <a:r>
              <a:rPr lang="es-ES" sz="1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Ó</a:t>
            </a:r>
            <a:r>
              <a:rPr lang="es-ES" sz="1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este abierto</a:t>
            </a:r>
          </a:p>
          <a:p>
            <a:pPr marL="0" lvl="0" indent="0" algn="ctr">
              <a:lnSpc>
                <a:spcPct val="124000"/>
              </a:lnSpc>
              <a:buClr>
                <a:srgbClr val="7030A0"/>
              </a:buClr>
              <a:buNone/>
            </a:pPr>
            <a:r>
              <a:rPr lang="es-ES" sz="1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1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 un </a:t>
            </a:r>
            <a:r>
              <a:rPr lang="es-ES" sz="1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ENCUENTRO con DIOS</a:t>
            </a:r>
            <a:endParaRPr lang="es-ES" sz="1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3847">
            <a:off x="7307513" y="5132624"/>
            <a:ext cx="2819400" cy="27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Esencial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s-ES" sz="10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catequesis esencial para el Sacramento Reconciliación… </a:t>
            </a:r>
            <a:r>
              <a:rPr lang="es-E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DNC p. 132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Reconocimiento del amor fiel de Dios.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Reconocimiento</a:t>
            </a: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existencia del pecado y de la capacidad de cometer pecado.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s-ES" sz="1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Reconocimiento</a:t>
            </a: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poder de Dios de perdonar el pecado y reconciliar al pecador con él mismo y con la Iglesia.</a:t>
            </a: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endParaRPr lang="en-US" sz="1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Esencial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2672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s-ES" sz="10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catequesis esencial para el Sacramento Reconciliación… </a:t>
            </a:r>
            <a:r>
              <a:rPr lang="es-E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DNC p. 132-136</a:t>
            </a:r>
          </a:p>
          <a:p>
            <a:pPr marL="457200" indent="-457200">
              <a:lnSpc>
                <a:spcPct val="124000"/>
              </a:lnSpc>
              <a:spcAft>
                <a:spcPts val="700"/>
              </a:spcAft>
              <a:buClr>
                <a:srgbClr val="7030A0"/>
              </a:buClr>
            </a:pP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plan de Dios para la santidad y la salvación de todos.</a:t>
            </a:r>
          </a:p>
          <a:p>
            <a:pPr marL="457200" indent="-457200">
              <a:lnSpc>
                <a:spcPct val="124000"/>
              </a:lnSpc>
              <a:spcAft>
                <a:spcPts val="700"/>
              </a:spcAft>
              <a:buClr>
                <a:srgbClr val="7030A0"/>
              </a:buClr>
            </a:pP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amor y misericordia infinitos de Dios.</a:t>
            </a: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r>
              <a:rPr lang="es-E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 mismo es quien perdona.  El sacerdote es el ministro, quien está obligado a guardar el ‘sigilo o sello’ de la confesión. </a:t>
            </a:r>
            <a:r>
              <a:rPr lang="es-E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 </a:t>
            </a:r>
            <a:r>
              <a:rPr lang="es-E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1467</a:t>
            </a: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Esencial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6482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s-ES" sz="10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catequesis esencial para el Sacramento Reconciliación… </a:t>
            </a:r>
            <a:r>
              <a:rPr lang="es-E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DNC p. 132-136</a:t>
            </a: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r>
              <a:rPr lang="es-ES" sz="120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pecado es rechazar a Dios y no amar como se debe</a:t>
            </a:r>
          </a:p>
          <a:p>
            <a:pPr marL="457200" indent="-457200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</a:pPr>
            <a:r>
              <a:rPr lang="es-E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Diez Mandamientos nos enseñan como debemos amar a Dios y al prójimo.</a:t>
            </a: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s-E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pecados mortales: materia grave, pleno conocimiento, consentimiento deliberado. </a:t>
            </a:r>
            <a:r>
              <a:rPr lang="es-ES" sz="8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 </a:t>
            </a:r>
            <a:r>
              <a:rPr lang="es-ES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1857</a:t>
            </a: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s-ES" sz="1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Algunos factores disminuyen la responsabilidad y culpabilidad de acciones cometidas.  </a:t>
            </a:r>
            <a:r>
              <a:rPr lang="es-ES" sz="8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 </a:t>
            </a:r>
            <a:r>
              <a:rPr lang="es-ES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1735; 1860</a:t>
            </a: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Catequesis Esencial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para este Sacramento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6482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s-E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catequesis esencial para el Sacramento Reconciliación… </a:t>
            </a:r>
            <a:r>
              <a:rPr lang="es-E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DNC p. 132-136</a:t>
            </a: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r>
              <a:rPr lang="es-E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 central del deseo a la conversión y la importancia de la disposición.</a:t>
            </a:r>
          </a:p>
          <a:p>
            <a:pPr marL="457200" indent="-457200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</a:pPr>
            <a:r>
              <a:rPr lang="es-E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Efectos: sanación, reconciliación, y restitución.</a:t>
            </a: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s-E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Explicación de símbolos, gestos, y oración.</a:t>
            </a:r>
            <a:endParaRPr lang="es-ES" sz="8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s-ES" sz="1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Respetar las circunstancias únicas de cada persona. </a:t>
            </a: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s-ES" sz="1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Incluir  a los padres de familia de niños y adolescentes. </a:t>
            </a:r>
            <a:endParaRPr lang="es-ES" sz="8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Ximena DeBroeck                      SPAN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PreptoEncounterChristinReconc-NEvang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Reflexión para Catequistas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s-ES" sz="9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Domingo Catequético 2014-Domingo 25 de Tiempo Ordinario</a:t>
            </a:r>
            <a:r>
              <a:rPr lang="es-ES" sz="9200" b="1" spc="-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Ciclo A</a:t>
            </a:r>
          </a:p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s-ES" sz="10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Isaías 55,6-9; Salmo 145,2-3, 8-9, 17-18;                                          Filipenses 1,20c-24, 27; Mateo 20,1-16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3F1C5A"/>
              </a:buClr>
            </a:pPr>
            <a:r>
              <a:rPr lang="es-ES" sz="10800" dirty="0" smtClean="0">
                <a:latin typeface="Times New Roman"/>
                <a:ea typeface="Calibri"/>
                <a:cs typeface="Times New Roman"/>
              </a:rPr>
              <a:t>¿Cuál es el tema central de estas lecturas?  </a:t>
            </a:r>
          </a:p>
          <a:p>
            <a:pPr marR="0" algn="just">
              <a:lnSpc>
                <a:spcPct val="134000"/>
              </a:lnSpc>
              <a:spcBef>
                <a:spcPts val="0"/>
              </a:spcBef>
              <a:spcAft>
                <a:spcPts val="1000"/>
              </a:spcAft>
              <a:buClr>
                <a:srgbClr val="3F1C5A"/>
              </a:buClr>
            </a:pPr>
            <a:r>
              <a:rPr lang="es-ES" sz="10800" dirty="0" smtClean="0">
                <a:latin typeface="Times New Roman"/>
                <a:ea typeface="Calibri"/>
                <a:cs typeface="Times New Roman"/>
              </a:rPr>
              <a:t>¿Qué conexión nota usted entre la 1</a:t>
            </a:r>
            <a:r>
              <a:rPr lang="es-ES" sz="10800" baseline="30000" dirty="0" smtClean="0">
                <a:latin typeface="Times New Roman"/>
                <a:ea typeface="Calibri"/>
                <a:cs typeface="Times New Roman"/>
              </a:rPr>
              <a:t>ra</a:t>
            </a:r>
            <a:r>
              <a:rPr lang="es-ES" sz="10800" dirty="0" smtClean="0">
                <a:latin typeface="Times New Roman"/>
                <a:ea typeface="Calibri"/>
                <a:cs typeface="Times New Roman"/>
              </a:rPr>
              <a:t> lectura y el Evangelio?</a:t>
            </a:r>
          </a:p>
          <a:p>
            <a:pPr marR="0" algn="just">
              <a:lnSpc>
                <a:spcPct val="134000"/>
              </a:lnSpc>
              <a:spcBef>
                <a:spcPts val="0"/>
              </a:spcBef>
              <a:spcAft>
                <a:spcPts val="1000"/>
              </a:spcAft>
              <a:buClr>
                <a:srgbClr val="3F1C5A"/>
              </a:buClr>
            </a:pPr>
            <a:r>
              <a:rPr lang="es-ES" sz="10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¿Qué </a:t>
            </a:r>
            <a:r>
              <a:rPr lang="es-ES" sz="10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consejo da Pablo acerca de la conducta y qué relación encuentra usted entre esto y el discipulado</a:t>
            </a:r>
            <a:r>
              <a:rPr lang="es-ES" sz="10800" dirty="0" smtClean="0">
                <a:latin typeface="Times New Roman"/>
                <a:ea typeface="Calibri"/>
                <a:cs typeface="Times New Roman"/>
              </a:rPr>
              <a:t>?   </a:t>
            </a:r>
          </a:p>
          <a:p>
            <a:pPr marR="0" algn="just">
              <a:lnSpc>
                <a:spcPct val="134000"/>
              </a:lnSpc>
              <a:spcBef>
                <a:spcPts val="0"/>
              </a:spcBef>
              <a:buClr>
                <a:srgbClr val="3F1C5A"/>
              </a:buClr>
            </a:pPr>
            <a:r>
              <a:rPr lang="es-ES" sz="10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¿Qué </a:t>
            </a:r>
            <a:r>
              <a:rPr lang="es-ES" sz="10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conexión hay entre el salmo responsorial y el encuentro de Cristo en el</a:t>
            </a:r>
            <a:r>
              <a:rPr lang="es-ES" sz="10800" dirty="0" smtClean="0">
                <a:latin typeface="Times New Roman"/>
                <a:ea typeface="Calibri"/>
                <a:cs typeface="Times New Roman"/>
              </a:rPr>
              <a:t> Sacramento de Reconciliación?</a:t>
            </a:r>
          </a:p>
          <a:p>
            <a:pPr marL="0" lvl="0" indent="0">
              <a:lnSpc>
                <a:spcPct val="124000"/>
              </a:lnSpc>
              <a:buClr>
                <a:srgbClr val="612A8A"/>
              </a:buClr>
              <a:buNone/>
            </a:pPr>
            <a:endParaRPr lang="en-US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                   SPAN PreptoEncounterChristinReconc-NEvang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10100" y="6492875"/>
            <a:ext cx="46101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Ximena DeBroeck  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PrepartoEncntrChristinReconcil-NewEvang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6989"/>
            <a:ext cx="8915400" cy="700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15000"/>
              </a:lnSpc>
              <a:spcAft>
                <a:spcPts val="800"/>
              </a:spcAft>
            </a:pPr>
            <a:r>
              <a:rPr lang="en-US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Bibliografía</a:t>
            </a:r>
            <a:endParaRPr lang="en-US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  <a:cs typeface="Times New Roman"/>
              </a:rPr>
              <a:t>Aquinas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, Thomas. "Third Part, Question 69. The effects of Baptism." 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New </a:t>
            </a:r>
            <a:r>
              <a:rPr lang="es-ES" sz="1400" i="1" dirty="0" err="1">
                <a:latin typeface="Times New Roman"/>
                <a:ea typeface="Calibri"/>
                <a:cs typeface="Times New Roman"/>
              </a:rPr>
              <a:t>Advent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 - The </a:t>
            </a:r>
            <a:r>
              <a:rPr lang="es-ES" sz="1400" i="1" dirty="0" err="1">
                <a:latin typeface="Times New Roman"/>
                <a:ea typeface="Calibri"/>
                <a:cs typeface="Times New Roman"/>
              </a:rPr>
              <a:t>Summa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s-ES" sz="1400" i="1" dirty="0" err="1">
                <a:latin typeface="Times New Roman"/>
                <a:ea typeface="Calibri"/>
                <a:cs typeface="Times New Roman"/>
              </a:rPr>
              <a:t>Theologica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 of St. Thomas </a:t>
            </a:r>
            <a:r>
              <a:rPr lang="es-ES" sz="1400" i="1" dirty="0" err="1">
                <a:latin typeface="Times New Roman"/>
                <a:ea typeface="Calibri"/>
                <a:cs typeface="Times New Roman"/>
              </a:rPr>
              <a:t>Aquinas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 -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traducida literalmente por los Padres de la Provincia Dominicana Inglesa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.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1920 (edición segunda y revisada) - 2008 edición online (por Kevin </a:t>
            </a:r>
            <a:r>
              <a:rPr lang="es-ES" sz="1400" dirty="0" err="1">
                <a:latin typeface="Times New Roman"/>
                <a:ea typeface="Calibri"/>
                <a:cs typeface="Times New Roman"/>
              </a:rPr>
              <a:t>Knight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). http://www.newadvent.org/summa/4069.htm (consultado </a:t>
            </a:r>
            <a:r>
              <a:rPr lang="es-ES" sz="1400" dirty="0" err="1">
                <a:latin typeface="Times New Roman"/>
                <a:ea typeface="Calibri"/>
                <a:cs typeface="Times New Roman"/>
              </a:rPr>
              <a:t>January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4, 2014). Traducción:  Aquino, Tomás de. "Suma Teológica - Parte Tercera." 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Biblioteca Campus Dominicano.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http://biblioteca.campusdominicano.org/5.pdf.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400" i="1" dirty="0">
                <a:latin typeface="Times New Roman"/>
                <a:ea typeface="Calibri"/>
                <a:cs typeface="Times New Roman"/>
              </a:rPr>
              <a:t>Catecismo de la Iglesia Católica.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sz="1400" baseline="30000" dirty="0">
                <a:latin typeface="Times New Roman"/>
                <a:ea typeface="Calibri"/>
                <a:cs typeface="Times New Roman"/>
              </a:rPr>
              <a:t>da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ed. Vatican City: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Libreria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Editrice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Vaticana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, 1997.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400" dirty="0" err="1">
                <a:latin typeface="Times New Roman"/>
                <a:ea typeface="Calibri"/>
                <a:cs typeface="Times New Roman"/>
              </a:rPr>
              <a:t>Congregacion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Para el Clero. 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Directorio General para la Catequesis.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Washington DC: USCCB Publishing, 1998.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400" dirty="0">
                <a:latin typeface="Times New Roman"/>
                <a:ea typeface="Calibri"/>
                <a:cs typeface="Times New Roman"/>
              </a:rPr>
              <a:t>Francisco, Pope. " Exhortación Apostólica Post-Sinodal 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Evangelii </a:t>
            </a:r>
            <a:r>
              <a:rPr lang="es-ES" sz="1400" i="1" dirty="0" err="1">
                <a:latin typeface="Times New Roman"/>
                <a:ea typeface="Calibri"/>
                <a:cs typeface="Times New Roman"/>
              </a:rPr>
              <a:t>Gaudium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[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La Alegría del Evangelio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]." </a:t>
            </a:r>
            <a:r>
              <a:rPr lang="en-US" sz="1400" i="1" dirty="0" err="1">
                <a:latin typeface="Times New Roman"/>
                <a:ea typeface="Calibri"/>
                <a:cs typeface="Times New Roman"/>
              </a:rPr>
              <a:t>Vaticano</a:t>
            </a:r>
            <a:r>
              <a:rPr lang="en-US" sz="1400" i="1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Noviembre 24, 2013. http://www.vatican.va/holy_father/francesco/apost_exhortations/documents/papa-francesco_esortazione-ap_20131124_evangelii-gaudium_en.html (consultado Enero 5, 2014).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400" dirty="0">
                <a:latin typeface="Times New Roman"/>
                <a:ea typeface="Calibri"/>
                <a:cs typeface="Times New Roman"/>
              </a:rPr>
              <a:t>USCCB Comité de Educación y Comité de Catequesis. </a:t>
            </a:r>
            <a:r>
              <a:rPr lang="es-ES" sz="1400" i="1">
                <a:latin typeface="Times New Roman"/>
                <a:ea typeface="Calibri"/>
                <a:cs typeface="Times New Roman"/>
              </a:rPr>
              <a:t>Directorio </a:t>
            </a:r>
            <a:r>
              <a:rPr lang="es-ES" sz="1400" i="1" smtClean="0">
                <a:latin typeface="Times New Roman"/>
                <a:ea typeface="Calibri"/>
                <a:cs typeface="Times New Roman"/>
              </a:rPr>
              <a:t>Nacional 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para la Catequesis.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Washington DC: USCCB Publishing, 2005.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Concilio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Vaticano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II. 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"Decreto </a:t>
            </a:r>
            <a:r>
              <a:rPr lang="es-ES" sz="1400" i="1" dirty="0" err="1">
                <a:latin typeface="Times New Roman"/>
                <a:ea typeface="Calibri"/>
                <a:cs typeface="Times New Roman"/>
              </a:rPr>
              <a:t>Presbyterorum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s-ES" sz="1400" i="1" dirty="0" err="1">
                <a:latin typeface="Times New Roman"/>
                <a:ea typeface="Calibri"/>
                <a:cs typeface="Times New Roman"/>
              </a:rPr>
              <a:t>Ordinis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[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Decreto sobre el Ministerio y la Vida de los Presbíteros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], promulgado por el Papa Pablo VI,." </a:t>
            </a:r>
            <a:r>
              <a:rPr lang="es-ES" sz="1400" i="1" dirty="0">
                <a:latin typeface="Times New Roman"/>
                <a:ea typeface="Calibri"/>
                <a:cs typeface="Times New Roman"/>
              </a:rPr>
              <a:t>Vaticano.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Diciembre 7, 1965. http://www.vatican.va/archive/hist_councils/ii_vatican_council/documents/vat-ii_decree_19651207_presbyterorum-ordinis_en.html (consultado </a:t>
            </a:r>
            <a:r>
              <a:rPr lang="it-IT" sz="1400" dirty="0">
                <a:latin typeface="Times New Roman"/>
                <a:ea typeface="Calibri"/>
                <a:cs typeface="Times New Roman"/>
              </a:rPr>
              <a:t>Diciembre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22, 2013).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1400" dirty="0">
                <a:latin typeface="Times New Roman"/>
                <a:ea typeface="Calibri"/>
                <a:cs typeface="Times New Roman"/>
              </a:rPr>
              <a:t>XIII Asamblea General Ordinaria del </a:t>
            </a:r>
            <a:r>
              <a:rPr lang="es-ES" sz="1400" dirty="0" err="1">
                <a:latin typeface="Times New Roman"/>
                <a:ea typeface="Calibri"/>
                <a:cs typeface="Times New Roman"/>
              </a:rPr>
              <a:t>Sinodo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 de los Obispos. "Propuestas del </a:t>
            </a:r>
            <a:r>
              <a:rPr lang="es-ES" sz="1400" dirty="0" err="1">
                <a:latin typeface="Times New Roman"/>
                <a:ea typeface="Calibri"/>
                <a:cs typeface="Times New Roman"/>
              </a:rPr>
              <a:t>Sinodo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-Traducidas." </a:t>
            </a:r>
            <a:r>
              <a:rPr lang="it-IT" sz="1400" i="1" dirty="0">
                <a:latin typeface="Times New Roman"/>
                <a:ea typeface="Calibri"/>
                <a:cs typeface="Times New Roman"/>
              </a:rPr>
              <a:t>Diocesis de Cadiz y Ceuta. 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2012. </a:t>
            </a:r>
            <a:r>
              <a:rPr lang="it-IT" sz="1400" dirty="0">
                <a:latin typeface="Times New Roman"/>
                <a:ea typeface="Calibri"/>
                <a:cs typeface="Times New Roman"/>
              </a:rPr>
              <a:t>http://catequesiscadizyceuta.files.wordpress.com/2012/11/propuestas-del-sinodo-traducidas.pdf,  (consultado Diciembre 20, 2013</a:t>
            </a:r>
            <a:r>
              <a:rPr lang="it-IT" sz="1400" dirty="0" smtClean="0">
                <a:latin typeface="Times New Roman"/>
                <a:ea typeface="Calibri"/>
                <a:cs typeface="Times New Roman"/>
              </a:rPr>
              <a:t>).</a:t>
            </a:r>
            <a:endParaRPr lang="en-US" sz="1400" dirty="0" smtClean="0"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15000"/>
              </a:lnSpc>
              <a:spcAft>
                <a:spcPts val="20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Arte</a:t>
            </a:r>
          </a:p>
          <a:p>
            <a:pPr marL="457200" indent="-457200">
              <a:lnSpc>
                <a:spcPct val="115000"/>
              </a:lnSpc>
              <a:spcAft>
                <a:spcPts val="2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© </a:t>
            </a:r>
            <a:r>
              <a:rPr lang="en-US" sz="14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Forgiving Sin (A Prodigal Daughter) 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de 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Jason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Jenicke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@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www.jasonjenicke.com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Usado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con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permiso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200"/>
              </a:spcAft>
            </a:pPr>
            <a:endParaRPr lang="en-US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64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3" y="172098"/>
            <a:ext cx="4930877" cy="6608719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s-ES" sz="5000" dirty="0">
                <a:solidFill>
                  <a:prstClr val="black"/>
                </a:solidFill>
                <a:latin typeface="Times New Roman"/>
                <a:ea typeface="Calibri"/>
              </a:rPr>
              <a:t>“El Sacramento de la Penitencia y Reconciliación 	es el lugar privilegiado </a:t>
            </a:r>
          </a:p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s-ES" sz="5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para recibir la misericordia y el perdón de Dios… </a:t>
            </a:r>
            <a:r>
              <a:rPr lang="es-ES" sz="5000" dirty="0">
                <a:solidFill>
                  <a:prstClr val="black"/>
                </a:solidFill>
                <a:latin typeface="Times New Roman"/>
                <a:ea typeface="Calibri"/>
              </a:rPr>
              <a:t>En este sacramento, </a:t>
            </a:r>
          </a:p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s-ES" sz="5000" dirty="0">
                <a:solidFill>
                  <a:prstClr val="black"/>
                </a:solidFill>
                <a:latin typeface="Times New Roman"/>
                <a:ea typeface="Calibri"/>
              </a:rPr>
              <a:t>todos los bautizados</a:t>
            </a:r>
          </a:p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s-ES" sz="5000" dirty="0">
                <a:solidFill>
                  <a:prstClr val="black"/>
                </a:solidFill>
                <a:latin typeface="Times New Roman"/>
                <a:ea typeface="Calibri"/>
              </a:rPr>
              <a:t>tienen un </a:t>
            </a:r>
          </a:p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s-ES" sz="5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encuentro nuevo y personal con Jesucristo</a:t>
            </a:r>
            <a:r>
              <a:rPr lang="es-ES" sz="5000" dirty="0">
                <a:solidFill>
                  <a:prstClr val="black"/>
                </a:solidFill>
                <a:latin typeface="Times New Roman"/>
                <a:ea typeface="Calibri"/>
              </a:rPr>
              <a:t>, …”   </a:t>
            </a:r>
            <a:r>
              <a:rPr lang="es-ES" sz="5000" dirty="0">
                <a:solidFill>
                  <a:prstClr val="black"/>
                </a:solidFill>
              </a:rPr>
              <a:t> </a:t>
            </a:r>
          </a:p>
          <a:p>
            <a:pPr marL="0" lvl="0" indent="0" algn="r">
              <a:spcBef>
                <a:spcPts val="1200"/>
              </a:spcBef>
              <a:buNone/>
            </a:pPr>
            <a:r>
              <a:rPr lang="es-ES" sz="2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XIII Asamblea General Ordinaria del Sínodo de los Obispos </a:t>
            </a:r>
            <a:r>
              <a:rPr lang="es-ES" sz="29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es-ES" sz="29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Propuestas Finales, </a:t>
            </a:r>
            <a:r>
              <a:rPr lang="es-ES" sz="2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2012, no. 33,</a:t>
            </a:r>
            <a:r>
              <a:rPr lang="es-ES" sz="2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PrepartoEncntrChristinReconcil-NewEvang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 rot="758923">
            <a:off x="1934497" y="5768512"/>
            <a:ext cx="4009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©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Forgiving Sin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 by  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Jason </a:t>
            </a:r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Jenicke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imena.debroeck\AppData\Local\Microsoft\Windows\Temporary Internet Files\Content.Outlook\2B7VIWWY\Forgiving Sin (A Prodigal Daughter)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1362"/>
            <a:ext cx="4191000" cy="5615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8038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ln>
                  <a:solidFill>
                    <a:srgbClr val="8064A2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El Sacramento de la Penitencia y Reconciliación </a:t>
            </a:r>
            <a:r>
              <a:rPr lang="en-US" sz="4000" b="1" dirty="0" smtClean="0">
                <a:ln>
                  <a:solidFill>
                    <a:srgbClr val="8064A2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Calibri"/>
            </a:endParaRPr>
          </a:p>
          <a:p>
            <a:pPr marL="0" marR="0" indent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… un </a:t>
            </a:r>
            <a:r>
              <a:rPr lang="es-ES" sz="3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encuentro </a:t>
            </a:r>
            <a:r>
              <a:rPr lang="es-E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nuevo y personal con Jesucristo</a:t>
            </a:r>
            <a:r>
              <a:rPr lang="es-ES" sz="3400" dirty="0">
                <a:solidFill>
                  <a:prstClr val="black"/>
                </a:solidFill>
                <a:latin typeface="Times New Roman"/>
                <a:ea typeface="Calibri"/>
              </a:rPr>
              <a:t>, …”   </a:t>
            </a:r>
            <a:r>
              <a:rPr lang="es-ES" sz="3400" dirty="0">
                <a:solidFill>
                  <a:prstClr val="black"/>
                </a:solidFill>
              </a:rPr>
              <a:t> </a:t>
            </a:r>
          </a:p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6497" y="5654675"/>
            <a:ext cx="4009103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© </a:t>
            </a:r>
            <a:r>
              <a:rPr lang="en-US" sz="14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Forgiving Sin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 by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Jason </a:t>
            </a:r>
            <a:r>
              <a:rPr lang="en-US" sz="14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Jenicke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Objetivos</a:t>
            </a:r>
            <a:endParaRPr lang="es-E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236538" indent="-236538">
              <a:spcAft>
                <a:spcPts val="1800"/>
              </a:spcAft>
              <a:buClr>
                <a:srgbClr val="6600CC"/>
              </a:buClr>
            </a:pPr>
            <a:r>
              <a:rPr lang="es-ES" dirty="0" smtClean="0">
                <a:latin typeface="Times New Roman"/>
                <a:cs typeface="Times New Roman"/>
              </a:rPr>
              <a:t>¿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Quién es un catequista y 				     </a:t>
            </a:r>
            <a:r>
              <a:rPr lang="es-ES" sz="3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quién es responsable de </a:t>
            </a:r>
            <a:r>
              <a:rPr lang="es-ES" sz="3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3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sacramental?</a:t>
            </a:r>
          </a:p>
          <a:p>
            <a:pPr>
              <a:spcAft>
                <a:spcPts val="1800"/>
              </a:spcAft>
              <a:buClr>
                <a:srgbClr val="6600CC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Relación que Necesita Sanación</a:t>
            </a:r>
          </a:p>
          <a:p>
            <a:pPr>
              <a:spcAft>
                <a:spcPts val="1800"/>
              </a:spcAft>
              <a:buClr>
                <a:srgbClr val="6600CC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Disposición Necesaria Para Recibir el Sacramento</a:t>
            </a:r>
          </a:p>
          <a:p>
            <a:pPr>
              <a:spcAft>
                <a:spcPts val="1800"/>
              </a:spcAft>
              <a:buClr>
                <a:srgbClr val="6600CC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Catequesis Esencial para el Sacramento de la Penitencia y la Reconciliación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6600CC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s-E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Preparación </a:t>
            </a:r>
            <a:r>
              <a:rPr lang="es-ES" sz="4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Sacramental </a:t>
            </a:r>
            <a:endParaRPr lang="es-ES" sz="4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F1C5A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>
            <a:normAutofit fontScale="77500" lnSpcReduction="20000"/>
          </a:bodyPr>
          <a:lstStyle/>
          <a:p>
            <a:pPr marL="236538" indent="0">
              <a:spcAft>
                <a:spcPts val="1800"/>
              </a:spcAft>
              <a:buClr>
                <a:srgbClr val="6600CC"/>
              </a:buClr>
              <a:buNone/>
            </a:pPr>
            <a:r>
              <a:rPr lang="es-E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¿Quién es un catequista y 				     quién es responsable de la preparación sacramental?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s-E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 la comunidad cristiana</a:t>
            </a:r>
          </a:p>
          <a:p>
            <a:pPr marL="1828800" lvl="0" indent="-339725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s-E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El obispo es el catequista principal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s-E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padres de familia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s-E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 persona que enseña la fe a niños, jóvenes, o adultos </a:t>
            </a:r>
            <a:endParaRPr lang="es-E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s-E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Catequistas laicos: voluntarios o empleados por la Iglesia 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s-E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clero 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600CC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36538" algn="l"/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Una Relación </a:t>
            </a:r>
            <a:b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que Necesita Sanación</a:t>
            </a:r>
            <a:endParaRPr lang="es-E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>
            <a:normAutofit fontScale="92500" lnSpcReduction="10000"/>
          </a:bodyPr>
          <a:lstStyle/>
          <a:p>
            <a:pPr marL="117475" indent="-117475"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Fuimos creados en imagen de la relación justa y de armonía que existe entre las personas de la Trinidad</a:t>
            </a:r>
          </a:p>
          <a:p>
            <a:pPr marL="693738" indent="-354013">
              <a:spcAft>
                <a:spcPts val="1800"/>
              </a:spcAft>
              <a:buClr>
                <a:srgbClr val="7030A0"/>
              </a:buClr>
            </a:pPr>
            <a:r>
              <a:rPr lang="es-ES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pecado quebrantó el estado de “justicia original”</a:t>
            </a:r>
          </a:p>
          <a:p>
            <a:pPr marL="1371600" indent="-457200"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Dios nos invita continuamente a que regresemos a una relación correcta y justa.</a:t>
            </a:r>
          </a:p>
          <a:p>
            <a:pPr marL="2065338" indent="-457200"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Dios nunca se cansa de perdonar;              somos nosotros los que nos cansamos de acudir a su misericordia. 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Evangelii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Gaudium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no.3)</a:t>
            </a: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Una Relación </a:t>
            </a:r>
            <a:br>
              <a:rPr lang="es-E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que Necesita Sanación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876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Somos creados en su imagen y semejanza					(Gen 1:26-27)</a:t>
            </a:r>
          </a:p>
          <a:p>
            <a:pPr marL="693738" indent="-354013"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Dios es un ser ‘relacional’/ Dios existe en relación </a:t>
            </a:r>
          </a:p>
          <a:p>
            <a:pPr marL="1371600" indent="-457200"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Somos creados para tener una RELACION con Dios y con el prójimo. </a:t>
            </a:r>
          </a:p>
          <a:p>
            <a:pPr marL="2168525" indent="-339725">
              <a:spcAft>
                <a:spcPts val="1800"/>
              </a:spcAft>
              <a:buClr>
                <a:srgbClr val="7030A0"/>
              </a:buClr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Somos creados en la imagen de la relación justa y de armonía que existe entre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personas de la Trinidad</a:t>
            </a: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Una Relación </a:t>
            </a:r>
            <a:b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s-ES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que Necesita Sanación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114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s-E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 ha reconciliado a la humanidad con Dios y así restituyo esta relación justa</a:t>
            </a:r>
          </a:p>
          <a:p>
            <a:pPr marL="457200" indent="-220663">
              <a:spcAft>
                <a:spcPts val="1800"/>
              </a:spcAft>
              <a:buClr>
                <a:srgbClr val="7030A0"/>
              </a:buClr>
            </a:pP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es el primer acto de reconciliación</a:t>
            </a:r>
          </a:p>
          <a:p>
            <a:pPr marL="1150938" indent="-457200">
              <a:spcAft>
                <a:spcPts val="1800"/>
              </a:spcAft>
              <a:buClr>
                <a:srgbClr val="7030A0"/>
              </a:buClr>
            </a:pP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 nos reconcilio con el Padre,  y nos hizo partícipes de su naturaleza divina.</a:t>
            </a:r>
          </a:p>
          <a:p>
            <a:pPr marL="1711325" indent="-457200"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                      SPAN PreptoEncounterChristinReconc-NEvang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reparación Inicial&amp;#x0D;&amp;#x0A;para un Encuentro con Cristo en el &amp;#x0D;&amp;#x0A;Sacramento de Penitencia y Reconciliación &amp;#x0D;&amp;#x0A;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84&quot;/&gt;&lt;/object&gt;&lt;object type=&quot;3&quot; unique_id=&quot;10006&quot;&gt;&lt;property id=&quot;20148&quot; value=&quot;5&quot;/&gt;&lt;property id=&quot;20300&quot; value=&quot;Slide 4 - &amp;quot;El Sacramento de la Penitencia y Reconciliación …&amp;quot;&quot;/&gt;&lt;property id=&quot;20307&quot; value=&quot;283&quot;/&gt;&lt;/object&gt;&lt;object type=&quot;3&quot; unique_id=&quot;10007&quot;&gt;&lt;property id=&quot;20148&quot; value=&quot;5&quot;/&gt;&lt;property id=&quot;20300&quot; value=&quot;Slide 5 - &amp;quot;Objetivos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Preparación Sacramental 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na Relación &amp;#x0D;&amp;#x0A;que Necesita Sanación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Una Relación &amp;#x0D;&amp;#x0A;que Necesita Sanación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Una Relación &amp;#x0D;&amp;#x0A;que Necesita Sanación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Una Relación &amp;#x0D;&amp;#x0A;que Necesita Sanación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Una Relación &amp;#x0D;&amp;#x0A;que Necesita Sanación&amp;quot;&quot;/&gt;&lt;property id=&quot;20307&quot; value=&quot;265&quot;/&gt;&lt;/object&gt;&lt;object type=&quot;3&quot; unique_id=&quot;10014&quot;&gt;&lt;property id=&quot;20148&quot; value=&quot;5&quot;/&gt;&lt;property id=&quot;20300&quot; value=&quot;Slide 12 - &amp;quot;Disposición Necesaria&amp;#x0D;&amp;#x0A;Para Recibir el Sacramento&amp;quot;&quot;/&gt;&lt;property id=&quot;20307&quot; value=&quot;266&quot;/&gt;&lt;/object&gt;&lt;object type=&quot;3&quot; unique_id=&quot;10015&quot;&gt;&lt;property id=&quot;20148&quot; value=&quot;5&quot;/&gt;&lt;property id=&quot;20300&quot; value=&quot;Slide 13 - &amp;quot;Disposición Necesaria&amp;#x0D;&amp;#x0A;Para Recibir el Sacramento&amp;quot;&quot;/&gt;&lt;property id=&quot;20307&quot; value=&quot;267&quot;/&gt;&lt;/object&gt;&lt;object type=&quot;3&quot; unique_id=&quot;10016&quot;&gt;&lt;property id=&quot;20148&quot; value=&quot;5&quot;/&gt;&lt;property id=&quot;20300&quot; value=&quot;Slide 14 - &amp;quot;Disposición Necesaria&amp;#x0D;&amp;#x0A;Para Recibir el Sacramento&amp;quot;&quot;/&gt;&lt;property id=&quot;20307&quot; value=&quot;268&quot;/&gt;&lt;/object&gt;&lt;object type=&quot;3&quot; unique_id=&quot;10017&quot;&gt;&lt;property id=&quot;20148&quot; value=&quot;5&quot;/&gt;&lt;property id=&quot;20300&quot; value=&quot;Slide 15 - &amp;quot;Disposición Necesaria&amp;#x0D;&amp;#x0A;Para Recibir el Sacramento&amp;quot;&quot;/&gt;&lt;property id=&quot;20307&quot; value=&quot;269&quot;/&gt;&lt;/object&gt;&lt;object type=&quot;3&quot; unique_id=&quot;10018&quot;&gt;&lt;property id=&quot;20148&quot; value=&quot;5&quot;/&gt;&lt;property id=&quot;20300&quot; value=&quot;Slide 16 - &amp;quot;Disposición Necesaria&amp;#x0D;&amp;#x0A;Para Recibir el Sacramento&amp;quot;&quot;/&gt;&lt;property id=&quot;20307&quot; value=&quot;270&quot;/&gt;&lt;/object&gt;&lt;object type=&quot;3&quot; unique_id=&quot;10019&quot;&gt;&lt;property id=&quot;20148&quot; value=&quot;5&quot;/&gt;&lt;property id=&quot;20300&quot; value=&quot;Slide 17 - &amp;quot;Reflexión para Catequistas&amp;quot;&quot;/&gt;&lt;property id=&quot;20307&quot; value=&quot;281&quot;/&gt;&lt;/object&gt;&lt;object type=&quot;3&quot; unique_id=&quot;10020&quot;&gt;&lt;property id=&quot;20148&quot; value=&quot;5&quot;/&gt;&lt;property id=&quot;20300&quot; value=&quot;Slide 18 - &amp;quot;Catequesis Esencial &amp;#x0D;&amp;#x0A;para este Sacramento&amp;quot;&quot;/&gt;&lt;property id=&quot;20307&quot; value=&quot;271&quot;/&gt;&lt;/object&gt;&lt;object type=&quot;3&quot; unique_id=&quot;10021&quot;&gt;&lt;property id=&quot;20148&quot; value=&quot;5&quot;/&gt;&lt;property id=&quot;20300&quot; value=&quot;Slide 19 - &amp;quot;Catequesis Esencial &amp;#x0D;&amp;#x0A;para este Sacramento&amp;quot;&quot;/&gt;&lt;property id=&quot;20307&quot; value=&quot;272&quot;/&gt;&lt;/object&gt;&lt;object type=&quot;3&quot; unique_id=&quot;10022&quot;&gt;&lt;property id=&quot;20148&quot; value=&quot;5&quot;/&gt;&lt;property id=&quot;20300&quot; value=&quot;Slide 20 - &amp;quot;Catequesis Esencial &amp;#x0D;&amp;#x0A;para este Sacramento&amp;quot;&quot;/&gt;&lt;property id=&quot;20307&quot; value=&quot;273&quot;/&gt;&lt;/object&gt;&lt;object type=&quot;3&quot; unique_id=&quot;10023&quot;&gt;&lt;property id=&quot;20148&quot; value=&quot;5&quot;/&gt;&lt;property id=&quot;20300&quot; value=&quot;Slide 21 - &amp;quot;Catequesis Esencial &amp;#x0D;&amp;#x0A;para este Sacramento&amp;quot;&quot;/&gt;&lt;property id=&quot;20307&quot; value=&quot;274&quot;/&gt;&lt;/object&gt;&lt;object type=&quot;3&quot; unique_id=&quot;10024&quot;&gt;&lt;property id=&quot;20148&quot; value=&quot;5&quot;/&gt;&lt;property id=&quot;20300&quot; value=&quot;Slide 22 - &amp;quot;Catequesis Esencial &amp;#x0D;&amp;#x0A;para este Sacramento&amp;quot;&quot;/&gt;&lt;property id=&quot;20307&quot; value=&quot;275&quot;/&gt;&lt;/object&gt;&lt;object type=&quot;3&quot; unique_id=&quot;10025&quot;&gt;&lt;property id=&quot;20148&quot; value=&quot;5&quot;/&gt;&lt;property id=&quot;20300&quot; value=&quot;Slide 23 - &amp;quot;Essential Catechesis  &amp;#x0D;&amp;#x0A;for this Sacrament&amp;quot;&quot;/&gt;&lt;property id=&quot;20307&quot; value=&quot;286&quot;/&gt;&lt;/object&gt;&lt;object type=&quot;3&quot; unique_id=&quot;10026&quot;&gt;&lt;property id=&quot;20148&quot; value=&quot;5&quot;/&gt;&lt;property id=&quot;20300&quot; value=&quot;Slide 24 - &amp;quot;Catequesis Esencial &amp;#x0D;&amp;#x0A;para este Sacramento&amp;quot;&quot;/&gt;&lt;property id=&quot;20307&quot; value=&quot;277&quot;/&gt;&lt;/object&gt;&lt;object type=&quot;3&quot; unique_id=&quot;10027&quot;&gt;&lt;property id=&quot;20148&quot; value=&quot;5&quot;/&gt;&lt;property id=&quot;20300&quot; value=&quot;Slide 25 - &amp;quot;Catequesis Esencial &amp;#x0D;&amp;#x0A;para este Sacramento&amp;quot;&quot;/&gt;&lt;property id=&quot;20307&quot; value=&quot;278&quot;/&gt;&lt;/object&gt;&lt;object type=&quot;3&quot; unique_id=&quot;10028&quot;&gt;&lt;property id=&quot;20148&quot; value=&quot;5&quot;/&gt;&lt;property id=&quot;20300&quot; value=&quot;Slide 26 - &amp;quot;Catequesis Esencial &amp;#x0D;&amp;#x0A;para este Sacramento&amp;quot;&quot;/&gt;&lt;property id=&quot;20307&quot; value=&quot;279&quot;/&gt;&lt;/object&gt;&lt;object type=&quot;3&quot; unique_id=&quot;10029&quot;&gt;&lt;property id=&quot;20148&quot; value=&quot;5&quot;/&gt;&lt;property id=&quot;20300&quot; value=&quot;Slide 27 - &amp;quot;Catequesis Esencial &amp;#x0D;&amp;#x0A;para este Sacramento&amp;quot;&quot;/&gt;&lt;property id=&quot;20307&quot; value=&quot;280&quot;/&gt;&lt;/object&gt;&lt;object type=&quot;3&quot; unique_id=&quot;10030&quot;&gt;&lt;property id=&quot;20148&quot; value=&quot;5&quot;/&gt;&lt;property id=&quot;20300&quot; value=&quot;Slide 28 - &amp;quot;Reflexión para Catequistas&amp;quot;&quot;/&gt;&lt;property id=&quot;20307&quot; value=&quot;282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/object&gt;&lt;object type=&quot;8&quot; unique_id=&quot;1006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</TotalTime>
  <Words>1544</Words>
  <Application>Microsoft Office PowerPoint</Application>
  <PresentationFormat>On-screen Show (4:3)</PresentationFormat>
  <Paragraphs>242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2_Office Theme</vt:lpstr>
      <vt:lpstr>Preparación Inicial para un Encuentro con Cristo en el  Sacramento de Penitencia y Reconciliación  </vt:lpstr>
      <vt:lpstr>PowerPoint Presentation</vt:lpstr>
      <vt:lpstr>PowerPoint Presentation</vt:lpstr>
      <vt:lpstr>El Sacramento de la Penitencia y Reconciliación …</vt:lpstr>
      <vt:lpstr>Objetivos</vt:lpstr>
      <vt:lpstr>Preparación Sacramental </vt:lpstr>
      <vt:lpstr>Una Relación  que Necesita Sanación</vt:lpstr>
      <vt:lpstr>Una Relación  que Necesita Sanación</vt:lpstr>
      <vt:lpstr>Una Relación  que Necesita Sanación</vt:lpstr>
      <vt:lpstr>Una Relación  que Necesita Sanación</vt:lpstr>
      <vt:lpstr>Una Relación  que Necesita Sanación</vt:lpstr>
      <vt:lpstr>Disposición Necesaria Para Recibir el Sacramento</vt:lpstr>
      <vt:lpstr>Disposición Necesaria Para Recibir el Sacramento</vt:lpstr>
      <vt:lpstr>Disposición Necesaria Para Recibir el Sacramento</vt:lpstr>
      <vt:lpstr>Disposición Necesaria Para Recibir el Sacramento</vt:lpstr>
      <vt:lpstr>Disposición Necesaria Para Recibir el Sacramento</vt:lpstr>
      <vt:lpstr>Reflexión para Catequistas</vt:lpstr>
      <vt:lpstr>Catequesis Esencial  para este Sacramento</vt:lpstr>
      <vt:lpstr>Catequesis Esencial  para este Sacramento</vt:lpstr>
      <vt:lpstr>Catequesis Esencial  para este Sacramento</vt:lpstr>
      <vt:lpstr>Catequesis Esencial  para este Sacramento</vt:lpstr>
      <vt:lpstr>Catequesis Esencial  para este Sacramento</vt:lpstr>
      <vt:lpstr>Essential Catechesis   for this Sacrament</vt:lpstr>
      <vt:lpstr>Catequesis Esencial  para este Sacramento</vt:lpstr>
      <vt:lpstr>Catequesis Esencial  para este Sacramento</vt:lpstr>
      <vt:lpstr>Catequesis Esencial  para este Sacramento</vt:lpstr>
      <vt:lpstr>Catequesis Esencial  para este Sacramento</vt:lpstr>
      <vt:lpstr>Reflexión para Catequistas</vt:lpstr>
      <vt:lpstr>PowerPoint Presentation</vt:lpstr>
    </vt:vector>
  </TitlesOfParts>
  <Company>AOB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ximena.debroeck</dc:creator>
  <cp:lastModifiedBy>Jennifer Beckmann</cp:lastModifiedBy>
  <cp:revision>84</cp:revision>
  <cp:lastPrinted>2014-04-14T17:55:29Z</cp:lastPrinted>
  <dcterms:created xsi:type="dcterms:W3CDTF">2014-02-11T01:01:32Z</dcterms:created>
  <dcterms:modified xsi:type="dcterms:W3CDTF">2014-05-27T12:03:36Z</dcterms:modified>
</cp:coreProperties>
</file>