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4.xml" ContentType="application/vnd.openxmlformats-officedocument.presentationml.notesSlide+xml"/>
  <Override PartName="/ppt/charts/chart9.xml" ContentType="application/vnd.openxmlformats-officedocument.drawingml.chart+xml"/>
  <Override PartName="/ppt/theme/themeOverride3.xml" ContentType="application/vnd.openxmlformats-officedocument.themeOverride+xml"/>
  <Override PartName="/ppt/notesSlides/notesSlide5.xml" ContentType="application/vnd.openxmlformats-officedocument.presentationml.notesSlide+xml"/>
  <Override PartName="/ppt/charts/chart10.xml" ContentType="application/vnd.openxmlformats-officedocument.drawingml.chart+xml"/>
  <Override PartName="/ppt/theme/themeOverride4.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1.xml" ContentType="application/vnd.openxmlformats-officedocument.drawingml.chart+xml"/>
  <Override PartName="/ppt/theme/themeOverride5.xml" ContentType="application/vnd.openxmlformats-officedocument.themeOverride+xml"/>
  <Override PartName="/ppt/charts/chart12.xml" ContentType="application/vnd.openxmlformats-officedocument.drawingml.chart+xml"/>
  <Override PartName="/ppt/theme/themeOverride6.xml" ContentType="application/vnd.openxmlformats-officedocument.themeOverride+xml"/>
  <Override PartName="/ppt/charts/chart13.xml" ContentType="application/vnd.openxmlformats-officedocument.drawingml.chart+xml"/>
  <Override PartName="/ppt/theme/themeOverride7.xml" ContentType="application/vnd.openxmlformats-officedocument.themeOverride+xml"/>
  <Override PartName="/ppt/charts/chart14.xml" ContentType="application/vnd.openxmlformats-officedocument.drawingml.chart+xml"/>
  <Override PartName="/ppt/theme/themeOverride8.xml" ContentType="application/vnd.openxmlformats-officedocument.themeOverride+xml"/>
  <Override PartName="/ppt/notesSlides/notesSlide8.xml" ContentType="application/vnd.openxmlformats-officedocument.presentationml.notesSlide+xml"/>
  <Override PartName="/ppt/charts/chart15.xml" ContentType="application/vnd.openxmlformats-officedocument.drawingml.chart+xml"/>
  <Override PartName="/ppt/notesSlides/notesSlide9.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theme/themeOverride9.xml" ContentType="application/vnd.openxmlformats-officedocument.themeOverride+xml"/>
  <Override PartName="/ppt/charts/chart18.xml" ContentType="application/vnd.openxmlformats-officedocument.drawingml.chart+xml"/>
  <Override PartName="/ppt/theme/themeOverride10.xml" ContentType="application/vnd.openxmlformats-officedocument.themeOverride+xml"/>
  <Override PartName="/ppt/charts/chart19.xml" ContentType="application/vnd.openxmlformats-officedocument.drawingml.chart+xml"/>
  <Override PartName="/ppt/theme/themeOverride11.xml" ContentType="application/vnd.openxmlformats-officedocument.themeOverride+xml"/>
  <Override PartName="/ppt/charts/chart20.xml" ContentType="application/vnd.openxmlformats-officedocument.drawingml.chart+xml"/>
  <Override PartName="/ppt/theme/themeOverride12.xml" ContentType="application/vnd.openxmlformats-officedocument.themeOverride+xml"/>
  <Override PartName="/ppt/charts/chart21.xml" ContentType="application/vnd.openxmlformats-officedocument.drawingml.chart+xml"/>
  <Override PartName="/ppt/theme/themeOverride13.xml" ContentType="application/vnd.openxmlformats-officedocument.themeOverride+xml"/>
  <Override PartName="/ppt/charts/chart22.xml" ContentType="application/vnd.openxmlformats-officedocument.drawingml.chart+xml"/>
  <Override PartName="/ppt/theme/themeOverride14.xml" ContentType="application/vnd.openxmlformats-officedocument.themeOverride+xml"/>
  <Override PartName="/ppt/charts/chart23.xml" ContentType="application/vnd.openxmlformats-officedocument.drawingml.chart+xml"/>
  <Override PartName="/ppt/charts/chart24.xml" ContentType="application/vnd.openxmlformats-officedocument.drawingml.chart+xml"/>
  <Override PartName="/ppt/notesSlides/notesSlide10.xml" ContentType="application/vnd.openxmlformats-officedocument.presentationml.notesSlide+xml"/>
  <Override PartName="/ppt/charts/chart25.xml" ContentType="application/vnd.openxmlformats-officedocument.drawingml.chart+xml"/>
  <Override PartName="/ppt/theme/themeOverride15.xml" ContentType="application/vnd.openxmlformats-officedocument.themeOverride+xml"/>
  <Override PartName="/ppt/notesSlides/notesSlide11.xml" ContentType="application/vnd.openxmlformats-officedocument.presentationml.notesSlide+xml"/>
  <Override PartName="/ppt/charts/chart26.xml" ContentType="application/vnd.openxmlformats-officedocument.drawingml.chart+xml"/>
  <Override PartName="/ppt/theme/themeOverride16.xml" ContentType="application/vnd.openxmlformats-officedocument.themeOverride+xml"/>
  <Override PartName="/ppt/notesSlides/notesSlide12.xml" ContentType="application/vnd.openxmlformats-officedocument.presentationml.notesSlide+xml"/>
  <Override PartName="/ppt/charts/chart27.xml" ContentType="application/vnd.openxmlformats-officedocument.drawingml.chart+xml"/>
  <Override PartName="/ppt/theme/themeOverride17.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1"/>
  </p:sldMasterIdLst>
  <p:notesMasterIdLst>
    <p:notesMasterId r:id="rId56"/>
  </p:notesMasterIdLst>
  <p:sldIdLst>
    <p:sldId id="374" r:id="rId2"/>
    <p:sldId id="375" r:id="rId3"/>
    <p:sldId id="376" r:id="rId4"/>
    <p:sldId id="390" r:id="rId5"/>
    <p:sldId id="391" r:id="rId6"/>
    <p:sldId id="300" r:id="rId7"/>
    <p:sldId id="348" r:id="rId8"/>
    <p:sldId id="358" r:id="rId9"/>
    <p:sldId id="359" r:id="rId10"/>
    <p:sldId id="347" r:id="rId11"/>
    <p:sldId id="302" r:id="rId12"/>
    <p:sldId id="303" r:id="rId13"/>
    <p:sldId id="304" r:id="rId14"/>
    <p:sldId id="305" r:id="rId15"/>
    <p:sldId id="307" r:id="rId16"/>
    <p:sldId id="308" r:id="rId17"/>
    <p:sldId id="309" r:id="rId18"/>
    <p:sldId id="310" r:id="rId19"/>
    <p:sldId id="312" r:id="rId20"/>
    <p:sldId id="313" r:id="rId21"/>
    <p:sldId id="392" r:id="rId22"/>
    <p:sldId id="393" r:id="rId23"/>
    <p:sldId id="258" r:id="rId24"/>
    <p:sldId id="296" r:id="rId25"/>
    <p:sldId id="294" r:id="rId26"/>
    <p:sldId id="297" r:id="rId27"/>
    <p:sldId id="298" r:id="rId28"/>
    <p:sldId id="334" r:id="rId29"/>
    <p:sldId id="336" r:id="rId30"/>
    <p:sldId id="372" r:id="rId31"/>
    <p:sldId id="373" r:id="rId32"/>
    <p:sldId id="356" r:id="rId33"/>
    <p:sldId id="357" r:id="rId34"/>
    <p:sldId id="349" r:id="rId35"/>
    <p:sldId id="350" r:id="rId36"/>
    <p:sldId id="351" r:id="rId37"/>
    <p:sldId id="352" r:id="rId38"/>
    <p:sldId id="353" r:id="rId39"/>
    <p:sldId id="398" r:id="rId40"/>
    <p:sldId id="399" r:id="rId41"/>
    <p:sldId id="314" r:id="rId42"/>
    <p:sldId id="339" r:id="rId43"/>
    <p:sldId id="340" r:id="rId44"/>
    <p:sldId id="342" r:id="rId45"/>
    <p:sldId id="397" r:id="rId46"/>
    <p:sldId id="324" r:id="rId47"/>
    <p:sldId id="325" r:id="rId48"/>
    <p:sldId id="326" r:id="rId49"/>
    <p:sldId id="327" r:id="rId50"/>
    <p:sldId id="328" r:id="rId51"/>
    <p:sldId id="330" r:id="rId52"/>
    <p:sldId id="331" r:id="rId53"/>
    <p:sldId id="396" r:id="rId54"/>
    <p:sldId id="395"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81C38D8-4312-A944-97A3-66F7CD90654E}">
          <p14:sldIdLst>
            <p14:sldId id="374"/>
            <p14:sldId id="375"/>
            <p14:sldId id="376"/>
            <p14:sldId id="390"/>
            <p14:sldId id="391"/>
            <p14:sldId id="300"/>
            <p14:sldId id="348"/>
            <p14:sldId id="358"/>
            <p14:sldId id="359"/>
            <p14:sldId id="347"/>
            <p14:sldId id="302"/>
            <p14:sldId id="303"/>
            <p14:sldId id="304"/>
            <p14:sldId id="305"/>
            <p14:sldId id="307"/>
            <p14:sldId id="308"/>
            <p14:sldId id="309"/>
            <p14:sldId id="310"/>
            <p14:sldId id="312"/>
            <p14:sldId id="313"/>
            <p14:sldId id="392"/>
            <p14:sldId id="393"/>
            <p14:sldId id="258"/>
            <p14:sldId id="296"/>
            <p14:sldId id="294"/>
            <p14:sldId id="297"/>
            <p14:sldId id="298"/>
            <p14:sldId id="334"/>
            <p14:sldId id="336"/>
            <p14:sldId id="372"/>
            <p14:sldId id="373"/>
            <p14:sldId id="356"/>
            <p14:sldId id="357"/>
            <p14:sldId id="349"/>
            <p14:sldId id="350"/>
            <p14:sldId id="351"/>
            <p14:sldId id="352"/>
            <p14:sldId id="353"/>
            <p14:sldId id="398"/>
            <p14:sldId id="399"/>
            <p14:sldId id="314"/>
            <p14:sldId id="339"/>
            <p14:sldId id="340"/>
            <p14:sldId id="342"/>
            <p14:sldId id="397"/>
            <p14:sldId id="324"/>
            <p14:sldId id="325"/>
            <p14:sldId id="326"/>
            <p14:sldId id="327"/>
            <p14:sldId id="328"/>
            <p14:sldId id="330"/>
            <p14:sldId id="331"/>
            <p14:sldId id="396"/>
            <p14:sldId id="39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BCBCE"/>
    <a:srgbClr val="EEE7E8"/>
    <a:srgbClr val="E3F0DA"/>
    <a:srgbClr val="69B342"/>
    <a:srgbClr val="B31C5B"/>
    <a:srgbClr val="D9F0FF"/>
    <a:srgbClr val="CDE2F0"/>
    <a:srgbClr val="EFFFEB"/>
    <a:srgbClr val="D1DF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8" autoAdjust="0"/>
    <p:restoredTop sz="95673" autoAdjust="0"/>
  </p:normalViewPr>
  <p:slideViewPr>
    <p:cSldViewPr snapToGrid="0" snapToObjects="1">
      <p:cViewPr varScale="1">
        <p:scale>
          <a:sx n="102" d="100"/>
          <a:sy n="102" d="100"/>
        </p:scale>
        <p:origin x="606" y="108"/>
      </p:cViewPr>
      <p:guideLst>
        <p:guide orient="horz" pos="2160"/>
        <p:guide pos="2880"/>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4.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5.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6.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7.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8.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9.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0.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2.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3.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4.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1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7.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Degree</c:v>
                </c:pt>
              </c:strCache>
            </c:strRef>
          </c:tx>
          <c:spPr>
            <a:effectLst/>
          </c:spPr>
          <c:dPt>
            <c:idx val="0"/>
            <c:bubble3D val="0"/>
            <c:spPr>
              <a:solidFill>
                <a:schemeClr val="accent1"/>
              </a:solidFill>
              <a:ln>
                <a:noFill/>
              </a:ln>
              <a:effectLst/>
            </c:spPr>
            <c:extLst>
              <c:ext xmlns:c16="http://schemas.microsoft.com/office/drawing/2014/chart" uri="{C3380CC4-5D6E-409C-BE32-E72D297353CC}">
                <c16:uniqueId val="{00000001-4EEA-4205-BA5B-2F4E1ADA73F0}"/>
              </c:ext>
            </c:extLst>
          </c:dPt>
          <c:dPt>
            <c:idx val="1"/>
            <c:bubble3D val="0"/>
            <c:spPr>
              <a:solidFill>
                <a:schemeClr val="accent2"/>
              </a:solidFill>
              <a:ln>
                <a:noFill/>
              </a:ln>
              <a:effectLst/>
            </c:spPr>
            <c:extLst>
              <c:ext xmlns:c16="http://schemas.microsoft.com/office/drawing/2014/chart" uri="{C3380CC4-5D6E-409C-BE32-E72D297353CC}">
                <c16:uniqueId val="{00000003-4EEA-4205-BA5B-2F4E1ADA73F0}"/>
              </c:ext>
            </c:extLst>
          </c:dPt>
          <c:dPt>
            <c:idx val="2"/>
            <c:bubble3D val="0"/>
            <c:spPr>
              <a:solidFill>
                <a:schemeClr val="accent3"/>
              </a:solidFill>
              <a:ln>
                <a:noFill/>
              </a:ln>
              <a:effectLst/>
            </c:spPr>
            <c:extLst>
              <c:ext xmlns:c16="http://schemas.microsoft.com/office/drawing/2014/chart" uri="{C3380CC4-5D6E-409C-BE32-E72D297353CC}">
                <c16:uniqueId val="{00000005-4EEA-4205-BA5B-2F4E1ADA73F0}"/>
              </c:ext>
            </c:extLst>
          </c:dPt>
          <c:dPt>
            <c:idx val="3"/>
            <c:bubble3D val="0"/>
            <c:spPr>
              <a:solidFill>
                <a:schemeClr val="accent4"/>
              </a:solidFill>
              <a:ln>
                <a:noFill/>
              </a:ln>
              <a:effectLst/>
            </c:spPr>
            <c:extLst>
              <c:ext xmlns:c16="http://schemas.microsoft.com/office/drawing/2014/chart" uri="{C3380CC4-5D6E-409C-BE32-E72D297353CC}">
                <c16:uniqueId val="{00000007-4EEA-4205-BA5B-2F4E1ADA73F0}"/>
              </c:ext>
            </c:extLst>
          </c:dPt>
          <c:dPt>
            <c:idx val="4"/>
            <c:bubble3D val="0"/>
            <c:spPr>
              <a:solidFill>
                <a:schemeClr val="accent5"/>
              </a:solidFill>
              <a:ln>
                <a:noFill/>
              </a:ln>
              <a:effectLst/>
            </c:spPr>
            <c:extLst>
              <c:ext xmlns:c16="http://schemas.microsoft.com/office/drawing/2014/chart" uri="{C3380CC4-5D6E-409C-BE32-E72D297353CC}">
                <c16:uniqueId val="{00000009-4EEA-4205-BA5B-2F4E1ADA73F0}"/>
              </c:ext>
            </c:extLst>
          </c:dPt>
          <c:dPt>
            <c:idx val="5"/>
            <c:bubble3D val="0"/>
            <c:spPr>
              <a:solidFill>
                <a:schemeClr val="accent6"/>
              </a:solidFill>
              <a:ln>
                <a:noFill/>
              </a:ln>
              <a:effectLst/>
            </c:spPr>
            <c:extLst>
              <c:ext xmlns:c16="http://schemas.microsoft.com/office/drawing/2014/chart" uri="{C3380CC4-5D6E-409C-BE32-E72D297353CC}">
                <c16:uniqueId val="{0000000B-4EEA-4205-BA5B-2F4E1ADA73F0}"/>
              </c:ext>
            </c:extLst>
          </c:dPt>
          <c:cat>
            <c:strRef>
              <c:f>Sheet1!$A$2:$A$7</c:f>
              <c:strCache>
                <c:ptCount val="6"/>
                <c:pt idx="0">
                  <c:v>Office-based</c:v>
                </c:pt>
                <c:pt idx="1">
                  <c:v>Missionary</c:v>
                </c:pt>
                <c:pt idx="2">
                  <c:v>Newman/Catholic Center</c:v>
                </c:pt>
                <c:pt idx="3">
                  <c:v>Parish-based</c:v>
                </c:pt>
                <c:pt idx="4">
                  <c:v>Diocesan</c:v>
                </c:pt>
                <c:pt idx="5">
                  <c:v>Other</c:v>
                </c:pt>
              </c:strCache>
            </c:strRef>
          </c:cat>
          <c:val>
            <c:numRef>
              <c:f>Sheet1!$B$2:$B$7</c:f>
              <c:numCache>
                <c:formatCode>0%</c:formatCode>
                <c:ptCount val="6"/>
                <c:pt idx="0">
                  <c:v>0.315</c:v>
                </c:pt>
                <c:pt idx="1">
                  <c:v>0.24</c:v>
                </c:pt>
                <c:pt idx="2">
                  <c:v>0.19800000000000001</c:v>
                </c:pt>
                <c:pt idx="3">
                  <c:v>0.14000000000000001</c:v>
                </c:pt>
                <c:pt idx="4">
                  <c:v>5.7000000000000002E-2</c:v>
                </c:pt>
                <c:pt idx="5">
                  <c:v>5.0999999999999997E-2</c:v>
                </c:pt>
              </c:numCache>
            </c:numRef>
          </c:val>
          <c:extLst>
            <c:ext xmlns:c16="http://schemas.microsoft.com/office/drawing/2014/chart" uri="{C3380CC4-5D6E-409C-BE32-E72D297353CC}">
              <c16:uniqueId val="{0000000C-4EEA-4205-BA5B-2F4E1ADA73F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8406684984352"/>
          <c:y val="1.42753722478581E-2"/>
          <c:w val="0.69769211185223301"/>
          <c:h val="0.93285146144093101"/>
        </c:manualLayout>
      </c:layout>
      <c:barChart>
        <c:barDir val="bar"/>
        <c:grouping val="stacked"/>
        <c:varyColors val="0"/>
        <c:ser>
          <c:idx val="4"/>
          <c:order val="0"/>
          <c:tx>
            <c:strRef>
              <c:f>Sheet1!$B$1</c:f>
              <c:strCache>
                <c:ptCount val="1"/>
                <c:pt idx="0">
                  <c:v>Daily</c:v>
                </c:pt>
              </c:strCache>
            </c:strRef>
          </c:tx>
          <c:spPr>
            <a:solidFill>
              <a:srgbClr val="57A034">
                <a:lumMod val="50000"/>
              </a:srgbClr>
            </a:solidFill>
            <a:ln>
              <a:noFill/>
            </a:ln>
          </c:spPr>
          <c:invertIfNegative val="0"/>
          <c:dPt>
            <c:idx val="0"/>
            <c:invertIfNegative val="0"/>
            <c:bubble3D val="0"/>
            <c:extLst>
              <c:ext xmlns:c16="http://schemas.microsoft.com/office/drawing/2014/chart" uri="{C3380CC4-5D6E-409C-BE32-E72D297353CC}">
                <c16:uniqueId val="{00000000-CBD9-449A-AB01-E32B9D466A95}"/>
              </c:ext>
            </c:extLst>
          </c:dPt>
          <c:dPt>
            <c:idx val="1"/>
            <c:invertIfNegative val="0"/>
            <c:bubble3D val="0"/>
            <c:extLst>
              <c:ext xmlns:c16="http://schemas.microsoft.com/office/drawing/2014/chart" uri="{C3380CC4-5D6E-409C-BE32-E72D297353CC}">
                <c16:uniqueId val="{00000001-CBD9-449A-AB01-E32B9D466A95}"/>
              </c:ext>
            </c:extLst>
          </c:dPt>
          <c:dPt>
            <c:idx val="2"/>
            <c:invertIfNegative val="0"/>
            <c:bubble3D val="0"/>
            <c:extLst>
              <c:ext xmlns:c16="http://schemas.microsoft.com/office/drawing/2014/chart" uri="{C3380CC4-5D6E-409C-BE32-E72D297353CC}">
                <c16:uniqueId val="{00000002-CBD9-449A-AB01-E32B9D466A95}"/>
              </c:ext>
            </c:extLst>
          </c:dPt>
          <c:dPt>
            <c:idx val="3"/>
            <c:invertIfNegative val="0"/>
            <c:bubble3D val="0"/>
            <c:extLst>
              <c:ext xmlns:c16="http://schemas.microsoft.com/office/drawing/2014/chart" uri="{C3380CC4-5D6E-409C-BE32-E72D297353CC}">
                <c16:uniqueId val="{00000003-CBD9-449A-AB01-E32B9D466A95}"/>
              </c:ext>
            </c:extLst>
          </c:dPt>
          <c:dPt>
            <c:idx val="4"/>
            <c:invertIfNegative val="0"/>
            <c:bubble3D val="0"/>
            <c:extLst>
              <c:ext xmlns:c16="http://schemas.microsoft.com/office/drawing/2014/chart" uri="{C3380CC4-5D6E-409C-BE32-E72D297353CC}">
                <c16:uniqueId val="{00000004-CBD9-449A-AB01-E32B9D466A95}"/>
              </c:ext>
            </c:extLst>
          </c:dPt>
          <c:dPt>
            <c:idx val="5"/>
            <c:invertIfNegative val="0"/>
            <c:bubble3D val="0"/>
            <c:extLst>
              <c:ext xmlns:c16="http://schemas.microsoft.com/office/drawing/2014/chart" uri="{C3380CC4-5D6E-409C-BE32-E72D297353CC}">
                <c16:uniqueId val="{00000005-CBD9-449A-AB01-E32B9D466A95}"/>
              </c:ext>
            </c:extLst>
          </c:dPt>
          <c:dPt>
            <c:idx val="6"/>
            <c:invertIfNegative val="0"/>
            <c:bubble3D val="0"/>
            <c:extLst>
              <c:ext xmlns:c16="http://schemas.microsoft.com/office/drawing/2014/chart" uri="{C3380CC4-5D6E-409C-BE32-E72D297353CC}">
                <c16:uniqueId val="{00000006-CBD9-449A-AB01-E32B9D466A95}"/>
              </c:ext>
            </c:extLst>
          </c:dPt>
          <c:dPt>
            <c:idx val="7"/>
            <c:invertIfNegative val="0"/>
            <c:bubble3D val="0"/>
            <c:extLst>
              <c:ext xmlns:c16="http://schemas.microsoft.com/office/drawing/2014/chart" uri="{C3380CC4-5D6E-409C-BE32-E72D297353CC}">
                <c16:uniqueId val="{00000007-CBD9-449A-AB01-E32B9D466A95}"/>
              </c:ext>
            </c:extLst>
          </c:dPt>
          <c:dPt>
            <c:idx val="8"/>
            <c:invertIfNegative val="0"/>
            <c:bubble3D val="0"/>
            <c:extLst>
              <c:ext xmlns:c16="http://schemas.microsoft.com/office/drawing/2014/chart" uri="{C3380CC4-5D6E-409C-BE32-E72D297353CC}">
                <c16:uniqueId val="{00000008-CBD9-449A-AB01-E32B9D466A95}"/>
              </c:ext>
            </c:extLst>
          </c:dPt>
          <c:dPt>
            <c:idx val="9"/>
            <c:invertIfNegative val="0"/>
            <c:bubble3D val="0"/>
            <c:extLst>
              <c:ext xmlns:c16="http://schemas.microsoft.com/office/drawing/2014/chart" uri="{C3380CC4-5D6E-409C-BE32-E72D297353CC}">
                <c16:uniqueId val="{00000009-CBD9-449A-AB01-E32B9D466A95}"/>
              </c:ext>
            </c:extLst>
          </c:dPt>
          <c:dPt>
            <c:idx val="10"/>
            <c:invertIfNegative val="0"/>
            <c:bubble3D val="0"/>
            <c:extLst>
              <c:ext xmlns:c16="http://schemas.microsoft.com/office/drawing/2014/chart" uri="{C3380CC4-5D6E-409C-BE32-E72D297353CC}">
                <c16:uniqueId val="{0000000A-CBD9-449A-AB01-E32B9D466A95}"/>
              </c:ext>
            </c:extLst>
          </c:dPt>
          <c:dPt>
            <c:idx val="11"/>
            <c:invertIfNegative val="0"/>
            <c:bubble3D val="0"/>
            <c:extLst>
              <c:ext xmlns:c16="http://schemas.microsoft.com/office/drawing/2014/chart" uri="{C3380CC4-5D6E-409C-BE32-E72D297353CC}">
                <c16:uniqueId val="{0000000B-CBD9-449A-AB01-E32B9D466A95}"/>
              </c:ext>
            </c:extLst>
          </c:dPt>
          <c:dPt>
            <c:idx val="12"/>
            <c:invertIfNegative val="0"/>
            <c:bubble3D val="0"/>
            <c:extLst>
              <c:ext xmlns:c16="http://schemas.microsoft.com/office/drawing/2014/chart" uri="{C3380CC4-5D6E-409C-BE32-E72D297353CC}">
                <c16:uniqueId val="{0000000C-CBD9-449A-AB01-E32B9D466A95}"/>
              </c:ext>
            </c:extLst>
          </c:dPt>
          <c:dPt>
            <c:idx val="15"/>
            <c:invertIfNegative val="0"/>
            <c:bubble3D val="0"/>
            <c:extLst>
              <c:ext xmlns:c16="http://schemas.microsoft.com/office/drawing/2014/chart" uri="{C3380CC4-5D6E-409C-BE32-E72D297353CC}">
                <c16:uniqueId val="{0000000D-CBD9-449A-AB01-E32B9D466A95}"/>
              </c:ext>
            </c:extLst>
          </c:dPt>
          <c:dLbls>
            <c:dLbl>
              <c:idx val="0"/>
              <c:delete val="1"/>
              <c:extLst>
                <c:ext xmlns:c15="http://schemas.microsoft.com/office/drawing/2012/chart" uri="{CE6537A1-D6FC-4f65-9D91-7224C49458BB}"/>
                <c:ext xmlns:c16="http://schemas.microsoft.com/office/drawing/2014/chart" uri="{C3380CC4-5D6E-409C-BE32-E72D297353CC}">
                  <c16:uniqueId val="{00000000-CBD9-449A-AB01-E32B9D466A95}"/>
                </c:ext>
              </c:extLst>
            </c:dLbl>
            <c:dLbl>
              <c:idx val="1"/>
              <c:delete val="1"/>
              <c:extLst>
                <c:ext xmlns:c15="http://schemas.microsoft.com/office/drawing/2012/chart" uri="{CE6537A1-D6FC-4f65-9D91-7224C49458BB}"/>
                <c:ext xmlns:c16="http://schemas.microsoft.com/office/drawing/2014/chart" uri="{C3380CC4-5D6E-409C-BE32-E72D297353CC}">
                  <c16:uniqueId val="{00000001-CBD9-449A-AB01-E32B9D466A95}"/>
                </c:ext>
              </c:extLst>
            </c:dLbl>
            <c:dLbl>
              <c:idx val="2"/>
              <c:delete val="1"/>
              <c:extLst>
                <c:ext xmlns:c15="http://schemas.microsoft.com/office/drawing/2012/chart" uri="{CE6537A1-D6FC-4f65-9D91-7224C49458BB}"/>
                <c:ext xmlns:c16="http://schemas.microsoft.com/office/drawing/2014/chart" uri="{C3380CC4-5D6E-409C-BE32-E72D297353CC}">
                  <c16:uniqueId val="{00000002-CBD9-449A-AB01-E32B9D466A95}"/>
                </c:ext>
              </c:extLst>
            </c:dLbl>
            <c:numFmt formatCode="0%" sourceLinked="0"/>
            <c:spPr>
              <a:noFill/>
              <a:ln>
                <a:noFill/>
              </a:ln>
              <a:effectLst/>
            </c:spPr>
            <c:txPr>
              <a:bodyPr wrap="square" lIns="38100" tIns="19050" rIns="38100" bIns="19050" anchor="ctr">
                <a:spAutoFit/>
              </a:bodyPr>
              <a:lstStyle/>
              <a:p>
                <a:pPr>
                  <a:defRPr sz="8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Ecumenical/Interfaith prayer</c:v>
                </c:pt>
                <c:pt idx="1">
                  <c:v>Sacrament of Reconciliation</c:v>
                </c:pt>
                <c:pt idx="2">
                  <c:v>Receiving spiritual direction</c:v>
                </c:pt>
                <c:pt idx="3">
                  <c:v>Accountability/Support group</c:v>
                </c:pt>
                <c:pt idx="4">
                  <c:v>Service/Work for justice</c:v>
                </c:pt>
                <c:pt idx="5">
                  <c:v>Praise and worship, art and music</c:v>
                </c:pt>
                <c:pt idx="6">
                  <c:v>Sabbath time</c:v>
                </c:pt>
                <c:pt idx="7">
                  <c:v>Faith sharing</c:v>
                </c:pt>
              </c:strCache>
            </c:strRef>
          </c:cat>
          <c:val>
            <c:numRef>
              <c:f>Sheet1!$B$2:$B$9</c:f>
              <c:numCache>
                <c:formatCode>0%</c:formatCode>
                <c:ptCount val="8"/>
                <c:pt idx="0">
                  <c:v>1.2999999999999999E-2</c:v>
                </c:pt>
                <c:pt idx="1">
                  <c:v>6.0000000000000001E-3</c:v>
                </c:pt>
                <c:pt idx="2">
                  <c:v>3.0000000000000001E-3</c:v>
                </c:pt>
                <c:pt idx="3">
                  <c:v>0.05</c:v>
                </c:pt>
                <c:pt idx="4">
                  <c:v>6.7000000000000004E-2</c:v>
                </c:pt>
                <c:pt idx="5">
                  <c:v>0.13200000000000001</c:v>
                </c:pt>
                <c:pt idx="6">
                  <c:v>5.3999999999999999E-2</c:v>
                </c:pt>
                <c:pt idx="7">
                  <c:v>0.315</c:v>
                </c:pt>
              </c:numCache>
            </c:numRef>
          </c:val>
          <c:extLst>
            <c:ext xmlns:c16="http://schemas.microsoft.com/office/drawing/2014/chart" uri="{C3380CC4-5D6E-409C-BE32-E72D297353CC}">
              <c16:uniqueId val="{0000000E-CBD9-449A-AB01-E32B9D466A95}"/>
            </c:ext>
          </c:extLst>
        </c:ser>
        <c:ser>
          <c:idx val="0"/>
          <c:order val="1"/>
          <c:tx>
            <c:strRef>
              <c:f>Sheet1!$C$1</c:f>
              <c:strCache>
                <c:ptCount val="1"/>
                <c:pt idx="0">
                  <c:v>Weekly</c:v>
                </c:pt>
              </c:strCache>
            </c:strRef>
          </c:tx>
          <c:spPr>
            <a:solidFill>
              <a:srgbClr val="57A034"/>
            </a:solidFill>
            <a:ln>
              <a:noFill/>
            </a:ln>
          </c:spPr>
          <c:invertIfNegative val="0"/>
          <c:dLbls>
            <c:spPr>
              <a:noFill/>
              <a:ln>
                <a:noFill/>
              </a:ln>
              <a:effectLst/>
            </c:spPr>
            <c:txPr>
              <a:bodyPr/>
              <a:lstStyle/>
              <a:p>
                <a:pPr>
                  <a:defRPr sz="8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Ecumenical/Interfaith prayer</c:v>
                </c:pt>
                <c:pt idx="1">
                  <c:v>Sacrament of Reconciliation</c:v>
                </c:pt>
                <c:pt idx="2">
                  <c:v>Receiving spiritual direction</c:v>
                </c:pt>
                <c:pt idx="3">
                  <c:v>Accountability/Support group</c:v>
                </c:pt>
                <c:pt idx="4">
                  <c:v>Service/Work for justice</c:v>
                </c:pt>
                <c:pt idx="5">
                  <c:v>Praise and worship, art and music</c:v>
                </c:pt>
                <c:pt idx="6">
                  <c:v>Sabbath time</c:v>
                </c:pt>
                <c:pt idx="7">
                  <c:v>Faith sharing</c:v>
                </c:pt>
              </c:strCache>
            </c:strRef>
          </c:cat>
          <c:val>
            <c:numRef>
              <c:f>Sheet1!$C$2:$C$9</c:f>
              <c:numCache>
                <c:formatCode>0%</c:formatCode>
                <c:ptCount val="8"/>
                <c:pt idx="0">
                  <c:v>9.9000000000000005E-2</c:v>
                </c:pt>
                <c:pt idx="1">
                  <c:v>0.159</c:v>
                </c:pt>
                <c:pt idx="2">
                  <c:v>5.7000000000000002E-2</c:v>
                </c:pt>
                <c:pt idx="3">
                  <c:v>0.309</c:v>
                </c:pt>
                <c:pt idx="4">
                  <c:v>0.20799999999999999</c:v>
                </c:pt>
                <c:pt idx="5">
                  <c:v>0.40799999999999997</c:v>
                </c:pt>
                <c:pt idx="6">
                  <c:v>0.65500000000000003</c:v>
                </c:pt>
                <c:pt idx="7">
                  <c:v>0.372</c:v>
                </c:pt>
              </c:numCache>
            </c:numRef>
          </c:val>
          <c:extLst>
            <c:ext xmlns:c16="http://schemas.microsoft.com/office/drawing/2014/chart" uri="{C3380CC4-5D6E-409C-BE32-E72D297353CC}">
              <c16:uniqueId val="{0000000F-CBD9-449A-AB01-E32B9D466A95}"/>
            </c:ext>
          </c:extLst>
        </c:ser>
        <c:ser>
          <c:idx val="1"/>
          <c:order val="2"/>
          <c:tx>
            <c:strRef>
              <c:f>Sheet1!$D$1</c:f>
              <c:strCache>
                <c:ptCount val="1"/>
                <c:pt idx="0">
                  <c:v>Monthly</c:v>
                </c:pt>
              </c:strCache>
            </c:strRef>
          </c:tx>
          <c:spPr>
            <a:solidFill>
              <a:srgbClr val="57A034">
                <a:lumMod val="40000"/>
                <a:lumOff val="60000"/>
              </a:srgbClr>
            </a:solidFill>
            <a:ln>
              <a:noFill/>
            </a:ln>
          </c:spPr>
          <c:invertIfNegative val="0"/>
          <c:dLbls>
            <c:dLbl>
              <c:idx val="14"/>
              <c:delete val="1"/>
              <c:extLst>
                <c:ext xmlns:c15="http://schemas.microsoft.com/office/drawing/2012/chart" uri="{CE6537A1-D6FC-4f65-9D91-7224C49458BB}"/>
                <c:ext xmlns:c16="http://schemas.microsoft.com/office/drawing/2014/chart" uri="{C3380CC4-5D6E-409C-BE32-E72D297353CC}">
                  <c16:uniqueId val="{00000010-CBD9-449A-AB01-E32B9D466A95}"/>
                </c:ext>
              </c:extLst>
            </c:dLbl>
            <c:spPr>
              <a:noFill/>
              <a:ln>
                <a:noFill/>
              </a:ln>
              <a:effectLst/>
            </c:spPr>
            <c:txPr>
              <a:bodyPr/>
              <a:lstStyle/>
              <a:p>
                <a:pPr>
                  <a:defRPr sz="800" b="1">
                    <a:solidFill>
                      <a:schemeClr val="tx1">
                        <a:lumMod val="75000"/>
                        <a:lumOff val="25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Ecumenical/Interfaith prayer</c:v>
                </c:pt>
                <c:pt idx="1">
                  <c:v>Sacrament of Reconciliation</c:v>
                </c:pt>
                <c:pt idx="2">
                  <c:v>Receiving spiritual direction</c:v>
                </c:pt>
                <c:pt idx="3">
                  <c:v>Accountability/Support group</c:v>
                </c:pt>
                <c:pt idx="4">
                  <c:v>Service/Work for justice</c:v>
                </c:pt>
                <c:pt idx="5">
                  <c:v>Praise and worship, art and music</c:v>
                </c:pt>
                <c:pt idx="6">
                  <c:v>Sabbath time</c:v>
                </c:pt>
                <c:pt idx="7">
                  <c:v>Faith sharing</c:v>
                </c:pt>
              </c:strCache>
            </c:strRef>
          </c:cat>
          <c:val>
            <c:numRef>
              <c:f>Sheet1!$D$2:$D$9</c:f>
              <c:numCache>
                <c:formatCode>0%</c:formatCode>
                <c:ptCount val="8"/>
                <c:pt idx="0">
                  <c:v>0.19400000000000001</c:v>
                </c:pt>
                <c:pt idx="1">
                  <c:v>0.436</c:v>
                </c:pt>
                <c:pt idx="2">
                  <c:v>0.55200000000000005</c:v>
                </c:pt>
                <c:pt idx="3">
                  <c:v>0.25600000000000001</c:v>
                </c:pt>
                <c:pt idx="4">
                  <c:v>0.34899999999999998</c:v>
                </c:pt>
                <c:pt idx="5">
                  <c:v>0.20399999999999999</c:v>
                </c:pt>
                <c:pt idx="6">
                  <c:v>9.1999999999999998E-2</c:v>
                </c:pt>
                <c:pt idx="7">
                  <c:v>0.16600000000000001</c:v>
                </c:pt>
              </c:numCache>
            </c:numRef>
          </c:val>
          <c:extLst>
            <c:ext xmlns:c16="http://schemas.microsoft.com/office/drawing/2014/chart" uri="{C3380CC4-5D6E-409C-BE32-E72D297353CC}">
              <c16:uniqueId val="{00000011-CBD9-449A-AB01-E32B9D466A95}"/>
            </c:ext>
          </c:extLst>
        </c:ser>
        <c:ser>
          <c:idx val="2"/>
          <c:order val="3"/>
          <c:tx>
            <c:strRef>
              <c:f>Sheet1!$E$1</c:f>
              <c:strCache>
                <c:ptCount val="1"/>
                <c:pt idx="0">
                  <c:v>Quarterly</c:v>
                </c:pt>
              </c:strCache>
            </c:strRef>
          </c:tx>
          <c:spPr>
            <a:solidFill>
              <a:srgbClr val="003963">
                <a:lumMod val="25000"/>
                <a:lumOff val="75000"/>
              </a:srgbClr>
            </a:solidFill>
            <a:ln>
              <a:noFill/>
            </a:ln>
          </c:spPr>
          <c:invertIfNegative val="0"/>
          <c:dLbls>
            <c:spPr>
              <a:noFill/>
              <a:ln>
                <a:noFill/>
              </a:ln>
              <a:effectLst/>
            </c:spPr>
            <c:txPr>
              <a:bodyPr wrap="square" lIns="38100" tIns="19050" rIns="38100" bIns="19050" anchor="ctr">
                <a:spAutoFit/>
              </a:bodyPr>
              <a:lstStyle/>
              <a:p>
                <a:pPr>
                  <a:defRPr sz="800">
                    <a:solidFill>
                      <a:schemeClr val="tx1">
                        <a:lumMod val="75000"/>
                        <a:lumOff val="2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Ecumenical/Interfaith prayer</c:v>
                </c:pt>
                <c:pt idx="1">
                  <c:v>Sacrament of Reconciliation</c:v>
                </c:pt>
                <c:pt idx="2">
                  <c:v>Receiving spiritual direction</c:v>
                </c:pt>
                <c:pt idx="3">
                  <c:v>Accountability/Support group</c:v>
                </c:pt>
                <c:pt idx="4">
                  <c:v>Service/Work for justice</c:v>
                </c:pt>
                <c:pt idx="5">
                  <c:v>Praise and worship, art and music</c:v>
                </c:pt>
                <c:pt idx="6">
                  <c:v>Sabbath time</c:v>
                </c:pt>
                <c:pt idx="7">
                  <c:v>Faith sharing</c:v>
                </c:pt>
              </c:strCache>
            </c:strRef>
          </c:cat>
          <c:val>
            <c:numRef>
              <c:f>Sheet1!$E$2:$E$9</c:f>
              <c:numCache>
                <c:formatCode>0%</c:formatCode>
                <c:ptCount val="8"/>
                <c:pt idx="0">
                  <c:v>0.25700000000000001</c:v>
                </c:pt>
                <c:pt idx="1">
                  <c:v>0.22</c:v>
                </c:pt>
                <c:pt idx="2">
                  <c:v>0.17599999999999999</c:v>
                </c:pt>
                <c:pt idx="4">
                  <c:v>0.23599999999999999</c:v>
                </c:pt>
              </c:numCache>
            </c:numRef>
          </c:val>
          <c:extLst>
            <c:ext xmlns:c16="http://schemas.microsoft.com/office/drawing/2014/chart" uri="{C3380CC4-5D6E-409C-BE32-E72D297353CC}">
              <c16:uniqueId val="{00000012-CBD9-449A-AB01-E32B9D466A95}"/>
            </c:ext>
          </c:extLst>
        </c:ser>
        <c:ser>
          <c:idx val="3"/>
          <c:order val="4"/>
          <c:tx>
            <c:strRef>
              <c:f>Sheet1!$F$1</c:f>
              <c:strCache>
                <c:ptCount val="1"/>
                <c:pt idx="0">
                  <c:v>Annually</c:v>
                </c:pt>
              </c:strCache>
            </c:strRef>
          </c:tx>
          <c:spPr>
            <a:solidFill>
              <a:sysClr val="window" lastClr="FFFFFF">
                <a:lumMod val="85000"/>
              </a:sysClr>
            </a:solidFill>
            <a:ln>
              <a:noFill/>
            </a:ln>
          </c:spPr>
          <c:invertIfNegative val="0"/>
          <c:dLbls>
            <c:spPr>
              <a:noFill/>
              <a:ln>
                <a:noFill/>
              </a:ln>
              <a:effectLst/>
            </c:spPr>
            <c:txPr>
              <a:bodyPr wrap="square" lIns="38100" tIns="19050" rIns="38100" bIns="19050" anchor="ctr">
                <a:spAutoFit/>
              </a:bodyPr>
              <a:lstStyle/>
              <a:p>
                <a:pPr>
                  <a:defRPr sz="800">
                    <a:solidFill>
                      <a:schemeClr val="tx1">
                        <a:lumMod val="75000"/>
                        <a:lumOff val="2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Ecumenical/Interfaith prayer</c:v>
                </c:pt>
                <c:pt idx="1">
                  <c:v>Sacrament of Reconciliation</c:v>
                </c:pt>
                <c:pt idx="2">
                  <c:v>Receiving spiritual direction</c:v>
                </c:pt>
                <c:pt idx="3">
                  <c:v>Accountability/Support group</c:v>
                </c:pt>
                <c:pt idx="4">
                  <c:v>Service/Work for justice</c:v>
                </c:pt>
                <c:pt idx="5">
                  <c:v>Praise and worship, art and music</c:v>
                </c:pt>
                <c:pt idx="6">
                  <c:v>Sabbath time</c:v>
                </c:pt>
                <c:pt idx="7">
                  <c:v>Faith sharing</c:v>
                </c:pt>
              </c:strCache>
            </c:strRef>
          </c:cat>
          <c:val>
            <c:numRef>
              <c:f>Sheet1!$F$2:$F$9</c:f>
              <c:numCache>
                <c:formatCode>General</c:formatCode>
                <c:ptCount val="8"/>
                <c:pt idx="0" formatCode="0%">
                  <c:v>0.24399999999999999</c:v>
                </c:pt>
              </c:numCache>
            </c:numRef>
          </c:val>
          <c:extLst>
            <c:ext xmlns:c16="http://schemas.microsoft.com/office/drawing/2014/chart" uri="{C3380CC4-5D6E-409C-BE32-E72D297353CC}">
              <c16:uniqueId val="{00000013-CBD9-449A-AB01-E32B9D466A95}"/>
            </c:ext>
          </c:extLst>
        </c:ser>
        <c:dLbls>
          <c:showLegendKey val="0"/>
          <c:showVal val="1"/>
          <c:showCatName val="0"/>
          <c:showSerName val="0"/>
          <c:showPercent val="0"/>
          <c:showBubbleSize val="0"/>
        </c:dLbls>
        <c:gapWidth val="50"/>
        <c:overlap val="100"/>
        <c:axId val="-840638928"/>
        <c:axId val="-1081415136"/>
      </c:barChart>
      <c:catAx>
        <c:axId val="-840638928"/>
        <c:scaling>
          <c:orientation val="minMax"/>
        </c:scaling>
        <c:delete val="0"/>
        <c:axPos val="l"/>
        <c:numFmt formatCode="General" sourceLinked="0"/>
        <c:majorTickMark val="out"/>
        <c:minorTickMark val="none"/>
        <c:tickLblPos val="low"/>
        <c:txPr>
          <a:bodyPr/>
          <a:lstStyle/>
          <a:p>
            <a:pPr algn="r">
              <a:defRPr sz="900"/>
            </a:pPr>
            <a:endParaRPr lang="en-US"/>
          </a:p>
        </c:txPr>
        <c:crossAx val="-1081415136"/>
        <c:crossesAt val="0"/>
        <c:auto val="1"/>
        <c:lblAlgn val="ctr"/>
        <c:lblOffset val="100"/>
        <c:noMultiLvlLbl val="0"/>
      </c:catAx>
      <c:valAx>
        <c:axId val="-1081415136"/>
        <c:scaling>
          <c:orientation val="minMax"/>
          <c:max val="1"/>
          <c:min val="0"/>
        </c:scaling>
        <c:delete val="0"/>
        <c:axPos val="b"/>
        <c:majorGridlines>
          <c:spPr>
            <a:ln>
              <a:solidFill>
                <a:sysClr val="window" lastClr="FFFFFF">
                  <a:lumMod val="75000"/>
                </a:sysClr>
              </a:solidFill>
            </a:ln>
          </c:spPr>
        </c:majorGridlines>
        <c:numFmt formatCode="0%" sourceLinked="0"/>
        <c:majorTickMark val="out"/>
        <c:minorTickMark val="none"/>
        <c:tickLblPos val="low"/>
        <c:spPr>
          <a:ln/>
        </c:spPr>
        <c:txPr>
          <a:bodyPr/>
          <a:lstStyle/>
          <a:p>
            <a:pPr>
              <a:defRPr sz="900"/>
            </a:pPr>
            <a:endParaRPr lang="en-US"/>
          </a:p>
        </c:txPr>
        <c:crossAx val="-840638928"/>
        <c:crosses val="autoZero"/>
        <c:crossBetween val="between"/>
        <c:majorUnit val="0.2"/>
      </c:valAx>
      <c:spPr>
        <a:noFill/>
      </c:spPr>
    </c:plotArea>
    <c:plotVisOnly val="1"/>
    <c:dispBlanksAs val="gap"/>
    <c:showDLblsOverMax val="0"/>
  </c:chart>
  <c:spPr>
    <a:noFill/>
    <a:ln>
      <a:noFill/>
    </a:ln>
  </c:spPr>
  <c:txPr>
    <a:bodyPr/>
    <a:lstStyle/>
    <a:p>
      <a:pPr>
        <a:defRPr sz="180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8744285349924101E-2"/>
          <c:y val="1.42753722478581E-2"/>
          <c:w val="0.93654427208806601"/>
          <c:h val="0.886979899474031"/>
        </c:manualLayout>
      </c:layout>
      <c:barChart>
        <c:barDir val="col"/>
        <c:grouping val="stacked"/>
        <c:varyColors val="0"/>
        <c:ser>
          <c:idx val="4"/>
          <c:order val="0"/>
          <c:tx>
            <c:strRef>
              <c:f>Sheet1!$B$1</c:f>
              <c:strCache>
                <c:ptCount val="1"/>
                <c:pt idx="0">
                  <c:v>Somewhat satisfied</c:v>
                </c:pt>
              </c:strCache>
            </c:strRef>
          </c:tx>
          <c:spPr>
            <a:solidFill>
              <a:srgbClr val="EEA224"/>
            </a:solidFill>
            <a:ln>
              <a:noFill/>
            </a:ln>
          </c:spPr>
          <c:invertIfNegative val="0"/>
          <c:dPt>
            <c:idx val="0"/>
            <c:invertIfNegative val="0"/>
            <c:bubble3D val="0"/>
            <c:extLst>
              <c:ext xmlns:c16="http://schemas.microsoft.com/office/drawing/2014/chart" uri="{C3380CC4-5D6E-409C-BE32-E72D297353CC}">
                <c16:uniqueId val="{00000000-92C4-4432-9626-FB4BF3D8C9D1}"/>
              </c:ext>
            </c:extLst>
          </c:dPt>
          <c:dPt>
            <c:idx val="1"/>
            <c:invertIfNegative val="0"/>
            <c:bubble3D val="0"/>
            <c:extLst>
              <c:ext xmlns:c16="http://schemas.microsoft.com/office/drawing/2014/chart" uri="{C3380CC4-5D6E-409C-BE32-E72D297353CC}">
                <c16:uniqueId val="{00000001-92C4-4432-9626-FB4BF3D8C9D1}"/>
              </c:ext>
            </c:extLst>
          </c:dPt>
          <c:dPt>
            <c:idx val="2"/>
            <c:invertIfNegative val="0"/>
            <c:bubble3D val="0"/>
            <c:extLst>
              <c:ext xmlns:c16="http://schemas.microsoft.com/office/drawing/2014/chart" uri="{C3380CC4-5D6E-409C-BE32-E72D297353CC}">
                <c16:uniqueId val="{00000002-92C4-4432-9626-FB4BF3D8C9D1}"/>
              </c:ext>
            </c:extLst>
          </c:dPt>
          <c:dPt>
            <c:idx val="4"/>
            <c:invertIfNegative val="0"/>
            <c:bubble3D val="0"/>
            <c:extLst>
              <c:ext xmlns:c16="http://schemas.microsoft.com/office/drawing/2014/chart" uri="{C3380CC4-5D6E-409C-BE32-E72D297353CC}">
                <c16:uniqueId val="{00000003-92C4-4432-9626-FB4BF3D8C9D1}"/>
              </c:ext>
            </c:extLst>
          </c:dPt>
          <c:dPt>
            <c:idx val="5"/>
            <c:invertIfNegative val="0"/>
            <c:bubble3D val="0"/>
            <c:extLst>
              <c:ext xmlns:c16="http://schemas.microsoft.com/office/drawing/2014/chart" uri="{C3380CC4-5D6E-409C-BE32-E72D297353CC}">
                <c16:uniqueId val="{00000004-92C4-4432-9626-FB4BF3D8C9D1}"/>
              </c:ext>
            </c:extLst>
          </c:dPt>
          <c:dPt>
            <c:idx val="6"/>
            <c:invertIfNegative val="0"/>
            <c:bubble3D val="0"/>
            <c:extLst>
              <c:ext xmlns:c16="http://schemas.microsoft.com/office/drawing/2014/chart" uri="{C3380CC4-5D6E-409C-BE32-E72D297353CC}">
                <c16:uniqueId val="{00000005-92C4-4432-9626-FB4BF3D8C9D1}"/>
              </c:ext>
            </c:extLst>
          </c:dPt>
          <c:dPt>
            <c:idx val="7"/>
            <c:invertIfNegative val="0"/>
            <c:bubble3D val="0"/>
            <c:extLst>
              <c:ext xmlns:c16="http://schemas.microsoft.com/office/drawing/2014/chart" uri="{C3380CC4-5D6E-409C-BE32-E72D297353CC}">
                <c16:uniqueId val="{00000006-92C4-4432-9626-FB4BF3D8C9D1}"/>
              </c:ext>
            </c:extLst>
          </c:dPt>
          <c:dPt>
            <c:idx val="8"/>
            <c:invertIfNegative val="0"/>
            <c:bubble3D val="0"/>
            <c:extLst>
              <c:ext xmlns:c16="http://schemas.microsoft.com/office/drawing/2014/chart" uri="{C3380CC4-5D6E-409C-BE32-E72D297353CC}">
                <c16:uniqueId val="{00000007-92C4-4432-9626-FB4BF3D8C9D1}"/>
              </c:ext>
            </c:extLst>
          </c:dPt>
          <c:dPt>
            <c:idx val="9"/>
            <c:invertIfNegative val="0"/>
            <c:bubble3D val="0"/>
            <c:extLst>
              <c:ext xmlns:c16="http://schemas.microsoft.com/office/drawing/2014/chart" uri="{C3380CC4-5D6E-409C-BE32-E72D297353CC}">
                <c16:uniqueId val="{00000008-92C4-4432-9626-FB4BF3D8C9D1}"/>
              </c:ext>
            </c:extLst>
          </c:dPt>
          <c:dPt>
            <c:idx val="10"/>
            <c:invertIfNegative val="0"/>
            <c:bubble3D val="0"/>
            <c:extLst>
              <c:ext xmlns:c16="http://schemas.microsoft.com/office/drawing/2014/chart" uri="{C3380CC4-5D6E-409C-BE32-E72D297353CC}">
                <c16:uniqueId val="{00000009-92C4-4432-9626-FB4BF3D8C9D1}"/>
              </c:ext>
            </c:extLst>
          </c:dPt>
          <c:dPt>
            <c:idx val="11"/>
            <c:invertIfNegative val="0"/>
            <c:bubble3D val="0"/>
            <c:extLst>
              <c:ext xmlns:c16="http://schemas.microsoft.com/office/drawing/2014/chart" uri="{C3380CC4-5D6E-409C-BE32-E72D297353CC}">
                <c16:uniqueId val="{0000000A-92C4-4432-9626-FB4BF3D8C9D1}"/>
              </c:ext>
            </c:extLst>
          </c:dPt>
          <c:dPt>
            <c:idx val="12"/>
            <c:invertIfNegative val="0"/>
            <c:bubble3D val="0"/>
            <c:extLst>
              <c:ext xmlns:c16="http://schemas.microsoft.com/office/drawing/2014/chart" uri="{C3380CC4-5D6E-409C-BE32-E72D297353CC}">
                <c16:uniqueId val="{0000000B-92C4-4432-9626-FB4BF3D8C9D1}"/>
              </c:ext>
            </c:extLst>
          </c:dPt>
          <c:dPt>
            <c:idx val="15"/>
            <c:invertIfNegative val="0"/>
            <c:bubble3D val="0"/>
            <c:extLst>
              <c:ext xmlns:c16="http://schemas.microsoft.com/office/drawing/2014/chart" uri="{C3380CC4-5D6E-409C-BE32-E72D297353CC}">
                <c16:uniqueId val="{0000000C-92C4-4432-9626-FB4BF3D8C9D1}"/>
              </c:ext>
            </c:extLst>
          </c:dPt>
          <c:dLbls>
            <c:numFmt formatCode="0%" sourceLinked="0"/>
            <c:spPr>
              <a:noFill/>
              <a:ln>
                <a:noFill/>
              </a:ln>
              <a:effectLst/>
            </c:spPr>
            <c:txPr>
              <a:bodyPr wrap="square" lIns="38100" tIns="19050" rIns="38100" bIns="19050" anchor="ctr">
                <a:spAutoFit/>
              </a:bodyPr>
              <a:lstStyle/>
              <a:p>
                <a:pPr>
                  <a:defRPr sz="800" b="1">
                    <a:solidFill>
                      <a:schemeClr val="tx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Relationships_x000d_with students</c:v>
                </c:pt>
                <c:pt idx="1">
                  <c:v>Relationships_x000d_with colleagues</c:v>
                </c:pt>
                <c:pt idx="2">
                  <c:v>Level of_x000d_participation_x000d_by students</c:v>
                </c:pt>
              </c:strCache>
            </c:strRef>
          </c:cat>
          <c:val>
            <c:numRef>
              <c:f>Sheet1!$B$2:$B$4</c:f>
              <c:numCache>
                <c:formatCode>0%</c:formatCode>
                <c:ptCount val="3"/>
                <c:pt idx="0">
                  <c:v>0.33900000000000002</c:v>
                </c:pt>
                <c:pt idx="1">
                  <c:v>0.39500000000000002</c:v>
                </c:pt>
                <c:pt idx="2">
                  <c:v>0.55400000000000005</c:v>
                </c:pt>
              </c:numCache>
            </c:numRef>
          </c:val>
          <c:extLst>
            <c:ext xmlns:c16="http://schemas.microsoft.com/office/drawing/2014/chart" uri="{C3380CC4-5D6E-409C-BE32-E72D297353CC}">
              <c16:uniqueId val="{0000000D-92C4-4432-9626-FB4BF3D8C9D1}"/>
            </c:ext>
          </c:extLst>
        </c:ser>
        <c:ser>
          <c:idx val="0"/>
          <c:order val="1"/>
          <c:tx>
            <c:strRef>
              <c:f>Sheet1!$C$1</c:f>
              <c:strCache>
                <c:ptCount val="1"/>
                <c:pt idx="0">
                  <c:v>Very satisfied</c:v>
                </c:pt>
              </c:strCache>
            </c:strRef>
          </c:tx>
          <c:spPr>
            <a:solidFill>
              <a:srgbClr val="EEA224">
                <a:lumMod val="50000"/>
              </a:srgbClr>
            </a:solidFill>
            <a:ln>
              <a:noFill/>
            </a:ln>
          </c:spPr>
          <c:invertIfNegative val="0"/>
          <c:dPt>
            <c:idx val="0"/>
            <c:invertIfNegative val="0"/>
            <c:bubble3D val="0"/>
            <c:spPr>
              <a:solidFill>
                <a:srgbClr val="7F530A"/>
              </a:solidFill>
              <a:ln>
                <a:noFill/>
              </a:ln>
            </c:spPr>
            <c:extLst>
              <c:ext xmlns:c16="http://schemas.microsoft.com/office/drawing/2014/chart" uri="{C3380CC4-5D6E-409C-BE32-E72D297353CC}">
                <c16:uniqueId val="{0000000F-92C4-4432-9626-FB4BF3D8C9D1}"/>
              </c:ext>
            </c:extLst>
          </c:dPt>
          <c:dLbls>
            <c:spPr>
              <a:noFill/>
              <a:ln>
                <a:noFill/>
              </a:ln>
              <a:effectLst/>
            </c:spPr>
            <c:txPr>
              <a:bodyPr/>
              <a:lstStyle/>
              <a:p>
                <a:pPr>
                  <a:defRPr sz="8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Relationships_x000d_with students</c:v>
                </c:pt>
                <c:pt idx="1">
                  <c:v>Relationships_x000d_with colleagues</c:v>
                </c:pt>
                <c:pt idx="2">
                  <c:v>Level of_x000d_participation_x000d_by students</c:v>
                </c:pt>
              </c:strCache>
            </c:strRef>
          </c:cat>
          <c:val>
            <c:numRef>
              <c:f>Sheet1!$C$2:$C$4</c:f>
              <c:numCache>
                <c:formatCode>0%</c:formatCode>
                <c:ptCount val="3"/>
                <c:pt idx="0">
                  <c:v>0.61099999999999999</c:v>
                </c:pt>
                <c:pt idx="1">
                  <c:v>0.49199999999999999</c:v>
                </c:pt>
                <c:pt idx="2">
                  <c:v>0.17</c:v>
                </c:pt>
              </c:numCache>
            </c:numRef>
          </c:val>
          <c:extLst>
            <c:ext xmlns:c16="http://schemas.microsoft.com/office/drawing/2014/chart" uri="{C3380CC4-5D6E-409C-BE32-E72D297353CC}">
              <c16:uniqueId val="{00000010-92C4-4432-9626-FB4BF3D8C9D1}"/>
            </c:ext>
          </c:extLst>
        </c:ser>
        <c:dLbls>
          <c:showLegendKey val="0"/>
          <c:showVal val="1"/>
          <c:showCatName val="0"/>
          <c:showSerName val="0"/>
          <c:showPercent val="0"/>
          <c:showBubbleSize val="0"/>
        </c:dLbls>
        <c:gapWidth val="75"/>
        <c:overlap val="100"/>
        <c:axId val="-1237675264"/>
        <c:axId val="-1238156080"/>
      </c:barChart>
      <c:catAx>
        <c:axId val="-1237675264"/>
        <c:scaling>
          <c:orientation val="minMax"/>
        </c:scaling>
        <c:delete val="0"/>
        <c:axPos val="b"/>
        <c:numFmt formatCode="General" sourceLinked="0"/>
        <c:majorTickMark val="out"/>
        <c:minorTickMark val="none"/>
        <c:tickLblPos val="low"/>
        <c:txPr>
          <a:bodyPr/>
          <a:lstStyle/>
          <a:p>
            <a:pPr algn="ctr">
              <a:defRPr sz="1000"/>
            </a:pPr>
            <a:endParaRPr lang="en-US"/>
          </a:p>
        </c:txPr>
        <c:crossAx val="-1238156080"/>
        <c:crossesAt val="0"/>
        <c:auto val="1"/>
        <c:lblAlgn val="ctr"/>
        <c:lblOffset val="100"/>
        <c:noMultiLvlLbl val="0"/>
      </c:catAx>
      <c:valAx>
        <c:axId val="-1238156080"/>
        <c:scaling>
          <c:orientation val="minMax"/>
          <c:max val="1"/>
          <c:min val="0"/>
        </c:scaling>
        <c:delete val="0"/>
        <c:axPos val="l"/>
        <c:majorGridlines>
          <c:spPr>
            <a:ln>
              <a:solidFill>
                <a:sysClr val="window" lastClr="FFFFFF">
                  <a:lumMod val="75000"/>
                </a:sysClr>
              </a:solidFill>
            </a:ln>
          </c:spPr>
        </c:majorGridlines>
        <c:numFmt formatCode="0%" sourceLinked="0"/>
        <c:majorTickMark val="out"/>
        <c:minorTickMark val="none"/>
        <c:tickLblPos val="low"/>
        <c:spPr>
          <a:ln/>
        </c:spPr>
        <c:txPr>
          <a:bodyPr/>
          <a:lstStyle/>
          <a:p>
            <a:pPr>
              <a:defRPr sz="1000"/>
            </a:pPr>
            <a:endParaRPr lang="en-US"/>
          </a:p>
        </c:txPr>
        <c:crossAx val="-1237675264"/>
        <c:crosses val="autoZero"/>
        <c:crossBetween val="between"/>
        <c:majorUnit val="0.2"/>
      </c:valAx>
      <c:spPr>
        <a:noFill/>
      </c:spPr>
    </c:plotArea>
    <c:plotVisOnly val="1"/>
    <c:dispBlanksAs val="gap"/>
    <c:showDLblsOverMax val="0"/>
  </c:chart>
  <c:spPr>
    <a:noFill/>
    <a:ln>
      <a:noFill/>
    </a:ln>
  </c:spPr>
  <c:txPr>
    <a:bodyPr/>
    <a:lstStyle/>
    <a:p>
      <a:pPr>
        <a:defRPr sz="180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8744285349924101E-2"/>
          <c:y val="1.42753722478581E-2"/>
          <c:w val="0.93654427208806601"/>
          <c:h val="0.76347088031592003"/>
        </c:manualLayout>
      </c:layout>
      <c:barChart>
        <c:barDir val="col"/>
        <c:grouping val="stacked"/>
        <c:varyColors val="0"/>
        <c:ser>
          <c:idx val="4"/>
          <c:order val="0"/>
          <c:tx>
            <c:strRef>
              <c:f>Sheet1!$B$1</c:f>
              <c:strCache>
                <c:ptCount val="1"/>
                <c:pt idx="0">
                  <c:v>Moderately Interested</c:v>
                </c:pt>
              </c:strCache>
            </c:strRef>
          </c:tx>
          <c:spPr>
            <a:solidFill>
              <a:srgbClr val="DB5520"/>
            </a:solidFill>
            <a:ln>
              <a:noFill/>
            </a:ln>
          </c:spPr>
          <c:invertIfNegative val="0"/>
          <c:dPt>
            <c:idx val="0"/>
            <c:invertIfNegative val="0"/>
            <c:bubble3D val="0"/>
            <c:extLst>
              <c:ext xmlns:c16="http://schemas.microsoft.com/office/drawing/2014/chart" uri="{C3380CC4-5D6E-409C-BE32-E72D297353CC}">
                <c16:uniqueId val="{00000000-DB0A-40E5-8F6F-3070B15697D6}"/>
              </c:ext>
            </c:extLst>
          </c:dPt>
          <c:dPt>
            <c:idx val="1"/>
            <c:invertIfNegative val="0"/>
            <c:bubble3D val="0"/>
            <c:extLst>
              <c:ext xmlns:c16="http://schemas.microsoft.com/office/drawing/2014/chart" uri="{C3380CC4-5D6E-409C-BE32-E72D297353CC}">
                <c16:uniqueId val="{00000001-DB0A-40E5-8F6F-3070B15697D6}"/>
              </c:ext>
            </c:extLst>
          </c:dPt>
          <c:dPt>
            <c:idx val="3"/>
            <c:invertIfNegative val="0"/>
            <c:bubble3D val="0"/>
            <c:extLst>
              <c:ext xmlns:c16="http://schemas.microsoft.com/office/drawing/2014/chart" uri="{C3380CC4-5D6E-409C-BE32-E72D297353CC}">
                <c16:uniqueId val="{00000002-DB0A-40E5-8F6F-3070B15697D6}"/>
              </c:ext>
            </c:extLst>
          </c:dPt>
          <c:dPt>
            <c:idx val="4"/>
            <c:invertIfNegative val="0"/>
            <c:bubble3D val="0"/>
            <c:extLst>
              <c:ext xmlns:c16="http://schemas.microsoft.com/office/drawing/2014/chart" uri="{C3380CC4-5D6E-409C-BE32-E72D297353CC}">
                <c16:uniqueId val="{00000003-DB0A-40E5-8F6F-3070B15697D6}"/>
              </c:ext>
            </c:extLst>
          </c:dPt>
          <c:dPt>
            <c:idx val="5"/>
            <c:invertIfNegative val="0"/>
            <c:bubble3D val="0"/>
            <c:extLst>
              <c:ext xmlns:c16="http://schemas.microsoft.com/office/drawing/2014/chart" uri="{C3380CC4-5D6E-409C-BE32-E72D297353CC}">
                <c16:uniqueId val="{00000004-DB0A-40E5-8F6F-3070B15697D6}"/>
              </c:ext>
            </c:extLst>
          </c:dPt>
          <c:dPt>
            <c:idx val="6"/>
            <c:invertIfNegative val="0"/>
            <c:bubble3D val="0"/>
            <c:extLst>
              <c:ext xmlns:c16="http://schemas.microsoft.com/office/drawing/2014/chart" uri="{C3380CC4-5D6E-409C-BE32-E72D297353CC}">
                <c16:uniqueId val="{00000005-DB0A-40E5-8F6F-3070B15697D6}"/>
              </c:ext>
            </c:extLst>
          </c:dPt>
          <c:dPt>
            <c:idx val="9"/>
            <c:invertIfNegative val="0"/>
            <c:bubble3D val="0"/>
            <c:extLst>
              <c:ext xmlns:c16="http://schemas.microsoft.com/office/drawing/2014/chart" uri="{C3380CC4-5D6E-409C-BE32-E72D297353CC}">
                <c16:uniqueId val="{00000006-DB0A-40E5-8F6F-3070B15697D6}"/>
              </c:ext>
            </c:extLst>
          </c:dPt>
          <c:dPt>
            <c:idx val="10"/>
            <c:invertIfNegative val="0"/>
            <c:bubble3D val="0"/>
            <c:extLst>
              <c:ext xmlns:c16="http://schemas.microsoft.com/office/drawing/2014/chart" uri="{C3380CC4-5D6E-409C-BE32-E72D297353CC}">
                <c16:uniqueId val="{00000007-DB0A-40E5-8F6F-3070B15697D6}"/>
              </c:ext>
            </c:extLst>
          </c:dPt>
          <c:dPt>
            <c:idx val="11"/>
            <c:invertIfNegative val="0"/>
            <c:bubble3D val="0"/>
            <c:extLst>
              <c:ext xmlns:c16="http://schemas.microsoft.com/office/drawing/2014/chart" uri="{C3380CC4-5D6E-409C-BE32-E72D297353CC}">
                <c16:uniqueId val="{00000008-DB0A-40E5-8F6F-3070B15697D6}"/>
              </c:ext>
            </c:extLst>
          </c:dPt>
          <c:dPt>
            <c:idx val="12"/>
            <c:invertIfNegative val="0"/>
            <c:bubble3D val="0"/>
            <c:extLst>
              <c:ext xmlns:c16="http://schemas.microsoft.com/office/drawing/2014/chart" uri="{C3380CC4-5D6E-409C-BE32-E72D297353CC}">
                <c16:uniqueId val="{00000009-DB0A-40E5-8F6F-3070B15697D6}"/>
              </c:ext>
            </c:extLst>
          </c:dPt>
          <c:dPt>
            <c:idx val="15"/>
            <c:invertIfNegative val="0"/>
            <c:bubble3D val="0"/>
            <c:extLst>
              <c:ext xmlns:c16="http://schemas.microsoft.com/office/drawing/2014/chart" uri="{C3380CC4-5D6E-409C-BE32-E72D297353CC}">
                <c16:uniqueId val="{0000000A-DB0A-40E5-8F6F-3070B15697D6}"/>
              </c:ext>
            </c:extLst>
          </c:dPt>
          <c:dLbls>
            <c:numFmt formatCode="0%" sourceLinked="0"/>
            <c:spPr>
              <a:noFill/>
              <a:ln>
                <a:noFill/>
              </a:ln>
              <a:effectLst/>
            </c:spPr>
            <c:txPr>
              <a:bodyPr wrap="square" lIns="38100" tIns="19050" rIns="38100" bIns="19050" anchor="ctr">
                <a:spAutoFit/>
              </a:bodyPr>
              <a:lstStyle/>
              <a:p>
                <a:pPr>
                  <a:defRPr sz="8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Compensation_x000d_package</c:v>
                </c:pt>
                <c:pt idx="1">
                  <c:v>Reporting and_x000d_accountability_x000d_structures</c:v>
                </c:pt>
                <c:pt idx="2">
                  <c:v>Physical facilities</c:v>
                </c:pt>
                <c:pt idx="3">
                  <c:v>Workload</c:v>
                </c:pt>
                <c:pt idx="4">
                  <c:v>Process_x000d_of evaluating_x000d_and assessing_x000d_program</c:v>
                </c:pt>
                <c:pt idx="5">
                  <c:v>Opportunities for_x000d_training &amp; ministerial_x000d_formation</c:v>
                </c:pt>
                <c:pt idx="6">
                  <c:v>Availability_x000d_of sabbaticals_x000d_or leaves</c:v>
                </c:pt>
              </c:strCache>
            </c:strRef>
          </c:cat>
          <c:val>
            <c:numRef>
              <c:f>Sheet1!$B$2:$B$8</c:f>
              <c:numCache>
                <c:formatCode>0%</c:formatCode>
                <c:ptCount val="7"/>
                <c:pt idx="0">
                  <c:v>0.41499999999999998</c:v>
                </c:pt>
                <c:pt idx="1">
                  <c:v>0.47399999999999998</c:v>
                </c:pt>
                <c:pt idx="2">
                  <c:v>0.38</c:v>
                </c:pt>
                <c:pt idx="3">
                  <c:v>0.42599999999999999</c:v>
                </c:pt>
                <c:pt idx="4">
                  <c:v>0.46800000000000003</c:v>
                </c:pt>
                <c:pt idx="5">
                  <c:v>0.44400000000000001</c:v>
                </c:pt>
                <c:pt idx="6">
                  <c:v>0.34799999999999998</c:v>
                </c:pt>
              </c:numCache>
            </c:numRef>
          </c:val>
          <c:extLst>
            <c:ext xmlns:c16="http://schemas.microsoft.com/office/drawing/2014/chart" uri="{C3380CC4-5D6E-409C-BE32-E72D297353CC}">
              <c16:uniqueId val="{0000000B-DB0A-40E5-8F6F-3070B15697D6}"/>
            </c:ext>
          </c:extLst>
        </c:ser>
        <c:ser>
          <c:idx val="0"/>
          <c:order val="1"/>
          <c:tx>
            <c:strRef>
              <c:f>Sheet1!$C$1</c:f>
              <c:strCache>
                <c:ptCount val="1"/>
                <c:pt idx="0">
                  <c:v>Very Interested</c:v>
                </c:pt>
              </c:strCache>
            </c:strRef>
          </c:tx>
          <c:spPr>
            <a:solidFill>
              <a:srgbClr val="DB5520">
                <a:lumMod val="50000"/>
              </a:srgbClr>
            </a:solidFill>
            <a:ln>
              <a:noFill/>
            </a:ln>
          </c:spPr>
          <c:invertIfNegative val="0"/>
          <c:dLbls>
            <c:spPr>
              <a:noFill/>
              <a:ln>
                <a:noFill/>
              </a:ln>
              <a:effectLst/>
            </c:spPr>
            <c:txPr>
              <a:bodyPr/>
              <a:lstStyle/>
              <a:p>
                <a:pPr>
                  <a:defRPr sz="8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Compensation_x000d_package</c:v>
                </c:pt>
                <c:pt idx="1">
                  <c:v>Reporting and_x000d_accountability_x000d_structures</c:v>
                </c:pt>
                <c:pt idx="2">
                  <c:v>Physical facilities</c:v>
                </c:pt>
                <c:pt idx="3">
                  <c:v>Workload</c:v>
                </c:pt>
                <c:pt idx="4">
                  <c:v>Process_x000d_of evaluating_x000d_and assessing_x000d_program</c:v>
                </c:pt>
                <c:pt idx="5">
                  <c:v>Opportunities for_x000d_training &amp; ministerial_x000d_formation</c:v>
                </c:pt>
                <c:pt idx="6">
                  <c:v>Availability_x000d_of sabbaticals_x000d_or leaves</c:v>
                </c:pt>
              </c:strCache>
            </c:strRef>
          </c:cat>
          <c:val>
            <c:numRef>
              <c:f>Sheet1!$C$2:$C$8</c:f>
              <c:numCache>
                <c:formatCode>0%</c:formatCode>
                <c:ptCount val="7"/>
                <c:pt idx="0">
                  <c:v>0.35</c:v>
                </c:pt>
                <c:pt idx="1">
                  <c:v>0.28599999999999998</c:v>
                </c:pt>
                <c:pt idx="2">
                  <c:v>0.36</c:v>
                </c:pt>
                <c:pt idx="3">
                  <c:v>0.27100000000000002</c:v>
                </c:pt>
                <c:pt idx="4">
                  <c:v>0.20100000000000001</c:v>
                </c:pt>
                <c:pt idx="5">
                  <c:v>0.20300000000000001</c:v>
                </c:pt>
                <c:pt idx="6">
                  <c:v>0.26700000000000002</c:v>
                </c:pt>
              </c:numCache>
            </c:numRef>
          </c:val>
          <c:extLst>
            <c:ext xmlns:c16="http://schemas.microsoft.com/office/drawing/2014/chart" uri="{C3380CC4-5D6E-409C-BE32-E72D297353CC}">
              <c16:uniqueId val="{0000000C-DB0A-40E5-8F6F-3070B15697D6}"/>
            </c:ext>
          </c:extLst>
        </c:ser>
        <c:dLbls>
          <c:showLegendKey val="0"/>
          <c:showVal val="1"/>
          <c:showCatName val="0"/>
          <c:showSerName val="0"/>
          <c:showPercent val="0"/>
          <c:showBubbleSize val="0"/>
        </c:dLbls>
        <c:gapWidth val="75"/>
        <c:overlap val="100"/>
        <c:axId val="-1237926592"/>
        <c:axId val="-773183920"/>
      </c:barChart>
      <c:catAx>
        <c:axId val="-1237926592"/>
        <c:scaling>
          <c:orientation val="minMax"/>
        </c:scaling>
        <c:delete val="0"/>
        <c:axPos val="b"/>
        <c:numFmt formatCode="General" sourceLinked="0"/>
        <c:majorTickMark val="out"/>
        <c:minorTickMark val="none"/>
        <c:tickLblPos val="low"/>
        <c:txPr>
          <a:bodyPr/>
          <a:lstStyle/>
          <a:p>
            <a:pPr algn="ctr">
              <a:defRPr sz="900"/>
            </a:pPr>
            <a:endParaRPr lang="en-US"/>
          </a:p>
        </c:txPr>
        <c:crossAx val="-773183920"/>
        <c:crossesAt val="0"/>
        <c:auto val="1"/>
        <c:lblAlgn val="ctr"/>
        <c:lblOffset val="100"/>
        <c:noMultiLvlLbl val="0"/>
      </c:catAx>
      <c:valAx>
        <c:axId val="-773183920"/>
        <c:scaling>
          <c:orientation val="minMax"/>
          <c:max val="1"/>
          <c:min val="0"/>
        </c:scaling>
        <c:delete val="0"/>
        <c:axPos val="l"/>
        <c:majorGridlines>
          <c:spPr>
            <a:ln>
              <a:solidFill>
                <a:sysClr val="window" lastClr="FFFFFF">
                  <a:lumMod val="75000"/>
                </a:sysClr>
              </a:solidFill>
            </a:ln>
          </c:spPr>
        </c:majorGridlines>
        <c:numFmt formatCode="0%" sourceLinked="0"/>
        <c:majorTickMark val="out"/>
        <c:minorTickMark val="none"/>
        <c:tickLblPos val="low"/>
        <c:spPr>
          <a:ln/>
        </c:spPr>
        <c:txPr>
          <a:bodyPr/>
          <a:lstStyle/>
          <a:p>
            <a:pPr>
              <a:defRPr sz="1000"/>
            </a:pPr>
            <a:endParaRPr lang="en-US"/>
          </a:p>
        </c:txPr>
        <c:crossAx val="-1237926592"/>
        <c:crosses val="autoZero"/>
        <c:crossBetween val="between"/>
        <c:majorUnit val="0.2"/>
      </c:valAx>
      <c:spPr>
        <a:noFill/>
      </c:spPr>
    </c:plotArea>
    <c:plotVisOnly val="1"/>
    <c:dispBlanksAs val="gap"/>
    <c:showDLblsOverMax val="0"/>
  </c:chart>
  <c:spPr>
    <a:noFill/>
    <a:ln>
      <a:noFill/>
    </a:ln>
  </c:spPr>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798810345567697E-2"/>
          <c:y val="1.7927433880429201E-2"/>
          <c:w val="0.94375643762956996"/>
          <c:h val="0.88353501156075198"/>
        </c:manualLayout>
      </c:layout>
      <c:lineChart>
        <c:grouping val="standard"/>
        <c:varyColors val="0"/>
        <c:ser>
          <c:idx val="1"/>
          <c:order val="0"/>
          <c:tx>
            <c:strRef>
              <c:f>Sheet1!$E$1</c:f>
              <c:strCache>
                <c:ptCount val="1"/>
                <c:pt idx="0">
                  <c:v>Missionary Organization</c:v>
                </c:pt>
              </c:strCache>
            </c:strRef>
          </c:tx>
          <c:spPr>
            <a:ln w="19050">
              <a:solidFill>
                <a:srgbClr val="003963"/>
              </a:solidFill>
              <a:prstDash val="solid"/>
            </a:ln>
          </c:spPr>
          <c:marker>
            <c:symbol val="square"/>
            <c:size val="7"/>
            <c:spPr>
              <a:solidFill>
                <a:srgbClr val="003963"/>
              </a:solidFill>
              <a:ln>
                <a:noFill/>
              </a:ln>
            </c:spPr>
          </c:marker>
          <c:cat>
            <c:strRef>
              <c:f>Table134[Top Box]</c:f>
              <c:strCache>
                <c:ptCount val="3"/>
                <c:pt idx="0">
                  <c:v>Relationship_x000d_with students</c:v>
                </c:pt>
                <c:pt idx="1">
                  <c:v>Relationships_x000d_with colleagues</c:v>
                </c:pt>
                <c:pt idx="2">
                  <c:v>Level of participation_x000d_by students</c:v>
                </c:pt>
              </c:strCache>
            </c:strRef>
          </c:cat>
          <c:val>
            <c:numRef>
              <c:f>Sheet1!$E$2:$E$4</c:f>
              <c:numCache>
                <c:formatCode>""0.0%;""\-0.0%;""\—;@</c:formatCode>
                <c:ptCount val="3"/>
                <c:pt idx="0">
                  <c:v>0.65573770491803296</c:v>
                </c:pt>
                <c:pt idx="1">
                  <c:v>0.63265306122449005</c:v>
                </c:pt>
                <c:pt idx="2">
                  <c:v>0.236734693877551</c:v>
                </c:pt>
              </c:numCache>
            </c:numRef>
          </c:val>
          <c:smooth val="0"/>
          <c:extLst xmlns:c15="http://schemas.microsoft.com/office/drawing/2012/chart">
            <c:ext xmlns:c16="http://schemas.microsoft.com/office/drawing/2014/chart" uri="{C3380CC4-5D6E-409C-BE32-E72D297353CC}">
              <c16:uniqueId val="{00000005-2C75-46D0-8B6D-753A1AE5EED3}"/>
            </c:ext>
          </c:extLst>
        </c:ser>
        <c:ser>
          <c:idx val="3"/>
          <c:order val="1"/>
          <c:tx>
            <c:strRef>
              <c:f>Table134[[#Headers],[Office-based]]</c:f>
              <c:strCache>
                <c:ptCount val="1"/>
                <c:pt idx="0">
                  <c:v>Office-based</c:v>
                </c:pt>
              </c:strCache>
            </c:strRef>
          </c:tx>
          <c:spPr>
            <a:ln>
              <a:solidFill>
                <a:srgbClr val="57A034"/>
              </a:solidFill>
            </a:ln>
          </c:spPr>
          <c:marker>
            <c:symbol val="diamond"/>
            <c:size val="8"/>
            <c:spPr>
              <a:solidFill>
                <a:srgbClr val="57A034"/>
              </a:solidFill>
              <a:ln>
                <a:noFill/>
              </a:ln>
            </c:spPr>
          </c:marker>
          <c:cat>
            <c:strRef>
              <c:f>Table134[Top Box]</c:f>
              <c:strCache>
                <c:ptCount val="3"/>
                <c:pt idx="0">
                  <c:v>Relationship_x000d_with students</c:v>
                </c:pt>
                <c:pt idx="1">
                  <c:v>Relationships_x000d_with colleagues</c:v>
                </c:pt>
                <c:pt idx="2">
                  <c:v>Level of participation_x000d_by students</c:v>
                </c:pt>
              </c:strCache>
            </c:strRef>
          </c:cat>
          <c:val>
            <c:numRef>
              <c:f>Table134[Office-based]</c:f>
              <c:numCache>
                <c:formatCode>""0.0%;""\-0.0%;""\—;@</c:formatCode>
                <c:ptCount val="3"/>
                <c:pt idx="0">
                  <c:v>0.622699386503067</c:v>
                </c:pt>
                <c:pt idx="1">
                  <c:v>0.46012269938650302</c:v>
                </c:pt>
                <c:pt idx="2">
                  <c:v>0.12</c:v>
                </c:pt>
              </c:numCache>
            </c:numRef>
          </c:val>
          <c:smooth val="0"/>
          <c:extLst>
            <c:ext xmlns:c16="http://schemas.microsoft.com/office/drawing/2014/chart" uri="{C3380CC4-5D6E-409C-BE32-E72D297353CC}">
              <c16:uniqueId val="{00000001-C3E5-464C-9BFE-AD00B511F051}"/>
            </c:ext>
          </c:extLst>
        </c:ser>
        <c:ser>
          <c:idx val="2"/>
          <c:order val="2"/>
          <c:tx>
            <c:strRef>
              <c:f>Sheet1!$D$1</c:f>
              <c:strCache>
                <c:ptCount val="1"/>
                <c:pt idx="0">
                  <c:v>Newman/Catholic Center</c:v>
                </c:pt>
              </c:strCache>
            </c:strRef>
          </c:tx>
          <c:spPr>
            <a:ln w="22225">
              <a:solidFill>
                <a:srgbClr val="DB5520"/>
              </a:solidFill>
            </a:ln>
          </c:spPr>
          <c:marker>
            <c:symbol val="triangle"/>
            <c:size val="8"/>
            <c:spPr>
              <a:solidFill>
                <a:srgbClr val="DB5520"/>
              </a:solidFill>
              <a:ln w="6350">
                <a:noFill/>
              </a:ln>
            </c:spPr>
          </c:marker>
          <c:cat>
            <c:strRef>
              <c:f>Table134[Top Box]</c:f>
              <c:strCache>
                <c:ptCount val="3"/>
                <c:pt idx="0">
                  <c:v>Relationship_x000d_with students</c:v>
                </c:pt>
                <c:pt idx="1">
                  <c:v>Relationships_x000d_with colleagues</c:v>
                </c:pt>
                <c:pt idx="2">
                  <c:v>Level of participation_x000d_by students</c:v>
                </c:pt>
              </c:strCache>
            </c:strRef>
          </c:cat>
          <c:val>
            <c:numRef>
              <c:f>Table134[Newman/Catholic Center]</c:f>
              <c:numCache>
                <c:formatCode>""0.0%;""\-0.0%;""\—;@</c:formatCode>
                <c:ptCount val="3"/>
                <c:pt idx="0">
                  <c:v>0.61386138613861396</c:v>
                </c:pt>
                <c:pt idx="1">
                  <c:v>0.45771144278607001</c:v>
                </c:pt>
                <c:pt idx="2">
                  <c:v>0.16831683168316799</c:v>
                </c:pt>
              </c:numCache>
            </c:numRef>
          </c:val>
          <c:smooth val="0"/>
          <c:extLst xmlns:c15="http://schemas.microsoft.com/office/drawing/2012/chart">
            <c:ext xmlns:c16="http://schemas.microsoft.com/office/drawing/2014/chart" uri="{C3380CC4-5D6E-409C-BE32-E72D297353CC}">
              <c16:uniqueId val="{00000007-2C75-46D0-8B6D-753A1AE5EED3}"/>
            </c:ext>
          </c:extLst>
        </c:ser>
        <c:ser>
          <c:idx val="0"/>
          <c:order val="3"/>
          <c:tx>
            <c:strRef>
              <c:f>Sheet1!$B$1</c:f>
              <c:strCache>
                <c:ptCount val="1"/>
                <c:pt idx="0">
                  <c:v>Parish-based</c:v>
                </c:pt>
              </c:strCache>
            </c:strRef>
          </c:tx>
          <c:spPr>
            <a:ln w="25400" cap="flat" cmpd="sng">
              <a:solidFill>
                <a:srgbClr val="8D003F"/>
              </a:solidFill>
              <a:prstDash val="solid"/>
              <a:round/>
              <a:headEnd type="none"/>
            </a:ln>
          </c:spPr>
          <c:marker>
            <c:symbol val="circle"/>
            <c:size val="7"/>
            <c:spPr>
              <a:solidFill>
                <a:srgbClr val="8D003F"/>
              </a:solidFill>
              <a:ln w="12700" cap="sq">
                <a:solidFill>
                  <a:srgbClr val="8D003F"/>
                </a:solidFill>
                <a:prstDash val="solid"/>
              </a:ln>
            </c:spPr>
          </c:marker>
          <c:dPt>
            <c:idx val="1"/>
            <c:bubble3D val="0"/>
            <c:extLst>
              <c:ext xmlns:c16="http://schemas.microsoft.com/office/drawing/2014/chart" uri="{C3380CC4-5D6E-409C-BE32-E72D297353CC}">
                <c16:uniqueId val="{00000001-2C75-46D0-8B6D-753A1AE5EED3}"/>
              </c:ext>
            </c:extLst>
          </c:dPt>
          <c:cat>
            <c:strRef>
              <c:f>Table134[Top Box]</c:f>
              <c:strCache>
                <c:ptCount val="3"/>
                <c:pt idx="0">
                  <c:v>Relationship_x000d_with students</c:v>
                </c:pt>
                <c:pt idx="1">
                  <c:v>Relationships_x000d_with colleagues</c:v>
                </c:pt>
                <c:pt idx="2">
                  <c:v>Level of participation_x000d_by students</c:v>
                </c:pt>
              </c:strCache>
            </c:strRef>
          </c:cat>
          <c:val>
            <c:numRef>
              <c:f>Sheet1!$B$2:$B$4</c:f>
              <c:numCache>
                <c:formatCode>""0.0%;""\-0.0%;""\—;@</c:formatCode>
                <c:ptCount val="3"/>
                <c:pt idx="0">
                  <c:v>0.54609929078014197</c:v>
                </c:pt>
                <c:pt idx="1">
                  <c:v>0.378571428571429</c:v>
                </c:pt>
                <c:pt idx="2">
                  <c:v>0.185714285714286</c:v>
                </c:pt>
              </c:numCache>
            </c:numRef>
          </c:val>
          <c:smooth val="0"/>
          <c:extLst>
            <c:ext xmlns:c16="http://schemas.microsoft.com/office/drawing/2014/chart" uri="{C3380CC4-5D6E-409C-BE32-E72D297353CC}">
              <c16:uniqueId val="{00000003-2C75-46D0-8B6D-753A1AE5EED3}"/>
            </c:ext>
          </c:extLst>
        </c:ser>
        <c:dLbls>
          <c:showLegendKey val="0"/>
          <c:showVal val="0"/>
          <c:showCatName val="0"/>
          <c:showSerName val="0"/>
          <c:showPercent val="0"/>
          <c:showBubbleSize val="0"/>
        </c:dLbls>
        <c:marker val="1"/>
        <c:smooth val="0"/>
        <c:axId val="-1237839104"/>
        <c:axId val="-1220979744"/>
        <c:extLst/>
      </c:lineChart>
      <c:catAx>
        <c:axId val="-1237839104"/>
        <c:scaling>
          <c:orientation val="minMax"/>
        </c:scaling>
        <c:delete val="0"/>
        <c:axPos val="b"/>
        <c:numFmt formatCode="General" sourceLinked="1"/>
        <c:majorTickMark val="out"/>
        <c:minorTickMark val="none"/>
        <c:tickLblPos val="nextTo"/>
        <c:txPr>
          <a:bodyPr/>
          <a:lstStyle/>
          <a:p>
            <a:pPr>
              <a:defRPr sz="1000"/>
            </a:pPr>
            <a:endParaRPr lang="en-US"/>
          </a:p>
        </c:txPr>
        <c:crossAx val="-1220979744"/>
        <c:crosses val="autoZero"/>
        <c:auto val="1"/>
        <c:lblAlgn val="ctr"/>
        <c:lblOffset val="100"/>
        <c:noMultiLvlLbl val="0"/>
      </c:catAx>
      <c:valAx>
        <c:axId val="-1220979744"/>
        <c:scaling>
          <c:orientation val="minMax"/>
          <c:max val="0.75"/>
        </c:scaling>
        <c:delete val="0"/>
        <c:axPos val="l"/>
        <c:numFmt formatCode="0%" sourceLinked="0"/>
        <c:majorTickMark val="out"/>
        <c:minorTickMark val="none"/>
        <c:tickLblPos val="nextTo"/>
        <c:crossAx val="-1237839104"/>
        <c:crosses val="autoZero"/>
        <c:crossBetween val="between"/>
        <c:majorUnit val="0.25"/>
      </c:valAx>
      <c:spPr>
        <a:noFill/>
        <a:ln w="25400">
          <a:noFill/>
        </a:ln>
      </c:spPr>
    </c:plotArea>
    <c:legend>
      <c:legendPos val="t"/>
      <c:layout>
        <c:manualLayout>
          <c:xMode val="edge"/>
          <c:yMode val="edge"/>
          <c:x val="0.69773421657995705"/>
          <c:y val="2.1960782279377901E-2"/>
          <c:w val="0.27629766166118302"/>
          <c:h val="0.28872837126109602"/>
        </c:manualLayout>
      </c:layout>
      <c:overlay val="0"/>
    </c:legend>
    <c:plotVisOnly val="1"/>
    <c:dispBlanksAs val="gap"/>
    <c:showDLblsOverMax val="0"/>
  </c:chart>
  <c:txPr>
    <a:bodyPr/>
    <a:lstStyle/>
    <a:p>
      <a:pPr>
        <a:defRPr sz="11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798810345567697E-2"/>
          <c:y val="1.7927433880429201E-2"/>
          <c:w val="0.94375643762956996"/>
          <c:h val="0.75647965182544896"/>
        </c:manualLayout>
      </c:layout>
      <c:lineChart>
        <c:grouping val="standard"/>
        <c:varyColors val="0"/>
        <c:ser>
          <c:idx val="1"/>
          <c:order val="0"/>
          <c:tx>
            <c:strRef>
              <c:f>Sheet1!$E$1</c:f>
              <c:strCache>
                <c:ptCount val="1"/>
                <c:pt idx="0">
                  <c:v>Missionary Organization</c:v>
                </c:pt>
              </c:strCache>
            </c:strRef>
          </c:tx>
          <c:spPr>
            <a:ln w="19050">
              <a:solidFill>
                <a:srgbClr val="003963"/>
              </a:solidFill>
              <a:prstDash val="solid"/>
            </a:ln>
          </c:spPr>
          <c:marker>
            <c:symbol val="square"/>
            <c:size val="7"/>
            <c:spPr>
              <a:solidFill>
                <a:srgbClr val="003963"/>
              </a:solidFill>
              <a:ln>
                <a:noFill/>
              </a:ln>
            </c:spPr>
          </c:marker>
          <c:dPt>
            <c:idx val="2"/>
            <c:bubble3D val="0"/>
            <c:extLst>
              <c:ext xmlns:c16="http://schemas.microsoft.com/office/drawing/2014/chart" uri="{C3380CC4-5D6E-409C-BE32-E72D297353CC}">
                <c16:uniqueId val="{00000000-D5FC-4AA0-BBFC-C597F1C16BB8}"/>
              </c:ext>
            </c:extLst>
          </c:dPt>
          <c:cat>
            <c:strRef>
              <c:f>Table134[Top Box]</c:f>
              <c:strCache>
                <c:ptCount val="8"/>
                <c:pt idx="0">
                  <c:v>Reporting &amp;_x000d_accountability_x000d_structures</c:v>
                </c:pt>
                <c:pt idx="1">
                  <c:v>Opportunities for_x000d_training/prof. dev. &amp; ministerial formation</c:v>
                </c:pt>
                <c:pt idx="2">
                  <c:v>Availability of sabbaticals or leaves</c:v>
                </c:pt>
                <c:pt idx="3">
                  <c:v>Process of _x000d_evaluating &amp;_x000d_assessing_x000d_program</c:v>
                </c:pt>
                <c:pt idx="4">
                  <c:v>Workload</c:v>
                </c:pt>
                <c:pt idx="5">
                  <c:v>Physical_x000d_facilities</c:v>
                </c:pt>
                <c:pt idx="6">
                  <c:v>Compensation package</c:v>
                </c:pt>
                <c:pt idx="7">
                  <c:v>Program_x000d_budget</c:v>
                </c:pt>
              </c:strCache>
            </c:strRef>
          </c:cat>
          <c:val>
            <c:numRef>
              <c:f>Sheet1!$E$2:$E$9</c:f>
              <c:numCache>
                <c:formatCode>""0.0%;""\-0.0%;""\—;@</c:formatCode>
                <c:ptCount val="8"/>
                <c:pt idx="0">
                  <c:v>0.38524590163934402</c:v>
                </c:pt>
                <c:pt idx="1">
                  <c:v>0.39183673469387698</c:v>
                </c:pt>
                <c:pt idx="2">
                  <c:v>0.4</c:v>
                </c:pt>
                <c:pt idx="3">
                  <c:v>0.25714285714285701</c:v>
                </c:pt>
                <c:pt idx="4">
                  <c:v>0.35918367346938801</c:v>
                </c:pt>
                <c:pt idx="5">
                  <c:v>0.34693877551020402</c:v>
                </c:pt>
                <c:pt idx="6">
                  <c:v>0.34439834024896299</c:v>
                </c:pt>
                <c:pt idx="7">
                  <c:v>0.27049180327868899</c:v>
                </c:pt>
              </c:numCache>
            </c:numRef>
          </c:val>
          <c:smooth val="0"/>
          <c:extLst xmlns:c15="http://schemas.microsoft.com/office/drawing/2012/chart">
            <c:ext xmlns:c16="http://schemas.microsoft.com/office/drawing/2014/chart" uri="{C3380CC4-5D6E-409C-BE32-E72D297353CC}">
              <c16:uniqueId val="{00000005-2C75-46D0-8B6D-753A1AE5EED3}"/>
            </c:ext>
          </c:extLst>
        </c:ser>
        <c:ser>
          <c:idx val="3"/>
          <c:order val="1"/>
          <c:tx>
            <c:strRef>
              <c:f>Table134[[#Headers],[Office-based]]</c:f>
              <c:strCache>
                <c:ptCount val="1"/>
                <c:pt idx="0">
                  <c:v>Office-based</c:v>
                </c:pt>
              </c:strCache>
            </c:strRef>
          </c:tx>
          <c:spPr>
            <a:ln>
              <a:solidFill>
                <a:srgbClr val="57A034"/>
              </a:solidFill>
            </a:ln>
          </c:spPr>
          <c:marker>
            <c:symbol val="diamond"/>
            <c:size val="8"/>
            <c:spPr>
              <a:solidFill>
                <a:srgbClr val="57A034"/>
              </a:solidFill>
              <a:ln>
                <a:noFill/>
              </a:ln>
            </c:spPr>
          </c:marker>
          <c:cat>
            <c:strRef>
              <c:f>Table134[Top Box]</c:f>
              <c:strCache>
                <c:ptCount val="8"/>
                <c:pt idx="0">
                  <c:v>Reporting &amp;_x000d_accountability_x000d_structures</c:v>
                </c:pt>
                <c:pt idx="1">
                  <c:v>Opportunities for_x000d_training/prof. dev. &amp; ministerial formation</c:v>
                </c:pt>
                <c:pt idx="2">
                  <c:v>Availability of sabbaticals or leaves</c:v>
                </c:pt>
                <c:pt idx="3">
                  <c:v>Process of _x000d_evaluating &amp;_x000d_assessing_x000d_program</c:v>
                </c:pt>
                <c:pt idx="4">
                  <c:v>Workload</c:v>
                </c:pt>
                <c:pt idx="5">
                  <c:v>Physical_x000d_facilities</c:v>
                </c:pt>
                <c:pt idx="6">
                  <c:v>Compensation package</c:v>
                </c:pt>
                <c:pt idx="7">
                  <c:v>Program_x000d_budget</c:v>
                </c:pt>
              </c:strCache>
            </c:strRef>
          </c:cat>
          <c:val>
            <c:numRef>
              <c:f>Table134[Office-based]</c:f>
              <c:numCache>
                <c:formatCode>""0.0%;""\-0.0%;""\—;@</c:formatCode>
                <c:ptCount val="8"/>
                <c:pt idx="0">
                  <c:v>0.28703703703703698</c:v>
                </c:pt>
                <c:pt idx="1">
                  <c:v>0.14769230769230801</c:v>
                </c:pt>
                <c:pt idx="2">
                  <c:v>0.18181818181818199</c:v>
                </c:pt>
                <c:pt idx="3">
                  <c:v>0.18518518518518501</c:v>
                </c:pt>
                <c:pt idx="4">
                  <c:v>0.194444444444444</c:v>
                </c:pt>
                <c:pt idx="5">
                  <c:v>0.391975308641975</c:v>
                </c:pt>
                <c:pt idx="6">
                  <c:v>0.341614906832298</c:v>
                </c:pt>
                <c:pt idx="7">
                  <c:v>0.29721362229102199</c:v>
                </c:pt>
              </c:numCache>
            </c:numRef>
          </c:val>
          <c:smooth val="0"/>
          <c:extLst>
            <c:ext xmlns:c16="http://schemas.microsoft.com/office/drawing/2014/chart" uri="{C3380CC4-5D6E-409C-BE32-E72D297353CC}">
              <c16:uniqueId val="{00000001-C3E5-464C-9BFE-AD00B511F051}"/>
            </c:ext>
          </c:extLst>
        </c:ser>
        <c:ser>
          <c:idx val="2"/>
          <c:order val="2"/>
          <c:tx>
            <c:strRef>
              <c:f>Sheet1!$D$1</c:f>
              <c:strCache>
                <c:ptCount val="1"/>
                <c:pt idx="0">
                  <c:v>Newman/Catholic Center</c:v>
                </c:pt>
              </c:strCache>
            </c:strRef>
          </c:tx>
          <c:spPr>
            <a:ln w="22225">
              <a:solidFill>
                <a:srgbClr val="DB5520"/>
              </a:solidFill>
            </a:ln>
          </c:spPr>
          <c:marker>
            <c:symbol val="triangle"/>
            <c:size val="8"/>
            <c:spPr>
              <a:solidFill>
                <a:srgbClr val="DB5520"/>
              </a:solidFill>
              <a:ln w="6350">
                <a:noFill/>
              </a:ln>
            </c:spPr>
          </c:marker>
          <c:dPt>
            <c:idx val="2"/>
            <c:bubble3D val="0"/>
            <c:extLst>
              <c:ext xmlns:c16="http://schemas.microsoft.com/office/drawing/2014/chart" uri="{C3380CC4-5D6E-409C-BE32-E72D297353CC}">
                <c16:uniqueId val="{00000001-D5FC-4AA0-BBFC-C597F1C16BB8}"/>
              </c:ext>
            </c:extLst>
          </c:dPt>
          <c:cat>
            <c:strRef>
              <c:f>Table134[Top Box]</c:f>
              <c:strCache>
                <c:ptCount val="8"/>
                <c:pt idx="0">
                  <c:v>Reporting &amp;_x000d_accountability_x000d_structures</c:v>
                </c:pt>
                <c:pt idx="1">
                  <c:v>Opportunities for_x000d_training/prof. dev. &amp; ministerial formation</c:v>
                </c:pt>
                <c:pt idx="2">
                  <c:v>Availability of sabbaticals or leaves</c:v>
                </c:pt>
                <c:pt idx="3">
                  <c:v>Process of _x000d_evaluating &amp;_x000d_assessing_x000d_program</c:v>
                </c:pt>
                <c:pt idx="4">
                  <c:v>Workload</c:v>
                </c:pt>
                <c:pt idx="5">
                  <c:v>Physical_x000d_facilities</c:v>
                </c:pt>
                <c:pt idx="6">
                  <c:v>Compensation package</c:v>
                </c:pt>
                <c:pt idx="7">
                  <c:v>Program_x000d_budget</c:v>
                </c:pt>
              </c:strCache>
            </c:strRef>
          </c:cat>
          <c:val>
            <c:numRef>
              <c:f>Table134[Newman/Catholic Center]</c:f>
              <c:numCache>
                <c:formatCode>""0.0%;""\-0.0%;""\—;@</c:formatCode>
                <c:ptCount val="8"/>
                <c:pt idx="0">
                  <c:v>0.22772277227722801</c:v>
                </c:pt>
                <c:pt idx="1">
                  <c:v>0.12935323383084599</c:v>
                </c:pt>
                <c:pt idx="2">
                  <c:v>0.27777777777777801</c:v>
                </c:pt>
                <c:pt idx="3">
                  <c:v>0.17499999999999999</c:v>
                </c:pt>
                <c:pt idx="4">
                  <c:v>0.33333333333333298</c:v>
                </c:pt>
                <c:pt idx="5">
                  <c:v>0.36815920398009899</c:v>
                </c:pt>
                <c:pt idx="6">
                  <c:v>0.383084577114428</c:v>
                </c:pt>
                <c:pt idx="7">
                  <c:v>0.36138613861386099</c:v>
                </c:pt>
              </c:numCache>
            </c:numRef>
          </c:val>
          <c:smooth val="0"/>
          <c:extLst xmlns:c15="http://schemas.microsoft.com/office/drawing/2012/chart">
            <c:ext xmlns:c16="http://schemas.microsoft.com/office/drawing/2014/chart" uri="{C3380CC4-5D6E-409C-BE32-E72D297353CC}">
              <c16:uniqueId val="{00000007-2C75-46D0-8B6D-753A1AE5EED3}"/>
            </c:ext>
          </c:extLst>
        </c:ser>
        <c:ser>
          <c:idx val="0"/>
          <c:order val="3"/>
          <c:tx>
            <c:strRef>
              <c:f>Sheet1!$B$1</c:f>
              <c:strCache>
                <c:ptCount val="1"/>
                <c:pt idx="0">
                  <c:v>Parish-based</c:v>
                </c:pt>
              </c:strCache>
            </c:strRef>
          </c:tx>
          <c:spPr>
            <a:ln w="25400" cap="flat" cmpd="sng">
              <a:solidFill>
                <a:srgbClr val="C00000"/>
              </a:solidFill>
              <a:prstDash val="solid"/>
              <a:round/>
              <a:headEnd type="none"/>
            </a:ln>
          </c:spPr>
          <c:marker>
            <c:symbol val="circle"/>
            <c:size val="7"/>
            <c:spPr>
              <a:solidFill>
                <a:srgbClr val="C00000"/>
              </a:solidFill>
              <a:ln w="12700" cap="sq">
                <a:noFill/>
                <a:prstDash val="solid"/>
              </a:ln>
            </c:spPr>
          </c:marker>
          <c:dPt>
            <c:idx val="2"/>
            <c:bubble3D val="0"/>
            <c:extLst>
              <c:ext xmlns:c16="http://schemas.microsoft.com/office/drawing/2014/chart" uri="{C3380CC4-5D6E-409C-BE32-E72D297353CC}">
                <c16:uniqueId val="{00000002-2C75-46D0-8B6D-753A1AE5EED3}"/>
              </c:ext>
            </c:extLst>
          </c:dPt>
          <c:dPt>
            <c:idx val="4"/>
            <c:bubble3D val="0"/>
            <c:extLst>
              <c:ext xmlns:c16="http://schemas.microsoft.com/office/drawing/2014/chart" uri="{C3380CC4-5D6E-409C-BE32-E72D297353CC}">
                <c16:uniqueId val="{00000003-D5FC-4AA0-BBFC-C597F1C16BB8}"/>
              </c:ext>
            </c:extLst>
          </c:dPt>
          <c:cat>
            <c:strRef>
              <c:f>Table134[Top Box]</c:f>
              <c:strCache>
                <c:ptCount val="8"/>
                <c:pt idx="0">
                  <c:v>Reporting &amp;_x000d_accountability_x000d_structures</c:v>
                </c:pt>
                <c:pt idx="1">
                  <c:v>Opportunities for_x000d_training/prof. dev. &amp; ministerial formation</c:v>
                </c:pt>
                <c:pt idx="2">
                  <c:v>Availability of sabbaticals or leaves</c:v>
                </c:pt>
                <c:pt idx="3">
                  <c:v>Process of _x000d_evaluating &amp;_x000d_assessing_x000d_program</c:v>
                </c:pt>
                <c:pt idx="4">
                  <c:v>Workload</c:v>
                </c:pt>
                <c:pt idx="5">
                  <c:v>Physical_x000d_facilities</c:v>
                </c:pt>
                <c:pt idx="6">
                  <c:v>Compensation package</c:v>
                </c:pt>
                <c:pt idx="7">
                  <c:v>Program_x000d_budget</c:v>
                </c:pt>
              </c:strCache>
            </c:strRef>
          </c:cat>
          <c:val>
            <c:numRef>
              <c:f>Sheet1!$B$2:$B$9</c:f>
              <c:numCache>
                <c:formatCode>""0.0%;""\-0.0%;""\—;@</c:formatCode>
                <c:ptCount val="8"/>
                <c:pt idx="0">
                  <c:v>0.21014492753623201</c:v>
                </c:pt>
                <c:pt idx="1">
                  <c:v>0.12765957446808501</c:v>
                </c:pt>
                <c:pt idx="2">
                  <c:v>0.20863309352518</c:v>
                </c:pt>
                <c:pt idx="3">
                  <c:v>0.15827338129496399</c:v>
                </c:pt>
                <c:pt idx="4">
                  <c:v>0.20863309352518</c:v>
                </c:pt>
                <c:pt idx="5">
                  <c:v>0.33093525179856098</c:v>
                </c:pt>
                <c:pt idx="6">
                  <c:v>0.34558823529411797</c:v>
                </c:pt>
                <c:pt idx="7">
                  <c:v>0.26277372262773702</c:v>
                </c:pt>
              </c:numCache>
            </c:numRef>
          </c:val>
          <c:smooth val="0"/>
          <c:extLst>
            <c:ext xmlns:c16="http://schemas.microsoft.com/office/drawing/2014/chart" uri="{C3380CC4-5D6E-409C-BE32-E72D297353CC}">
              <c16:uniqueId val="{00000003-2C75-46D0-8B6D-753A1AE5EED3}"/>
            </c:ext>
          </c:extLst>
        </c:ser>
        <c:dLbls>
          <c:showLegendKey val="0"/>
          <c:showVal val="0"/>
          <c:showCatName val="0"/>
          <c:showSerName val="0"/>
          <c:showPercent val="0"/>
          <c:showBubbleSize val="0"/>
        </c:dLbls>
        <c:marker val="1"/>
        <c:smooth val="0"/>
        <c:axId val="-1172238176"/>
        <c:axId val="-1250711792"/>
        <c:extLst/>
      </c:lineChart>
      <c:catAx>
        <c:axId val="-1172238176"/>
        <c:scaling>
          <c:orientation val="minMax"/>
        </c:scaling>
        <c:delete val="0"/>
        <c:axPos val="b"/>
        <c:numFmt formatCode="General" sourceLinked="1"/>
        <c:majorTickMark val="out"/>
        <c:minorTickMark val="none"/>
        <c:tickLblPos val="nextTo"/>
        <c:txPr>
          <a:bodyPr/>
          <a:lstStyle/>
          <a:p>
            <a:pPr>
              <a:defRPr sz="1000"/>
            </a:pPr>
            <a:endParaRPr lang="en-US"/>
          </a:p>
        </c:txPr>
        <c:crossAx val="-1250711792"/>
        <c:crosses val="autoZero"/>
        <c:auto val="1"/>
        <c:lblAlgn val="ctr"/>
        <c:lblOffset val="100"/>
        <c:noMultiLvlLbl val="0"/>
      </c:catAx>
      <c:valAx>
        <c:axId val="-1250711792"/>
        <c:scaling>
          <c:orientation val="minMax"/>
          <c:max val="0.75"/>
        </c:scaling>
        <c:delete val="0"/>
        <c:axPos val="l"/>
        <c:numFmt formatCode="0%" sourceLinked="0"/>
        <c:majorTickMark val="out"/>
        <c:minorTickMark val="none"/>
        <c:tickLblPos val="nextTo"/>
        <c:crossAx val="-1172238176"/>
        <c:crosses val="autoZero"/>
        <c:crossBetween val="between"/>
        <c:majorUnit val="0.25"/>
      </c:valAx>
      <c:spPr>
        <a:noFill/>
        <a:ln w="25400">
          <a:noFill/>
        </a:ln>
      </c:spPr>
    </c:plotArea>
    <c:legend>
      <c:legendPos val="t"/>
      <c:layout>
        <c:manualLayout>
          <c:xMode val="edge"/>
          <c:yMode val="edge"/>
          <c:x val="0.67184182342577103"/>
          <c:y val="2.1960782279377901E-2"/>
          <c:w val="0.30219010580660199"/>
          <c:h val="0.25008513429665902"/>
        </c:manualLayout>
      </c:layout>
      <c:overlay val="0"/>
    </c:legend>
    <c:plotVisOnly val="1"/>
    <c:dispBlanksAs val="gap"/>
    <c:showDLblsOverMax val="0"/>
  </c:chart>
  <c:txPr>
    <a:bodyPr/>
    <a:lstStyle/>
    <a:p>
      <a:pPr>
        <a:defRPr sz="11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2.81070647419072E-2"/>
          <c:y val="3.6865284397131499E-2"/>
          <c:w val="0.92544291338582696"/>
          <c:h val="0.79167502644491095"/>
        </c:manualLayout>
      </c:layout>
      <c:barChart>
        <c:barDir val="col"/>
        <c:grouping val="clustered"/>
        <c:varyColors val="0"/>
        <c:ser>
          <c:idx val="1"/>
          <c:order val="0"/>
          <c:tx>
            <c:strRef>
              <c:f>Sheet1!$C$1</c:f>
              <c:strCache>
                <c:ptCount val="1"/>
                <c:pt idx="0">
                  <c:v>Campus Ministers</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05AA-43B6-B717-4F4271BA0A47}"/>
              </c:ext>
            </c:extLst>
          </c:dPt>
          <c:dPt>
            <c:idx val="1"/>
            <c:invertIfNegative val="0"/>
            <c:bubble3D val="0"/>
            <c:extLst>
              <c:ext xmlns:c16="http://schemas.microsoft.com/office/drawing/2014/chart" uri="{C3380CC4-5D6E-409C-BE32-E72D297353CC}">
                <c16:uniqueId val="{00000001-05AA-43B6-B717-4F4271BA0A47}"/>
              </c:ext>
            </c:extLst>
          </c:dPt>
          <c:dPt>
            <c:idx val="2"/>
            <c:invertIfNegative val="0"/>
            <c:bubble3D val="0"/>
            <c:extLst>
              <c:ext xmlns:c16="http://schemas.microsoft.com/office/drawing/2014/chart" uri="{C3380CC4-5D6E-409C-BE32-E72D297353CC}">
                <c16:uniqueId val="{00000002-05AA-43B6-B717-4F4271BA0A47}"/>
              </c:ext>
            </c:extLst>
          </c:dPt>
          <c:dPt>
            <c:idx val="3"/>
            <c:invertIfNegative val="0"/>
            <c:bubble3D val="0"/>
            <c:extLst>
              <c:ext xmlns:c16="http://schemas.microsoft.com/office/drawing/2014/chart" uri="{C3380CC4-5D6E-409C-BE32-E72D297353CC}">
                <c16:uniqueId val="{00000003-05AA-43B6-B717-4F4271BA0A47}"/>
              </c:ext>
            </c:extLst>
          </c:dPt>
          <c:dPt>
            <c:idx val="4"/>
            <c:invertIfNegative val="0"/>
            <c:bubble3D val="0"/>
            <c:extLst>
              <c:ext xmlns:c16="http://schemas.microsoft.com/office/drawing/2014/chart" uri="{C3380CC4-5D6E-409C-BE32-E72D297353CC}">
                <c16:uniqueId val="{00000004-05AA-43B6-B717-4F4271BA0A47}"/>
              </c:ext>
            </c:extLst>
          </c:dPt>
          <c:dPt>
            <c:idx val="5"/>
            <c:invertIfNegative val="0"/>
            <c:bubble3D val="0"/>
            <c:extLst>
              <c:ext xmlns:c16="http://schemas.microsoft.com/office/drawing/2014/chart" uri="{C3380CC4-5D6E-409C-BE32-E72D297353CC}">
                <c16:uniqueId val="{00000005-05AA-43B6-B717-4F4271BA0A47}"/>
              </c:ext>
            </c:extLst>
          </c:dPt>
          <c:dPt>
            <c:idx val="6"/>
            <c:invertIfNegative val="0"/>
            <c:bubble3D val="0"/>
            <c:extLst>
              <c:ext xmlns:c16="http://schemas.microsoft.com/office/drawing/2014/chart" uri="{C3380CC4-5D6E-409C-BE32-E72D297353CC}">
                <c16:uniqueId val="{00000006-05AA-43B6-B717-4F4271BA0A47}"/>
              </c:ext>
            </c:extLst>
          </c:dPt>
          <c:dPt>
            <c:idx val="7"/>
            <c:invertIfNegative val="0"/>
            <c:bubble3D val="0"/>
            <c:extLst>
              <c:ext xmlns:c16="http://schemas.microsoft.com/office/drawing/2014/chart" uri="{C3380CC4-5D6E-409C-BE32-E72D297353CC}">
                <c16:uniqueId val="{00000007-05AA-43B6-B717-4F4271BA0A47}"/>
              </c:ext>
            </c:extLst>
          </c:dPt>
          <c:dLbls>
            <c:spPr>
              <a:noFill/>
              <a:ln>
                <a:noFill/>
              </a:ln>
              <a:effectLst/>
            </c:spPr>
            <c:txPr>
              <a:bodyPr wrap="square" lIns="38100" tIns="19050" rIns="38100" bIns="19050" anchor="ctr">
                <a:spAutoFit/>
              </a:bodyPr>
              <a:lstStyle/>
              <a:p>
                <a:pPr>
                  <a:defRPr sz="1000" i="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Lifelong relationship_x000d_with Jesus</c:v>
                </c:pt>
                <c:pt idx="1">
                  <c:v>Living a_x000d_moral life</c:v>
                </c:pt>
                <c:pt idx="2">
                  <c:v>Live a just_x000d_life, social_x000d_teaching</c:v>
                </c:pt>
                <c:pt idx="3">
                  <c:v>Active participation_x000d_in a parish</c:v>
                </c:pt>
                <c:pt idx="4">
                  <c:v>Give witness_x000d_to Catholic_x000d_faith</c:v>
                </c:pt>
                <c:pt idx="5">
                  <c:v>Be_x000d_compassionate</c:v>
                </c:pt>
                <c:pt idx="6">
                  <c:v>Face challenges_x000d_to the faith</c:v>
                </c:pt>
                <c:pt idx="7">
                  <c:v>Discern_x000d_religious_x000d_vocation</c:v>
                </c:pt>
              </c:strCache>
            </c:strRef>
          </c:cat>
          <c:val>
            <c:numRef>
              <c:f>Sheet1!$C$2:$C$9</c:f>
              <c:numCache>
                <c:formatCode>0%</c:formatCode>
                <c:ptCount val="8"/>
                <c:pt idx="0">
                  <c:v>0.56000000000000005</c:v>
                </c:pt>
                <c:pt idx="1">
                  <c:v>0.48</c:v>
                </c:pt>
                <c:pt idx="2">
                  <c:v>0.44</c:v>
                </c:pt>
                <c:pt idx="3">
                  <c:v>0.36</c:v>
                </c:pt>
                <c:pt idx="4">
                  <c:v>0.46</c:v>
                </c:pt>
                <c:pt idx="5">
                  <c:v>0.5</c:v>
                </c:pt>
                <c:pt idx="6">
                  <c:v>0.33</c:v>
                </c:pt>
                <c:pt idx="7">
                  <c:v>0.31</c:v>
                </c:pt>
              </c:numCache>
            </c:numRef>
          </c:val>
          <c:extLst>
            <c:ext xmlns:c16="http://schemas.microsoft.com/office/drawing/2014/chart" uri="{C3380CC4-5D6E-409C-BE32-E72D297353CC}">
              <c16:uniqueId val="{00000008-05AA-43B6-B717-4F4271BA0A47}"/>
            </c:ext>
          </c:extLst>
        </c:ser>
        <c:dLbls>
          <c:showLegendKey val="0"/>
          <c:showVal val="0"/>
          <c:showCatName val="0"/>
          <c:showSerName val="0"/>
          <c:showPercent val="0"/>
          <c:showBubbleSize val="0"/>
        </c:dLbls>
        <c:gapWidth val="75"/>
        <c:axId val="-1083058576"/>
        <c:axId val="-1233404256"/>
      </c:barChart>
      <c:catAx>
        <c:axId val="-1083058576"/>
        <c:scaling>
          <c:orientation val="minMax"/>
        </c:scaling>
        <c:delete val="0"/>
        <c:axPos val="b"/>
        <c:numFmt formatCode="General" sourceLinked="1"/>
        <c:majorTickMark val="out"/>
        <c:minorTickMark val="none"/>
        <c:tickLblPos val="nextTo"/>
        <c:txPr>
          <a:bodyPr/>
          <a:lstStyle/>
          <a:p>
            <a:pPr>
              <a:defRPr sz="1100"/>
            </a:pPr>
            <a:endParaRPr lang="en-US"/>
          </a:p>
        </c:txPr>
        <c:crossAx val="-1233404256"/>
        <c:crosses val="autoZero"/>
        <c:auto val="1"/>
        <c:lblAlgn val="ctr"/>
        <c:lblOffset val="100"/>
        <c:noMultiLvlLbl val="0"/>
      </c:catAx>
      <c:valAx>
        <c:axId val="-1233404256"/>
        <c:scaling>
          <c:orientation val="minMax"/>
          <c:max val="0.75"/>
          <c:min val="0"/>
        </c:scaling>
        <c:delete val="0"/>
        <c:axPos val="l"/>
        <c:numFmt formatCode="0%" sourceLinked="0"/>
        <c:majorTickMark val="out"/>
        <c:minorTickMark val="none"/>
        <c:tickLblPos val="nextTo"/>
        <c:txPr>
          <a:bodyPr/>
          <a:lstStyle/>
          <a:p>
            <a:pPr>
              <a:defRPr sz="800"/>
            </a:pPr>
            <a:endParaRPr lang="en-US"/>
          </a:p>
        </c:txPr>
        <c:crossAx val="-1083058576"/>
        <c:crosses val="autoZero"/>
        <c:crossBetween val="between"/>
        <c:majorUnit val="0.25"/>
      </c:valAx>
    </c:plotArea>
    <c:legend>
      <c:legendPos val="b"/>
      <c:legendEntry>
        <c:idx val="0"/>
        <c:txPr>
          <a:bodyPr/>
          <a:lstStyle/>
          <a:p>
            <a:pPr>
              <a:defRPr sz="1100" i="0"/>
            </a:pPr>
            <a:endParaRPr lang="en-US"/>
          </a:p>
        </c:txPr>
      </c:legendEntry>
      <c:layout>
        <c:manualLayout>
          <c:xMode val="edge"/>
          <c:yMode val="edge"/>
          <c:x val="0.73163943422430899"/>
          <c:y val="5.8033146064504097E-2"/>
          <c:w val="0.17776720945195701"/>
          <c:h val="0.116762071842819"/>
        </c:manualLayout>
      </c:layout>
      <c:overlay val="0"/>
      <c:txPr>
        <a:bodyPr/>
        <a:lstStyle/>
        <a:p>
          <a:pPr>
            <a:defRPr sz="1100" i="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2.81070647419072E-2"/>
          <c:y val="3.6865284397131499E-2"/>
          <c:w val="0.92544291338582696"/>
          <c:h val="0.79167502644491095"/>
        </c:manualLayout>
      </c:layout>
      <c:barChart>
        <c:barDir val="col"/>
        <c:grouping val="clustered"/>
        <c:varyColors val="0"/>
        <c:ser>
          <c:idx val="1"/>
          <c:order val="1"/>
          <c:tx>
            <c:strRef>
              <c:f>Sheet1!$C$1</c:f>
              <c:strCache>
                <c:ptCount val="1"/>
                <c:pt idx="0">
                  <c:v>Campus Ministers</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4AC0-4D97-9D76-32FB9369BC81}"/>
              </c:ext>
            </c:extLst>
          </c:dPt>
          <c:dPt>
            <c:idx val="1"/>
            <c:invertIfNegative val="0"/>
            <c:bubble3D val="0"/>
            <c:extLst>
              <c:ext xmlns:c16="http://schemas.microsoft.com/office/drawing/2014/chart" uri="{C3380CC4-5D6E-409C-BE32-E72D297353CC}">
                <c16:uniqueId val="{00000001-4AC0-4D97-9D76-32FB9369BC81}"/>
              </c:ext>
            </c:extLst>
          </c:dPt>
          <c:dPt>
            <c:idx val="2"/>
            <c:invertIfNegative val="0"/>
            <c:bubble3D val="0"/>
            <c:extLst>
              <c:ext xmlns:c16="http://schemas.microsoft.com/office/drawing/2014/chart" uri="{C3380CC4-5D6E-409C-BE32-E72D297353CC}">
                <c16:uniqueId val="{00000002-4AC0-4D97-9D76-32FB9369BC81}"/>
              </c:ext>
            </c:extLst>
          </c:dPt>
          <c:dPt>
            <c:idx val="3"/>
            <c:invertIfNegative val="0"/>
            <c:bubble3D val="0"/>
            <c:extLst>
              <c:ext xmlns:c16="http://schemas.microsoft.com/office/drawing/2014/chart" uri="{C3380CC4-5D6E-409C-BE32-E72D297353CC}">
                <c16:uniqueId val="{00000003-4AC0-4D97-9D76-32FB9369BC81}"/>
              </c:ext>
            </c:extLst>
          </c:dPt>
          <c:dPt>
            <c:idx val="4"/>
            <c:invertIfNegative val="0"/>
            <c:bubble3D val="0"/>
            <c:extLst>
              <c:ext xmlns:c16="http://schemas.microsoft.com/office/drawing/2014/chart" uri="{C3380CC4-5D6E-409C-BE32-E72D297353CC}">
                <c16:uniqueId val="{00000004-4AC0-4D97-9D76-32FB9369BC81}"/>
              </c:ext>
            </c:extLst>
          </c:dPt>
          <c:dPt>
            <c:idx val="5"/>
            <c:invertIfNegative val="0"/>
            <c:bubble3D val="0"/>
            <c:extLst>
              <c:ext xmlns:c16="http://schemas.microsoft.com/office/drawing/2014/chart" uri="{C3380CC4-5D6E-409C-BE32-E72D297353CC}">
                <c16:uniqueId val="{00000005-4AC0-4D97-9D76-32FB9369BC81}"/>
              </c:ext>
            </c:extLst>
          </c:dPt>
          <c:dPt>
            <c:idx val="6"/>
            <c:invertIfNegative val="0"/>
            <c:bubble3D val="0"/>
            <c:extLst>
              <c:ext xmlns:c16="http://schemas.microsoft.com/office/drawing/2014/chart" uri="{C3380CC4-5D6E-409C-BE32-E72D297353CC}">
                <c16:uniqueId val="{00000006-4AC0-4D97-9D76-32FB9369BC81}"/>
              </c:ext>
            </c:extLst>
          </c:dPt>
          <c:dPt>
            <c:idx val="7"/>
            <c:invertIfNegative val="0"/>
            <c:bubble3D val="0"/>
            <c:extLst>
              <c:ext xmlns:c16="http://schemas.microsoft.com/office/drawing/2014/chart" uri="{C3380CC4-5D6E-409C-BE32-E72D297353CC}">
                <c16:uniqueId val="{00000007-4AC0-4D97-9D76-32FB9369BC81}"/>
              </c:ext>
            </c:extLst>
          </c:dPt>
          <c:dLbls>
            <c:spPr>
              <a:noFill/>
              <a:ln>
                <a:noFill/>
              </a:ln>
              <a:effectLst/>
            </c:spPr>
            <c:txPr>
              <a:bodyPr wrap="square" lIns="38100" tIns="19050" rIns="38100" bIns="19050" anchor="ctr">
                <a:spAutoFit/>
              </a:bodyPr>
              <a:lstStyle/>
              <a:p>
                <a:pPr>
                  <a:defRPr sz="1000" i="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Lifelong relationship_x000d_with Jesus</c:v>
                </c:pt>
                <c:pt idx="1">
                  <c:v>Living a_x000d_moral life</c:v>
                </c:pt>
                <c:pt idx="2">
                  <c:v>Live a just_x000d_life, social_x000d_teaching</c:v>
                </c:pt>
                <c:pt idx="3">
                  <c:v>Active participation_x000d_in a parish</c:v>
                </c:pt>
                <c:pt idx="4">
                  <c:v>Give witness_x000d_to Catholic_x000d_faith</c:v>
                </c:pt>
                <c:pt idx="5">
                  <c:v>Be_x000d_compassionate</c:v>
                </c:pt>
                <c:pt idx="6">
                  <c:v>Face challenges_x000d_to the faith</c:v>
                </c:pt>
                <c:pt idx="7">
                  <c:v>Discern_x000d_religious_x000d_vocation</c:v>
                </c:pt>
              </c:strCache>
            </c:strRef>
          </c:cat>
          <c:val>
            <c:numRef>
              <c:f>Sheet1!$C$2:$C$9</c:f>
              <c:numCache>
                <c:formatCode>0%</c:formatCode>
                <c:ptCount val="8"/>
                <c:pt idx="0">
                  <c:v>0.56000000000000005</c:v>
                </c:pt>
                <c:pt idx="1">
                  <c:v>0.48</c:v>
                </c:pt>
                <c:pt idx="2">
                  <c:v>0.44</c:v>
                </c:pt>
                <c:pt idx="3">
                  <c:v>0.36</c:v>
                </c:pt>
                <c:pt idx="4">
                  <c:v>0.46</c:v>
                </c:pt>
                <c:pt idx="5">
                  <c:v>0.5</c:v>
                </c:pt>
                <c:pt idx="6">
                  <c:v>0.33</c:v>
                </c:pt>
                <c:pt idx="7">
                  <c:v>0.31</c:v>
                </c:pt>
              </c:numCache>
            </c:numRef>
          </c:val>
          <c:extLst>
            <c:ext xmlns:c16="http://schemas.microsoft.com/office/drawing/2014/chart" uri="{C3380CC4-5D6E-409C-BE32-E72D297353CC}">
              <c16:uniqueId val="{00000008-4AC0-4D97-9D76-32FB9369BC81}"/>
            </c:ext>
          </c:extLst>
        </c:ser>
        <c:dLbls>
          <c:showLegendKey val="0"/>
          <c:showVal val="0"/>
          <c:showCatName val="0"/>
          <c:showSerName val="0"/>
          <c:showPercent val="0"/>
          <c:showBubbleSize val="0"/>
        </c:dLbls>
        <c:gapWidth val="75"/>
        <c:axId val="-1082067200"/>
        <c:axId val="-1079601776"/>
      </c:barChart>
      <c:barChart>
        <c:barDir val="col"/>
        <c:grouping val="clustered"/>
        <c:varyColors val="0"/>
        <c:ser>
          <c:idx val="0"/>
          <c:order val="0"/>
          <c:tx>
            <c:strRef>
              <c:f>Sheet1!$B$1</c:f>
              <c:strCache>
                <c:ptCount val="1"/>
                <c:pt idx="0">
                  <c:v>Students</c:v>
                </c:pt>
              </c:strCache>
            </c:strRef>
          </c:tx>
          <c:spPr>
            <a:solidFill>
              <a:srgbClr val="28A9D7"/>
            </a:solidFill>
            <a:ln w="22225">
              <a:noFill/>
            </a:ln>
            <a:effectLst/>
          </c:spPr>
          <c:invertIfNegative val="0"/>
          <c:dLbls>
            <c:spPr>
              <a:noFill/>
              <a:ln>
                <a:noFill/>
              </a:ln>
              <a:effectLst/>
            </c:spPr>
            <c:txPr>
              <a:bodyPr wrap="square" lIns="38100" tIns="19050" rIns="38100" bIns="19050" anchor="ctr">
                <a:spAutoFit/>
              </a:bodyPr>
              <a:lstStyle/>
              <a:p>
                <a:pPr>
                  <a:defRPr sz="1000">
                    <a:solidFill>
                      <a:schemeClr val="tx1">
                        <a:lumMod val="65000"/>
                        <a:lumOff val="35000"/>
                      </a:schemeClr>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Lifelong relationship_x000d_with Jesus</c:v>
                </c:pt>
                <c:pt idx="1">
                  <c:v>Living a_x000d_moral life</c:v>
                </c:pt>
                <c:pt idx="2">
                  <c:v>Live a just_x000d_life, social_x000d_teaching</c:v>
                </c:pt>
                <c:pt idx="3">
                  <c:v>Active participation_x000d_in a parish</c:v>
                </c:pt>
                <c:pt idx="4">
                  <c:v>Give witness_x000d_to Catholic_x000d_faith</c:v>
                </c:pt>
                <c:pt idx="5">
                  <c:v>Be_x000d_compassionate</c:v>
                </c:pt>
                <c:pt idx="6">
                  <c:v>Face challenges_x000d_to the faith</c:v>
                </c:pt>
                <c:pt idx="7">
                  <c:v>Discern_x000d_religious_x000d_vocation</c:v>
                </c:pt>
              </c:strCache>
            </c:strRef>
          </c:cat>
          <c:val>
            <c:numRef>
              <c:f>Sheet1!$B$2:$B$9</c:f>
              <c:numCache>
                <c:formatCode>0%</c:formatCode>
                <c:ptCount val="8"/>
                <c:pt idx="0">
                  <c:v>0.69</c:v>
                </c:pt>
                <c:pt idx="1">
                  <c:v>0.66</c:v>
                </c:pt>
                <c:pt idx="2">
                  <c:v>0.6</c:v>
                </c:pt>
                <c:pt idx="3">
                  <c:v>0.64</c:v>
                </c:pt>
                <c:pt idx="4">
                  <c:v>0.56999999999999995</c:v>
                </c:pt>
                <c:pt idx="5">
                  <c:v>0.53</c:v>
                </c:pt>
                <c:pt idx="6">
                  <c:v>0.42</c:v>
                </c:pt>
                <c:pt idx="7">
                  <c:v>0.34</c:v>
                </c:pt>
              </c:numCache>
            </c:numRef>
          </c:val>
          <c:extLst>
            <c:ext xmlns:c16="http://schemas.microsoft.com/office/drawing/2014/chart" uri="{C3380CC4-5D6E-409C-BE32-E72D297353CC}">
              <c16:uniqueId val="{00000009-4AC0-4D97-9D76-32FB9369BC81}"/>
            </c:ext>
          </c:extLst>
        </c:ser>
        <c:dLbls>
          <c:showLegendKey val="0"/>
          <c:showVal val="0"/>
          <c:showCatName val="0"/>
          <c:showSerName val="0"/>
          <c:showPercent val="0"/>
          <c:showBubbleSize val="0"/>
        </c:dLbls>
        <c:gapWidth val="200"/>
        <c:axId val="-1079237488"/>
        <c:axId val="-818637488"/>
      </c:barChart>
      <c:catAx>
        <c:axId val="-1082067200"/>
        <c:scaling>
          <c:orientation val="minMax"/>
        </c:scaling>
        <c:delete val="0"/>
        <c:axPos val="b"/>
        <c:numFmt formatCode="General" sourceLinked="1"/>
        <c:majorTickMark val="out"/>
        <c:minorTickMark val="none"/>
        <c:tickLblPos val="nextTo"/>
        <c:txPr>
          <a:bodyPr/>
          <a:lstStyle/>
          <a:p>
            <a:pPr>
              <a:defRPr sz="1100"/>
            </a:pPr>
            <a:endParaRPr lang="en-US"/>
          </a:p>
        </c:txPr>
        <c:crossAx val="-1079601776"/>
        <c:crosses val="autoZero"/>
        <c:auto val="1"/>
        <c:lblAlgn val="ctr"/>
        <c:lblOffset val="100"/>
        <c:noMultiLvlLbl val="0"/>
      </c:catAx>
      <c:valAx>
        <c:axId val="-1079601776"/>
        <c:scaling>
          <c:orientation val="minMax"/>
          <c:max val="0.75"/>
          <c:min val="0"/>
        </c:scaling>
        <c:delete val="0"/>
        <c:axPos val="l"/>
        <c:numFmt formatCode="0%" sourceLinked="0"/>
        <c:majorTickMark val="out"/>
        <c:minorTickMark val="none"/>
        <c:tickLblPos val="nextTo"/>
        <c:txPr>
          <a:bodyPr/>
          <a:lstStyle/>
          <a:p>
            <a:pPr>
              <a:defRPr sz="800"/>
            </a:pPr>
            <a:endParaRPr lang="en-US"/>
          </a:p>
        </c:txPr>
        <c:crossAx val="-1082067200"/>
        <c:crosses val="autoZero"/>
        <c:crossBetween val="between"/>
        <c:majorUnit val="0.25"/>
      </c:valAx>
      <c:catAx>
        <c:axId val="-1079237488"/>
        <c:scaling>
          <c:orientation val="minMax"/>
        </c:scaling>
        <c:delete val="1"/>
        <c:axPos val="b"/>
        <c:numFmt formatCode="General" sourceLinked="0"/>
        <c:majorTickMark val="out"/>
        <c:minorTickMark val="none"/>
        <c:tickLblPos val="none"/>
        <c:crossAx val="-818637488"/>
        <c:crosses val="autoZero"/>
        <c:auto val="1"/>
        <c:lblAlgn val="ctr"/>
        <c:lblOffset val="100"/>
        <c:noMultiLvlLbl val="0"/>
      </c:catAx>
      <c:valAx>
        <c:axId val="-818637488"/>
        <c:scaling>
          <c:orientation val="minMax"/>
          <c:max val="0.75"/>
          <c:min val="0"/>
        </c:scaling>
        <c:delete val="0"/>
        <c:axPos val="r"/>
        <c:numFmt formatCode="0%" sourceLinked="0"/>
        <c:majorTickMark val="out"/>
        <c:minorTickMark val="none"/>
        <c:tickLblPos val="nextTo"/>
        <c:txPr>
          <a:bodyPr/>
          <a:lstStyle/>
          <a:p>
            <a:pPr>
              <a:defRPr sz="800"/>
            </a:pPr>
            <a:endParaRPr lang="en-US"/>
          </a:p>
        </c:txPr>
        <c:crossAx val="-1079237488"/>
        <c:crosses val="max"/>
        <c:crossBetween val="between"/>
        <c:majorUnit val="0.25"/>
      </c:valAx>
    </c:plotArea>
    <c:legend>
      <c:legendPos val="b"/>
      <c:legendEntry>
        <c:idx val="0"/>
        <c:txPr>
          <a:bodyPr/>
          <a:lstStyle/>
          <a:p>
            <a:pPr>
              <a:defRPr sz="1100" i="0"/>
            </a:pPr>
            <a:endParaRPr lang="en-US"/>
          </a:p>
        </c:txPr>
      </c:legendEntry>
      <c:layout>
        <c:manualLayout>
          <c:xMode val="edge"/>
          <c:yMode val="edge"/>
          <c:x val="0.73163943422430899"/>
          <c:y val="8.6829651240479297E-2"/>
          <c:w val="0.17776720945195701"/>
          <c:h val="0.11264823068576101"/>
        </c:manualLayout>
      </c:layout>
      <c:overlay val="0"/>
      <c:txPr>
        <a:bodyPr/>
        <a:lstStyle/>
        <a:p>
          <a:pPr>
            <a:defRPr sz="1100" i="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8744285349924101E-2"/>
          <c:y val="1.42753722478581E-2"/>
          <c:w val="0.93654427208806601"/>
          <c:h val="0.82948066030877998"/>
        </c:manualLayout>
      </c:layout>
      <c:barChart>
        <c:barDir val="col"/>
        <c:grouping val="stacked"/>
        <c:varyColors val="0"/>
        <c:ser>
          <c:idx val="4"/>
          <c:order val="0"/>
          <c:tx>
            <c:strRef>
              <c:f>Sheet1!$B$1</c:f>
              <c:strCache>
                <c:ptCount val="1"/>
                <c:pt idx="0">
                  <c:v>Moderately significant</c:v>
                </c:pt>
              </c:strCache>
            </c:strRef>
          </c:tx>
          <c:spPr>
            <a:solidFill>
              <a:srgbClr val="DB5520"/>
            </a:solidFill>
            <a:ln>
              <a:noFill/>
            </a:ln>
          </c:spPr>
          <c:invertIfNegative val="0"/>
          <c:dPt>
            <c:idx val="0"/>
            <c:invertIfNegative val="0"/>
            <c:bubble3D val="0"/>
            <c:extLst>
              <c:ext xmlns:c16="http://schemas.microsoft.com/office/drawing/2014/chart" uri="{C3380CC4-5D6E-409C-BE32-E72D297353CC}">
                <c16:uniqueId val="{00000000-80BC-4A30-B90B-B4D9F3B0A2AB}"/>
              </c:ext>
            </c:extLst>
          </c:dPt>
          <c:dPt>
            <c:idx val="1"/>
            <c:invertIfNegative val="0"/>
            <c:bubble3D val="0"/>
            <c:extLst>
              <c:ext xmlns:c16="http://schemas.microsoft.com/office/drawing/2014/chart" uri="{C3380CC4-5D6E-409C-BE32-E72D297353CC}">
                <c16:uniqueId val="{00000001-80BC-4A30-B90B-B4D9F3B0A2AB}"/>
              </c:ext>
            </c:extLst>
          </c:dPt>
          <c:dPt>
            <c:idx val="2"/>
            <c:invertIfNegative val="0"/>
            <c:bubble3D val="0"/>
            <c:extLst>
              <c:ext xmlns:c16="http://schemas.microsoft.com/office/drawing/2014/chart" uri="{C3380CC4-5D6E-409C-BE32-E72D297353CC}">
                <c16:uniqueId val="{00000002-80BC-4A30-B90B-B4D9F3B0A2AB}"/>
              </c:ext>
            </c:extLst>
          </c:dPt>
          <c:dPt>
            <c:idx val="3"/>
            <c:invertIfNegative val="0"/>
            <c:bubble3D val="0"/>
            <c:extLst>
              <c:ext xmlns:c16="http://schemas.microsoft.com/office/drawing/2014/chart" uri="{C3380CC4-5D6E-409C-BE32-E72D297353CC}">
                <c16:uniqueId val="{00000003-80BC-4A30-B90B-B4D9F3B0A2AB}"/>
              </c:ext>
            </c:extLst>
          </c:dPt>
          <c:dPt>
            <c:idx val="4"/>
            <c:invertIfNegative val="0"/>
            <c:bubble3D val="0"/>
            <c:extLst>
              <c:ext xmlns:c16="http://schemas.microsoft.com/office/drawing/2014/chart" uri="{C3380CC4-5D6E-409C-BE32-E72D297353CC}">
                <c16:uniqueId val="{00000004-80BC-4A30-B90B-B4D9F3B0A2AB}"/>
              </c:ext>
            </c:extLst>
          </c:dPt>
          <c:dPt>
            <c:idx val="8"/>
            <c:invertIfNegative val="0"/>
            <c:bubble3D val="0"/>
            <c:extLst>
              <c:ext xmlns:c16="http://schemas.microsoft.com/office/drawing/2014/chart" uri="{C3380CC4-5D6E-409C-BE32-E72D297353CC}">
                <c16:uniqueId val="{00000005-80BC-4A30-B90B-B4D9F3B0A2AB}"/>
              </c:ext>
            </c:extLst>
          </c:dPt>
          <c:dPt>
            <c:idx val="9"/>
            <c:invertIfNegative val="0"/>
            <c:bubble3D val="0"/>
            <c:extLst>
              <c:ext xmlns:c16="http://schemas.microsoft.com/office/drawing/2014/chart" uri="{C3380CC4-5D6E-409C-BE32-E72D297353CC}">
                <c16:uniqueId val="{00000006-80BC-4A30-B90B-B4D9F3B0A2AB}"/>
              </c:ext>
            </c:extLst>
          </c:dPt>
          <c:dPt>
            <c:idx val="10"/>
            <c:invertIfNegative val="0"/>
            <c:bubble3D val="0"/>
            <c:extLst>
              <c:ext xmlns:c16="http://schemas.microsoft.com/office/drawing/2014/chart" uri="{C3380CC4-5D6E-409C-BE32-E72D297353CC}">
                <c16:uniqueId val="{00000007-80BC-4A30-B90B-B4D9F3B0A2AB}"/>
              </c:ext>
            </c:extLst>
          </c:dPt>
          <c:dPt>
            <c:idx val="11"/>
            <c:invertIfNegative val="0"/>
            <c:bubble3D val="0"/>
            <c:extLst>
              <c:ext xmlns:c16="http://schemas.microsoft.com/office/drawing/2014/chart" uri="{C3380CC4-5D6E-409C-BE32-E72D297353CC}">
                <c16:uniqueId val="{00000008-80BC-4A30-B90B-B4D9F3B0A2AB}"/>
              </c:ext>
            </c:extLst>
          </c:dPt>
          <c:dPt>
            <c:idx val="12"/>
            <c:invertIfNegative val="0"/>
            <c:bubble3D val="0"/>
            <c:extLst>
              <c:ext xmlns:c16="http://schemas.microsoft.com/office/drawing/2014/chart" uri="{C3380CC4-5D6E-409C-BE32-E72D297353CC}">
                <c16:uniqueId val="{00000009-80BC-4A30-B90B-B4D9F3B0A2AB}"/>
              </c:ext>
            </c:extLst>
          </c:dPt>
          <c:dPt>
            <c:idx val="15"/>
            <c:invertIfNegative val="0"/>
            <c:bubble3D val="0"/>
            <c:extLst>
              <c:ext xmlns:c16="http://schemas.microsoft.com/office/drawing/2014/chart" uri="{C3380CC4-5D6E-409C-BE32-E72D297353CC}">
                <c16:uniqueId val="{0000000A-80BC-4A30-B90B-B4D9F3B0A2AB}"/>
              </c:ext>
            </c:extLst>
          </c:dPt>
          <c:dLbls>
            <c:numFmt formatCode="0%" sourceLinked="0"/>
            <c:spPr>
              <a:noFill/>
              <a:ln>
                <a:noFill/>
              </a:ln>
              <a:effectLst/>
            </c:spPr>
            <c:txPr>
              <a:bodyPr wrap="square" lIns="38100" tIns="19050" rIns="38100" bIns="19050" anchor="ctr">
                <a:spAutoFit/>
              </a:bodyPr>
              <a:lstStyle/>
              <a:p>
                <a:pPr>
                  <a:defRPr sz="8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Studying_x000d_Bible</c:v>
                </c:pt>
                <c:pt idx="1">
                  <c:v>Sacrament of_x000d_Reconciliation</c:v>
                </c:pt>
                <c:pt idx="2">
                  <c:v>Devotional_x000d_Prayer</c:v>
                </c:pt>
                <c:pt idx="3">
                  <c:v>Vocational_x000d_Discernment</c:v>
                </c:pt>
                <c:pt idx="4">
                  <c:v>Spiritual_x000d_Direction</c:v>
                </c:pt>
              </c:strCache>
            </c:strRef>
          </c:cat>
          <c:val>
            <c:numRef>
              <c:f>Sheet1!$B$2:$B$6</c:f>
              <c:numCache>
                <c:formatCode>0%</c:formatCode>
                <c:ptCount val="5"/>
                <c:pt idx="0">
                  <c:v>0.28999999999999998</c:v>
                </c:pt>
                <c:pt idx="1">
                  <c:v>0.24</c:v>
                </c:pt>
                <c:pt idx="2">
                  <c:v>0.39</c:v>
                </c:pt>
                <c:pt idx="3">
                  <c:v>0.32</c:v>
                </c:pt>
                <c:pt idx="4">
                  <c:v>0.32</c:v>
                </c:pt>
              </c:numCache>
            </c:numRef>
          </c:val>
          <c:extLst>
            <c:ext xmlns:c16="http://schemas.microsoft.com/office/drawing/2014/chart" uri="{C3380CC4-5D6E-409C-BE32-E72D297353CC}">
              <c16:uniqueId val="{0000000B-80BC-4A30-B90B-B4D9F3B0A2AB}"/>
            </c:ext>
          </c:extLst>
        </c:ser>
        <c:ser>
          <c:idx val="0"/>
          <c:order val="1"/>
          <c:tx>
            <c:strRef>
              <c:f>Sheet1!$C$1</c:f>
              <c:strCache>
                <c:ptCount val="1"/>
                <c:pt idx="0">
                  <c:v>Very significant</c:v>
                </c:pt>
              </c:strCache>
            </c:strRef>
          </c:tx>
          <c:spPr>
            <a:solidFill>
              <a:srgbClr val="DB5520">
                <a:lumMod val="50000"/>
              </a:srgbClr>
            </a:solidFill>
            <a:ln>
              <a:noFill/>
            </a:ln>
          </c:spPr>
          <c:invertIfNegative val="0"/>
          <c:dPt>
            <c:idx val="0"/>
            <c:invertIfNegative val="0"/>
            <c:bubble3D val="0"/>
            <c:spPr>
              <a:solidFill>
                <a:srgbClr val="6D2A10"/>
              </a:solidFill>
              <a:ln>
                <a:noFill/>
              </a:ln>
            </c:spPr>
            <c:extLst>
              <c:ext xmlns:c16="http://schemas.microsoft.com/office/drawing/2014/chart" uri="{C3380CC4-5D6E-409C-BE32-E72D297353CC}">
                <c16:uniqueId val="{0000000D-80BC-4A30-B90B-B4D9F3B0A2AB}"/>
              </c:ext>
            </c:extLst>
          </c:dPt>
          <c:dLbls>
            <c:spPr>
              <a:noFill/>
              <a:ln>
                <a:noFill/>
              </a:ln>
              <a:effectLst/>
            </c:spPr>
            <c:txPr>
              <a:bodyPr/>
              <a:lstStyle/>
              <a:p>
                <a:pPr>
                  <a:defRPr sz="8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Studying_x000d_Bible</c:v>
                </c:pt>
                <c:pt idx="1">
                  <c:v>Sacrament of_x000d_Reconciliation</c:v>
                </c:pt>
                <c:pt idx="2">
                  <c:v>Devotional_x000d_Prayer</c:v>
                </c:pt>
                <c:pt idx="3">
                  <c:v>Vocational_x000d_Discernment</c:v>
                </c:pt>
                <c:pt idx="4">
                  <c:v>Spiritual_x000d_Direction</c:v>
                </c:pt>
              </c:strCache>
            </c:strRef>
          </c:cat>
          <c:val>
            <c:numRef>
              <c:f>Sheet1!$C$2:$C$6</c:f>
              <c:numCache>
                <c:formatCode>0%</c:formatCode>
                <c:ptCount val="5"/>
                <c:pt idx="0">
                  <c:v>0.47</c:v>
                </c:pt>
                <c:pt idx="1">
                  <c:v>0.46</c:v>
                </c:pt>
                <c:pt idx="2">
                  <c:v>0.27</c:v>
                </c:pt>
                <c:pt idx="3">
                  <c:v>0.27</c:v>
                </c:pt>
                <c:pt idx="4">
                  <c:v>0.26</c:v>
                </c:pt>
              </c:numCache>
            </c:numRef>
          </c:val>
          <c:extLst>
            <c:ext xmlns:c16="http://schemas.microsoft.com/office/drawing/2014/chart" uri="{C3380CC4-5D6E-409C-BE32-E72D297353CC}">
              <c16:uniqueId val="{0000000E-80BC-4A30-B90B-B4D9F3B0A2AB}"/>
            </c:ext>
          </c:extLst>
        </c:ser>
        <c:dLbls>
          <c:showLegendKey val="0"/>
          <c:showVal val="1"/>
          <c:showCatName val="0"/>
          <c:showSerName val="0"/>
          <c:showPercent val="0"/>
          <c:showBubbleSize val="0"/>
        </c:dLbls>
        <c:gapWidth val="75"/>
        <c:overlap val="100"/>
        <c:axId val="-896344800"/>
        <c:axId val="-896338032"/>
      </c:barChart>
      <c:catAx>
        <c:axId val="-896344800"/>
        <c:scaling>
          <c:orientation val="minMax"/>
        </c:scaling>
        <c:delete val="0"/>
        <c:axPos val="b"/>
        <c:numFmt formatCode="General" sourceLinked="0"/>
        <c:majorTickMark val="out"/>
        <c:minorTickMark val="none"/>
        <c:tickLblPos val="low"/>
        <c:txPr>
          <a:bodyPr/>
          <a:lstStyle/>
          <a:p>
            <a:pPr algn="ctr">
              <a:defRPr sz="1000"/>
            </a:pPr>
            <a:endParaRPr lang="en-US"/>
          </a:p>
        </c:txPr>
        <c:crossAx val="-896338032"/>
        <c:crossesAt val="0"/>
        <c:auto val="1"/>
        <c:lblAlgn val="ctr"/>
        <c:lblOffset val="100"/>
        <c:noMultiLvlLbl val="0"/>
      </c:catAx>
      <c:valAx>
        <c:axId val="-896338032"/>
        <c:scaling>
          <c:orientation val="minMax"/>
          <c:max val="1"/>
          <c:min val="0"/>
        </c:scaling>
        <c:delete val="0"/>
        <c:axPos val="l"/>
        <c:majorGridlines>
          <c:spPr>
            <a:ln>
              <a:solidFill>
                <a:sysClr val="window" lastClr="FFFFFF">
                  <a:lumMod val="75000"/>
                </a:sysClr>
              </a:solidFill>
            </a:ln>
          </c:spPr>
        </c:majorGridlines>
        <c:numFmt formatCode="0%" sourceLinked="0"/>
        <c:majorTickMark val="out"/>
        <c:minorTickMark val="none"/>
        <c:tickLblPos val="low"/>
        <c:spPr>
          <a:ln/>
        </c:spPr>
        <c:txPr>
          <a:bodyPr/>
          <a:lstStyle/>
          <a:p>
            <a:pPr>
              <a:defRPr sz="1000"/>
            </a:pPr>
            <a:endParaRPr lang="en-US"/>
          </a:p>
        </c:txPr>
        <c:crossAx val="-896344800"/>
        <c:crosses val="autoZero"/>
        <c:crossBetween val="between"/>
        <c:majorUnit val="0.2"/>
      </c:valAx>
      <c:spPr>
        <a:noFill/>
      </c:spPr>
    </c:plotArea>
    <c:plotVisOnly val="1"/>
    <c:dispBlanksAs val="gap"/>
    <c:showDLblsOverMax val="0"/>
  </c:chart>
  <c:spPr>
    <a:noFill/>
    <a:ln>
      <a:noFill/>
    </a:ln>
  </c:spPr>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8744285349924101E-2"/>
          <c:y val="1.42753722478581E-2"/>
          <c:w val="0.93654427208806601"/>
          <c:h val="0.82948066030877998"/>
        </c:manualLayout>
      </c:layout>
      <c:barChart>
        <c:barDir val="col"/>
        <c:grouping val="stacked"/>
        <c:varyColors val="0"/>
        <c:ser>
          <c:idx val="4"/>
          <c:order val="0"/>
          <c:tx>
            <c:strRef>
              <c:f>Sheet1!$B$1</c:f>
              <c:strCache>
                <c:ptCount val="1"/>
                <c:pt idx="0">
                  <c:v>Moderately significant</c:v>
                </c:pt>
              </c:strCache>
            </c:strRef>
          </c:tx>
          <c:spPr>
            <a:solidFill>
              <a:srgbClr val="DB5520"/>
            </a:solidFill>
            <a:ln>
              <a:noFill/>
            </a:ln>
          </c:spPr>
          <c:invertIfNegative val="0"/>
          <c:dPt>
            <c:idx val="0"/>
            <c:invertIfNegative val="0"/>
            <c:bubble3D val="0"/>
            <c:extLst>
              <c:ext xmlns:c16="http://schemas.microsoft.com/office/drawing/2014/chart" uri="{C3380CC4-5D6E-409C-BE32-E72D297353CC}">
                <c16:uniqueId val="{00000000-DAD7-4A00-888B-7F8F343C984F}"/>
              </c:ext>
            </c:extLst>
          </c:dPt>
          <c:dPt>
            <c:idx val="1"/>
            <c:invertIfNegative val="0"/>
            <c:bubble3D val="0"/>
            <c:extLst>
              <c:ext xmlns:c16="http://schemas.microsoft.com/office/drawing/2014/chart" uri="{C3380CC4-5D6E-409C-BE32-E72D297353CC}">
                <c16:uniqueId val="{00000001-DAD7-4A00-888B-7F8F343C984F}"/>
              </c:ext>
            </c:extLst>
          </c:dPt>
          <c:dPt>
            <c:idx val="2"/>
            <c:invertIfNegative val="0"/>
            <c:bubble3D val="0"/>
            <c:extLst>
              <c:ext xmlns:c16="http://schemas.microsoft.com/office/drawing/2014/chart" uri="{C3380CC4-5D6E-409C-BE32-E72D297353CC}">
                <c16:uniqueId val="{00000002-DAD7-4A00-888B-7F8F343C984F}"/>
              </c:ext>
            </c:extLst>
          </c:dPt>
          <c:dPt>
            <c:idx val="3"/>
            <c:invertIfNegative val="0"/>
            <c:bubble3D val="0"/>
            <c:extLst>
              <c:ext xmlns:c16="http://schemas.microsoft.com/office/drawing/2014/chart" uri="{C3380CC4-5D6E-409C-BE32-E72D297353CC}">
                <c16:uniqueId val="{00000003-DAD7-4A00-888B-7F8F343C984F}"/>
              </c:ext>
            </c:extLst>
          </c:dPt>
          <c:dPt>
            <c:idx val="4"/>
            <c:invertIfNegative val="0"/>
            <c:bubble3D val="0"/>
            <c:extLst>
              <c:ext xmlns:c16="http://schemas.microsoft.com/office/drawing/2014/chart" uri="{C3380CC4-5D6E-409C-BE32-E72D297353CC}">
                <c16:uniqueId val="{00000004-DAD7-4A00-888B-7F8F343C984F}"/>
              </c:ext>
            </c:extLst>
          </c:dPt>
          <c:dPt>
            <c:idx val="5"/>
            <c:invertIfNegative val="0"/>
            <c:bubble3D val="0"/>
            <c:extLst>
              <c:ext xmlns:c16="http://schemas.microsoft.com/office/drawing/2014/chart" uri="{C3380CC4-5D6E-409C-BE32-E72D297353CC}">
                <c16:uniqueId val="{00000005-DAD7-4A00-888B-7F8F343C984F}"/>
              </c:ext>
            </c:extLst>
          </c:dPt>
          <c:dPt>
            <c:idx val="8"/>
            <c:invertIfNegative val="0"/>
            <c:bubble3D val="0"/>
            <c:extLst>
              <c:ext xmlns:c16="http://schemas.microsoft.com/office/drawing/2014/chart" uri="{C3380CC4-5D6E-409C-BE32-E72D297353CC}">
                <c16:uniqueId val="{00000006-DAD7-4A00-888B-7F8F343C984F}"/>
              </c:ext>
            </c:extLst>
          </c:dPt>
          <c:dPt>
            <c:idx val="9"/>
            <c:invertIfNegative val="0"/>
            <c:bubble3D val="0"/>
            <c:extLst>
              <c:ext xmlns:c16="http://schemas.microsoft.com/office/drawing/2014/chart" uri="{C3380CC4-5D6E-409C-BE32-E72D297353CC}">
                <c16:uniqueId val="{00000007-DAD7-4A00-888B-7F8F343C984F}"/>
              </c:ext>
            </c:extLst>
          </c:dPt>
          <c:dPt>
            <c:idx val="10"/>
            <c:invertIfNegative val="0"/>
            <c:bubble3D val="0"/>
            <c:extLst>
              <c:ext xmlns:c16="http://schemas.microsoft.com/office/drawing/2014/chart" uri="{C3380CC4-5D6E-409C-BE32-E72D297353CC}">
                <c16:uniqueId val="{00000008-DAD7-4A00-888B-7F8F343C984F}"/>
              </c:ext>
            </c:extLst>
          </c:dPt>
          <c:dPt>
            <c:idx val="11"/>
            <c:invertIfNegative val="0"/>
            <c:bubble3D val="0"/>
            <c:extLst>
              <c:ext xmlns:c16="http://schemas.microsoft.com/office/drawing/2014/chart" uri="{C3380CC4-5D6E-409C-BE32-E72D297353CC}">
                <c16:uniqueId val="{00000009-DAD7-4A00-888B-7F8F343C984F}"/>
              </c:ext>
            </c:extLst>
          </c:dPt>
          <c:dPt>
            <c:idx val="12"/>
            <c:invertIfNegative val="0"/>
            <c:bubble3D val="0"/>
            <c:extLst>
              <c:ext xmlns:c16="http://schemas.microsoft.com/office/drawing/2014/chart" uri="{C3380CC4-5D6E-409C-BE32-E72D297353CC}">
                <c16:uniqueId val="{0000000A-DAD7-4A00-888B-7F8F343C984F}"/>
              </c:ext>
            </c:extLst>
          </c:dPt>
          <c:dPt>
            <c:idx val="15"/>
            <c:invertIfNegative val="0"/>
            <c:bubble3D val="0"/>
            <c:extLst>
              <c:ext xmlns:c16="http://schemas.microsoft.com/office/drawing/2014/chart" uri="{C3380CC4-5D6E-409C-BE32-E72D297353CC}">
                <c16:uniqueId val="{0000000B-DAD7-4A00-888B-7F8F343C984F}"/>
              </c:ext>
            </c:extLst>
          </c:dPt>
          <c:dLbls>
            <c:numFmt formatCode="0%" sourceLinked="0"/>
            <c:spPr>
              <a:noFill/>
              <a:ln>
                <a:noFill/>
              </a:ln>
              <a:effectLst/>
            </c:spPr>
            <c:txPr>
              <a:bodyPr wrap="square" lIns="38100" tIns="19050" rIns="38100" bIns="19050" anchor="ctr">
                <a:spAutoFit/>
              </a:bodyPr>
              <a:lstStyle/>
              <a:p>
                <a:pPr>
                  <a:defRPr sz="8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Mass</c:v>
                </c:pt>
                <c:pt idx="1">
                  <c:v>Retreats</c:v>
                </c:pt>
                <c:pt idx="2">
                  <c:v>Small_x000d_Groups</c:v>
                </c:pt>
                <c:pt idx="3">
                  <c:v>Discipleship/_x000d_1-on-1_x000d_Mentoring</c:v>
                </c:pt>
                <c:pt idx="4">
                  <c:v>Social_x000d_Events</c:v>
                </c:pt>
                <c:pt idx="5">
                  <c:v>Catechesis/_x000d_Sacramental_x000d_Prep</c:v>
                </c:pt>
                <c:pt idx="6">
                  <c:v>Men's/_x000d_Women's_x000d_Groups</c:v>
                </c:pt>
                <c:pt idx="7">
                  <c:v>Communities/_x000d_Households</c:v>
                </c:pt>
              </c:strCache>
            </c:strRef>
          </c:cat>
          <c:val>
            <c:numRef>
              <c:f>Sheet1!$B$2:$B$9</c:f>
              <c:numCache>
                <c:formatCode>0%</c:formatCode>
                <c:ptCount val="8"/>
                <c:pt idx="0">
                  <c:v>0.17</c:v>
                </c:pt>
                <c:pt idx="1">
                  <c:v>0.26</c:v>
                </c:pt>
                <c:pt idx="2">
                  <c:v>0.24</c:v>
                </c:pt>
                <c:pt idx="3">
                  <c:v>0.2</c:v>
                </c:pt>
                <c:pt idx="4">
                  <c:v>0.39</c:v>
                </c:pt>
                <c:pt idx="5">
                  <c:v>0.34</c:v>
                </c:pt>
                <c:pt idx="6">
                  <c:v>0.28999999999999998</c:v>
                </c:pt>
                <c:pt idx="7">
                  <c:v>0.19</c:v>
                </c:pt>
              </c:numCache>
            </c:numRef>
          </c:val>
          <c:extLst>
            <c:ext xmlns:c16="http://schemas.microsoft.com/office/drawing/2014/chart" uri="{C3380CC4-5D6E-409C-BE32-E72D297353CC}">
              <c16:uniqueId val="{0000000C-DAD7-4A00-888B-7F8F343C984F}"/>
            </c:ext>
          </c:extLst>
        </c:ser>
        <c:ser>
          <c:idx val="0"/>
          <c:order val="1"/>
          <c:tx>
            <c:strRef>
              <c:f>Sheet1!$C$1</c:f>
              <c:strCache>
                <c:ptCount val="1"/>
                <c:pt idx="0">
                  <c:v>Very significant</c:v>
                </c:pt>
              </c:strCache>
            </c:strRef>
          </c:tx>
          <c:spPr>
            <a:solidFill>
              <a:srgbClr val="DB5520">
                <a:lumMod val="50000"/>
              </a:srgbClr>
            </a:solidFill>
            <a:ln>
              <a:noFill/>
            </a:ln>
          </c:spPr>
          <c:invertIfNegative val="0"/>
          <c:dLbls>
            <c:spPr>
              <a:noFill/>
              <a:ln>
                <a:noFill/>
              </a:ln>
              <a:effectLst/>
            </c:spPr>
            <c:txPr>
              <a:bodyPr/>
              <a:lstStyle/>
              <a:p>
                <a:pPr>
                  <a:defRPr sz="8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Mass</c:v>
                </c:pt>
                <c:pt idx="1">
                  <c:v>Retreats</c:v>
                </c:pt>
                <c:pt idx="2">
                  <c:v>Small_x000d_Groups</c:v>
                </c:pt>
                <c:pt idx="3">
                  <c:v>Discipleship/_x000d_1-on-1_x000d_Mentoring</c:v>
                </c:pt>
                <c:pt idx="4">
                  <c:v>Social_x000d_Events</c:v>
                </c:pt>
                <c:pt idx="5">
                  <c:v>Catechesis/_x000d_Sacramental_x000d_Prep</c:v>
                </c:pt>
                <c:pt idx="6">
                  <c:v>Men's/_x000d_Women's_x000d_Groups</c:v>
                </c:pt>
                <c:pt idx="7">
                  <c:v>Communities/_x000d_Households</c:v>
                </c:pt>
              </c:strCache>
            </c:strRef>
          </c:cat>
          <c:val>
            <c:numRef>
              <c:f>Sheet1!$C$2:$C$9</c:f>
              <c:numCache>
                <c:formatCode>0%</c:formatCode>
                <c:ptCount val="8"/>
                <c:pt idx="0">
                  <c:v>0.74</c:v>
                </c:pt>
                <c:pt idx="1">
                  <c:v>0.61</c:v>
                </c:pt>
                <c:pt idx="2">
                  <c:v>0.59</c:v>
                </c:pt>
                <c:pt idx="3">
                  <c:v>0.6</c:v>
                </c:pt>
                <c:pt idx="4">
                  <c:v>0.38</c:v>
                </c:pt>
                <c:pt idx="5">
                  <c:v>0.32</c:v>
                </c:pt>
                <c:pt idx="6">
                  <c:v>0.33</c:v>
                </c:pt>
                <c:pt idx="7">
                  <c:v>0.22</c:v>
                </c:pt>
              </c:numCache>
            </c:numRef>
          </c:val>
          <c:extLst>
            <c:ext xmlns:c16="http://schemas.microsoft.com/office/drawing/2014/chart" uri="{C3380CC4-5D6E-409C-BE32-E72D297353CC}">
              <c16:uniqueId val="{0000000D-DAD7-4A00-888B-7F8F343C984F}"/>
            </c:ext>
          </c:extLst>
        </c:ser>
        <c:dLbls>
          <c:showLegendKey val="0"/>
          <c:showVal val="1"/>
          <c:showCatName val="0"/>
          <c:showSerName val="0"/>
          <c:showPercent val="0"/>
          <c:showBubbleSize val="0"/>
        </c:dLbls>
        <c:gapWidth val="75"/>
        <c:overlap val="100"/>
        <c:axId val="-1084679152"/>
        <c:axId val="-1270433952"/>
      </c:barChart>
      <c:catAx>
        <c:axId val="-1084679152"/>
        <c:scaling>
          <c:orientation val="minMax"/>
        </c:scaling>
        <c:delete val="0"/>
        <c:axPos val="b"/>
        <c:numFmt formatCode="General" sourceLinked="0"/>
        <c:majorTickMark val="out"/>
        <c:minorTickMark val="none"/>
        <c:tickLblPos val="low"/>
        <c:txPr>
          <a:bodyPr/>
          <a:lstStyle/>
          <a:p>
            <a:pPr algn="ctr">
              <a:defRPr sz="1000"/>
            </a:pPr>
            <a:endParaRPr lang="en-US"/>
          </a:p>
        </c:txPr>
        <c:crossAx val="-1270433952"/>
        <c:crossesAt val="0"/>
        <c:auto val="1"/>
        <c:lblAlgn val="ctr"/>
        <c:lblOffset val="100"/>
        <c:noMultiLvlLbl val="0"/>
      </c:catAx>
      <c:valAx>
        <c:axId val="-1270433952"/>
        <c:scaling>
          <c:orientation val="minMax"/>
          <c:max val="1"/>
          <c:min val="0"/>
        </c:scaling>
        <c:delete val="0"/>
        <c:axPos val="l"/>
        <c:majorGridlines>
          <c:spPr>
            <a:ln>
              <a:solidFill>
                <a:sysClr val="window" lastClr="FFFFFF">
                  <a:lumMod val="75000"/>
                </a:sysClr>
              </a:solidFill>
            </a:ln>
          </c:spPr>
        </c:majorGridlines>
        <c:numFmt formatCode="0%" sourceLinked="0"/>
        <c:majorTickMark val="out"/>
        <c:minorTickMark val="none"/>
        <c:tickLblPos val="low"/>
        <c:spPr>
          <a:ln/>
        </c:spPr>
        <c:txPr>
          <a:bodyPr/>
          <a:lstStyle/>
          <a:p>
            <a:pPr>
              <a:defRPr sz="1000"/>
            </a:pPr>
            <a:endParaRPr lang="en-US"/>
          </a:p>
        </c:txPr>
        <c:crossAx val="-1084679152"/>
        <c:crosses val="autoZero"/>
        <c:crossBetween val="between"/>
        <c:majorUnit val="0.2"/>
      </c:valAx>
      <c:spPr>
        <a:noFill/>
      </c:spPr>
    </c:plotArea>
    <c:plotVisOnly val="1"/>
    <c:dispBlanksAs val="gap"/>
    <c:showDLblsOverMax val="0"/>
  </c:chart>
  <c:spPr>
    <a:noFill/>
    <a:ln>
      <a:noFill/>
    </a:ln>
  </c:spPr>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8744285349924101E-2"/>
          <c:y val="1.42753722478581E-2"/>
          <c:w val="0.93654427208806601"/>
          <c:h val="0.82948066030877998"/>
        </c:manualLayout>
      </c:layout>
      <c:barChart>
        <c:barDir val="col"/>
        <c:grouping val="stacked"/>
        <c:varyColors val="0"/>
        <c:ser>
          <c:idx val="4"/>
          <c:order val="0"/>
          <c:tx>
            <c:strRef>
              <c:f>Sheet1!$B$1</c:f>
              <c:strCache>
                <c:ptCount val="1"/>
                <c:pt idx="0">
                  <c:v>Moderately significant</c:v>
                </c:pt>
              </c:strCache>
            </c:strRef>
          </c:tx>
          <c:spPr>
            <a:solidFill>
              <a:srgbClr val="DB5520"/>
            </a:solidFill>
            <a:ln>
              <a:noFill/>
            </a:ln>
          </c:spPr>
          <c:invertIfNegative val="0"/>
          <c:dPt>
            <c:idx val="0"/>
            <c:invertIfNegative val="0"/>
            <c:bubble3D val="0"/>
            <c:extLst>
              <c:ext xmlns:c16="http://schemas.microsoft.com/office/drawing/2014/chart" uri="{C3380CC4-5D6E-409C-BE32-E72D297353CC}">
                <c16:uniqueId val="{00000000-3A5A-4EEE-9B58-2A1B458416C6}"/>
              </c:ext>
            </c:extLst>
          </c:dPt>
          <c:dPt>
            <c:idx val="1"/>
            <c:invertIfNegative val="0"/>
            <c:bubble3D val="0"/>
            <c:extLst>
              <c:ext xmlns:c16="http://schemas.microsoft.com/office/drawing/2014/chart" uri="{C3380CC4-5D6E-409C-BE32-E72D297353CC}">
                <c16:uniqueId val="{00000001-3A5A-4EEE-9B58-2A1B458416C6}"/>
              </c:ext>
            </c:extLst>
          </c:dPt>
          <c:dPt>
            <c:idx val="2"/>
            <c:invertIfNegative val="0"/>
            <c:bubble3D val="0"/>
            <c:extLst>
              <c:ext xmlns:c16="http://schemas.microsoft.com/office/drawing/2014/chart" uri="{C3380CC4-5D6E-409C-BE32-E72D297353CC}">
                <c16:uniqueId val="{00000002-3A5A-4EEE-9B58-2A1B458416C6}"/>
              </c:ext>
            </c:extLst>
          </c:dPt>
          <c:dPt>
            <c:idx val="3"/>
            <c:invertIfNegative val="0"/>
            <c:bubble3D val="0"/>
            <c:extLst>
              <c:ext xmlns:c16="http://schemas.microsoft.com/office/drawing/2014/chart" uri="{C3380CC4-5D6E-409C-BE32-E72D297353CC}">
                <c16:uniqueId val="{00000003-3A5A-4EEE-9B58-2A1B458416C6}"/>
              </c:ext>
            </c:extLst>
          </c:dPt>
          <c:dPt>
            <c:idx val="4"/>
            <c:invertIfNegative val="0"/>
            <c:bubble3D val="0"/>
            <c:extLst>
              <c:ext xmlns:c16="http://schemas.microsoft.com/office/drawing/2014/chart" uri="{C3380CC4-5D6E-409C-BE32-E72D297353CC}">
                <c16:uniqueId val="{00000004-3A5A-4EEE-9B58-2A1B458416C6}"/>
              </c:ext>
            </c:extLst>
          </c:dPt>
          <c:dPt>
            <c:idx val="5"/>
            <c:invertIfNegative val="0"/>
            <c:bubble3D val="0"/>
            <c:extLst>
              <c:ext xmlns:c16="http://schemas.microsoft.com/office/drawing/2014/chart" uri="{C3380CC4-5D6E-409C-BE32-E72D297353CC}">
                <c16:uniqueId val="{00000005-3A5A-4EEE-9B58-2A1B458416C6}"/>
              </c:ext>
            </c:extLst>
          </c:dPt>
          <c:dPt>
            <c:idx val="8"/>
            <c:invertIfNegative val="0"/>
            <c:bubble3D val="0"/>
            <c:extLst>
              <c:ext xmlns:c16="http://schemas.microsoft.com/office/drawing/2014/chart" uri="{C3380CC4-5D6E-409C-BE32-E72D297353CC}">
                <c16:uniqueId val="{00000006-3A5A-4EEE-9B58-2A1B458416C6}"/>
              </c:ext>
            </c:extLst>
          </c:dPt>
          <c:dPt>
            <c:idx val="9"/>
            <c:invertIfNegative val="0"/>
            <c:bubble3D val="0"/>
            <c:extLst>
              <c:ext xmlns:c16="http://schemas.microsoft.com/office/drawing/2014/chart" uri="{C3380CC4-5D6E-409C-BE32-E72D297353CC}">
                <c16:uniqueId val="{00000007-3A5A-4EEE-9B58-2A1B458416C6}"/>
              </c:ext>
            </c:extLst>
          </c:dPt>
          <c:dPt>
            <c:idx val="10"/>
            <c:invertIfNegative val="0"/>
            <c:bubble3D val="0"/>
            <c:extLst>
              <c:ext xmlns:c16="http://schemas.microsoft.com/office/drawing/2014/chart" uri="{C3380CC4-5D6E-409C-BE32-E72D297353CC}">
                <c16:uniqueId val="{00000008-3A5A-4EEE-9B58-2A1B458416C6}"/>
              </c:ext>
            </c:extLst>
          </c:dPt>
          <c:dPt>
            <c:idx val="11"/>
            <c:invertIfNegative val="0"/>
            <c:bubble3D val="0"/>
            <c:extLst>
              <c:ext xmlns:c16="http://schemas.microsoft.com/office/drawing/2014/chart" uri="{C3380CC4-5D6E-409C-BE32-E72D297353CC}">
                <c16:uniqueId val="{00000009-3A5A-4EEE-9B58-2A1B458416C6}"/>
              </c:ext>
            </c:extLst>
          </c:dPt>
          <c:dPt>
            <c:idx val="12"/>
            <c:invertIfNegative val="0"/>
            <c:bubble3D val="0"/>
            <c:extLst>
              <c:ext xmlns:c16="http://schemas.microsoft.com/office/drawing/2014/chart" uri="{C3380CC4-5D6E-409C-BE32-E72D297353CC}">
                <c16:uniqueId val="{0000000A-3A5A-4EEE-9B58-2A1B458416C6}"/>
              </c:ext>
            </c:extLst>
          </c:dPt>
          <c:dPt>
            <c:idx val="15"/>
            <c:invertIfNegative val="0"/>
            <c:bubble3D val="0"/>
            <c:extLst>
              <c:ext xmlns:c16="http://schemas.microsoft.com/office/drawing/2014/chart" uri="{C3380CC4-5D6E-409C-BE32-E72D297353CC}">
                <c16:uniqueId val="{0000000B-3A5A-4EEE-9B58-2A1B458416C6}"/>
              </c:ext>
            </c:extLst>
          </c:dPt>
          <c:dLbls>
            <c:numFmt formatCode="0%" sourceLinked="0"/>
            <c:spPr>
              <a:noFill/>
              <a:ln>
                <a:noFill/>
              </a:ln>
              <a:effectLst/>
            </c:spPr>
            <c:txPr>
              <a:bodyPr wrap="square" lIns="38100" tIns="19050" rIns="38100" bIns="19050" anchor="ctr">
                <a:spAutoFit/>
              </a:bodyPr>
              <a:lstStyle/>
              <a:p>
                <a:pPr>
                  <a:defRPr sz="8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Leadership_x000d_Development</c:v>
                </c:pt>
                <c:pt idx="1">
                  <c:v>Immersion/_x000d_Service Trip</c:v>
                </c:pt>
                <c:pt idx="2">
                  <c:v>Service/_x000d_Charitable_x000d_Work</c:v>
                </c:pt>
                <c:pt idx="3">
                  <c:v>Evangelization</c:v>
                </c:pt>
                <c:pt idx="4">
                  <c:v>Social Justice/_x000d_Advocacy</c:v>
                </c:pt>
                <c:pt idx="5">
                  <c:v>Pro-life_x000d_Activities</c:v>
                </c:pt>
                <c:pt idx="6">
                  <c:v>Ecumenical/_x000d_Interfaith</c:v>
                </c:pt>
              </c:strCache>
            </c:strRef>
          </c:cat>
          <c:val>
            <c:numRef>
              <c:f>Sheet1!$B$2:$B$8</c:f>
              <c:numCache>
                <c:formatCode>0%</c:formatCode>
                <c:ptCount val="7"/>
                <c:pt idx="0">
                  <c:v>0.32</c:v>
                </c:pt>
                <c:pt idx="1">
                  <c:v>0.28999999999999998</c:v>
                </c:pt>
                <c:pt idx="2">
                  <c:v>0.3</c:v>
                </c:pt>
                <c:pt idx="3">
                  <c:v>0.25</c:v>
                </c:pt>
                <c:pt idx="4">
                  <c:v>0.26</c:v>
                </c:pt>
                <c:pt idx="5">
                  <c:v>0.3</c:v>
                </c:pt>
                <c:pt idx="6">
                  <c:v>0.2</c:v>
                </c:pt>
              </c:numCache>
            </c:numRef>
          </c:val>
          <c:extLst>
            <c:ext xmlns:c16="http://schemas.microsoft.com/office/drawing/2014/chart" uri="{C3380CC4-5D6E-409C-BE32-E72D297353CC}">
              <c16:uniqueId val="{0000000C-3A5A-4EEE-9B58-2A1B458416C6}"/>
            </c:ext>
          </c:extLst>
        </c:ser>
        <c:ser>
          <c:idx val="0"/>
          <c:order val="1"/>
          <c:tx>
            <c:strRef>
              <c:f>Sheet1!$C$1</c:f>
              <c:strCache>
                <c:ptCount val="1"/>
                <c:pt idx="0">
                  <c:v>Very significant</c:v>
                </c:pt>
              </c:strCache>
            </c:strRef>
          </c:tx>
          <c:spPr>
            <a:solidFill>
              <a:srgbClr val="DB5520">
                <a:lumMod val="50000"/>
              </a:srgbClr>
            </a:solidFill>
            <a:ln>
              <a:noFill/>
            </a:ln>
          </c:spPr>
          <c:invertIfNegative val="0"/>
          <c:dLbls>
            <c:spPr>
              <a:noFill/>
              <a:ln>
                <a:noFill/>
              </a:ln>
              <a:effectLst/>
            </c:spPr>
            <c:txPr>
              <a:bodyPr/>
              <a:lstStyle/>
              <a:p>
                <a:pPr>
                  <a:defRPr sz="8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Leadership_x000d_Development</c:v>
                </c:pt>
                <c:pt idx="1">
                  <c:v>Immersion/_x000d_Service Trip</c:v>
                </c:pt>
                <c:pt idx="2">
                  <c:v>Service/_x000d_Charitable_x000d_Work</c:v>
                </c:pt>
                <c:pt idx="3">
                  <c:v>Evangelization</c:v>
                </c:pt>
                <c:pt idx="4">
                  <c:v>Social Justice/_x000d_Advocacy</c:v>
                </c:pt>
                <c:pt idx="5">
                  <c:v>Pro-life_x000d_Activities</c:v>
                </c:pt>
                <c:pt idx="6">
                  <c:v>Ecumenical/_x000d_Interfaith</c:v>
                </c:pt>
              </c:strCache>
            </c:strRef>
          </c:cat>
          <c:val>
            <c:numRef>
              <c:f>Sheet1!$C$2:$C$8</c:f>
              <c:numCache>
                <c:formatCode>0%</c:formatCode>
                <c:ptCount val="7"/>
                <c:pt idx="0">
                  <c:v>0.43</c:v>
                </c:pt>
                <c:pt idx="1">
                  <c:v>0.43</c:v>
                </c:pt>
                <c:pt idx="2">
                  <c:v>0.41</c:v>
                </c:pt>
                <c:pt idx="3">
                  <c:v>0.44</c:v>
                </c:pt>
                <c:pt idx="4">
                  <c:v>0.3</c:v>
                </c:pt>
                <c:pt idx="5">
                  <c:v>0.125</c:v>
                </c:pt>
                <c:pt idx="6">
                  <c:v>0.11</c:v>
                </c:pt>
              </c:numCache>
            </c:numRef>
          </c:val>
          <c:extLst>
            <c:ext xmlns:c16="http://schemas.microsoft.com/office/drawing/2014/chart" uri="{C3380CC4-5D6E-409C-BE32-E72D297353CC}">
              <c16:uniqueId val="{0000000D-3A5A-4EEE-9B58-2A1B458416C6}"/>
            </c:ext>
          </c:extLst>
        </c:ser>
        <c:dLbls>
          <c:showLegendKey val="0"/>
          <c:showVal val="1"/>
          <c:showCatName val="0"/>
          <c:showSerName val="0"/>
          <c:showPercent val="0"/>
          <c:showBubbleSize val="0"/>
        </c:dLbls>
        <c:gapWidth val="75"/>
        <c:overlap val="100"/>
        <c:axId val="-797813040"/>
        <c:axId val="-849459472"/>
      </c:barChart>
      <c:catAx>
        <c:axId val="-797813040"/>
        <c:scaling>
          <c:orientation val="minMax"/>
        </c:scaling>
        <c:delete val="0"/>
        <c:axPos val="b"/>
        <c:numFmt formatCode="General" sourceLinked="0"/>
        <c:majorTickMark val="out"/>
        <c:minorTickMark val="none"/>
        <c:tickLblPos val="low"/>
        <c:txPr>
          <a:bodyPr/>
          <a:lstStyle/>
          <a:p>
            <a:pPr algn="ctr">
              <a:defRPr sz="1000"/>
            </a:pPr>
            <a:endParaRPr lang="en-US"/>
          </a:p>
        </c:txPr>
        <c:crossAx val="-849459472"/>
        <c:crossesAt val="0"/>
        <c:auto val="1"/>
        <c:lblAlgn val="ctr"/>
        <c:lblOffset val="100"/>
        <c:noMultiLvlLbl val="0"/>
      </c:catAx>
      <c:valAx>
        <c:axId val="-849459472"/>
        <c:scaling>
          <c:orientation val="minMax"/>
          <c:max val="1"/>
          <c:min val="0"/>
        </c:scaling>
        <c:delete val="0"/>
        <c:axPos val="l"/>
        <c:majorGridlines>
          <c:spPr>
            <a:ln>
              <a:solidFill>
                <a:sysClr val="window" lastClr="FFFFFF">
                  <a:lumMod val="75000"/>
                </a:sysClr>
              </a:solidFill>
            </a:ln>
          </c:spPr>
        </c:majorGridlines>
        <c:numFmt formatCode="0%" sourceLinked="0"/>
        <c:majorTickMark val="out"/>
        <c:minorTickMark val="none"/>
        <c:tickLblPos val="low"/>
        <c:spPr>
          <a:ln/>
        </c:spPr>
        <c:txPr>
          <a:bodyPr/>
          <a:lstStyle/>
          <a:p>
            <a:pPr>
              <a:defRPr sz="1000"/>
            </a:pPr>
            <a:endParaRPr lang="en-US"/>
          </a:p>
        </c:txPr>
        <c:crossAx val="-797813040"/>
        <c:crosses val="autoZero"/>
        <c:crossBetween val="between"/>
        <c:majorUnit val="0.2"/>
      </c:valAx>
      <c:spPr>
        <a:noFill/>
      </c:spPr>
    </c:plotArea>
    <c:plotVisOnly val="1"/>
    <c:dispBlanksAs val="gap"/>
    <c:showDLblsOverMax val="0"/>
  </c:chart>
  <c:spPr>
    <a:noFill/>
    <a:ln>
      <a:noFill/>
    </a:ln>
  </c:spPr>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4.18860639091585E-2"/>
          <c:y val="3.7499999999999999E-2"/>
          <c:w val="0.91169864560484604"/>
          <c:h val="0.84215748031496096"/>
        </c:manualLayout>
      </c:layout>
      <c:barChart>
        <c:barDir val="col"/>
        <c:grouping val="clustered"/>
        <c:varyColors val="0"/>
        <c:ser>
          <c:idx val="0"/>
          <c:order val="0"/>
          <c:tx>
            <c:strRef>
              <c:f>Sheet1!$B$1</c:f>
              <c:strCache>
                <c:ptCount val="1"/>
                <c:pt idx="0">
                  <c:v>Selected</c:v>
                </c:pt>
              </c:strCache>
            </c:strRef>
          </c:tx>
          <c:spPr>
            <a:solidFill>
              <a:schemeClr val="accent5"/>
            </a:solidFill>
            <a:effectLst/>
          </c:spPr>
          <c:invertIfNegative val="0"/>
          <c:dPt>
            <c:idx val="0"/>
            <c:invertIfNegative val="0"/>
            <c:bubble3D val="0"/>
            <c:extLst>
              <c:ext xmlns:c16="http://schemas.microsoft.com/office/drawing/2014/chart" uri="{C3380CC4-5D6E-409C-BE32-E72D297353CC}">
                <c16:uniqueId val="{00000000-9ACA-4CA0-8E6E-54C531CA50B2}"/>
              </c:ext>
            </c:extLst>
          </c:dPt>
          <c:dPt>
            <c:idx val="1"/>
            <c:invertIfNegative val="0"/>
            <c:bubble3D val="0"/>
            <c:extLst>
              <c:ext xmlns:c16="http://schemas.microsoft.com/office/drawing/2014/chart" uri="{C3380CC4-5D6E-409C-BE32-E72D297353CC}">
                <c16:uniqueId val="{00000001-9ACA-4CA0-8E6E-54C531CA50B2}"/>
              </c:ext>
            </c:extLst>
          </c:dPt>
          <c:dPt>
            <c:idx val="2"/>
            <c:invertIfNegative val="0"/>
            <c:bubble3D val="0"/>
            <c:extLst>
              <c:ext xmlns:c16="http://schemas.microsoft.com/office/drawing/2014/chart" uri="{C3380CC4-5D6E-409C-BE32-E72D297353CC}">
                <c16:uniqueId val="{00000002-9ACA-4CA0-8E6E-54C531CA50B2}"/>
              </c:ext>
            </c:extLst>
          </c:dPt>
          <c:dPt>
            <c:idx val="3"/>
            <c:invertIfNegative val="0"/>
            <c:bubble3D val="0"/>
            <c:extLst>
              <c:ext xmlns:c16="http://schemas.microsoft.com/office/drawing/2014/chart" uri="{C3380CC4-5D6E-409C-BE32-E72D297353CC}">
                <c16:uniqueId val="{00000003-9ACA-4CA0-8E6E-54C531CA50B2}"/>
              </c:ext>
            </c:extLst>
          </c:dPt>
          <c:dPt>
            <c:idx val="7"/>
            <c:invertIfNegative val="0"/>
            <c:bubble3D val="0"/>
            <c:spPr>
              <a:solidFill>
                <a:schemeClr val="accent6"/>
              </a:solidFill>
              <a:effectLst/>
            </c:spPr>
            <c:extLst>
              <c:ext xmlns:c16="http://schemas.microsoft.com/office/drawing/2014/chart" uri="{C3380CC4-5D6E-409C-BE32-E72D297353CC}">
                <c16:uniqueId val="{00000005-9ACA-4CA0-8E6E-54C531CA50B2}"/>
              </c:ext>
            </c:extLst>
          </c:dPt>
          <c:dLbls>
            <c:dLbl>
              <c:idx val="7"/>
              <c:spPr/>
              <c:txPr>
                <a:bodyPr/>
                <a:lstStyle/>
                <a:p>
                  <a:pPr>
                    <a:defRPr sz="1000" b="1">
                      <a:solidFill>
                        <a:schemeClr val="bg1"/>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9ACA-4CA0-8E6E-54C531CA50B2}"/>
                </c:ext>
              </c:extLst>
            </c:dLbl>
            <c:spPr>
              <a:noFill/>
              <a:ln>
                <a:noFill/>
              </a:ln>
              <a:effectLst/>
            </c:spPr>
            <c:txPr>
              <a:bodyPr/>
              <a:lstStyle/>
              <a:p>
                <a:pPr>
                  <a:defRPr sz="1000" b="1">
                    <a:solidFill>
                      <a:srgbClr val="FFFFFF"/>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Degree-based_x000d_education</c:v>
                </c:pt>
                <c:pt idx="1">
                  <c:v>Systematic_x000d_supervised_x000d_ministry/_x000d_field educ.</c:v>
                </c:pt>
                <c:pt idx="2">
                  <c:v>Missionary_x000d_training</c:v>
                </c:pt>
                <c:pt idx="3">
                  <c:v>Certificate_x000d_training</c:v>
                </c:pt>
                <c:pt idx="4">
                  <c:v>Post-graduate_x000d_service_x000d_experience</c:v>
                </c:pt>
                <c:pt idx="5">
                  <c:v>Frank J Lewis_x000d_Inst./ Campus_x000d_Ministry_x000d_Leadership Inst.</c:v>
                </c:pt>
                <c:pt idx="6">
                  <c:v>Graduate_x000d_assistantship_x000d_in ministry</c:v>
                </c:pt>
                <c:pt idx="7">
                  <c:v>Other</c:v>
                </c:pt>
              </c:strCache>
            </c:strRef>
          </c:cat>
          <c:val>
            <c:numRef>
              <c:f>Sheet1!$B$2:$B$9</c:f>
              <c:numCache>
                <c:formatCode>0%</c:formatCode>
                <c:ptCount val="8"/>
                <c:pt idx="0">
                  <c:v>0.52900000000000003</c:v>
                </c:pt>
                <c:pt idx="1">
                  <c:v>0.45</c:v>
                </c:pt>
                <c:pt idx="2">
                  <c:v>0.38200000000000001</c:v>
                </c:pt>
                <c:pt idx="3">
                  <c:v>0.26</c:v>
                </c:pt>
                <c:pt idx="4">
                  <c:v>0.249</c:v>
                </c:pt>
                <c:pt idx="5">
                  <c:v>0.157</c:v>
                </c:pt>
                <c:pt idx="6">
                  <c:v>0.10100000000000001</c:v>
                </c:pt>
                <c:pt idx="7">
                  <c:v>0.25600000000000001</c:v>
                </c:pt>
              </c:numCache>
            </c:numRef>
          </c:val>
          <c:extLst>
            <c:ext xmlns:c16="http://schemas.microsoft.com/office/drawing/2014/chart" uri="{C3380CC4-5D6E-409C-BE32-E72D297353CC}">
              <c16:uniqueId val="{00000006-9ACA-4CA0-8E6E-54C531CA50B2}"/>
            </c:ext>
          </c:extLst>
        </c:ser>
        <c:dLbls>
          <c:showLegendKey val="0"/>
          <c:showVal val="0"/>
          <c:showCatName val="0"/>
          <c:showSerName val="0"/>
          <c:showPercent val="0"/>
          <c:showBubbleSize val="0"/>
        </c:dLbls>
        <c:gapWidth val="75"/>
        <c:axId val="-1294154192"/>
        <c:axId val="-849847360"/>
      </c:barChart>
      <c:valAx>
        <c:axId val="-849847360"/>
        <c:scaling>
          <c:orientation val="minMax"/>
          <c:max val="0.6"/>
          <c:min val="0"/>
        </c:scaling>
        <c:delete val="0"/>
        <c:axPos val="l"/>
        <c:majorGridlines/>
        <c:numFmt formatCode="0%" sourceLinked="1"/>
        <c:majorTickMark val="out"/>
        <c:minorTickMark val="none"/>
        <c:tickLblPos val="nextTo"/>
        <c:txPr>
          <a:bodyPr/>
          <a:lstStyle/>
          <a:p>
            <a:pPr>
              <a:defRPr sz="900"/>
            </a:pPr>
            <a:endParaRPr lang="en-US"/>
          </a:p>
        </c:txPr>
        <c:crossAx val="-1294154192"/>
        <c:crosses val="autoZero"/>
        <c:crossBetween val="between"/>
        <c:majorUnit val="0.2"/>
      </c:valAx>
      <c:catAx>
        <c:axId val="-1294154192"/>
        <c:scaling>
          <c:orientation val="minMax"/>
        </c:scaling>
        <c:delete val="0"/>
        <c:axPos val="b"/>
        <c:numFmt formatCode="General" sourceLinked="0"/>
        <c:majorTickMark val="out"/>
        <c:minorTickMark val="none"/>
        <c:tickLblPos val="nextTo"/>
        <c:txPr>
          <a:bodyPr/>
          <a:lstStyle/>
          <a:p>
            <a:pPr>
              <a:defRPr sz="1000" b="0"/>
            </a:pPr>
            <a:endParaRPr lang="en-US"/>
          </a:p>
        </c:txPr>
        <c:crossAx val="-849847360"/>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8744285349924101E-2"/>
          <c:y val="1.42753722478581E-2"/>
          <c:w val="0.93654427208806601"/>
          <c:h val="0.82948066030877998"/>
        </c:manualLayout>
      </c:layout>
      <c:barChart>
        <c:barDir val="col"/>
        <c:grouping val="stacked"/>
        <c:varyColors val="0"/>
        <c:ser>
          <c:idx val="4"/>
          <c:order val="0"/>
          <c:tx>
            <c:strRef>
              <c:f>Sheet1!$B$1</c:f>
              <c:strCache>
                <c:ptCount val="1"/>
                <c:pt idx="0">
                  <c:v>Daily</c:v>
                </c:pt>
              </c:strCache>
            </c:strRef>
          </c:tx>
          <c:spPr>
            <a:solidFill>
              <a:srgbClr val="57A034"/>
            </a:solidFill>
            <a:ln>
              <a:noFill/>
            </a:ln>
          </c:spPr>
          <c:invertIfNegative val="0"/>
          <c:dPt>
            <c:idx val="0"/>
            <c:invertIfNegative val="0"/>
            <c:bubble3D val="0"/>
            <c:extLst>
              <c:ext xmlns:c16="http://schemas.microsoft.com/office/drawing/2014/chart" uri="{C3380CC4-5D6E-409C-BE32-E72D297353CC}">
                <c16:uniqueId val="{00000000-12F4-4775-B5A7-0C51464F7118}"/>
              </c:ext>
            </c:extLst>
          </c:dPt>
          <c:dPt>
            <c:idx val="1"/>
            <c:invertIfNegative val="0"/>
            <c:bubble3D val="0"/>
            <c:extLst>
              <c:ext xmlns:c16="http://schemas.microsoft.com/office/drawing/2014/chart" uri="{C3380CC4-5D6E-409C-BE32-E72D297353CC}">
                <c16:uniqueId val="{00000001-12F4-4775-B5A7-0C51464F7118}"/>
              </c:ext>
            </c:extLst>
          </c:dPt>
          <c:dPt>
            <c:idx val="2"/>
            <c:invertIfNegative val="0"/>
            <c:bubble3D val="0"/>
            <c:extLst>
              <c:ext xmlns:c16="http://schemas.microsoft.com/office/drawing/2014/chart" uri="{C3380CC4-5D6E-409C-BE32-E72D297353CC}">
                <c16:uniqueId val="{00000002-12F4-4775-B5A7-0C51464F7118}"/>
              </c:ext>
            </c:extLst>
          </c:dPt>
          <c:dPt>
            <c:idx val="3"/>
            <c:invertIfNegative val="0"/>
            <c:bubble3D val="0"/>
            <c:extLst>
              <c:ext xmlns:c16="http://schemas.microsoft.com/office/drawing/2014/chart" uri="{C3380CC4-5D6E-409C-BE32-E72D297353CC}">
                <c16:uniqueId val="{00000003-12F4-4775-B5A7-0C51464F7118}"/>
              </c:ext>
            </c:extLst>
          </c:dPt>
          <c:dPt>
            <c:idx val="4"/>
            <c:invertIfNegative val="0"/>
            <c:bubble3D val="0"/>
            <c:extLst>
              <c:ext xmlns:c16="http://schemas.microsoft.com/office/drawing/2014/chart" uri="{C3380CC4-5D6E-409C-BE32-E72D297353CC}">
                <c16:uniqueId val="{00000004-12F4-4775-B5A7-0C51464F7118}"/>
              </c:ext>
            </c:extLst>
          </c:dPt>
          <c:dPt>
            <c:idx val="5"/>
            <c:invertIfNegative val="0"/>
            <c:bubble3D val="0"/>
            <c:extLst>
              <c:ext xmlns:c16="http://schemas.microsoft.com/office/drawing/2014/chart" uri="{C3380CC4-5D6E-409C-BE32-E72D297353CC}">
                <c16:uniqueId val="{00000005-12F4-4775-B5A7-0C51464F7118}"/>
              </c:ext>
            </c:extLst>
          </c:dPt>
          <c:dPt>
            <c:idx val="9"/>
            <c:invertIfNegative val="0"/>
            <c:bubble3D val="0"/>
            <c:extLst>
              <c:ext xmlns:c16="http://schemas.microsoft.com/office/drawing/2014/chart" uri="{C3380CC4-5D6E-409C-BE32-E72D297353CC}">
                <c16:uniqueId val="{00000006-12F4-4775-B5A7-0C51464F7118}"/>
              </c:ext>
            </c:extLst>
          </c:dPt>
          <c:dPt>
            <c:idx val="10"/>
            <c:invertIfNegative val="0"/>
            <c:bubble3D val="0"/>
            <c:extLst>
              <c:ext xmlns:c16="http://schemas.microsoft.com/office/drawing/2014/chart" uri="{C3380CC4-5D6E-409C-BE32-E72D297353CC}">
                <c16:uniqueId val="{00000007-12F4-4775-B5A7-0C51464F7118}"/>
              </c:ext>
            </c:extLst>
          </c:dPt>
          <c:dPt>
            <c:idx val="11"/>
            <c:invertIfNegative val="0"/>
            <c:bubble3D val="0"/>
            <c:extLst>
              <c:ext xmlns:c16="http://schemas.microsoft.com/office/drawing/2014/chart" uri="{C3380CC4-5D6E-409C-BE32-E72D297353CC}">
                <c16:uniqueId val="{00000008-12F4-4775-B5A7-0C51464F7118}"/>
              </c:ext>
            </c:extLst>
          </c:dPt>
          <c:dPt>
            <c:idx val="12"/>
            <c:invertIfNegative val="0"/>
            <c:bubble3D val="0"/>
            <c:extLst>
              <c:ext xmlns:c16="http://schemas.microsoft.com/office/drawing/2014/chart" uri="{C3380CC4-5D6E-409C-BE32-E72D297353CC}">
                <c16:uniqueId val="{00000009-12F4-4775-B5A7-0C51464F7118}"/>
              </c:ext>
            </c:extLst>
          </c:dPt>
          <c:dPt>
            <c:idx val="15"/>
            <c:invertIfNegative val="0"/>
            <c:bubble3D val="0"/>
            <c:extLst>
              <c:ext xmlns:c16="http://schemas.microsoft.com/office/drawing/2014/chart" uri="{C3380CC4-5D6E-409C-BE32-E72D297353CC}">
                <c16:uniqueId val="{0000000A-12F4-4775-B5A7-0C51464F7118}"/>
              </c:ext>
            </c:extLst>
          </c:dPt>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F4-4775-B5A7-0C51464F7118}"/>
                </c:ext>
              </c:extLst>
            </c:dLbl>
            <c:dLbl>
              <c:idx val="1"/>
              <c:delete val="1"/>
              <c:extLst>
                <c:ext xmlns:c15="http://schemas.microsoft.com/office/drawing/2012/chart" uri="{CE6537A1-D6FC-4f65-9D91-7224C49458BB}"/>
                <c:ext xmlns:c16="http://schemas.microsoft.com/office/drawing/2014/chart" uri="{C3380CC4-5D6E-409C-BE32-E72D297353CC}">
                  <c16:uniqueId val="{00000001-12F4-4775-B5A7-0C51464F7118}"/>
                </c:ext>
              </c:extLst>
            </c:dLbl>
            <c:dLbl>
              <c:idx val="2"/>
              <c:delete val="1"/>
              <c:extLst>
                <c:ext xmlns:c15="http://schemas.microsoft.com/office/drawing/2012/chart" uri="{CE6537A1-D6FC-4f65-9D91-7224C49458BB}"/>
                <c:ext xmlns:c16="http://schemas.microsoft.com/office/drawing/2014/chart" uri="{C3380CC4-5D6E-409C-BE32-E72D297353CC}">
                  <c16:uniqueId val="{00000002-12F4-4775-B5A7-0C51464F7118}"/>
                </c:ext>
              </c:extLst>
            </c:dLbl>
            <c:dLbl>
              <c:idx val="5"/>
              <c:delete val="1"/>
              <c:extLst>
                <c:ext xmlns:c15="http://schemas.microsoft.com/office/drawing/2012/chart" uri="{CE6537A1-D6FC-4f65-9D91-7224C49458BB}"/>
                <c:ext xmlns:c16="http://schemas.microsoft.com/office/drawing/2014/chart" uri="{C3380CC4-5D6E-409C-BE32-E72D297353CC}">
                  <c16:uniqueId val="{00000005-12F4-4775-B5A7-0C51464F7118}"/>
                </c:ext>
              </c:extLst>
            </c:dLbl>
            <c:dLbl>
              <c:idx val="6"/>
              <c:delete val="1"/>
              <c:extLst>
                <c:ext xmlns:c15="http://schemas.microsoft.com/office/drawing/2012/chart" uri="{CE6537A1-D6FC-4f65-9D91-7224C49458BB}"/>
                <c:ext xmlns:c16="http://schemas.microsoft.com/office/drawing/2014/chart" uri="{C3380CC4-5D6E-409C-BE32-E72D297353CC}">
                  <c16:uniqueId val="{0000000B-12F4-4775-B5A7-0C51464F7118}"/>
                </c:ext>
              </c:extLst>
            </c:dLbl>
            <c:numFmt formatCode="0%" sourceLinked="0"/>
            <c:spPr>
              <a:noFill/>
              <a:ln>
                <a:noFill/>
              </a:ln>
              <a:effectLst/>
            </c:spPr>
            <c:txPr>
              <a:bodyPr wrap="square" lIns="38100" tIns="19050" rIns="38100" bIns="19050" anchor="ctr">
                <a:spAutoFit/>
              </a:bodyPr>
              <a:lstStyle/>
              <a:p>
                <a:pPr>
                  <a:defRPr sz="8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Prayer with Scripture</c:v>
                </c:pt>
                <c:pt idx="1">
                  <c:v>Bible_x000d_Study</c:v>
                </c:pt>
                <c:pt idx="2">
                  <c:v>Spiritual_x000d_Reading/_x000d_Study</c:v>
                </c:pt>
                <c:pt idx="3">
                  <c:v>Devotional_x000d_Prayer</c:v>
                </c:pt>
                <c:pt idx="4">
                  <c:v>Meditation, Contemplation, Journaling</c:v>
                </c:pt>
                <c:pt idx="5">
                  <c:v>Spiritual_x000d_Direction</c:v>
                </c:pt>
                <c:pt idx="6">
                  <c:v>Sacrament of_x000d_Reconciliation</c:v>
                </c:pt>
                <c:pt idx="7">
                  <c:v>Vocational_x000d_Discernment</c:v>
                </c:pt>
              </c:strCache>
            </c:strRef>
          </c:cat>
          <c:val>
            <c:numRef>
              <c:f>Sheet1!$B$2:$B$9</c:f>
              <c:numCache>
                <c:formatCode>0%</c:formatCode>
                <c:ptCount val="8"/>
                <c:pt idx="0">
                  <c:v>5.2236565595917099E-2</c:v>
                </c:pt>
                <c:pt idx="1">
                  <c:v>2.19219219219219E-2</c:v>
                </c:pt>
                <c:pt idx="2">
                  <c:v>3.7826478534974499E-2</c:v>
                </c:pt>
                <c:pt idx="3">
                  <c:v>7.9723225030084194E-2</c:v>
                </c:pt>
                <c:pt idx="4">
                  <c:v>9.6338535414165594E-2</c:v>
                </c:pt>
                <c:pt idx="5">
                  <c:v>1.9790104947526199E-2</c:v>
                </c:pt>
                <c:pt idx="6">
                  <c:v>3.6003600360036002E-3</c:v>
                </c:pt>
                <c:pt idx="7">
                  <c:v>1.4410087060942701E-2</c:v>
                </c:pt>
              </c:numCache>
            </c:numRef>
          </c:val>
          <c:extLst>
            <c:ext xmlns:c16="http://schemas.microsoft.com/office/drawing/2014/chart" uri="{C3380CC4-5D6E-409C-BE32-E72D297353CC}">
              <c16:uniqueId val="{0000000C-12F4-4775-B5A7-0C51464F7118}"/>
            </c:ext>
          </c:extLst>
        </c:ser>
        <c:ser>
          <c:idx val="0"/>
          <c:order val="1"/>
          <c:tx>
            <c:strRef>
              <c:f>Sheet1!$C$1</c:f>
              <c:strCache>
                <c:ptCount val="1"/>
                <c:pt idx="0">
                  <c:v>Weekly</c:v>
                </c:pt>
              </c:strCache>
            </c:strRef>
          </c:tx>
          <c:spPr>
            <a:solidFill>
              <a:srgbClr val="2C501A"/>
            </a:solidFill>
            <a:ln>
              <a:noFill/>
            </a:ln>
          </c:spPr>
          <c:invertIfNegative val="0"/>
          <c:dLbls>
            <c:dLbl>
              <c:idx val="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2F4-4775-B5A7-0C51464F7118}"/>
                </c:ext>
              </c:extLst>
            </c:dLbl>
            <c:spPr>
              <a:noFill/>
              <a:ln>
                <a:noFill/>
              </a:ln>
              <a:effectLst/>
            </c:spPr>
            <c:txPr>
              <a:bodyPr/>
              <a:lstStyle/>
              <a:p>
                <a:pPr>
                  <a:defRPr sz="8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Prayer with Scripture</c:v>
                </c:pt>
                <c:pt idx="1">
                  <c:v>Bible_x000d_Study</c:v>
                </c:pt>
                <c:pt idx="2">
                  <c:v>Spiritual_x000d_Reading/_x000d_Study</c:v>
                </c:pt>
                <c:pt idx="3">
                  <c:v>Devotional_x000d_Prayer</c:v>
                </c:pt>
                <c:pt idx="4">
                  <c:v>Meditation, Contemplation, Journaling</c:v>
                </c:pt>
                <c:pt idx="5">
                  <c:v>Spiritual_x000d_Direction</c:v>
                </c:pt>
                <c:pt idx="6">
                  <c:v>Sacrament of_x000d_Reconciliation</c:v>
                </c:pt>
                <c:pt idx="7">
                  <c:v>Vocational_x000d_Discernment</c:v>
                </c:pt>
              </c:strCache>
            </c:strRef>
          </c:cat>
          <c:val>
            <c:numRef>
              <c:f>Sheet1!$C$2:$C$9</c:f>
              <c:numCache>
                <c:formatCode>0%</c:formatCode>
                <c:ptCount val="8"/>
                <c:pt idx="0">
                  <c:v>0.33683578504953499</c:v>
                </c:pt>
                <c:pt idx="1">
                  <c:v>0.351951951951952</c:v>
                </c:pt>
                <c:pt idx="2">
                  <c:v>0.30801561092764901</c:v>
                </c:pt>
                <c:pt idx="3">
                  <c:v>0.244283995186522</c:v>
                </c:pt>
                <c:pt idx="4">
                  <c:v>0.20588235294117599</c:v>
                </c:pt>
                <c:pt idx="5">
                  <c:v>0.14902548725637199</c:v>
                </c:pt>
                <c:pt idx="6">
                  <c:v>8.4908490849084903E-2</c:v>
                </c:pt>
                <c:pt idx="7">
                  <c:v>4.5631942359651699E-2</c:v>
                </c:pt>
              </c:numCache>
            </c:numRef>
          </c:val>
          <c:extLst>
            <c:ext xmlns:c16="http://schemas.microsoft.com/office/drawing/2014/chart" uri="{C3380CC4-5D6E-409C-BE32-E72D297353CC}">
              <c16:uniqueId val="{0000000E-12F4-4775-B5A7-0C51464F7118}"/>
            </c:ext>
          </c:extLst>
        </c:ser>
        <c:ser>
          <c:idx val="1"/>
          <c:order val="2"/>
          <c:tx>
            <c:strRef>
              <c:f>Sheet1!$D$1</c:f>
              <c:strCache>
                <c:ptCount val="1"/>
                <c:pt idx="0">
                  <c:v>Monthly</c:v>
                </c:pt>
              </c:strCache>
            </c:strRef>
          </c:tx>
          <c:spPr>
            <a:solidFill>
              <a:srgbClr val="EEA224"/>
            </a:solidFill>
            <a:ln>
              <a:noFill/>
            </a:ln>
          </c:spPr>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Prayer with Scripture</c:v>
                </c:pt>
                <c:pt idx="1">
                  <c:v>Bible_x000d_Study</c:v>
                </c:pt>
                <c:pt idx="2">
                  <c:v>Spiritual_x000d_Reading/_x000d_Study</c:v>
                </c:pt>
                <c:pt idx="3">
                  <c:v>Devotional_x000d_Prayer</c:v>
                </c:pt>
                <c:pt idx="4">
                  <c:v>Meditation, Contemplation, Journaling</c:v>
                </c:pt>
                <c:pt idx="5">
                  <c:v>Spiritual_x000d_Direction</c:v>
                </c:pt>
                <c:pt idx="6">
                  <c:v>Sacrament of_x000d_Reconciliation</c:v>
                </c:pt>
                <c:pt idx="7">
                  <c:v>Vocational_x000d_Discernment</c:v>
                </c:pt>
              </c:strCache>
            </c:strRef>
          </c:cat>
          <c:val>
            <c:numRef>
              <c:f>Sheet1!$D$2:$D$9</c:f>
              <c:numCache>
                <c:formatCode>General</c:formatCode>
                <c:ptCount val="8"/>
                <c:pt idx="0" formatCode="0%">
                  <c:v>0.15250675472830999</c:v>
                </c:pt>
                <c:pt idx="5" formatCode="0%">
                  <c:v>0.19190404797601199</c:v>
                </c:pt>
                <c:pt idx="6" formatCode="0%">
                  <c:v>0.24482448244824501</c:v>
                </c:pt>
                <c:pt idx="7" formatCode="0%">
                  <c:v>0.100570399279496</c:v>
                </c:pt>
              </c:numCache>
            </c:numRef>
          </c:val>
          <c:extLst>
            <c:ext xmlns:c16="http://schemas.microsoft.com/office/drawing/2014/chart" uri="{C3380CC4-5D6E-409C-BE32-E72D297353CC}">
              <c16:uniqueId val="{0000000F-12F4-4775-B5A7-0C51464F7118}"/>
            </c:ext>
          </c:extLst>
        </c:ser>
        <c:ser>
          <c:idx val="2"/>
          <c:order val="3"/>
          <c:tx>
            <c:strRef>
              <c:f>Sheet1!$E$1</c:f>
              <c:strCache>
                <c:ptCount val="1"/>
                <c:pt idx="0">
                  <c:v>Quarterly</c:v>
                </c:pt>
              </c:strCache>
            </c:strRef>
          </c:tx>
          <c:spPr>
            <a:solidFill>
              <a:srgbClr val="C00000"/>
            </a:solidFill>
            <a:ln>
              <a:noFill/>
            </a:ln>
          </c:spPr>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Prayer with Scripture</c:v>
                </c:pt>
                <c:pt idx="1">
                  <c:v>Bible_x000d_Study</c:v>
                </c:pt>
                <c:pt idx="2">
                  <c:v>Spiritual_x000d_Reading/_x000d_Study</c:v>
                </c:pt>
                <c:pt idx="3">
                  <c:v>Devotional_x000d_Prayer</c:v>
                </c:pt>
                <c:pt idx="4">
                  <c:v>Meditation, Contemplation, Journaling</c:v>
                </c:pt>
                <c:pt idx="5">
                  <c:v>Spiritual_x000d_Direction</c:v>
                </c:pt>
                <c:pt idx="6">
                  <c:v>Sacrament of_x000d_Reconciliation</c:v>
                </c:pt>
                <c:pt idx="7">
                  <c:v>Vocational_x000d_Discernment</c:v>
                </c:pt>
              </c:strCache>
            </c:strRef>
          </c:cat>
          <c:val>
            <c:numRef>
              <c:f>Sheet1!$E$2:$E$9</c:f>
              <c:numCache>
                <c:formatCode>General</c:formatCode>
                <c:ptCount val="8"/>
                <c:pt idx="6" formatCode="0%">
                  <c:v>0.20642064206420599</c:v>
                </c:pt>
                <c:pt idx="7" formatCode="0%">
                  <c:v>0.107775442809967</c:v>
                </c:pt>
              </c:numCache>
            </c:numRef>
          </c:val>
          <c:extLst>
            <c:ext xmlns:c16="http://schemas.microsoft.com/office/drawing/2014/chart" uri="{C3380CC4-5D6E-409C-BE32-E72D297353CC}">
              <c16:uniqueId val="{00000010-12F4-4775-B5A7-0C51464F7118}"/>
            </c:ext>
          </c:extLst>
        </c:ser>
        <c:ser>
          <c:idx val="3"/>
          <c:order val="4"/>
          <c:tx>
            <c:strRef>
              <c:f>Sheet1!$F$1</c:f>
              <c:strCache>
                <c:ptCount val="1"/>
                <c:pt idx="0">
                  <c:v>Outside of Campus Ministry</c:v>
                </c:pt>
              </c:strCache>
            </c:strRef>
          </c:tx>
          <c:spPr>
            <a:solidFill>
              <a:srgbClr val="A5A6A5"/>
            </a:solidFill>
            <a:ln>
              <a:noFill/>
            </a:ln>
          </c:spPr>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Prayer with Scripture</c:v>
                </c:pt>
                <c:pt idx="1">
                  <c:v>Bible_x000d_Study</c:v>
                </c:pt>
                <c:pt idx="2">
                  <c:v>Spiritual_x000d_Reading/_x000d_Study</c:v>
                </c:pt>
                <c:pt idx="3">
                  <c:v>Devotional_x000d_Prayer</c:v>
                </c:pt>
                <c:pt idx="4">
                  <c:v>Meditation, Contemplation, Journaling</c:v>
                </c:pt>
                <c:pt idx="5">
                  <c:v>Spiritual_x000d_Direction</c:v>
                </c:pt>
                <c:pt idx="6">
                  <c:v>Sacrament of_x000d_Reconciliation</c:v>
                </c:pt>
                <c:pt idx="7">
                  <c:v>Vocational_x000d_Discernment</c:v>
                </c:pt>
              </c:strCache>
            </c:strRef>
          </c:cat>
          <c:val>
            <c:numRef>
              <c:f>Sheet1!$F$2:$F$9</c:f>
              <c:numCache>
                <c:formatCode>0%</c:formatCode>
                <c:ptCount val="8"/>
                <c:pt idx="1">
                  <c:v>0.18138138138138099</c:v>
                </c:pt>
                <c:pt idx="2">
                  <c:v>0.17772440708495901</c:v>
                </c:pt>
                <c:pt idx="3">
                  <c:v>0.16305655836341801</c:v>
                </c:pt>
                <c:pt idx="4">
                  <c:v>0.217286914765906</c:v>
                </c:pt>
                <c:pt idx="6">
                  <c:v>0.147014701470147</c:v>
                </c:pt>
              </c:numCache>
            </c:numRef>
          </c:val>
          <c:extLst>
            <c:ext xmlns:c16="http://schemas.microsoft.com/office/drawing/2014/chart" uri="{C3380CC4-5D6E-409C-BE32-E72D297353CC}">
              <c16:uniqueId val="{00000011-12F4-4775-B5A7-0C51464F7118}"/>
            </c:ext>
          </c:extLst>
        </c:ser>
        <c:dLbls>
          <c:showLegendKey val="0"/>
          <c:showVal val="1"/>
          <c:showCatName val="0"/>
          <c:showSerName val="0"/>
          <c:showPercent val="0"/>
          <c:showBubbleSize val="0"/>
        </c:dLbls>
        <c:gapWidth val="75"/>
        <c:overlap val="100"/>
        <c:axId val="-1250046608"/>
        <c:axId val="-1235670080"/>
      </c:barChart>
      <c:catAx>
        <c:axId val="-1250046608"/>
        <c:scaling>
          <c:orientation val="minMax"/>
        </c:scaling>
        <c:delete val="0"/>
        <c:axPos val="b"/>
        <c:numFmt formatCode="General" sourceLinked="0"/>
        <c:majorTickMark val="out"/>
        <c:minorTickMark val="none"/>
        <c:tickLblPos val="low"/>
        <c:txPr>
          <a:bodyPr/>
          <a:lstStyle/>
          <a:p>
            <a:pPr algn="ctr">
              <a:defRPr sz="900"/>
            </a:pPr>
            <a:endParaRPr lang="en-US"/>
          </a:p>
        </c:txPr>
        <c:crossAx val="-1235670080"/>
        <c:crossesAt val="0"/>
        <c:auto val="1"/>
        <c:lblAlgn val="ctr"/>
        <c:lblOffset val="100"/>
        <c:noMultiLvlLbl val="0"/>
      </c:catAx>
      <c:valAx>
        <c:axId val="-1235670080"/>
        <c:scaling>
          <c:orientation val="minMax"/>
          <c:max val="0.8"/>
          <c:min val="0"/>
        </c:scaling>
        <c:delete val="0"/>
        <c:axPos val="l"/>
        <c:majorGridlines>
          <c:spPr>
            <a:ln>
              <a:solidFill>
                <a:sysClr val="window" lastClr="FFFFFF">
                  <a:lumMod val="75000"/>
                </a:sysClr>
              </a:solidFill>
            </a:ln>
          </c:spPr>
        </c:majorGridlines>
        <c:numFmt formatCode="0%" sourceLinked="0"/>
        <c:majorTickMark val="out"/>
        <c:minorTickMark val="none"/>
        <c:tickLblPos val="low"/>
        <c:spPr>
          <a:ln/>
        </c:spPr>
        <c:txPr>
          <a:bodyPr/>
          <a:lstStyle/>
          <a:p>
            <a:pPr>
              <a:defRPr sz="1000"/>
            </a:pPr>
            <a:endParaRPr lang="en-US"/>
          </a:p>
        </c:txPr>
        <c:crossAx val="-1250046608"/>
        <c:crosses val="autoZero"/>
        <c:crossBetween val="between"/>
        <c:majorUnit val="0.2"/>
      </c:valAx>
      <c:spPr>
        <a:noFill/>
      </c:spPr>
    </c:plotArea>
    <c:plotVisOnly val="1"/>
    <c:dispBlanksAs val="gap"/>
    <c:showDLblsOverMax val="0"/>
  </c:chart>
  <c:spPr>
    <a:noFill/>
    <a:ln>
      <a:noFill/>
    </a:ln>
  </c:spPr>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8744285349924101E-2"/>
          <c:y val="1.42753722478581E-2"/>
          <c:w val="0.93654427208806601"/>
          <c:h val="0.82948066030877998"/>
        </c:manualLayout>
      </c:layout>
      <c:barChart>
        <c:barDir val="col"/>
        <c:grouping val="stacked"/>
        <c:varyColors val="0"/>
        <c:ser>
          <c:idx val="4"/>
          <c:order val="0"/>
          <c:tx>
            <c:strRef>
              <c:f>Sheet1!$B$1</c:f>
              <c:strCache>
                <c:ptCount val="1"/>
                <c:pt idx="0">
                  <c:v>Weekly or more often</c:v>
                </c:pt>
              </c:strCache>
            </c:strRef>
          </c:tx>
          <c:spPr>
            <a:solidFill>
              <a:srgbClr val="2C501A"/>
            </a:solidFill>
            <a:ln>
              <a:noFill/>
            </a:ln>
          </c:spPr>
          <c:invertIfNegative val="0"/>
          <c:dPt>
            <c:idx val="0"/>
            <c:invertIfNegative val="0"/>
            <c:bubble3D val="0"/>
            <c:extLst>
              <c:ext xmlns:c16="http://schemas.microsoft.com/office/drawing/2014/chart" uri="{C3380CC4-5D6E-409C-BE32-E72D297353CC}">
                <c16:uniqueId val="{00000000-0265-49B6-BA8F-A0224A18249D}"/>
              </c:ext>
            </c:extLst>
          </c:dPt>
          <c:dPt>
            <c:idx val="1"/>
            <c:invertIfNegative val="0"/>
            <c:bubble3D val="0"/>
            <c:extLst>
              <c:ext xmlns:c16="http://schemas.microsoft.com/office/drawing/2014/chart" uri="{C3380CC4-5D6E-409C-BE32-E72D297353CC}">
                <c16:uniqueId val="{00000001-0265-49B6-BA8F-A0224A18249D}"/>
              </c:ext>
            </c:extLst>
          </c:dPt>
          <c:dPt>
            <c:idx val="2"/>
            <c:invertIfNegative val="0"/>
            <c:bubble3D val="0"/>
            <c:extLst>
              <c:ext xmlns:c16="http://schemas.microsoft.com/office/drawing/2014/chart" uri="{C3380CC4-5D6E-409C-BE32-E72D297353CC}">
                <c16:uniqueId val="{00000002-0265-49B6-BA8F-A0224A18249D}"/>
              </c:ext>
            </c:extLst>
          </c:dPt>
          <c:dPt>
            <c:idx val="3"/>
            <c:invertIfNegative val="0"/>
            <c:bubble3D val="0"/>
            <c:extLst>
              <c:ext xmlns:c16="http://schemas.microsoft.com/office/drawing/2014/chart" uri="{C3380CC4-5D6E-409C-BE32-E72D297353CC}">
                <c16:uniqueId val="{00000003-0265-49B6-BA8F-A0224A18249D}"/>
              </c:ext>
            </c:extLst>
          </c:dPt>
          <c:dPt>
            <c:idx val="4"/>
            <c:invertIfNegative val="0"/>
            <c:bubble3D val="0"/>
            <c:extLst>
              <c:ext xmlns:c16="http://schemas.microsoft.com/office/drawing/2014/chart" uri="{C3380CC4-5D6E-409C-BE32-E72D297353CC}">
                <c16:uniqueId val="{00000004-0265-49B6-BA8F-A0224A18249D}"/>
              </c:ext>
            </c:extLst>
          </c:dPt>
          <c:dPt>
            <c:idx val="5"/>
            <c:invertIfNegative val="0"/>
            <c:bubble3D val="0"/>
            <c:extLst>
              <c:ext xmlns:c16="http://schemas.microsoft.com/office/drawing/2014/chart" uri="{C3380CC4-5D6E-409C-BE32-E72D297353CC}">
                <c16:uniqueId val="{00000005-0265-49B6-BA8F-A0224A18249D}"/>
              </c:ext>
            </c:extLst>
          </c:dPt>
          <c:dPt>
            <c:idx val="9"/>
            <c:invertIfNegative val="0"/>
            <c:bubble3D val="0"/>
            <c:extLst>
              <c:ext xmlns:c16="http://schemas.microsoft.com/office/drawing/2014/chart" uri="{C3380CC4-5D6E-409C-BE32-E72D297353CC}">
                <c16:uniqueId val="{00000006-0265-49B6-BA8F-A0224A18249D}"/>
              </c:ext>
            </c:extLst>
          </c:dPt>
          <c:dPt>
            <c:idx val="10"/>
            <c:invertIfNegative val="0"/>
            <c:bubble3D val="0"/>
            <c:extLst>
              <c:ext xmlns:c16="http://schemas.microsoft.com/office/drawing/2014/chart" uri="{C3380CC4-5D6E-409C-BE32-E72D297353CC}">
                <c16:uniqueId val="{00000007-0265-49B6-BA8F-A0224A18249D}"/>
              </c:ext>
            </c:extLst>
          </c:dPt>
          <c:dPt>
            <c:idx val="11"/>
            <c:invertIfNegative val="0"/>
            <c:bubble3D val="0"/>
            <c:extLst>
              <c:ext xmlns:c16="http://schemas.microsoft.com/office/drawing/2014/chart" uri="{C3380CC4-5D6E-409C-BE32-E72D297353CC}">
                <c16:uniqueId val="{00000008-0265-49B6-BA8F-A0224A18249D}"/>
              </c:ext>
            </c:extLst>
          </c:dPt>
          <c:dPt>
            <c:idx val="12"/>
            <c:invertIfNegative val="0"/>
            <c:bubble3D val="0"/>
            <c:extLst>
              <c:ext xmlns:c16="http://schemas.microsoft.com/office/drawing/2014/chart" uri="{C3380CC4-5D6E-409C-BE32-E72D297353CC}">
                <c16:uniqueId val="{00000009-0265-49B6-BA8F-A0224A18249D}"/>
              </c:ext>
            </c:extLst>
          </c:dPt>
          <c:dPt>
            <c:idx val="15"/>
            <c:invertIfNegative val="0"/>
            <c:bubble3D val="0"/>
            <c:extLst>
              <c:ext xmlns:c16="http://schemas.microsoft.com/office/drawing/2014/chart" uri="{C3380CC4-5D6E-409C-BE32-E72D297353CC}">
                <c16:uniqueId val="{0000000A-0265-49B6-BA8F-A0224A18249D}"/>
              </c:ext>
            </c:extLst>
          </c:dPt>
          <c:dLbls>
            <c:numFmt formatCode="0%" sourceLinked="0"/>
            <c:spPr>
              <a:noFill/>
              <a:ln>
                <a:noFill/>
              </a:ln>
              <a:effectLst/>
            </c:spPr>
            <c:txPr>
              <a:bodyPr wrap="square" lIns="38100" tIns="19050" rIns="38100" bIns="19050" anchor="ctr">
                <a:spAutoFit/>
              </a:bodyPr>
              <a:lstStyle/>
              <a:p>
                <a:pPr>
                  <a:defRPr sz="8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Mass</c:v>
                </c:pt>
                <c:pt idx="1">
                  <c:v>Social_x000d_Events</c:v>
                </c:pt>
                <c:pt idx="2">
                  <c:v>Small groups</c:v>
                </c:pt>
                <c:pt idx="3">
                  <c:v>Praise &amp; Worship_x000d_Art &amp; Music</c:v>
                </c:pt>
                <c:pt idx="4">
                  <c:v>Women's / Men's Groups</c:v>
                </c:pt>
                <c:pt idx="5">
                  <c:v>Discipleship /_x000d_1-on-1_x000d_Mentoring</c:v>
                </c:pt>
                <c:pt idx="6">
                  <c:v>Catechesis / Sacramental Prep</c:v>
                </c:pt>
              </c:strCache>
            </c:strRef>
          </c:cat>
          <c:val>
            <c:numRef>
              <c:f>Sheet1!$B$2:$B$8</c:f>
              <c:numCache>
                <c:formatCode>0%</c:formatCode>
                <c:ptCount val="7"/>
                <c:pt idx="0">
                  <c:v>0.84262589928057496</c:v>
                </c:pt>
                <c:pt idx="1">
                  <c:v>0.43787515006002398</c:v>
                </c:pt>
                <c:pt idx="2">
                  <c:v>0.48320335932813402</c:v>
                </c:pt>
                <c:pt idx="3">
                  <c:v>0.34433113377324498</c:v>
                </c:pt>
                <c:pt idx="4">
                  <c:v>0.25308085362188198</c:v>
                </c:pt>
                <c:pt idx="5">
                  <c:v>0.20432043204320399</c:v>
                </c:pt>
                <c:pt idx="6">
                  <c:v>0.13667768098528099</c:v>
                </c:pt>
              </c:numCache>
            </c:numRef>
          </c:val>
          <c:extLst>
            <c:ext xmlns:c16="http://schemas.microsoft.com/office/drawing/2014/chart" uri="{C3380CC4-5D6E-409C-BE32-E72D297353CC}">
              <c16:uniqueId val="{0000000B-0265-49B6-BA8F-A0224A18249D}"/>
            </c:ext>
          </c:extLst>
        </c:ser>
        <c:ser>
          <c:idx val="0"/>
          <c:order val="1"/>
          <c:tx>
            <c:strRef>
              <c:f>Sheet1!$C$1</c:f>
              <c:strCache>
                <c:ptCount val="1"/>
                <c:pt idx="0">
                  <c:v>Monthly or more often</c:v>
                </c:pt>
              </c:strCache>
            </c:strRef>
          </c:tx>
          <c:spPr>
            <a:solidFill>
              <a:srgbClr val="EEA224"/>
            </a:solidFill>
            <a:ln>
              <a:noFill/>
            </a:ln>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265-49B6-BA8F-A0224A18249D}"/>
                </c:ext>
              </c:extLst>
            </c:dLbl>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Mass</c:v>
                </c:pt>
                <c:pt idx="1">
                  <c:v>Social_x000d_Events</c:v>
                </c:pt>
                <c:pt idx="2">
                  <c:v>Small groups</c:v>
                </c:pt>
                <c:pt idx="3">
                  <c:v>Praise &amp; Worship_x000d_Art &amp; Music</c:v>
                </c:pt>
                <c:pt idx="4">
                  <c:v>Women's / Men's Groups</c:v>
                </c:pt>
                <c:pt idx="5">
                  <c:v>Discipleship /_x000d_1-on-1_x000d_Mentoring</c:v>
                </c:pt>
                <c:pt idx="6">
                  <c:v>Catechesis / Sacramental Prep</c:v>
                </c:pt>
              </c:strCache>
            </c:strRef>
          </c:cat>
          <c:val>
            <c:numRef>
              <c:f>Sheet1!$C$2:$C$8</c:f>
              <c:numCache>
                <c:formatCode>0%</c:formatCode>
                <c:ptCount val="7"/>
                <c:pt idx="0">
                  <c:v>4.7961630695443597E-2</c:v>
                </c:pt>
                <c:pt idx="1">
                  <c:v>0.29021608643457403</c:v>
                </c:pt>
                <c:pt idx="2">
                  <c:v>9.3281343731253699E-2</c:v>
                </c:pt>
                <c:pt idx="3">
                  <c:v>0.200359928014397</c:v>
                </c:pt>
                <c:pt idx="4">
                  <c:v>0.13345356176735801</c:v>
                </c:pt>
                <c:pt idx="5">
                  <c:v>0.103510351035103</c:v>
                </c:pt>
                <c:pt idx="6">
                  <c:v>7.5998798437969403E-2</c:v>
                </c:pt>
              </c:numCache>
            </c:numRef>
          </c:val>
          <c:extLst>
            <c:ext xmlns:c16="http://schemas.microsoft.com/office/drawing/2014/chart" uri="{C3380CC4-5D6E-409C-BE32-E72D297353CC}">
              <c16:uniqueId val="{0000000D-0265-49B6-BA8F-A0224A18249D}"/>
            </c:ext>
          </c:extLst>
        </c:ser>
        <c:dLbls>
          <c:showLegendKey val="0"/>
          <c:showVal val="1"/>
          <c:showCatName val="0"/>
          <c:showSerName val="0"/>
          <c:showPercent val="0"/>
          <c:showBubbleSize val="0"/>
        </c:dLbls>
        <c:gapWidth val="75"/>
        <c:overlap val="100"/>
        <c:axId val="-797566384"/>
        <c:axId val="-1079419936"/>
      </c:barChart>
      <c:catAx>
        <c:axId val="-797566384"/>
        <c:scaling>
          <c:orientation val="minMax"/>
        </c:scaling>
        <c:delete val="0"/>
        <c:axPos val="b"/>
        <c:numFmt formatCode="General" sourceLinked="0"/>
        <c:majorTickMark val="out"/>
        <c:minorTickMark val="none"/>
        <c:tickLblPos val="low"/>
        <c:txPr>
          <a:bodyPr/>
          <a:lstStyle/>
          <a:p>
            <a:pPr algn="ctr">
              <a:defRPr sz="900"/>
            </a:pPr>
            <a:endParaRPr lang="en-US"/>
          </a:p>
        </c:txPr>
        <c:crossAx val="-1079419936"/>
        <c:crossesAt val="0"/>
        <c:auto val="1"/>
        <c:lblAlgn val="ctr"/>
        <c:lblOffset val="100"/>
        <c:noMultiLvlLbl val="0"/>
      </c:catAx>
      <c:valAx>
        <c:axId val="-1079419936"/>
        <c:scaling>
          <c:orientation val="minMax"/>
          <c:max val="1"/>
          <c:min val="0"/>
        </c:scaling>
        <c:delete val="0"/>
        <c:axPos val="l"/>
        <c:majorGridlines>
          <c:spPr>
            <a:ln>
              <a:solidFill>
                <a:sysClr val="window" lastClr="FFFFFF">
                  <a:lumMod val="75000"/>
                </a:sysClr>
              </a:solidFill>
            </a:ln>
          </c:spPr>
        </c:majorGridlines>
        <c:numFmt formatCode="0%" sourceLinked="0"/>
        <c:majorTickMark val="out"/>
        <c:minorTickMark val="none"/>
        <c:tickLblPos val="low"/>
        <c:spPr>
          <a:ln/>
        </c:spPr>
        <c:txPr>
          <a:bodyPr/>
          <a:lstStyle/>
          <a:p>
            <a:pPr>
              <a:defRPr sz="1000"/>
            </a:pPr>
            <a:endParaRPr lang="en-US"/>
          </a:p>
        </c:txPr>
        <c:crossAx val="-797566384"/>
        <c:crosses val="autoZero"/>
        <c:crossBetween val="between"/>
        <c:majorUnit val="0.2"/>
      </c:valAx>
      <c:spPr>
        <a:noFill/>
      </c:spPr>
    </c:plotArea>
    <c:plotVisOnly val="1"/>
    <c:dispBlanksAs val="gap"/>
    <c:showDLblsOverMax val="0"/>
  </c:chart>
  <c:spPr>
    <a:noFill/>
    <a:ln>
      <a:noFill/>
    </a:ln>
  </c:spPr>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8744285349924101E-2"/>
          <c:y val="1.42753722478581E-2"/>
          <c:w val="0.93654427208806601"/>
          <c:h val="0.82948066030877998"/>
        </c:manualLayout>
      </c:layout>
      <c:barChart>
        <c:barDir val="col"/>
        <c:grouping val="stacked"/>
        <c:varyColors val="0"/>
        <c:ser>
          <c:idx val="4"/>
          <c:order val="0"/>
          <c:tx>
            <c:strRef>
              <c:f>Sheet1!$B$1</c:f>
              <c:strCache>
                <c:ptCount val="1"/>
                <c:pt idx="0">
                  <c:v>Daily</c:v>
                </c:pt>
              </c:strCache>
            </c:strRef>
          </c:tx>
          <c:spPr>
            <a:solidFill>
              <a:srgbClr val="57A034"/>
            </a:solidFill>
            <a:ln>
              <a:noFill/>
            </a:ln>
          </c:spPr>
          <c:invertIfNegative val="0"/>
          <c:dPt>
            <c:idx val="0"/>
            <c:invertIfNegative val="0"/>
            <c:bubble3D val="0"/>
            <c:extLst>
              <c:ext xmlns:c16="http://schemas.microsoft.com/office/drawing/2014/chart" uri="{C3380CC4-5D6E-409C-BE32-E72D297353CC}">
                <c16:uniqueId val="{00000000-3618-4996-9A92-3DE6945AA3BF}"/>
              </c:ext>
            </c:extLst>
          </c:dPt>
          <c:dPt>
            <c:idx val="1"/>
            <c:invertIfNegative val="0"/>
            <c:bubble3D val="0"/>
            <c:extLst>
              <c:ext xmlns:c16="http://schemas.microsoft.com/office/drawing/2014/chart" uri="{C3380CC4-5D6E-409C-BE32-E72D297353CC}">
                <c16:uniqueId val="{00000001-3618-4996-9A92-3DE6945AA3BF}"/>
              </c:ext>
            </c:extLst>
          </c:dPt>
          <c:dPt>
            <c:idx val="2"/>
            <c:invertIfNegative val="0"/>
            <c:bubble3D val="0"/>
            <c:extLst>
              <c:ext xmlns:c16="http://schemas.microsoft.com/office/drawing/2014/chart" uri="{C3380CC4-5D6E-409C-BE32-E72D297353CC}">
                <c16:uniqueId val="{00000002-3618-4996-9A92-3DE6945AA3BF}"/>
              </c:ext>
            </c:extLst>
          </c:dPt>
          <c:dPt>
            <c:idx val="3"/>
            <c:invertIfNegative val="0"/>
            <c:bubble3D val="0"/>
            <c:extLst>
              <c:ext xmlns:c16="http://schemas.microsoft.com/office/drawing/2014/chart" uri="{C3380CC4-5D6E-409C-BE32-E72D297353CC}">
                <c16:uniqueId val="{00000003-3618-4996-9A92-3DE6945AA3BF}"/>
              </c:ext>
            </c:extLst>
          </c:dPt>
          <c:dPt>
            <c:idx val="4"/>
            <c:invertIfNegative val="0"/>
            <c:bubble3D val="0"/>
            <c:extLst>
              <c:ext xmlns:c16="http://schemas.microsoft.com/office/drawing/2014/chart" uri="{C3380CC4-5D6E-409C-BE32-E72D297353CC}">
                <c16:uniqueId val="{00000004-3618-4996-9A92-3DE6945AA3BF}"/>
              </c:ext>
            </c:extLst>
          </c:dPt>
          <c:dPt>
            <c:idx val="9"/>
            <c:invertIfNegative val="0"/>
            <c:bubble3D val="0"/>
            <c:extLst>
              <c:ext xmlns:c16="http://schemas.microsoft.com/office/drawing/2014/chart" uri="{C3380CC4-5D6E-409C-BE32-E72D297353CC}">
                <c16:uniqueId val="{00000005-3618-4996-9A92-3DE6945AA3BF}"/>
              </c:ext>
            </c:extLst>
          </c:dPt>
          <c:dPt>
            <c:idx val="10"/>
            <c:invertIfNegative val="0"/>
            <c:bubble3D val="0"/>
            <c:extLst>
              <c:ext xmlns:c16="http://schemas.microsoft.com/office/drawing/2014/chart" uri="{C3380CC4-5D6E-409C-BE32-E72D297353CC}">
                <c16:uniqueId val="{00000006-3618-4996-9A92-3DE6945AA3BF}"/>
              </c:ext>
            </c:extLst>
          </c:dPt>
          <c:dPt>
            <c:idx val="11"/>
            <c:invertIfNegative val="0"/>
            <c:bubble3D val="0"/>
            <c:extLst>
              <c:ext xmlns:c16="http://schemas.microsoft.com/office/drawing/2014/chart" uri="{C3380CC4-5D6E-409C-BE32-E72D297353CC}">
                <c16:uniqueId val="{00000007-3618-4996-9A92-3DE6945AA3BF}"/>
              </c:ext>
            </c:extLst>
          </c:dPt>
          <c:dPt>
            <c:idx val="12"/>
            <c:invertIfNegative val="0"/>
            <c:bubble3D val="0"/>
            <c:extLst>
              <c:ext xmlns:c16="http://schemas.microsoft.com/office/drawing/2014/chart" uri="{C3380CC4-5D6E-409C-BE32-E72D297353CC}">
                <c16:uniqueId val="{00000008-3618-4996-9A92-3DE6945AA3BF}"/>
              </c:ext>
            </c:extLst>
          </c:dPt>
          <c:dPt>
            <c:idx val="15"/>
            <c:invertIfNegative val="0"/>
            <c:bubble3D val="0"/>
            <c:extLst>
              <c:ext xmlns:c16="http://schemas.microsoft.com/office/drawing/2014/chart" uri="{C3380CC4-5D6E-409C-BE32-E72D297353CC}">
                <c16:uniqueId val="{00000009-3618-4996-9A92-3DE6945AA3BF}"/>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618-4996-9A92-3DE6945AA3BF}"/>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618-4996-9A92-3DE6945AA3BF}"/>
                </c:ext>
              </c:extLst>
            </c:dLbl>
            <c:spPr>
              <a:noFill/>
              <a:ln>
                <a:noFill/>
              </a:ln>
              <a:effectLst/>
            </c:spPr>
            <c:txPr>
              <a:bodyPr wrap="square" lIns="38100" tIns="19050" rIns="38100" bIns="19050" anchor="ctr">
                <a:spAutoFit/>
              </a:bodyPr>
              <a:lstStyle/>
              <a:p>
                <a:pPr>
                  <a:defRPr sz="800">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Sheet1!$A$2:$A$7</c:f>
              <c:strCache>
                <c:ptCount val="6"/>
                <c:pt idx="0">
                  <c:v>Leadership_x000d_Development</c:v>
                </c:pt>
                <c:pt idx="1">
                  <c:v>Service/_x000d_Charitable_x000d_Work</c:v>
                </c:pt>
                <c:pt idx="2">
                  <c:v>Evangelization</c:v>
                </c:pt>
                <c:pt idx="3">
                  <c:v>Social Justice/_x000d_Advocacy</c:v>
                </c:pt>
                <c:pt idx="4">
                  <c:v>Ecumenical/_x000d_Interfaith_x000d_Activities</c:v>
                </c:pt>
                <c:pt idx="5">
                  <c:v>Pro-life_x000d_Activities</c:v>
                </c:pt>
              </c:strCache>
            </c:strRef>
          </c:cat>
          <c:val>
            <c:numRef>
              <c:f>Sheet1!$B$2:$B$7</c:f>
              <c:numCache>
                <c:formatCode>0%</c:formatCode>
                <c:ptCount val="6"/>
                <c:pt idx="0">
                  <c:v>4.6218487394957999E-2</c:v>
                </c:pt>
                <c:pt idx="1">
                  <c:v>1.01949025487256E-2</c:v>
                </c:pt>
                <c:pt idx="2">
                  <c:v>5.2045728038507801E-2</c:v>
                </c:pt>
                <c:pt idx="3">
                  <c:v>1.7117117117117098E-2</c:v>
                </c:pt>
                <c:pt idx="4">
                  <c:v>1.0830324909747301E-2</c:v>
                </c:pt>
                <c:pt idx="5">
                  <c:v>4.2042042042042E-3</c:v>
                </c:pt>
              </c:numCache>
            </c:numRef>
          </c:val>
          <c:extLst>
            <c:ext xmlns:c16="http://schemas.microsoft.com/office/drawing/2014/chart" uri="{C3380CC4-5D6E-409C-BE32-E72D297353CC}">
              <c16:uniqueId val="{0000000A-3618-4996-9A92-3DE6945AA3BF}"/>
            </c:ext>
          </c:extLst>
        </c:ser>
        <c:ser>
          <c:idx val="0"/>
          <c:order val="1"/>
          <c:tx>
            <c:strRef>
              <c:f>Sheet1!$C$1</c:f>
              <c:strCache>
                <c:ptCount val="1"/>
                <c:pt idx="0">
                  <c:v>Weekly</c:v>
                </c:pt>
              </c:strCache>
            </c:strRef>
          </c:tx>
          <c:spPr>
            <a:solidFill>
              <a:srgbClr val="2C501A"/>
            </a:solidFill>
            <a:ln>
              <a:noFill/>
            </a:ln>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B-3618-4996-9A92-3DE6945AA3BF}"/>
                </c:ext>
              </c:extLst>
            </c:dLbl>
            <c:spPr>
              <a:noFill/>
              <a:ln>
                <a:noFill/>
              </a:ln>
              <a:effectLst/>
            </c:spPr>
            <c:txPr>
              <a:bodyPr/>
              <a:lstStyle/>
              <a:p>
                <a:pPr>
                  <a:defRPr sz="8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Leadership_x000d_Development</c:v>
                </c:pt>
                <c:pt idx="1">
                  <c:v>Service/_x000d_Charitable_x000d_Work</c:v>
                </c:pt>
                <c:pt idx="2">
                  <c:v>Evangelization</c:v>
                </c:pt>
                <c:pt idx="3">
                  <c:v>Social Justice/_x000d_Advocacy</c:v>
                </c:pt>
                <c:pt idx="4">
                  <c:v>Ecumenical/_x000d_Interfaith_x000d_Activities</c:v>
                </c:pt>
                <c:pt idx="5">
                  <c:v>Pro-life_x000d_Activities</c:v>
                </c:pt>
              </c:strCache>
            </c:strRef>
          </c:cat>
          <c:val>
            <c:numRef>
              <c:f>Sheet1!$C$2:$C$7</c:f>
              <c:numCache>
                <c:formatCode>0%</c:formatCode>
                <c:ptCount val="6"/>
                <c:pt idx="0">
                  <c:v>0.19627851140456201</c:v>
                </c:pt>
                <c:pt idx="1">
                  <c:v>0.118440779610195</c:v>
                </c:pt>
                <c:pt idx="2">
                  <c:v>0.13237063778579999</c:v>
                </c:pt>
                <c:pt idx="3">
                  <c:v>6.7267267267267297E-2</c:v>
                </c:pt>
                <c:pt idx="4">
                  <c:v>9.7172081829121501E-2</c:v>
                </c:pt>
                <c:pt idx="5">
                  <c:v>3.5135135135135102E-2</c:v>
                </c:pt>
              </c:numCache>
            </c:numRef>
          </c:val>
          <c:extLst>
            <c:ext xmlns:c16="http://schemas.microsoft.com/office/drawing/2014/chart" uri="{C3380CC4-5D6E-409C-BE32-E72D297353CC}">
              <c16:uniqueId val="{0000000C-3618-4996-9A92-3DE6945AA3BF}"/>
            </c:ext>
          </c:extLst>
        </c:ser>
        <c:ser>
          <c:idx val="1"/>
          <c:order val="2"/>
          <c:tx>
            <c:strRef>
              <c:f>Sheet1!$D$1</c:f>
              <c:strCache>
                <c:ptCount val="1"/>
                <c:pt idx="0">
                  <c:v>Monthly</c:v>
                </c:pt>
              </c:strCache>
            </c:strRef>
          </c:tx>
          <c:spPr>
            <a:solidFill>
              <a:srgbClr val="EEA224"/>
            </a:solidFill>
            <a:ln>
              <a:noFill/>
            </a:ln>
          </c:spPr>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Leadership_x000d_Development</c:v>
                </c:pt>
                <c:pt idx="1">
                  <c:v>Service/_x000d_Charitable_x000d_Work</c:v>
                </c:pt>
                <c:pt idx="2">
                  <c:v>Evangelization</c:v>
                </c:pt>
                <c:pt idx="3">
                  <c:v>Social Justice/_x000d_Advocacy</c:v>
                </c:pt>
                <c:pt idx="4">
                  <c:v>Ecumenical/_x000d_Interfaith_x000d_Activities</c:v>
                </c:pt>
                <c:pt idx="5">
                  <c:v>Pro-life_x000d_Activities</c:v>
                </c:pt>
              </c:strCache>
            </c:strRef>
          </c:cat>
          <c:val>
            <c:numRef>
              <c:f>Sheet1!$D$2:$D$7</c:f>
              <c:numCache>
                <c:formatCode>0%</c:formatCode>
                <c:ptCount val="6"/>
                <c:pt idx="0">
                  <c:v>0.15036014405762299</c:v>
                </c:pt>
                <c:pt idx="1">
                  <c:v>0.238380809595202</c:v>
                </c:pt>
                <c:pt idx="2">
                  <c:v>0.118231046931408</c:v>
                </c:pt>
                <c:pt idx="3">
                  <c:v>0.14294294294294299</c:v>
                </c:pt>
                <c:pt idx="4">
                  <c:v>9.1456077015643802E-2</c:v>
                </c:pt>
                <c:pt idx="5">
                  <c:v>7.0270270270270302E-2</c:v>
                </c:pt>
              </c:numCache>
            </c:numRef>
          </c:val>
          <c:extLst>
            <c:ext xmlns:c16="http://schemas.microsoft.com/office/drawing/2014/chart" uri="{C3380CC4-5D6E-409C-BE32-E72D297353CC}">
              <c16:uniqueId val="{0000000D-3618-4996-9A92-3DE6945AA3BF}"/>
            </c:ext>
          </c:extLst>
        </c:ser>
        <c:ser>
          <c:idx val="2"/>
          <c:order val="3"/>
          <c:tx>
            <c:strRef>
              <c:f>Sheet1!$E$1</c:f>
              <c:strCache>
                <c:ptCount val="1"/>
                <c:pt idx="0">
                  <c:v>Quarterly</c:v>
                </c:pt>
              </c:strCache>
            </c:strRef>
          </c:tx>
          <c:spPr>
            <a:solidFill>
              <a:srgbClr val="C00000"/>
            </a:solidFill>
            <a:ln>
              <a:noFill/>
            </a:ln>
          </c:spPr>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Leadership_x000d_Development</c:v>
                </c:pt>
                <c:pt idx="1">
                  <c:v>Service/_x000d_Charitable_x000d_Work</c:v>
                </c:pt>
                <c:pt idx="2">
                  <c:v>Evangelization</c:v>
                </c:pt>
                <c:pt idx="3">
                  <c:v>Social Justice/_x000d_Advocacy</c:v>
                </c:pt>
                <c:pt idx="4">
                  <c:v>Ecumenical/_x000d_Interfaith_x000d_Activities</c:v>
                </c:pt>
                <c:pt idx="5">
                  <c:v>Pro-life_x000d_Activities</c:v>
                </c:pt>
              </c:strCache>
            </c:strRef>
          </c:cat>
          <c:val>
            <c:numRef>
              <c:f>Sheet1!$E$2:$E$7</c:f>
              <c:numCache>
                <c:formatCode>0%</c:formatCode>
                <c:ptCount val="6"/>
                <c:pt idx="1">
                  <c:v>0.21289355322338799</c:v>
                </c:pt>
              </c:numCache>
            </c:numRef>
          </c:val>
          <c:extLst>
            <c:ext xmlns:c16="http://schemas.microsoft.com/office/drawing/2014/chart" uri="{C3380CC4-5D6E-409C-BE32-E72D297353CC}">
              <c16:uniqueId val="{0000000E-3618-4996-9A92-3DE6945AA3BF}"/>
            </c:ext>
          </c:extLst>
        </c:ser>
        <c:ser>
          <c:idx val="3"/>
          <c:order val="4"/>
          <c:tx>
            <c:strRef>
              <c:f>Sheet1!$F$1</c:f>
              <c:strCache>
                <c:ptCount val="1"/>
                <c:pt idx="0">
                  <c:v>Annually</c:v>
                </c:pt>
              </c:strCache>
            </c:strRef>
          </c:tx>
          <c:spPr>
            <a:solidFill>
              <a:srgbClr val="A5A6A5"/>
            </a:solidFill>
            <a:ln>
              <a:noFill/>
            </a:ln>
          </c:spPr>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Leadership_x000d_Development</c:v>
                </c:pt>
                <c:pt idx="1">
                  <c:v>Service/_x000d_Charitable_x000d_Work</c:v>
                </c:pt>
                <c:pt idx="2">
                  <c:v>Evangelization</c:v>
                </c:pt>
                <c:pt idx="3">
                  <c:v>Social Justice/_x000d_Advocacy</c:v>
                </c:pt>
                <c:pt idx="4">
                  <c:v>Ecumenical/_x000d_Interfaith_x000d_Activities</c:v>
                </c:pt>
                <c:pt idx="5">
                  <c:v>Pro-life_x000d_Activities</c:v>
                </c:pt>
              </c:strCache>
            </c:strRef>
          </c:cat>
          <c:val>
            <c:numRef>
              <c:f>Sheet1!$F$2:$F$7</c:f>
              <c:numCache>
                <c:formatCode>General</c:formatCode>
                <c:ptCount val="6"/>
                <c:pt idx="4" formatCode="0%">
                  <c:v>0.15252707581227401</c:v>
                </c:pt>
                <c:pt idx="5" formatCode="0%">
                  <c:v>0.19939939939939899</c:v>
                </c:pt>
              </c:numCache>
            </c:numRef>
          </c:val>
          <c:extLst>
            <c:ext xmlns:c16="http://schemas.microsoft.com/office/drawing/2014/chart" uri="{C3380CC4-5D6E-409C-BE32-E72D297353CC}">
              <c16:uniqueId val="{0000000F-3618-4996-9A92-3DE6945AA3BF}"/>
            </c:ext>
          </c:extLst>
        </c:ser>
        <c:dLbls>
          <c:showLegendKey val="0"/>
          <c:showVal val="1"/>
          <c:showCatName val="0"/>
          <c:showSerName val="0"/>
          <c:showPercent val="0"/>
          <c:showBubbleSize val="0"/>
        </c:dLbls>
        <c:gapWidth val="75"/>
        <c:overlap val="100"/>
        <c:axId val="-1085476112"/>
        <c:axId val="-1082560480"/>
      </c:barChart>
      <c:catAx>
        <c:axId val="-1085476112"/>
        <c:scaling>
          <c:orientation val="minMax"/>
        </c:scaling>
        <c:delete val="0"/>
        <c:axPos val="b"/>
        <c:numFmt formatCode="General" sourceLinked="0"/>
        <c:majorTickMark val="out"/>
        <c:minorTickMark val="none"/>
        <c:tickLblPos val="low"/>
        <c:txPr>
          <a:bodyPr/>
          <a:lstStyle/>
          <a:p>
            <a:pPr algn="ctr">
              <a:defRPr sz="900"/>
            </a:pPr>
            <a:endParaRPr lang="en-US"/>
          </a:p>
        </c:txPr>
        <c:crossAx val="-1082560480"/>
        <c:crossesAt val="0"/>
        <c:auto val="1"/>
        <c:lblAlgn val="ctr"/>
        <c:lblOffset val="100"/>
        <c:noMultiLvlLbl val="0"/>
      </c:catAx>
      <c:valAx>
        <c:axId val="-1082560480"/>
        <c:scaling>
          <c:orientation val="minMax"/>
          <c:max val="0.8"/>
          <c:min val="0"/>
        </c:scaling>
        <c:delete val="0"/>
        <c:axPos val="l"/>
        <c:majorGridlines>
          <c:spPr>
            <a:ln>
              <a:solidFill>
                <a:sysClr val="window" lastClr="FFFFFF">
                  <a:lumMod val="75000"/>
                </a:sysClr>
              </a:solidFill>
            </a:ln>
          </c:spPr>
        </c:majorGridlines>
        <c:numFmt formatCode="0%" sourceLinked="0"/>
        <c:majorTickMark val="out"/>
        <c:minorTickMark val="none"/>
        <c:tickLblPos val="low"/>
        <c:spPr>
          <a:ln/>
        </c:spPr>
        <c:txPr>
          <a:bodyPr/>
          <a:lstStyle/>
          <a:p>
            <a:pPr>
              <a:defRPr sz="1000"/>
            </a:pPr>
            <a:endParaRPr lang="en-US"/>
          </a:p>
        </c:txPr>
        <c:crossAx val="-1085476112"/>
        <c:crosses val="autoZero"/>
        <c:crossBetween val="between"/>
        <c:majorUnit val="0.2"/>
      </c:valAx>
      <c:spPr>
        <a:noFill/>
      </c:spPr>
    </c:plotArea>
    <c:plotVisOnly val="1"/>
    <c:dispBlanksAs val="gap"/>
    <c:showDLblsOverMax val="0"/>
  </c:chart>
  <c:spPr>
    <a:noFill/>
    <a:ln>
      <a:noFill/>
    </a:ln>
  </c:spPr>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0.11764042790950099"/>
          <c:y val="4.60898353614888E-2"/>
          <c:w val="0.82550366358000105"/>
          <c:h val="0.86127116635109502"/>
        </c:manualLayout>
      </c:layout>
      <c:scatterChart>
        <c:scatterStyle val="lineMarker"/>
        <c:varyColors val="0"/>
        <c:ser>
          <c:idx val="0"/>
          <c:order val="0"/>
          <c:tx>
            <c:strRef>
              <c:f>Sheet1!$C$1</c:f>
              <c:strCache>
                <c:ptCount val="1"/>
                <c:pt idx="0">
                  <c:v>Y-Values</c:v>
                </c:pt>
              </c:strCache>
            </c:strRef>
          </c:tx>
          <c:spPr>
            <a:ln w="66675">
              <a:noFill/>
            </a:ln>
          </c:spPr>
          <c:marker>
            <c:symbol val="diamond"/>
            <c:size val="8"/>
            <c:spPr>
              <a:solidFill>
                <a:srgbClr val="B31C5B"/>
              </a:solidFill>
              <a:ln>
                <a:noFill/>
              </a:ln>
            </c:spPr>
          </c:marker>
          <c:dPt>
            <c:idx val="5"/>
            <c:marker>
              <c:spPr>
                <a:solidFill>
                  <a:schemeClr val="accent1"/>
                </a:solidFill>
                <a:ln>
                  <a:noFill/>
                </a:ln>
              </c:spPr>
            </c:marker>
            <c:bubble3D val="0"/>
            <c:extLst>
              <c:ext xmlns:c16="http://schemas.microsoft.com/office/drawing/2014/chart" uri="{C3380CC4-5D6E-409C-BE32-E72D297353CC}">
                <c16:uniqueId val="{00000000-EADF-4CE1-8FFA-95B5BF93F00C}"/>
              </c:ext>
            </c:extLst>
          </c:dPt>
          <c:dPt>
            <c:idx val="6"/>
            <c:marker>
              <c:spPr>
                <a:solidFill>
                  <a:schemeClr val="accent1"/>
                </a:solidFill>
                <a:ln>
                  <a:noFill/>
                </a:ln>
              </c:spPr>
            </c:marker>
            <c:bubble3D val="0"/>
            <c:extLst>
              <c:ext xmlns:c16="http://schemas.microsoft.com/office/drawing/2014/chart" uri="{C3380CC4-5D6E-409C-BE32-E72D297353CC}">
                <c16:uniqueId val="{00000001-EADF-4CE1-8FFA-95B5BF93F00C}"/>
              </c:ext>
            </c:extLst>
          </c:dPt>
          <c:xVal>
            <c:numRef>
              <c:f>Sheet1!$B$2:$B$8</c:f>
              <c:numCache>
                <c:formatCode>0%</c:formatCode>
                <c:ptCount val="7"/>
                <c:pt idx="0">
                  <c:v>0.47</c:v>
                </c:pt>
                <c:pt idx="1">
                  <c:v>0.46</c:v>
                </c:pt>
                <c:pt idx="2">
                  <c:v>0.27</c:v>
                </c:pt>
                <c:pt idx="3">
                  <c:v>0.27500000000000002</c:v>
                </c:pt>
                <c:pt idx="4">
                  <c:v>0.26</c:v>
                </c:pt>
                <c:pt idx="5">
                  <c:v>0.2</c:v>
                </c:pt>
                <c:pt idx="6">
                  <c:v>0.2</c:v>
                </c:pt>
              </c:numCache>
            </c:numRef>
          </c:xVal>
          <c:yVal>
            <c:numRef>
              <c:f>Sheet1!$C$2:$C$8</c:f>
              <c:numCache>
                <c:formatCode>0%</c:formatCode>
                <c:ptCount val="7"/>
                <c:pt idx="0">
                  <c:v>0.37</c:v>
                </c:pt>
                <c:pt idx="1">
                  <c:v>0.54</c:v>
                </c:pt>
                <c:pt idx="2">
                  <c:v>0.32</c:v>
                </c:pt>
                <c:pt idx="3">
                  <c:v>0.26800000000000002</c:v>
                </c:pt>
                <c:pt idx="4">
                  <c:v>0.36</c:v>
                </c:pt>
                <c:pt idx="5">
                  <c:v>0.39</c:v>
                </c:pt>
                <c:pt idx="6">
                  <c:v>0.35</c:v>
                </c:pt>
              </c:numCache>
            </c:numRef>
          </c:yVal>
          <c:smooth val="0"/>
          <c:extLst>
            <c:ext xmlns:c16="http://schemas.microsoft.com/office/drawing/2014/chart" uri="{C3380CC4-5D6E-409C-BE32-E72D297353CC}">
              <c16:uniqueId val="{00000002-EADF-4CE1-8FFA-95B5BF93F00C}"/>
            </c:ext>
          </c:extLst>
        </c:ser>
        <c:dLbls>
          <c:showLegendKey val="0"/>
          <c:showVal val="0"/>
          <c:showCatName val="0"/>
          <c:showSerName val="0"/>
          <c:showPercent val="0"/>
          <c:showBubbleSize val="0"/>
        </c:dLbls>
        <c:axId val="-1082582976"/>
        <c:axId val="-1082579008"/>
      </c:scatterChart>
      <c:valAx>
        <c:axId val="-1082582976"/>
        <c:scaling>
          <c:orientation val="minMax"/>
          <c:max val="0.6"/>
          <c:min val="0.2"/>
        </c:scaling>
        <c:delete val="0"/>
        <c:axPos val="b"/>
        <c:majorGridlines/>
        <c:numFmt formatCode="0%" sourceLinked="0"/>
        <c:majorTickMark val="out"/>
        <c:minorTickMark val="none"/>
        <c:tickLblPos val="nextTo"/>
        <c:txPr>
          <a:bodyPr/>
          <a:lstStyle/>
          <a:p>
            <a:pPr>
              <a:defRPr sz="1000"/>
            </a:pPr>
            <a:endParaRPr lang="en-US"/>
          </a:p>
        </c:txPr>
        <c:crossAx val="-1082579008"/>
        <c:crosses val="autoZero"/>
        <c:crossBetween val="midCat"/>
        <c:majorUnit val="0.2"/>
      </c:valAx>
      <c:valAx>
        <c:axId val="-1082579008"/>
        <c:scaling>
          <c:orientation val="minMax"/>
          <c:max val="0.6"/>
          <c:min val="0.2"/>
        </c:scaling>
        <c:delete val="0"/>
        <c:axPos val="l"/>
        <c:majorGridlines/>
        <c:numFmt formatCode="0%" sourceLinked="0"/>
        <c:majorTickMark val="out"/>
        <c:minorTickMark val="none"/>
        <c:tickLblPos val="nextTo"/>
        <c:txPr>
          <a:bodyPr/>
          <a:lstStyle/>
          <a:p>
            <a:pPr>
              <a:defRPr sz="1000"/>
            </a:pPr>
            <a:endParaRPr lang="en-US"/>
          </a:p>
        </c:txPr>
        <c:crossAx val="-1082582976"/>
        <c:crosses val="autoZero"/>
        <c:crossBetween val="midCat"/>
        <c:majorUnit val="0.2"/>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0.11764042790950099"/>
          <c:y val="4.60898353614888E-2"/>
          <c:w val="0.82550366358000105"/>
          <c:h val="0.86127116635109502"/>
        </c:manualLayout>
      </c:layout>
      <c:scatterChart>
        <c:scatterStyle val="lineMarker"/>
        <c:varyColors val="0"/>
        <c:ser>
          <c:idx val="0"/>
          <c:order val="0"/>
          <c:tx>
            <c:strRef>
              <c:f>Sheet1!$C$1</c:f>
              <c:strCache>
                <c:ptCount val="1"/>
                <c:pt idx="0">
                  <c:v>Y-Values</c:v>
                </c:pt>
              </c:strCache>
            </c:strRef>
          </c:tx>
          <c:spPr>
            <a:ln w="66675">
              <a:noFill/>
            </a:ln>
          </c:spPr>
          <c:marker>
            <c:symbol val="diamond"/>
            <c:size val="8"/>
            <c:spPr>
              <a:solidFill>
                <a:srgbClr val="B31C5B"/>
              </a:solidFill>
              <a:ln>
                <a:noFill/>
              </a:ln>
            </c:spPr>
          </c:marker>
          <c:dPt>
            <c:idx val="1"/>
            <c:marker>
              <c:spPr>
                <a:solidFill>
                  <a:schemeClr val="accent3"/>
                </a:solidFill>
                <a:ln>
                  <a:noFill/>
                </a:ln>
              </c:spPr>
            </c:marker>
            <c:bubble3D val="0"/>
            <c:extLst>
              <c:ext xmlns:c16="http://schemas.microsoft.com/office/drawing/2014/chart" uri="{C3380CC4-5D6E-409C-BE32-E72D297353CC}">
                <c16:uniqueId val="{00000000-F47D-4883-9E86-AE96AC70BF3C}"/>
              </c:ext>
            </c:extLst>
          </c:dPt>
          <c:dPt>
            <c:idx val="7"/>
            <c:marker>
              <c:spPr>
                <a:solidFill>
                  <a:schemeClr val="accent3"/>
                </a:solidFill>
                <a:ln>
                  <a:noFill/>
                </a:ln>
              </c:spPr>
            </c:marker>
            <c:bubble3D val="0"/>
            <c:extLst>
              <c:ext xmlns:c16="http://schemas.microsoft.com/office/drawing/2014/chart" uri="{C3380CC4-5D6E-409C-BE32-E72D297353CC}">
                <c16:uniqueId val="{00000001-F47D-4883-9E86-AE96AC70BF3C}"/>
              </c:ext>
            </c:extLst>
          </c:dPt>
          <c:dPt>
            <c:idx val="8"/>
            <c:marker>
              <c:spPr>
                <a:solidFill>
                  <a:schemeClr val="accent1"/>
                </a:solidFill>
                <a:ln>
                  <a:noFill/>
                </a:ln>
              </c:spPr>
            </c:marker>
            <c:bubble3D val="0"/>
            <c:extLst>
              <c:ext xmlns:c16="http://schemas.microsoft.com/office/drawing/2014/chart" uri="{C3380CC4-5D6E-409C-BE32-E72D297353CC}">
                <c16:uniqueId val="{00000002-F47D-4883-9E86-AE96AC70BF3C}"/>
              </c:ext>
            </c:extLst>
          </c:dPt>
          <c:xVal>
            <c:numRef>
              <c:f>Sheet1!$B$2:$B$10</c:f>
              <c:numCache>
                <c:formatCode>0%</c:formatCode>
                <c:ptCount val="9"/>
                <c:pt idx="0">
                  <c:v>0.74</c:v>
                </c:pt>
                <c:pt idx="1">
                  <c:v>0.61</c:v>
                </c:pt>
                <c:pt idx="2">
                  <c:v>0.59</c:v>
                </c:pt>
                <c:pt idx="3">
                  <c:v>0.6</c:v>
                </c:pt>
                <c:pt idx="4">
                  <c:v>0.38</c:v>
                </c:pt>
                <c:pt idx="5">
                  <c:v>0.32</c:v>
                </c:pt>
                <c:pt idx="6">
                  <c:v>0.33</c:v>
                </c:pt>
                <c:pt idx="7">
                  <c:v>0.22</c:v>
                </c:pt>
                <c:pt idx="8">
                  <c:v>0.2</c:v>
                </c:pt>
              </c:numCache>
            </c:numRef>
          </c:xVal>
          <c:yVal>
            <c:numRef>
              <c:f>Sheet1!$C$2:$C$10</c:f>
              <c:numCache>
                <c:formatCode>0%</c:formatCode>
                <c:ptCount val="9"/>
                <c:pt idx="0">
                  <c:v>0.84</c:v>
                </c:pt>
                <c:pt idx="1">
                  <c:v>0.2</c:v>
                </c:pt>
                <c:pt idx="2">
                  <c:v>0.57999999999999996</c:v>
                </c:pt>
                <c:pt idx="3">
                  <c:v>0.31</c:v>
                </c:pt>
                <c:pt idx="4">
                  <c:v>0.73</c:v>
                </c:pt>
                <c:pt idx="5">
                  <c:v>0.21</c:v>
                </c:pt>
                <c:pt idx="6">
                  <c:v>0.39</c:v>
                </c:pt>
                <c:pt idx="7">
                  <c:v>0.2</c:v>
                </c:pt>
                <c:pt idx="8">
                  <c:v>0.54</c:v>
                </c:pt>
              </c:numCache>
            </c:numRef>
          </c:yVal>
          <c:smooth val="0"/>
          <c:extLst>
            <c:ext xmlns:c16="http://schemas.microsoft.com/office/drawing/2014/chart" uri="{C3380CC4-5D6E-409C-BE32-E72D297353CC}">
              <c16:uniqueId val="{00000003-F47D-4883-9E86-AE96AC70BF3C}"/>
            </c:ext>
          </c:extLst>
        </c:ser>
        <c:dLbls>
          <c:showLegendKey val="0"/>
          <c:showVal val="0"/>
          <c:showCatName val="0"/>
          <c:showSerName val="0"/>
          <c:showPercent val="0"/>
          <c:showBubbleSize val="0"/>
        </c:dLbls>
        <c:axId val="-893450448"/>
        <c:axId val="-1292531840"/>
      </c:scatterChart>
      <c:valAx>
        <c:axId val="-893450448"/>
        <c:scaling>
          <c:orientation val="minMax"/>
          <c:max val="0.85"/>
          <c:min val="0.2"/>
        </c:scaling>
        <c:delete val="0"/>
        <c:axPos val="b"/>
        <c:majorGridlines/>
        <c:numFmt formatCode="0%" sourceLinked="0"/>
        <c:majorTickMark val="out"/>
        <c:minorTickMark val="none"/>
        <c:tickLblPos val="nextTo"/>
        <c:txPr>
          <a:bodyPr/>
          <a:lstStyle/>
          <a:p>
            <a:pPr>
              <a:defRPr sz="1000"/>
            </a:pPr>
            <a:endParaRPr lang="en-US"/>
          </a:p>
        </c:txPr>
        <c:crossAx val="-1292531840"/>
        <c:crosses val="autoZero"/>
        <c:crossBetween val="midCat"/>
        <c:majorUnit val="0.32500000000000001"/>
      </c:valAx>
      <c:valAx>
        <c:axId val="-1292531840"/>
        <c:scaling>
          <c:orientation val="minMax"/>
          <c:max val="0.85"/>
          <c:min val="0.2"/>
        </c:scaling>
        <c:delete val="0"/>
        <c:axPos val="l"/>
        <c:majorGridlines/>
        <c:numFmt formatCode="0%" sourceLinked="0"/>
        <c:majorTickMark val="out"/>
        <c:minorTickMark val="none"/>
        <c:tickLblPos val="nextTo"/>
        <c:txPr>
          <a:bodyPr/>
          <a:lstStyle/>
          <a:p>
            <a:pPr>
              <a:defRPr sz="1000"/>
            </a:pPr>
            <a:endParaRPr lang="en-US"/>
          </a:p>
        </c:txPr>
        <c:crossAx val="-893450448"/>
        <c:crosses val="autoZero"/>
        <c:crossBetween val="midCat"/>
        <c:majorUnit val="0.32500000000000001"/>
      </c:valAx>
    </c:plotArea>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38322553430821E-2"/>
          <c:y val="1.42753722478581E-2"/>
          <c:w val="0.90682677375774401"/>
          <c:h val="0.78381529514693005"/>
        </c:manualLayout>
      </c:layout>
      <c:barChart>
        <c:barDir val="col"/>
        <c:grouping val="clustered"/>
        <c:varyColors val="0"/>
        <c:ser>
          <c:idx val="4"/>
          <c:order val="0"/>
          <c:tx>
            <c:strRef>
              <c:f>Sheet1!$B$1</c:f>
              <c:strCache>
                <c:ptCount val="1"/>
                <c:pt idx="0">
                  <c:v>Struggle at all</c:v>
                </c:pt>
              </c:strCache>
            </c:strRef>
          </c:tx>
          <c:spPr>
            <a:solidFill>
              <a:srgbClr val="69B342"/>
            </a:solidFill>
            <a:ln>
              <a:noFill/>
            </a:ln>
          </c:spPr>
          <c:invertIfNegative val="0"/>
          <c:dPt>
            <c:idx val="0"/>
            <c:invertIfNegative val="0"/>
            <c:bubble3D val="0"/>
            <c:spPr>
              <a:solidFill>
                <a:srgbClr val="28A9D7"/>
              </a:solidFill>
              <a:ln>
                <a:noFill/>
              </a:ln>
            </c:spPr>
            <c:extLst>
              <c:ext xmlns:c16="http://schemas.microsoft.com/office/drawing/2014/chart" uri="{C3380CC4-5D6E-409C-BE32-E72D297353CC}">
                <c16:uniqueId val="{00000001-C6AB-4DB0-AD77-FD6EE1C95615}"/>
              </c:ext>
            </c:extLst>
          </c:dPt>
          <c:dPt>
            <c:idx val="1"/>
            <c:invertIfNegative val="0"/>
            <c:bubble3D val="0"/>
            <c:spPr>
              <a:solidFill>
                <a:srgbClr val="28A9D7"/>
              </a:solidFill>
              <a:ln>
                <a:noFill/>
              </a:ln>
            </c:spPr>
            <c:extLst>
              <c:ext xmlns:c16="http://schemas.microsoft.com/office/drawing/2014/chart" uri="{C3380CC4-5D6E-409C-BE32-E72D297353CC}">
                <c16:uniqueId val="{00000003-C6AB-4DB0-AD77-FD6EE1C95615}"/>
              </c:ext>
            </c:extLst>
          </c:dPt>
          <c:dPt>
            <c:idx val="2"/>
            <c:invertIfNegative val="0"/>
            <c:bubble3D val="0"/>
            <c:spPr>
              <a:solidFill>
                <a:srgbClr val="28A9D7"/>
              </a:solidFill>
              <a:ln>
                <a:noFill/>
              </a:ln>
            </c:spPr>
            <c:extLst>
              <c:ext xmlns:c16="http://schemas.microsoft.com/office/drawing/2014/chart" uri="{C3380CC4-5D6E-409C-BE32-E72D297353CC}">
                <c16:uniqueId val="{00000005-C6AB-4DB0-AD77-FD6EE1C95615}"/>
              </c:ext>
            </c:extLst>
          </c:dPt>
          <c:dPt>
            <c:idx val="3"/>
            <c:invertIfNegative val="0"/>
            <c:bubble3D val="0"/>
            <c:spPr>
              <a:solidFill>
                <a:srgbClr val="28A9D7"/>
              </a:solidFill>
              <a:ln>
                <a:noFill/>
              </a:ln>
            </c:spPr>
            <c:extLst>
              <c:ext xmlns:c16="http://schemas.microsoft.com/office/drawing/2014/chart" uri="{C3380CC4-5D6E-409C-BE32-E72D297353CC}">
                <c16:uniqueId val="{00000007-C6AB-4DB0-AD77-FD6EE1C95615}"/>
              </c:ext>
            </c:extLst>
          </c:dPt>
          <c:dPt>
            <c:idx val="4"/>
            <c:invertIfNegative val="0"/>
            <c:bubble3D val="0"/>
            <c:spPr>
              <a:solidFill>
                <a:srgbClr val="28A9D7"/>
              </a:solidFill>
              <a:ln>
                <a:noFill/>
              </a:ln>
            </c:spPr>
            <c:extLst>
              <c:ext xmlns:c16="http://schemas.microsoft.com/office/drawing/2014/chart" uri="{C3380CC4-5D6E-409C-BE32-E72D297353CC}">
                <c16:uniqueId val="{00000009-C6AB-4DB0-AD77-FD6EE1C95615}"/>
              </c:ext>
            </c:extLst>
          </c:dPt>
          <c:dPt>
            <c:idx val="5"/>
            <c:invertIfNegative val="0"/>
            <c:bubble3D val="0"/>
            <c:spPr>
              <a:solidFill>
                <a:srgbClr val="28A9D7"/>
              </a:solidFill>
              <a:ln>
                <a:noFill/>
              </a:ln>
            </c:spPr>
            <c:extLst>
              <c:ext xmlns:c16="http://schemas.microsoft.com/office/drawing/2014/chart" uri="{C3380CC4-5D6E-409C-BE32-E72D297353CC}">
                <c16:uniqueId val="{0000000B-C6AB-4DB0-AD77-FD6EE1C95615}"/>
              </c:ext>
            </c:extLst>
          </c:dPt>
          <c:dPt>
            <c:idx val="6"/>
            <c:invertIfNegative val="0"/>
            <c:bubble3D val="0"/>
            <c:spPr>
              <a:solidFill>
                <a:srgbClr val="B31C5B"/>
              </a:solidFill>
              <a:ln>
                <a:noFill/>
              </a:ln>
            </c:spPr>
            <c:extLst>
              <c:ext xmlns:c16="http://schemas.microsoft.com/office/drawing/2014/chart" uri="{C3380CC4-5D6E-409C-BE32-E72D297353CC}">
                <c16:uniqueId val="{0000000D-C6AB-4DB0-AD77-FD6EE1C95615}"/>
              </c:ext>
            </c:extLst>
          </c:dPt>
          <c:dPt>
            <c:idx val="7"/>
            <c:invertIfNegative val="0"/>
            <c:bubble3D val="0"/>
            <c:spPr>
              <a:solidFill>
                <a:srgbClr val="B31C5B"/>
              </a:solidFill>
              <a:ln>
                <a:noFill/>
              </a:ln>
            </c:spPr>
            <c:extLst>
              <c:ext xmlns:c16="http://schemas.microsoft.com/office/drawing/2014/chart" uri="{C3380CC4-5D6E-409C-BE32-E72D297353CC}">
                <c16:uniqueId val="{0000000F-C6AB-4DB0-AD77-FD6EE1C95615}"/>
              </c:ext>
            </c:extLst>
          </c:dPt>
          <c:dPt>
            <c:idx val="8"/>
            <c:invertIfNegative val="0"/>
            <c:bubble3D val="0"/>
            <c:spPr>
              <a:solidFill>
                <a:srgbClr val="B31C5B"/>
              </a:solidFill>
              <a:ln>
                <a:noFill/>
              </a:ln>
            </c:spPr>
            <c:extLst>
              <c:ext xmlns:c16="http://schemas.microsoft.com/office/drawing/2014/chart" uri="{C3380CC4-5D6E-409C-BE32-E72D297353CC}">
                <c16:uniqueId val="{00000011-C6AB-4DB0-AD77-FD6EE1C95615}"/>
              </c:ext>
            </c:extLst>
          </c:dPt>
          <c:dPt>
            <c:idx val="9"/>
            <c:invertIfNegative val="0"/>
            <c:bubble3D val="0"/>
            <c:spPr>
              <a:solidFill>
                <a:srgbClr val="B31C5B"/>
              </a:solidFill>
              <a:ln>
                <a:noFill/>
              </a:ln>
            </c:spPr>
            <c:extLst>
              <c:ext xmlns:c16="http://schemas.microsoft.com/office/drawing/2014/chart" uri="{C3380CC4-5D6E-409C-BE32-E72D297353CC}">
                <c16:uniqueId val="{00000013-C6AB-4DB0-AD77-FD6EE1C95615}"/>
              </c:ext>
            </c:extLst>
          </c:dPt>
          <c:dPt>
            <c:idx val="10"/>
            <c:invertIfNegative val="0"/>
            <c:bubble3D val="0"/>
            <c:extLst>
              <c:ext xmlns:c16="http://schemas.microsoft.com/office/drawing/2014/chart" uri="{C3380CC4-5D6E-409C-BE32-E72D297353CC}">
                <c16:uniqueId val="{00000014-C6AB-4DB0-AD77-FD6EE1C95615}"/>
              </c:ext>
            </c:extLst>
          </c:dPt>
          <c:dPt>
            <c:idx val="11"/>
            <c:invertIfNegative val="0"/>
            <c:bubble3D val="0"/>
            <c:extLst>
              <c:ext xmlns:c16="http://schemas.microsoft.com/office/drawing/2014/chart" uri="{C3380CC4-5D6E-409C-BE32-E72D297353CC}">
                <c16:uniqueId val="{00000015-C6AB-4DB0-AD77-FD6EE1C95615}"/>
              </c:ext>
            </c:extLst>
          </c:dPt>
          <c:dPt>
            <c:idx val="12"/>
            <c:invertIfNegative val="0"/>
            <c:bubble3D val="0"/>
            <c:extLst>
              <c:ext xmlns:c16="http://schemas.microsoft.com/office/drawing/2014/chart" uri="{C3380CC4-5D6E-409C-BE32-E72D297353CC}">
                <c16:uniqueId val="{00000016-C6AB-4DB0-AD77-FD6EE1C95615}"/>
              </c:ext>
            </c:extLst>
          </c:dPt>
          <c:dPt>
            <c:idx val="15"/>
            <c:invertIfNegative val="0"/>
            <c:bubble3D val="0"/>
            <c:extLst>
              <c:ext xmlns:c16="http://schemas.microsoft.com/office/drawing/2014/chart" uri="{C3380CC4-5D6E-409C-BE32-E72D297353CC}">
                <c16:uniqueId val="{00000017-C6AB-4DB0-AD77-FD6EE1C95615}"/>
              </c:ext>
            </c:extLst>
          </c:dPt>
          <c:dLbls>
            <c:numFmt formatCode="0%" sourceLinked="0"/>
            <c:spPr>
              <a:noFill/>
              <a:ln>
                <a:noFill/>
              </a:ln>
              <a:effectLst/>
            </c:spPr>
            <c:txPr>
              <a:bodyPr wrap="square" lIns="38100" tIns="19050" rIns="38100" bIns="19050" anchor="ctr">
                <a:spAutoFit/>
              </a:bodyPr>
              <a:lstStyle/>
              <a:p>
                <a:pPr>
                  <a:defRPr sz="8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How to pray</c:v>
                </c:pt>
                <c:pt idx="1">
                  <c:v>Lack of purpose</c:v>
                </c:pt>
                <c:pt idx="2">
                  <c:v>Mental health</c:v>
                </c:pt>
                <c:pt idx="3">
                  <c:v>Self worth / God worth</c:v>
                </c:pt>
                <c:pt idx="4">
                  <c:v>Divorce/blended families</c:v>
                </c:pt>
                <c:pt idx="5">
                  <c:v>Gender identity confusion</c:v>
                </c:pt>
                <c:pt idx="6">
                  <c:v>Need for confession</c:v>
                </c:pt>
                <c:pt idx="7">
                  <c:v>Objective truth</c:v>
                </c:pt>
                <c:pt idx="8">
                  <c:v>Belief in Real Presence</c:v>
                </c:pt>
                <c:pt idx="9">
                  <c:v>Reconciling science and faith</c:v>
                </c:pt>
                <c:pt idx="10">
                  <c:v>Living in "hookup" culture</c:v>
                </c:pt>
                <c:pt idx="11">
                  <c:v>Role of women in RCC</c:v>
                </c:pt>
                <c:pt idx="12">
                  <c:v>Pornography</c:v>
                </c:pt>
                <c:pt idx="13">
                  <c:v>LGBT discrimination</c:v>
                </c:pt>
                <c:pt idx="14">
                  <c:v>Racial discrimination</c:v>
                </c:pt>
                <c:pt idx="15">
                  <c:v>Abortion</c:v>
                </c:pt>
                <c:pt idx="16">
                  <c:v>Sexual assault</c:v>
                </c:pt>
              </c:strCache>
            </c:strRef>
          </c:cat>
          <c:val>
            <c:numRef>
              <c:f>Sheet1!$B$2:$B$18</c:f>
              <c:numCache>
                <c:formatCode>0%</c:formatCode>
                <c:ptCount val="17"/>
                <c:pt idx="0">
                  <c:v>0.78847884788478795</c:v>
                </c:pt>
                <c:pt idx="1">
                  <c:v>0.67476747674767501</c:v>
                </c:pt>
                <c:pt idx="2">
                  <c:v>0.668166816681668</c:v>
                </c:pt>
                <c:pt idx="3">
                  <c:v>0.63107378524295099</c:v>
                </c:pt>
                <c:pt idx="4">
                  <c:v>0.28412841284128398</c:v>
                </c:pt>
                <c:pt idx="5">
                  <c:v>9.5466826778745101E-2</c:v>
                </c:pt>
                <c:pt idx="6">
                  <c:v>0.616491754122938</c:v>
                </c:pt>
                <c:pt idx="7">
                  <c:v>0.51807228915662695</c:v>
                </c:pt>
                <c:pt idx="8">
                  <c:v>0.49894926448513999</c:v>
                </c:pt>
                <c:pt idx="9">
                  <c:v>0.41691661667666502</c:v>
                </c:pt>
                <c:pt idx="10">
                  <c:v>0.53181272509003596</c:v>
                </c:pt>
                <c:pt idx="11">
                  <c:v>0.46548619447779099</c:v>
                </c:pt>
                <c:pt idx="12">
                  <c:v>0.41724241513968202</c:v>
                </c:pt>
                <c:pt idx="13">
                  <c:v>0.30381266886820801</c:v>
                </c:pt>
                <c:pt idx="14">
                  <c:v>0.28254349130174</c:v>
                </c:pt>
                <c:pt idx="15">
                  <c:v>0.23026118282798</c:v>
                </c:pt>
                <c:pt idx="16">
                  <c:v>0.174121885319724</c:v>
                </c:pt>
              </c:numCache>
            </c:numRef>
          </c:val>
          <c:extLst>
            <c:ext xmlns:c16="http://schemas.microsoft.com/office/drawing/2014/chart" uri="{C3380CC4-5D6E-409C-BE32-E72D297353CC}">
              <c16:uniqueId val="{00000018-C6AB-4DB0-AD77-FD6EE1C95615}"/>
            </c:ext>
          </c:extLst>
        </c:ser>
        <c:dLbls>
          <c:showLegendKey val="0"/>
          <c:showVal val="1"/>
          <c:showCatName val="0"/>
          <c:showSerName val="0"/>
          <c:showPercent val="0"/>
          <c:showBubbleSize val="0"/>
        </c:dLbls>
        <c:gapWidth val="50"/>
        <c:axId val="-1237470528"/>
        <c:axId val="-1237470000"/>
      </c:barChart>
      <c:catAx>
        <c:axId val="-1237470528"/>
        <c:scaling>
          <c:orientation val="minMax"/>
        </c:scaling>
        <c:delete val="0"/>
        <c:axPos val="b"/>
        <c:numFmt formatCode="General" sourceLinked="0"/>
        <c:majorTickMark val="out"/>
        <c:minorTickMark val="none"/>
        <c:tickLblPos val="low"/>
        <c:txPr>
          <a:bodyPr/>
          <a:lstStyle/>
          <a:p>
            <a:pPr>
              <a:defRPr sz="1000"/>
            </a:pPr>
            <a:endParaRPr lang="en-US"/>
          </a:p>
        </c:txPr>
        <c:crossAx val="-1237470000"/>
        <c:crossesAt val="0"/>
        <c:auto val="1"/>
        <c:lblAlgn val="ctr"/>
        <c:lblOffset val="100"/>
        <c:noMultiLvlLbl val="0"/>
      </c:catAx>
      <c:valAx>
        <c:axId val="-1237470000"/>
        <c:scaling>
          <c:orientation val="minMax"/>
          <c:max val="1"/>
          <c:min val="0"/>
        </c:scaling>
        <c:delete val="0"/>
        <c:axPos val="l"/>
        <c:majorGridlines>
          <c:spPr>
            <a:ln>
              <a:solidFill>
                <a:sysClr val="window" lastClr="FFFFFF">
                  <a:lumMod val="75000"/>
                </a:sysClr>
              </a:solidFill>
            </a:ln>
          </c:spPr>
        </c:majorGridlines>
        <c:numFmt formatCode="0%" sourceLinked="0"/>
        <c:majorTickMark val="out"/>
        <c:minorTickMark val="none"/>
        <c:tickLblPos val="low"/>
        <c:spPr>
          <a:ln/>
        </c:spPr>
        <c:txPr>
          <a:bodyPr/>
          <a:lstStyle/>
          <a:p>
            <a:pPr>
              <a:defRPr sz="1000"/>
            </a:pPr>
            <a:endParaRPr lang="en-US"/>
          </a:p>
        </c:txPr>
        <c:crossAx val="-1237470528"/>
        <c:crosses val="autoZero"/>
        <c:crossBetween val="between"/>
        <c:majorUnit val="0.2"/>
      </c:valAx>
      <c:spPr>
        <a:noFill/>
      </c:spPr>
    </c:plotArea>
    <c:plotVisOnly val="1"/>
    <c:dispBlanksAs val="gap"/>
    <c:showDLblsOverMax val="0"/>
  </c:chart>
  <c:spPr>
    <a:noFill/>
    <a:ln>
      <a:noFill/>
    </a:ln>
  </c:spPr>
  <c:txPr>
    <a:bodyPr/>
    <a:lstStyle/>
    <a:p>
      <a:pPr>
        <a:defRPr sz="1800"/>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38322553430821E-2"/>
          <c:y val="1.42753722478581E-2"/>
          <c:w val="0.90682677375774401"/>
          <c:h val="0.78381529514693005"/>
        </c:manualLayout>
      </c:layout>
      <c:barChart>
        <c:barDir val="col"/>
        <c:grouping val="clustered"/>
        <c:varyColors val="0"/>
        <c:ser>
          <c:idx val="4"/>
          <c:order val="0"/>
          <c:tx>
            <c:strRef>
              <c:f>Sheet1!$B$1</c:f>
              <c:strCache>
                <c:ptCount val="1"/>
                <c:pt idx="0">
                  <c:v>Struggle at all: Men</c:v>
                </c:pt>
              </c:strCache>
            </c:strRef>
          </c:tx>
          <c:spPr>
            <a:solidFill>
              <a:srgbClr val="69B342"/>
            </a:solidFill>
            <a:ln>
              <a:noFill/>
            </a:ln>
          </c:spPr>
          <c:invertIfNegative val="0"/>
          <c:dPt>
            <c:idx val="0"/>
            <c:invertIfNegative val="0"/>
            <c:bubble3D val="0"/>
            <c:spPr>
              <a:solidFill>
                <a:srgbClr val="28A9D7"/>
              </a:solidFill>
              <a:ln>
                <a:noFill/>
              </a:ln>
            </c:spPr>
            <c:extLst>
              <c:ext xmlns:c16="http://schemas.microsoft.com/office/drawing/2014/chart" uri="{C3380CC4-5D6E-409C-BE32-E72D297353CC}">
                <c16:uniqueId val="{00000001-0B17-4867-8BEF-97F04824B62B}"/>
              </c:ext>
            </c:extLst>
          </c:dPt>
          <c:dPt>
            <c:idx val="1"/>
            <c:invertIfNegative val="0"/>
            <c:bubble3D val="0"/>
            <c:spPr>
              <a:solidFill>
                <a:srgbClr val="28A9D7"/>
              </a:solidFill>
              <a:ln>
                <a:noFill/>
              </a:ln>
            </c:spPr>
            <c:extLst>
              <c:ext xmlns:c16="http://schemas.microsoft.com/office/drawing/2014/chart" uri="{C3380CC4-5D6E-409C-BE32-E72D297353CC}">
                <c16:uniqueId val="{00000003-0B17-4867-8BEF-97F04824B62B}"/>
              </c:ext>
            </c:extLst>
          </c:dPt>
          <c:dPt>
            <c:idx val="2"/>
            <c:invertIfNegative val="0"/>
            <c:bubble3D val="0"/>
            <c:spPr>
              <a:solidFill>
                <a:srgbClr val="28A9D7"/>
              </a:solidFill>
              <a:ln>
                <a:noFill/>
              </a:ln>
            </c:spPr>
            <c:extLst>
              <c:ext xmlns:c16="http://schemas.microsoft.com/office/drawing/2014/chart" uri="{C3380CC4-5D6E-409C-BE32-E72D297353CC}">
                <c16:uniqueId val="{00000005-0B17-4867-8BEF-97F04824B62B}"/>
              </c:ext>
            </c:extLst>
          </c:dPt>
          <c:dPt>
            <c:idx val="3"/>
            <c:invertIfNegative val="0"/>
            <c:bubble3D val="0"/>
            <c:spPr>
              <a:solidFill>
                <a:srgbClr val="28A9D7"/>
              </a:solidFill>
              <a:ln>
                <a:noFill/>
              </a:ln>
            </c:spPr>
            <c:extLst>
              <c:ext xmlns:c16="http://schemas.microsoft.com/office/drawing/2014/chart" uri="{C3380CC4-5D6E-409C-BE32-E72D297353CC}">
                <c16:uniqueId val="{00000007-0B17-4867-8BEF-97F04824B62B}"/>
              </c:ext>
            </c:extLst>
          </c:dPt>
          <c:dPt>
            <c:idx val="4"/>
            <c:invertIfNegative val="0"/>
            <c:bubble3D val="0"/>
            <c:spPr>
              <a:solidFill>
                <a:srgbClr val="28A9D7"/>
              </a:solidFill>
              <a:ln>
                <a:noFill/>
              </a:ln>
            </c:spPr>
            <c:extLst>
              <c:ext xmlns:c16="http://schemas.microsoft.com/office/drawing/2014/chart" uri="{C3380CC4-5D6E-409C-BE32-E72D297353CC}">
                <c16:uniqueId val="{00000009-0B17-4867-8BEF-97F04824B62B}"/>
              </c:ext>
            </c:extLst>
          </c:dPt>
          <c:dPt>
            <c:idx val="5"/>
            <c:invertIfNegative val="0"/>
            <c:bubble3D val="0"/>
            <c:spPr>
              <a:solidFill>
                <a:srgbClr val="28A9D7"/>
              </a:solidFill>
              <a:ln>
                <a:noFill/>
              </a:ln>
            </c:spPr>
            <c:extLst>
              <c:ext xmlns:c16="http://schemas.microsoft.com/office/drawing/2014/chart" uri="{C3380CC4-5D6E-409C-BE32-E72D297353CC}">
                <c16:uniqueId val="{0000000B-0B17-4867-8BEF-97F04824B62B}"/>
              </c:ext>
            </c:extLst>
          </c:dPt>
          <c:dPt>
            <c:idx val="6"/>
            <c:invertIfNegative val="0"/>
            <c:bubble3D val="0"/>
            <c:spPr>
              <a:solidFill>
                <a:srgbClr val="B31C5B"/>
              </a:solidFill>
              <a:ln>
                <a:noFill/>
              </a:ln>
            </c:spPr>
            <c:extLst>
              <c:ext xmlns:c16="http://schemas.microsoft.com/office/drawing/2014/chart" uri="{C3380CC4-5D6E-409C-BE32-E72D297353CC}">
                <c16:uniqueId val="{0000000D-0B17-4867-8BEF-97F04824B62B}"/>
              </c:ext>
            </c:extLst>
          </c:dPt>
          <c:dPt>
            <c:idx val="7"/>
            <c:invertIfNegative val="0"/>
            <c:bubble3D val="0"/>
            <c:spPr>
              <a:solidFill>
                <a:srgbClr val="B31C5B"/>
              </a:solidFill>
              <a:ln>
                <a:noFill/>
              </a:ln>
            </c:spPr>
            <c:extLst>
              <c:ext xmlns:c16="http://schemas.microsoft.com/office/drawing/2014/chart" uri="{C3380CC4-5D6E-409C-BE32-E72D297353CC}">
                <c16:uniqueId val="{0000000F-0B17-4867-8BEF-97F04824B62B}"/>
              </c:ext>
            </c:extLst>
          </c:dPt>
          <c:dPt>
            <c:idx val="8"/>
            <c:invertIfNegative val="0"/>
            <c:bubble3D val="0"/>
            <c:spPr>
              <a:solidFill>
                <a:srgbClr val="B31C5B"/>
              </a:solidFill>
              <a:ln>
                <a:noFill/>
              </a:ln>
            </c:spPr>
            <c:extLst>
              <c:ext xmlns:c16="http://schemas.microsoft.com/office/drawing/2014/chart" uri="{C3380CC4-5D6E-409C-BE32-E72D297353CC}">
                <c16:uniqueId val="{00000011-0B17-4867-8BEF-97F04824B62B}"/>
              </c:ext>
            </c:extLst>
          </c:dPt>
          <c:dPt>
            <c:idx val="9"/>
            <c:invertIfNegative val="0"/>
            <c:bubble3D val="0"/>
            <c:spPr>
              <a:solidFill>
                <a:srgbClr val="B31C5B"/>
              </a:solidFill>
              <a:ln>
                <a:noFill/>
              </a:ln>
            </c:spPr>
            <c:extLst>
              <c:ext xmlns:c16="http://schemas.microsoft.com/office/drawing/2014/chart" uri="{C3380CC4-5D6E-409C-BE32-E72D297353CC}">
                <c16:uniqueId val="{00000013-0B17-4867-8BEF-97F04824B62B}"/>
              </c:ext>
            </c:extLst>
          </c:dPt>
          <c:dPt>
            <c:idx val="10"/>
            <c:invertIfNegative val="0"/>
            <c:bubble3D val="0"/>
            <c:extLst>
              <c:ext xmlns:c16="http://schemas.microsoft.com/office/drawing/2014/chart" uri="{C3380CC4-5D6E-409C-BE32-E72D297353CC}">
                <c16:uniqueId val="{00000014-0B17-4867-8BEF-97F04824B62B}"/>
              </c:ext>
            </c:extLst>
          </c:dPt>
          <c:dPt>
            <c:idx val="11"/>
            <c:invertIfNegative val="0"/>
            <c:bubble3D val="0"/>
            <c:extLst>
              <c:ext xmlns:c16="http://schemas.microsoft.com/office/drawing/2014/chart" uri="{C3380CC4-5D6E-409C-BE32-E72D297353CC}">
                <c16:uniqueId val="{00000015-0B17-4867-8BEF-97F04824B62B}"/>
              </c:ext>
            </c:extLst>
          </c:dPt>
          <c:dPt>
            <c:idx val="12"/>
            <c:invertIfNegative val="0"/>
            <c:bubble3D val="0"/>
            <c:extLst>
              <c:ext xmlns:c16="http://schemas.microsoft.com/office/drawing/2014/chart" uri="{C3380CC4-5D6E-409C-BE32-E72D297353CC}">
                <c16:uniqueId val="{00000016-0B17-4867-8BEF-97F04824B62B}"/>
              </c:ext>
            </c:extLst>
          </c:dPt>
          <c:dPt>
            <c:idx val="15"/>
            <c:invertIfNegative val="0"/>
            <c:bubble3D val="0"/>
            <c:extLst>
              <c:ext xmlns:c16="http://schemas.microsoft.com/office/drawing/2014/chart" uri="{C3380CC4-5D6E-409C-BE32-E72D297353CC}">
                <c16:uniqueId val="{00000017-0B17-4867-8BEF-97F04824B62B}"/>
              </c:ext>
            </c:extLst>
          </c:dPt>
          <c:cat>
            <c:strRef>
              <c:f>Sheet1!$A$2:$A$18</c:f>
              <c:strCache>
                <c:ptCount val="17"/>
                <c:pt idx="0">
                  <c:v>How to pray</c:v>
                </c:pt>
                <c:pt idx="1">
                  <c:v>Lack of purpose</c:v>
                </c:pt>
                <c:pt idx="2">
                  <c:v>Mental health</c:v>
                </c:pt>
                <c:pt idx="3">
                  <c:v>Self worth / God worth</c:v>
                </c:pt>
                <c:pt idx="4">
                  <c:v>Divorce/blended families</c:v>
                </c:pt>
                <c:pt idx="5">
                  <c:v>Gender identity confusion</c:v>
                </c:pt>
                <c:pt idx="6">
                  <c:v>Need for confession</c:v>
                </c:pt>
                <c:pt idx="7">
                  <c:v>Objective truth</c:v>
                </c:pt>
                <c:pt idx="8">
                  <c:v>Belief in Real Presence</c:v>
                </c:pt>
                <c:pt idx="9">
                  <c:v>Reconciling science and faith</c:v>
                </c:pt>
                <c:pt idx="10">
                  <c:v>Living in "hookup" culture</c:v>
                </c:pt>
                <c:pt idx="11">
                  <c:v>Role of women in RCC</c:v>
                </c:pt>
                <c:pt idx="12">
                  <c:v>Pornography</c:v>
                </c:pt>
                <c:pt idx="13">
                  <c:v>LGBT discrimination</c:v>
                </c:pt>
                <c:pt idx="14">
                  <c:v>Racial discrimination</c:v>
                </c:pt>
                <c:pt idx="15">
                  <c:v>Abortion</c:v>
                </c:pt>
                <c:pt idx="16">
                  <c:v>Sexual assault</c:v>
                </c:pt>
              </c:strCache>
            </c:strRef>
          </c:cat>
          <c:val>
            <c:numRef>
              <c:f>Sheet1!$B$2:$B$18</c:f>
              <c:numCache>
                <c:formatCode>0%</c:formatCode>
                <c:ptCount val="17"/>
                <c:pt idx="0">
                  <c:v>0.75904677846425395</c:v>
                </c:pt>
                <c:pt idx="1">
                  <c:v>0.63371579876434203</c:v>
                </c:pt>
                <c:pt idx="2">
                  <c:v>0.58252427184466005</c:v>
                </c:pt>
                <c:pt idx="3">
                  <c:v>0.508384819064431</c:v>
                </c:pt>
                <c:pt idx="4">
                  <c:v>0.27537511032656697</c:v>
                </c:pt>
                <c:pt idx="5">
                  <c:v>9.5322153574580695E-2</c:v>
                </c:pt>
                <c:pt idx="6">
                  <c:v>0.54368932038834905</c:v>
                </c:pt>
                <c:pt idx="7">
                  <c:v>0.41924095322153598</c:v>
                </c:pt>
                <c:pt idx="8">
                  <c:v>0.46072374227714002</c:v>
                </c:pt>
                <c:pt idx="9">
                  <c:v>0.35569285083848201</c:v>
                </c:pt>
                <c:pt idx="10">
                  <c:v>0.55781112091791696</c:v>
                </c:pt>
                <c:pt idx="11">
                  <c:v>0.32391879964695502</c:v>
                </c:pt>
                <c:pt idx="12">
                  <c:v>0.72992056487202095</c:v>
                </c:pt>
                <c:pt idx="13">
                  <c:v>0.28949691085613399</c:v>
                </c:pt>
                <c:pt idx="14">
                  <c:v>0.273609885260371</c:v>
                </c:pt>
                <c:pt idx="15">
                  <c:v>0.22153574580759</c:v>
                </c:pt>
                <c:pt idx="16">
                  <c:v>0.102383053839365</c:v>
                </c:pt>
              </c:numCache>
            </c:numRef>
          </c:val>
          <c:extLst>
            <c:ext xmlns:c16="http://schemas.microsoft.com/office/drawing/2014/chart" uri="{C3380CC4-5D6E-409C-BE32-E72D297353CC}">
              <c16:uniqueId val="{00000018-0B17-4867-8BEF-97F04824B62B}"/>
            </c:ext>
          </c:extLst>
        </c:ser>
        <c:ser>
          <c:idx val="0"/>
          <c:order val="1"/>
          <c:tx>
            <c:strRef>
              <c:f>Sheet1!$C$1</c:f>
              <c:strCache>
                <c:ptCount val="1"/>
                <c:pt idx="0">
                  <c:v>Struggle at all: Women</c:v>
                </c:pt>
              </c:strCache>
            </c:strRef>
          </c:tx>
          <c:invertIfNegative val="0"/>
          <c:dPt>
            <c:idx val="0"/>
            <c:invertIfNegative val="0"/>
            <c:bubble3D val="0"/>
            <c:spPr>
              <a:solidFill>
                <a:srgbClr val="28A9D7">
                  <a:alpha val="50196"/>
                </a:srgbClr>
              </a:solidFill>
            </c:spPr>
            <c:extLst>
              <c:ext xmlns:c16="http://schemas.microsoft.com/office/drawing/2014/chart" uri="{C3380CC4-5D6E-409C-BE32-E72D297353CC}">
                <c16:uniqueId val="{0000001A-0B17-4867-8BEF-97F04824B62B}"/>
              </c:ext>
            </c:extLst>
          </c:dPt>
          <c:dPt>
            <c:idx val="1"/>
            <c:invertIfNegative val="0"/>
            <c:bubble3D val="0"/>
            <c:spPr>
              <a:solidFill>
                <a:srgbClr val="28A9D7">
                  <a:alpha val="50196"/>
                </a:srgbClr>
              </a:solidFill>
            </c:spPr>
            <c:extLst>
              <c:ext xmlns:c16="http://schemas.microsoft.com/office/drawing/2014/chart" uri="{C3380CC4-5D6E-409C-BE32-E72D297353CC}">
                <c16:uniqueId val="{0000001C-0B17-4867-8BEF-97F04824B62B}"/>
              </c:ext>
            </c:extLst>
          </c:dPt>
          <c:dPt>
            <c:idx val="2"/>
            <c:invertIfNegative val="0"/>
            <c:bubble3D val="0"/>
            <c:spPr>
              <a:solidFill>
                <a:srgbClr val="28A9D7">
                  <a:alpha val="50196"/>
                </a:srgbClr>
              </a:solidFill>
            </c:spPr>
            <c:extLst>
              <c:ext xmlns:c16="http://schemas.microsoft.com/office/drawing/2014/chart" uri="{C3380CC4-5D6E-409C-BE32-E72D297353CC}">
                <c16:uniqueId val="{0000001E-0B17-4867-8BEF-97F04824B62B}"/>
              </c:ext>
            </c:extLst>
          </c:dPt>
          <c:dPt>
            <c:idx val="3"/>
            <c:invertIfNegative val="0"/>
            <c:bubble3D val="0"/>
            <c:spPr>
              <a:solidFill>
                <a:srgbClr val="28A9D7">
                  <a:alpha val="50196"/>
                </a:srgbClr>
              </a:solidFill>
            </c:spPr>
            <c:extLst>
              <c:ext xmlns:c16="http://schemas.microsoft.com/office/drawing/2014/chart" uri="{C3380CC4-5D6E-409C-BE32-E72D297353CC}">
                <c16:uniqueId val="{00000020-0B17-4867-8BEF-97F04824B62B}"/>
              </c:ext>
            </c:extLst>
          </c:dPt>
          <c:dPt>
            <c:idx val="4"/>
            <c:invertIfNegative val="0"/>
            <c:bubble3D val="0"/>
            <c:spPr>
              <a:solidFill>
                <a:srgbClr val="28A9D7">
                  <a:alpha val="50196"/>
                </a:srgbClr>
              </a:solidFill>
            </c:spPr>
            <c:extLst>
              <c:ext xmlns:c16="http://schemas.microsoft.com/office/drawing/2014/chart" uri="{C3380CC4-5D6E-409C-BE32-E72D297353CC}">
                <c16:uniqueId val="{00000022-0B17-4867-8BEF-97F04824B62B}"/>
              </c:ext>
            </c:extLst>
          </c:dPt>
          <c:dPt>
            <c:idx val="5"/>
            <c:invertIfNegative val="0"/>
            <c:bubble3D val="0"/>
            <c:spPr>
              <a:solidFill>
                <a:srgbClr val="28A9D7">
                  <a:alpha val="50196"/>
                </a:srgbClr>
              </a:solidFill>
            </c:spPr>
            <c:extLst>
              <c:ext xmlns:c16="http://schemas.microsoft.com/office/drawing/2014/chart" uri="{C3380CC4-5D6E-409C-BE32-E72D297353CC}">
                <c16:uniqueId val="{00000024-0B17-4867-8BEF-97F04824B62B}"/>
              </c:ext>
            </c:extLst>
          </c:dPt>
          <c:dPt>
            <c:idx val="6"/>
            <c:invertIfNegative val="0"/>
            <c:bubble3D val="0"/>
            <c:spPr>
              <a:solidFill>
                <a:srgbClr val="B31C5B">
                  <a:alpha val="50196"/>
                </a:srgbClr>
              </a:solidFill>
            </c:spPr>
            <c:extLst>
              <c:ext xmlns:c16="http://schemas.microsoft.com/office/drawing/2014/chart" uri="{C3380CC4-5D6E-409C-BE32-E72D297353CC}">
                <c16:uniqueId val="{00000026-0B17-4867-8BEF-97F04824B62B}"/>
              </c:ext>
            </c:extLst>
          </c:dPt>
          <c:dPt>
            <c:idx val="7"/>
            <c:invertIfNegative val="0"/>
            <c:bubble3D val="0"/>
            <c:spPr>
              <a:solidFill>
                <a:srgbClr val="B31C5B">
                  <a:alpha val="50196"/>
                </a:srgbClr>
              </a:solidFill>
            </c:spPr>
            <c:extLst>
              <c:ext xmlns:c16="http://schemas.microsoft.com/office/drawing/2014/chart" uri="{C3380CC4-5D6E-409C-BE32-E72D297353CC}">
                <c16:uniqueId val="{00000028-0B17-4867-8BEF-97F04824B62B}"/>
              </c:ext>
            </c:extLst>
          </c:dPt>
          <c:dPt>
            <c:idx val="8"/>
            <c:invertIfNegative val="0"/>
            <c:bubble3D val="0"/>
            <c:spPr>
              <a:solidFill>
                <a:srgbClr val="B31C5B">
                  <a:alpha val="50196"/>
                </a:srgbClr>
              </a:solidFill>
            </c:spPr>
            <c:extLst>
              <c:ext xmlns:c16="http://schemas.microsoft.com/office/drawing/2014/chart" uri="{C3380CC4-5D6E-409C-BE32-E72D297353CC}">
                <c16:uniqueId val="{0000002A-0B17-4867-8BEF-97F04824B62B}"/>
              </c:ext>
            </c:extLst>
          </c:dPt>
          <c:dPt>
            <c:idx val="9"/>
            <c:invertIfNegative val="0"/>
            <c:bubble3D val="0"/>
            <c:spPr>
              <a:solidFill>
                <a:srgbClr val="B31C5B">
                  <a:alpha val="50196"/>
                </a:srgbClr>
              </a:solidFill>
            </c:spPr>
            <c:extLst>
              <c:ext xmlns:c16="http://schemas.microsoft.com/office/drawing/2014/chart" uri="{C3380CC4-5D6E-409C-BE32-E72D297353CC}">
                <c16:uniqueId val="{0000002C-0B17-4867-8BEF-97F04824B62B}"/>
              </c:ext>
            </c:extLst>
          </c:dPt>
          <c:dPt>
            <c:idx val="10"/>
            <c:invertIfNegative val="0"/>
            <c:bubble3D val="0"/>
            <c:spPr>
              <a:solidFill>
                <a:srgbClr val="69B342">
                  <a:alpha val="50196"/>
                </a:srgbClr>
              </a:solidFill>
            </c:spPr>
            <c:extLst>
              <c:ext xmlns:c16="http://schemas.microsoft.com/office/drawing/2014/chart" uri="{C3380CC4-5D6E-409C-BE32-E72D297353CC}">
                <c16:uniqueId val="{0000002E-0B17-4867-8BEF-97F04824B62B}"/>
              </c:ext>
            </c:extLst>
          </c:dPt>
          <c:dPt>
            <c:idx val="11"/>
            <c:invertIfNegative val="0"/>
            <c:bubble3D val="0"/>
            <c:spPr>
              <a:solidFill>
                <a:srgbClr val="69B342">
                  <a:alpha val="50196"/>
                </a:srgbClr>
              </a:solidFill>
            </c:spPr>
            <c:extLst>
              <c:ext xmlns:c16="http://schemas.microsoft.com/office/drawing/2014/chart" uri="{C3380CC4-5D6E-409C-BE32-E72D297353CC}">
                <c16:uniqueId val="{00000030-0B17-4867-8BEF-97F04824B62B}"/>
              </c:ext>
            </c:extLst>
          </c:dPt>
          <c:dPt>
            <c:idx val="12"/>
            <c:invertIfNegative val="0"/>
            <c:bubble3D val="0"/>
            <c:spPr>
              <a:solidFill>
                <a:srgbClr val="69B342">
                  <a:alpha val="50196"/>
                </a:srgbClr>
              </a:solidFill>
            </c:spPr>
            <c:extLst>
              <c:ext xmlns:c16="http://schemas.microsoft.com/office/drawing/2014/chart" uri="{C3380CC4-5D6E-409C-BE32-E72D297353CC}">
                <c16:uniqueId val="{00000032-0B17-4867-8BEF-97F04824B62B}"/>
              </c:ext>
            </c:extLst>
          </c:dPt>
          <c:dPt>
            <c:idx val="13"/>
            <c:invertIfNegative val="0"/>
            <c:bubble3D val="0"/>
            <c:spPr>
              <a:solidFill>
                <a:srgbClr val="69B342">
                  <a:alpha val="50196"/>
                </a:srgbClr>
              </a:solidFill>
            </c:spPr>
            <c:extLst>
              <c:ext xmlns:c16="http://schemas.microsoft.com/office/drawing/2014/chart" uri="{C3380CC4-5D6E-409C-BE32-E72D297353CC}">
                <c16:uniqueId val="{00000034-0B17-4867-8BEF-97F04824B62B}"/>
              </c:ext>
            </c:extLst>
          </c:dPt>
          <c:dPt>
            <c:idx val="14"/>
            <c:invertIfNegative val="0"/>
            <c:bubble3D val="0"/>
            <c:spPr>
              <a:solidFill>
                <a:srgbClr val="69B342">
                  <a:alpha val="50196"/>
                </a:srgbClr>
              </a:solidFill>
            </c:spPr>
            <c:extLst>
              <c:ext xmlns:c16="http://schemas.microsoft.com/office/drawing/2014/chart" uri="{C3380CC4-5D6E-409C-BE32-E72D297353CC}">
                <c16:uniqueId val="{00000036-0B17-4867-8BEF-97F04824B62B}"/>
              </c:ext>
            </c:extLst>
          </c:dPt>
          <c:dPt>
            <c:idx val="15"/>
            <c:invertIfNegative val="0"/>
            <c:bubble3D val="0"/>
            <c:spPr>
              <a:solidFill>
                <a:srgbClr val="69B342">
                  <a:alpha val="50196"/>
                </a:srgbClr>
              </a:solidFill>
            </c:spPr>
            <c:extLst>
              <c:ext xmlns:c16="http://schemas.microsoft.com/office/drawing/2014/chart" uri="{C3380CC4-5D6E-409C-BE32-E72D297353CC}">
                <c16:uniqueId val="{00000038-0B17-4867-8BEF-97F04824B62B}"/>
              </c:ext>
            </c:extLst>
          </c:dPt>
          <c:dPt>
            <c:idx val="16"/>
            <c:invertIfNegative val="0"/>
            <c:bubble3D val="0"/>
            <c:spPr>
              <a:solidFill>
                <a:srgbClr val="69B342">
                  <a:alpha val="50196"/>
                </a:srgbClr>
              </a:solidFill>
            </c:spPr>
            <c:extLst>
              <c:ext xmlns:c16="http://schemas.microsoft.com/office/drawing/2014/chart" uri="{C3380CC4-5D6E-409C-BE32-E72D297353CC}">
                <c16:uniqueId val="{0000003A-0B17-4867-8BEF-97F04824B62B}"/>
              </c:ext>
            </c:extLst>
          </c:dPt>
          <c:cat>
            <c:strRef>
              <c:f>Sheet1!$A$2:$A$18</c:f>
              <c:strCache>
                <c:ptCount val="17"/>
                <c:pt idx="0">
                  <c:v>How to pray</c:v>
                </c:pt>
                <c:pt idx="1">
                  <c:v>Lack of purpose</c:v>
                </c:pt>
                <c:pt idx="2">
                  <c:v>Mental health</c:v>
                </c:pt>
                <c:pt idx="3">
                  <c:v>Self worth / God worth</c:v>
                </c:pt>
                <c:pt idx="4">
                  <c:v>Divorce/blended families</c:v>
                </c:pt>
                <c:pt idx="5">
                  <c:v>Gender identity confusion</c:v>
                </c:pt>
                <c:pt idx="6">
                  <c:v>Need for confession</c:v>
                </c:pt>
                <c:pt idx="7">
                  <c:v>Objective truth</c:v>
                </c:pt>
                <c:pt idx="8">
                  <c:v>Belief in Real Presence</c:v>
                </c:pt>
                <c:pt idx="9">
                  <c:v>Reconciling science and faith</c:v>
                </c:pt>
                <c:pt idx="10">
                  <c:v>Living in "hookup" culture</c:v>
                </c:pt>
                <c:pt idx="11">
                  <c:v>Role of women in RCC</c:v>
                </c:pt>
                <c:pt idx="12">
                  <c:v>Pornography</c:v>
                </c:pt>
                <c:pt idx="13">
                  <c:v>LGBT discrimination</c:v>
                </c:pt>
                <c:pt idx="14">
                  <c:v>Racial discrimination</c:v>
                </c:pt>
                <c:pt idx="15">
                  <c:v>Abortion</c:v>
                </c:pt>
                <c:pt idx="16">
                  <c:v>Sexual assault</c:v>
                </c:pt>
              </c:strCache>
            </c:strRef>
          </c:cat>
          <c:val>
            <c:numRef>
              <c:f>Sheet1!$C$2:$C$18</c:f>
              <c:numCache>
                <c:formatCode>0%</c:formatCode>
                <c:ptCount val="17"/>
                <c:pt idx="0">
                  <c:v>0.80264357338195103</c:v>
                </c:pt>
                <c:pt idx="1">
                  <c:v>0.69416590701914305</c:v>
                </c:pt>
                <c:pt idx="2">
                  <c:v>0.71194165907019102</c:v>
                </c:pt>
                <c:pt idx="3">
                  <c:v>0.69462169553327202</c:v>
                </c:pt>
                <c:pt idx="4">
                  <c:v>0.28714676390154997</c:v>
                </c:pt>
                <c:pt idx="5">
                  <c:v>9.4804010938924294E-2</c:v>
                </c:pt>
                <c:pt idx="6">
                  <c:v>0.65496809480401097</c:v>
                </c:pt>
                <c:pt idx="7">
                  <c:v>0.56517775752051003</c:v>
                </c:pt>
                <c:pt idx="8">
                  <c:v>0.517319963536919</c:v>
                </c:pt>
                <c:pt idx="9">
                  <c:v>0.44895168641750199</c:v>
                </c:pt>
                <c:pt idx="10">
                  <c:v>0.51914311759343701</c:v>
                </c:pt>
                <c:pt idx="11">
                  <c:v>0.53737465815861396</c:v>
                </c:pt>
                <c:pt idx="12">
                  <c:v>0.25432999088422997</c:v>
                </c:pt>
                <c:pt idx="13">
                  <c:v>0.30993618960802199</c:v>
                </c:pt>
                <c:pt idx="14">
                  <c:v>0.28669097538742</c:v>
                </c:pt>
                <c:pt idx="15">
                  <c:v>0.23473108477666399</c:v>
                </c:pt>
                <c:pt idx="16">
                  <c:v>0.20966271649954399</c:v>
                </c:pt>
              </c:numCache>
            </c:numRef>
          </c:val>
          <c:extLst>
            <c:ext xmlns:c16="http://schemas.microsoft.com/office/drawing/2014/chart" uri="{C3380CC4-5D6E-409C-BE32-E72D297353CC}">
              <c16:uniqueId val="{0000003B-0B17-4867-8BEF-97F04824B62B}"/>
            </c:ext>
          </c:extLst>
        </c:ser>
        <c:dLbls>
          <c:showLegendKey val="0"/>
          <c:showVal val="0"/>
          <c:showCatName val="0"/>
          <c:showSerName val="0"/>
          <c:showPercent val="0"/>
          <c:showBubbleSize val="0"/>
        </c:dLbls>
        <c:gapWidth val="50"/>
        <c:axId val="-1187693600"/>
        <c:axId val="-1292543328"/>
      </c:barChart>
      <c:catAx>
        <c:axId val="-1187693600"/>
        <c:scaling>
          <c:orientation val="minMax"/>
        </c:scaling>
        <c:delete val="0"/>
        <c:axPos val="b"/>
        <c:numFmt formatCode="General" sourceLinked="0"/>
        <c:majorTickMark val="out"/>
        <c:minorTickMark val="none"/>
        <c:tickLblPos val="low"/>
        <c:txPr>
          <a:bodyPr/>
          <a:lstStyle/>
          <a:p>
            <a:pPr>
              <a:defRPr sz="1000"/>
            </a:pPr>
            <a:endParaRPr lang="en-US"/>
          </a:p>
        </c:txPr>
        <c:crossAx val="-1292543328"/>
        <c:crossesAt val="0"/>
        <c:auto val="1"/>
        <c:lblAlgn val="ctr"/>
        <c:lblOffset val="100"/>
        <c:noMultiLvlLbl val="0"/>
      </c:catAx>
      <c:valAx>
        <c:axId val="-1292543328"/>
        <c:scaling>
          <c:orientation val="minMax"/>
          <c:max val="1"/>
          <c:min val="0"/>
        </c:scaling>
        <c:delete val="0"/>
        <c:axPos val="l"/>
        <c:majorGridlines>
          <c:spPr>
            <a:ln>
              <a:solidFill>
                <a:sysClr val="window" lastClr="FFFFFF">
                  <a:lumMod val="75000"/>
                </a:sysClr>
              </a:solidFill>
            </a:ln>
          </c:spPr>
        </c:majorGridlines>
        <c:numFmt formatCode="0%" sourceLinked="0"/>
        <c:majorTickMark val="out"/>
        <c:minorTickMark val="none"/>
        <c:tickLblPos val="low"/>
        <c:spPr>
          <a:ln/>
        </c:spPr>
        <c:txPr>
          <a:bodyPr/>
          <a:lstStyle/>
          <a:p>
            <a:pPr>
              <a:defRPr sz="1000"/>
            </a:pPr>
            <a:endParaRPr lang="en-US"/>
          </a:p>
        </c:txPr>
        <c:crossAx val="-1187693600"/>
        <c:crosses val="autoZero"/>
        <c:crossBetween val="between"/>
        <c:majorUnit val="0.2"/>
      </c:valAx>
      <c:spPr>
        <a:noFill/>
      </c:spPr>
    </c:plotArea>
    <c:plotVisOnly val="1"/>
    <c:dispBlanksAs val="gap"/>
    <c:showDLblsOverMax val="0"/>
  </c:chart>
  <c:spPr>
    <a:noFill/>
    <a:ln>
      <a:noFill/>
    </a:ln>
  </c:spPr>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899005292748699"/>
          <c:y val="1.42753722478581E-2"/>
          <c:w val="0.754808385386881"/>
          <c:h val="0.92661122727521705"/>
        </c:manualLayout>
      </c:layout>
      <c:barChart>
        <c:barDir val="bar"/>
        <c:grouping val="percentStacked"/>
        <c:varyColors val="0"/>
        <c:ser>
          <c:idx val="4"/>
          <c:order val="0"/>
          <c:tx>
            <c:strRef>
              <c:f>Sheet1!$B$1</c:f>
              <c:strCache>
                <c:ptCount val="1"/>
                <c:pt idx="0">
                  <c:v>A great deal</c:v>
                </c:pt>
              </c:strCache>
            </c:strRef>
          </c:tx>
          <c:spPr>
            <a:solidFill>
              <a:srgbClr val="57A034">
                <a:lumMod val="50000"/>
              </a:srgbClr>
            </a:solidFill>
            <a:ln>
              <a:noFill/>
            </a:ln>
          </c:spPr>
          <c:invertIfNegative val="0"/>
          <c:dPt>
            <c:idx val="0"/>
            <c:invertIfNegative val="0"/>
            <c:bubble3D val="0"/>
            <c:extLst>
              <c:ext xmlns:c16="http://schemas.microsoft.com/office/drawing/2014/chart" uri="{C3380CC4-5D6E-409C-BE32-E72D297353CC}">
                <c16:uniqueId val="{00000000-11B9-4531-A443-04B50B3CF7A0}"/>
              </c:ext>
            </c:extLst>
          </c:dPt>
          <c:dPt>
            <c:idx val="1"/>
            <c:invertIfNegative val="0"/>
            <c:bubble3D val="0"/>
            <c:extLst>
              <c:ext xmlns:c16="http://schemas.microsoft.com/office/drawing/2014/chart" uri="{C3380CC4-5D6E-409C-BE32-E72D297353CC}">
                <c16:uniqueId val="{00000001-11B9-4531-A443-04B50B3CF7A0}"/>
              </c:ext>
            </c:extLst>
          </c:dPt>
          <c:dPt>
            <c:idx val="2"/>
            <c:invertIfNegative val="0"/>
            <c:bubble3D val="0"/>
            <c:extLst>
              <c:ext xmlns:c16="http://schemas.microsoft.com/office/drawing/2014/chart" uri="{C3380CC4-5D6E-409C-BE32-E72D297353CC}">
                <c16:uniqueId val="{00000002-11B9-4531-A443-04B50B3CF7A0}"/>
              </c:ext>
            </c:extLst>
          </c:dPt>
          <c:dPt>
            <c:idx val="3"/>
            <c:invertIfNegative val="0"/>
            <c:bubble3D val="0"/>
            <c:extLst>
              <c:ext xmlns:c16="http://schemas.microsoft.com/office/drawing/2014/chart" uri="{C3380CC4-5D6E-409C-BE32-E72D297353CC}">
                <c16:uniqueId val="{00000003-11B9-4531-A443-04B50B3CF7A0}"/>
              </c:ext>
            </c:extLst>
          </c:dPt>
          <c:dPt>
            <c:idx val="4"/>
            <c:invertIfNegative val="0"/>
            <c:bubble3D val="0"/>
            <c:extLst>
              <c:ext xmlns:c16="http://schemas.microsoft.com/office/drawing/2014/chart" uri="{C3380CC4-5D6E-409C-BE32-E72D297353CC}">
                <c16:uniqueId val="{00000004-11B9-4531-A443-04B50B3CF7A0}"/>
              </c:ext>
            </c:extLst>
          </c:dPt>
          <c:dPt>
            <c:idx val="5"/>
            <c:invertIfNegative val="0"/>
            <c:bubble3D val="0"/>
            <c:extLst>
              <c:ext xmlns:c16="http://schemas.microsoft.com/office/drawing/2014/chart" uri="{C3380CC4-5D6E-409C-BE32-E72D297353CC}">
                <c16:uniqueId val="{00000005-11B9-4531-A443-04B50B3CF7A0}"/>
              </c:ext>
            </c:extLst>
          </c:dPt>
          <c:dPt>
            <c:idx val="6"/>
            <c:invertIfNegative val="0"/>
            <c:bubble3D val="0"/>
            <c:extLst>
              <c:ext xmlns:c16="http://schemas.microsoft.com/office/drawing/2014/chart" uri="{C3380CC4-5D6E-409C-BE32-E72D297353CC}">
                <c16:uniqueId val="{00000006-11B9-4531-A443-04B50B3CF7A0}"/>
              </c:ext>
            </c:extLst>
          </c:dPt>
          <c:dPt>
            <c:idx val="7"/>
            <c:invertIfNegative val="0"/>
            <c:bubble3D val="0"/>
            <c:extLst>
              <c:ext xmlns:c16="http://schemas.microsoft.com/office/drawing/2014/chart" uri="{C3380CC4-5D6E-409C-BE32-E72D297353CC}">
                <c16:uniqueId val="{00000007-11B9-4531-A443-04B50B3CF7A0}"/>
              </c:ext>
            </c:extLst>
          </c:dPt>
          <c:dPt>
            <c:idx val="8"/>
            <c:invertIfNegative val="0"/>
            <c:bubble3D val="0"/>
            <c:extLst>
              <c:ext xmlns:c16="http://schemas.microsoft.com/office/drawing/2014/chart" uri="{C3380CC4-5D6E-409C-BE32-E72D297353CC}">
                <c16:uniqueId val="{00000008-11B9-4531-A443-04B50B3CF7A0}"/>
              </c:ext>
            </c:extLst>
          </c:dPt>
          <c:dPt>
            <c:idx val="9"/>
            <c:invertIfNegative val="0"/>
            <c:bubble3D val="0"/>
            <c:extLst>
              <c:ext xmlns:c16="http://schemas.microsoft.com/office/drawing/2014/chart" uri="{C3380CC4-5D6E-409C-BE32-E72D297353CC}">
                <c16:uniqueId val="{00000009-11B9-4531-A443-04B50B3CF7A0}"/>
              </c:ext>
            </c:extLst>
          </c:dPt>
          <c:dPt>
            <c:idx val="10"/>
            <c:invertIfNegative val="0"/>
            <c:bubble3D val="0"/>
            <c:extLst>
              <c:ext xmlns:c16="http://schemas.microsoft.com/office/drawing/2014/chart" uri="{C3380CC4-5D6E-409C-BE32-E72D297353CC}">
                <c16:uniqueId val="{0000000A-11B9-4531-A443-04B50B3CF7A0}"/>
              </c:ext>
            </c:extLst>
          </c:dPt>
          <c:dPt>
            <c:idx val="11"/>
            <c:invertIfNegative val="0"/>
            <c:bubble3D val="0"/>
            <c:extLst>
              <c:ext xmlns:c16="http://schemas.microsoft.com/office/drawing/2014/chart" uri="{C3380CC4-5D6E-409C-BE32-E72D297353CC}">
                <c16:uniqueId val="{0000000B-11B9-4531-A443-04B50B3CF7A0}"/>
              </c:ext>
            </c:extLst>
          </c:dPt>
          <c:dPt>
            <c:idx val="12"/>
            <c:invertIfNegative val="0"/>
            <c:bubble3D val="0"/>
            <c:extLst>
              <c:ext xmlns:c16="http://schemas.microsoft.com/office/drawing/2014/chart" uri="{C3380CC4-5D6E-409C-BE32-E72D297353CC}">
                <c16:uniqueId val="{0000000C-11B9-4531-A443-04B50B3CF7A0}"/>
              </c:ext>
            </c:extLst>
          </c:dPt>
          <c:dPt>
            <c:idx val="15"/>
            <c:invertIfNegative val="0"/>
            <c:bubble3D val="0"/>
            <c:extLst>
              <c:ext xmlns:c16="http://schemas.microsoft.com/office/drawing/2014/chart" uri="{C3380CC4-5D6E-409C-BE32-E72D297353CC}">
                <c16:uniqueId val="{0000000D-11B9-4531-A443-04B50B3CF7A0}"/>
              </c:ext>
            </c:extLst>
          </c:dPt>
          <c:dLbls>
            <c:numFmt formatCode="0%" sourceLinked="0"/>
            <c:spPr>
              <a:noFill/>
              <a:ln>
                <a:noFill/>
              </a:ln>
              <a:effectLst/>
            </c:spPr>
            <c:txPr>
              <a:bodyPr wrap="square" lIns="38100" tIns="19050" rIns="38100" bIns="19050" anchor="ctr">
                <a:spAutoFit/>
              </a:bodyPr>
              <a:lstStyle/>
              <a:p>
                <a:pPr>
                  <a:defRPr sz="8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Role of women in the Church</c:v>
                </c:pt>
                <c:pt idx="1">
                  <c:v>Definition of marriage</c:v>
                </c:pt>
                <c:pt idx="2">
                  <c:v>LGBT issues</c:v>
                </c:pt>
                <c:pt idx="3">
                  <c:v>Disparity of wealth in the U.S.</c:v>
                </c:pt>
                <c:pt idx="4">
                  <c:v>Pro-life issues</c:v>
                </c:pt>
                <c:pt idx="5">
                  <c:v>Racial tensions in the U.S.</c:v>
                </c:pt>
                <c:pt idx="6">
                  <c:v>Care for immigrants and refugees</c:v>
                </c:pt>
                <c:pt idx="7">
                  <c:v>Solidarity with the poor</c:v>
                </c:pt>
              </c:strCache>
            </c:strRef>
          </c:cat>
          <c:val>
            <c:numRef>
              <c:f>Sheet1!$B$2:$B$9</c:f>
              <c:numCache>
                <c:formatCode>0%</c:formatCode>
                <c:ptCount val="8"/>
                <c:pt idx="0">
                  <c:v>0.15</c:v>
                </c:pt>
                <c:pt idx="1">
                  <c:v>0.39800000000000002</c:v>
                </c:pt>
                <c:pt idx="2">
                  <c:v>0.23599999999999999</c:v>
                </c:pt>
                <c:pt idx="3">
                  <c:v>0.28000000000000003</c:v>
                </c:pt>
                <c:pt idx="4">
                  <c:v>0.54400000000000004</c:v>
                </c:pt>
                <c:pt idx="5">
                  <c:v>0.33700000000000002</c:v>
                </c:pt>
                <c:pt idx="6">
                  <c:v>0.43</c:v>
                </c:pt>
                <c:pt idx="7">
                  <c:v>0.375</c:v>
                </c:pt>
              </c:numCache>
            </c:numRef>
          </c:val>
          <c:extLst>
            <c:ext xmlns:c16="http://schemas.microsoft.com/office/drawing/2014/chart" uri="{C3380CC4-5D6E-409C-BE32-E72D297353CC}">
              <c16:uniqueId val="{0000000E-11B9-4531-A443-04B50B3CF7A0}"/>
            </c:ext>
          </c:extLst>
        </c:ser>
        <c:ser>
          <c:idx val="0"/>
          <c:order val="1"/>
          <c:tx>
            <c:strRef>
              <c:f>Sheet1!$C$1</c:f>
              <c:strCache>
                <c:ptCount val="1"/>
                <c:pt idx="0">
                  <c:v>A moderate amount</c:v>
                </c:pt>
              </c:strCache>
            </c:strRef>
          </c:tx>
          <c:spPr>
            <a:solidFill>
              <a:srgbClr val="57A034"/>
            </a:solidFill>
            <a:ln>
              <a:noFill/>
            </a:ln>
          </c:spPr>
          <c:invertIfNegative val="0"/>
          <c:dLbls>
            <c:spPr>
              <a:noFill/>
              <a:ln>
                <a:noFill/>
              </a:ln>
              <a:effectLst/>
            </c:spPr>
            <c:txPr>
              <a:bodyPr/>
              <a:lstStyle/>
              <a:p>
                <a:pPr>
                  <a:defRPr sz="8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Role of women in the Church</c:v>
                </c:pt>
                <c:pt idx="1">
                  <c:v>Definition of marriage</c:v>
                </c:pt>
                <c:pt idx="2">
                  <c:v>LGBT issues</c:v>
                </c:pt>
                <c:pt idx="3">
                  <c:v>Disparity of wealth in the U.S.</c:v>
                </c:pt>
                <c:pt idx="4">
                  <c:v>Pro-life issues</c:v>
                </c:pt>
                <c:pt idx="5">
                  <c:v>Racial tensions in the U.S.</c:v>
                </c:pt>
                <c:pt idx="6">
                  <c:v>Care for immigrants and refugees</c:v>
                </c:pt>
                <c:pt idx="7">
                  <c:v>Solidarity with the poor</c:v>
                </c:pt>
              </c:strCache>
            </c:strRef>
          </c:cat>
          <c:val>
            <c:numRef>
              <c:f>Sheet1!$C$2:$C$9</c:f>
              <c:numCache>
                <c:formatCode>0%</c:formatCode>
                <c:ptCount val="8"/>
                <c:pt idx="0">
                  <c:v>0.2</c:v>
                </c:pt>
                <c:pt idx="1">
                  <c:v>0.255</c:v>
                </c:pt>
                <c:pt idx="2">
                  <c:v>0.29599999999999999</c:v>
                </c:pt>
                <c:pt idx="3">
                  <c:v>0.33300000000000002</c:v>
                </c:pt>
                <c:pt idx="4">
                  <c:v>0.26100000000000001</c:v>
                </c:pt>
                <c:pt idx="5">
                  <c:v>0.38500000000000001</c:v>
                </c:pt>
                <c:pt idx="6">
                  <c:v>0.35199999999999998</c:v>
                </c:pt>
                <c:pt idx="7">
                  <c:v>0.39900000000000002</c:v>
                </c:pt>
              </c:numCache>
            </c:numRef>
          </c:val>
          <c:extLst>
            <c:ext xmlns:c16="http://schemas.microsoft.com/office/drawing/2014/chart" uri="{C3380CC4-5D6E-409C-BE32-E72D297353CC}">
              <c16:uniqueId val="{0000000F-11B9-4531-A443-04B50B3CF7A0}"/>
            </c:ext>
          </c:extLst>
        </c:ser>
        <c:ser>
          <c:idx val="1"/>
          <c:order val="2"/>
          <c:tx>
            <c:strRef>
              <c:f>Sheet1!$D$1</c:f>
              <c:strCache>
                <c:ptCount val="1"/>
                <c:pt idx="0">
                  <c:v>A little</c:v>
                </c:pt>
              </c:strCache>
            </c:strRef>
          </c:tx>
          <c:spPr>
            <a:solidFill>
              <a:srgbClr val="57A034">
                <a:lumMod val="40000"/>
                <a:lumOff val="60000"/>
              </a:srgbClr>
            </a:solidFill>
            <a:ln>
              <a:noFill/>
            </a:ln>
          </c:spPr>
          <c:invertIfNegative val="0"/>
          <c:dLbls>
            <c:dLbl>
              <c:idx val="14"/>
              <c:delete val="1"/>
              <c:extLst>
                <c:ext xmlns:c15="http://schemas.microsoft.com/office/drawing/2012/chart" uri="{CE6537A1-D6FC-4f65-9D91-7224C49458BB}"/>
                <c:ext xmlns:c16="http://schemas.microsoft.com/office/drawing/2014/chart" uri="{C3380CC4-5D6E-409C-BE32-E72D297353CC}">
                  <c16:uniqueId val="{00000010-11B9-4531-A443-04B50B3CF7A0}"/>
                </c:ext>
              </c:extLst>
            </c:dLbl>
            <c:spPr>
              <a:noFill/>
              <a:ln>
                <a:noFill/>
              </a:ln>
              <a:effectLst/>
            </c:spPr>
            <c:txPr>
              <a:bodyPr/>
              <a:lstStyle/>
              <a:p>
                <a:pPr>
                  <a:defRPr sz="800" b="1">
                    <a:solidFill>
                      <a:schemeClr val="tx1">
                        <a:lumMod val="75000"/>
                        <a:lumOff val="25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Role of women in the Church</c:v>
                </c:pt>
                <c:pt idx="1">
                  <c:v>Definition of marriage</c:v>
                </c:pt>
                <c:pt idx="2">
                  <c:v>LGBT issues</c:v>
                </c:pt>
                <c:pt idx="3">
                  <c:v>Disparity of wealth in the U.S.</c:v>
                </c:pt>
                <c:pt idx="4">
                  <c:v>Pro-life issues</c:v>
                </c:pt>
                <c:pt idx="5">
                  <c:v>Racial tensions in the U.S.</c:v>
                </c:pt>
                <c:pt idx="6">
                  <c:v>Care for immigrants and refugees</c:v>
                </c:pt>
                <c:pt idx="7">
                  <c:v>Solidarity with the poor</c:v>
                </c:pt>
              </c:strCache>
            </c:strRef>
          </c:cat>
          <c:val>
            <c:numRef>
              <c:f>Sheet1!$D$2:$D$9</c:f>
              <c:numCache>
                <c:formatCode>0%</c:formatCode>
                <c:ptCount val="8"/>
                <c:pt idx="0">
                  <c:v>0.34200000000000003</c:v>
                </c:pt>
                <c:pt idx="1">
                  <c:v>0.17299999999999999</c:v>
                </c:pt>
                <c:pt idx="2">
                  <c:v>0.312</c:v>
                </c:pt>
                <c:pt idx="3">
                  <c:v>0.28599999999999998</c:v>
                </c:pt>
                <c:pt idx="4">
                  <c:v>0.123</c:v>
                </c:pt>
                <c:pt idx="5">
                  <c:v>0.224</c:v>
                </c:pt>
                <c:pt idx="6">
                  <c:v>0.18099999999999999</c:v>
                </c:pt>
                <c:pt idx="7">
                  <c:v>0.19</c:v>
                </c:pt>
              </c:numCache>
            </c:numRef>
          </c:val>
          <c:extLst>
            <c:ext xmlns:c16="http://schemas.microsoft.com/office/drawing/2014/chart" uri="{C3380CC4-5D6E-409C-BE32-E72D297353CC}">
              <c16:uniqueId val="{00000011-11B9-4531-A443-04B50B3CF7A0}"/>
            </c:ext>
          </c:extLst>
        </c:ser>
        <c:ser>
          <c:idx val="2"/>
          <c:order val="3"/>
          <c:tx>
            <c:strRef>
              <c:f>Sheet1!$E$1</c:f>
              <c:strCache>
                <c:ptCount val="1"/>
                <c:pt idx="0">
                  <c:v>Not at all</c:v>
                </c:pt>
              </c:strCache>
            </c:strRef>
          </c:tx>
          <c:spPr>
            <a:solidFill>
              <a:srgbClr val="EEA224"/>
            </a:solidFill>
            <a:ln>
              <a:noFill/>
            </a:ln>
          </c:spPr>
          <c:invertIfNegative val="0"/>
          <c:dLbls>
            <c:dLbl>
              <c:idx val="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1B9-4531-A443-04B50B3CF7A0}"/>
                </c:ext>
              </c:extLst>
            </c:dLbl>
            <c:dLbl>
              <c:idx val="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1B9-4531-A443-04B50B3CF7A0}"/>
                </c:ext>
              </c:extLst>
            </c:dLbl>
            <c:spPr>
              <a:noFill/>
              <a:ln>
                <a:noFill/>
              </a:ln>
              <a:effectLst/>
            </c:spPr>
            <c:txPr>
              <a:bodyPr/>
              <a:lstStyle/>
              <a:p>
                <a:pPr>
                  <a:defRPr sz="800" b="1">
                    <a:solidFill>
                      <a:srgbClr val="000000"/>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Role of women in the Church</c:v>
                </c:pt>
                <c:pt idx="1">
                  <c:v>Definition of marriage</c:v>
                </c:pt>
                <c:pt idx="2">
                  <c:v>LGBT issues</c:v>
                </c:pt>
                <c:pt idx="3">
                  <c:v>Disparity of wealth in the U.S.</c:v>
                </c:pt>
                <c:pt idx="4">
                  <c:v>Pro-life issues</c:v>
                </c:pt>
                <c:pt idx="5">
                  <c:v>Racial tensions in the U.S.</c:v>
                </c:pt>
                <c:pt idx="6">
                  <c:v>Care for immigrants and refugees</c:v>
                </c:pt>
                <c:pt idx="7">
                  <c:v>Solidarity with the poor</c:v>
                </c:pt>
              </c:strCache>
            </c:strRef>
          </c:cat>
          <c:val>
            <c:numRef>
              <c:f>Sheet1!$E$2:$E$9</c:f>
              <c:numCache>
                <c:formatCode>0%</c:formatCode>
                <c:ptCount val="8"/>
                <c:pt idx="0">
                  <c:v>0.307</c:v>
                </c:pt>
                <c:pt idx="1">
                  <c:v>0.17299999999999999</c:v>
                </c:pt>
                <c:pt idx="2">
                  <c:v>0.156</c:v>
                </c:pt>
                <c:pt idx="3">
                  <c:v>0.10100000000000001</c:v>
                </c:pt>
                <c:pt idx="4">
                  <c:v>7.1999999999999995E-2</c:v>
                </c:pt>
                <c:pt idx="5">
                  <c:v>5.3999999999999999E-2</c:v>
                </c:pt>
                <c:pt idx="6">
                  <c:v>3.6999999999999998E-2</c:v>
                </c:pt>
                <c:pt idx="7">
                  <c:v>3.5000000000000003E-2</c:v>
                </c:pt>
              </c:numCache>
            </c:numRef>
          </c:val>
          <c:extLst>
            <c:ext xmlns:c16="http://schemas.microsoft.com/office/drawing/2014/chart" uri="{C3380CC4-5D6E-409C-BE32-E72D297353CC}">
              <c16:uniqueId val="{00000014-11B9-4531-A443-04B50B3CF7A0}"/>
            </c:ext>
          </c:extLst>
        </c:ser>
        <c:dLbls>
          <c:showLegendKey val="0"/>
          <c:showVal val="1"/>
          <c:showCatName val="0"/>
          <c:showSerName val="0"/>
          <c:showPercent val="0"/>
          <c:showBubbleSize val="0"/>
        </c:dLbls>
        <c:gapWidth val="50"/>
        <c:overlap val="100"/>
        <c:axId val="-1271754928"/>
        <c:axId val="-1274796112"/>
      </c:barChart>
      <c:catAx>
        <c:axId val="-1271754928"/>
        <c:scaling>
          <c:orientation val="minMax"/>
        </c:scaling>
        <c:delete val="0"/>
        <c:axPos val="l"/>
        <c:numFmt formatCode="General" sourceLinked="0"/>
        <c:majorTickMark val="out"/>
        <c:minorTickMark val="none"/>
        <c:tickLblPos val="low"/>
        <c:txPr>
          <a:bodyPr/>
          <a:lstStyle/>
          <a:p>
            <a:pPr algn="r">
              <a:defRPr sz="900"/>
            </a:pPr>
            <a:endParaRPr lang="en-US"/>
          </a:p>
        </c:txPr>
        <c:crossAx val="-1274796112"/>
        <c:crossesAt val="0"/>
        <c:auto val="1"/>
        <c:lblAlgn val="ctr"/>
        <c:lblOffset val="100"/>
        <c:noMultiLvlLbl val="0"/>
      </c:catAx>
      <c:valAx>
        <c:axId val="-1274796112"/>
        <c:scaling>
          <c:orientation val="minMax"/>
          <c:max val="1"/>
          <c:min val="0"/>
        </c:scaling>
        <c:delete val="0"/>
        <c:axPos val="b"/>
        <c:majorGridlines>
          <c:spPr>
            <a:ln>
              <a:solidFill>
                <a:sysClr val="window" lastClr="FFFFFF">
                  <a:lumMod val="75000"/>
                </a:sysClr>
              </a:solidFill>
            </a:ln>
          </c:spPr>
        </c:majorGridlines>
        <c:numFmt formatCode="0%" sourceLinked="0"/>
        <c:majorTickMark val="out"/>
        <c:minorTickMark val="none"/>
        <c:tickLblPos val="low"/>
        <c:spPr>
          <a:ln/>
        </c:spPr>
        <c:txPr>
          <a:bodyPr/>
          <a:lstStyle/>
          <a:p>
            <a:pPr>
              <a:defRPr sz="800"/>
            </a:pPr>
            <a:endParaRPr lang="en-US"/>
          </a:p>
        </c:txPr>
        <c:crossAx val="-1271754928"/>
        <c:crosses val="autoZero"/>
        <c:crossBetween val="between"/>
        <c:majorUnit val="0.2"/>
      </c:valAx>
      <c:spPr>
        <a:noFill/>
      </c:spPr>
    </c:plotArea>
    <c:plotVisOnly val="1"/>
    <c:dispBlanksAs val="gap"/>
    <c:showDLblsOverMax val="0"/>
  </c:chart>
  <c:spPr>
    <a:noFill/>
    <a:ln>
      <a:noFill/>
    </a:ln>
  </c:spPr>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8744285349924101E-2"/>
          <c:y val="2.2463673410026901E-2"/>
          <c:w val="0.93654427208806601"/>
          <c:h val="0.85553067234776803"/>
        </c:manualLayout>
      </c:layout>
      <c:barChart>
        <c:barDir val="col"/>
        <c:grouping val="stacked"/>
        <c:varyColors val="0"/>
        <c:ser>
          <c:idx val="4"/>
          <c:order val="0"/>
          <c:tx>
            <c:strRef>
              <c:f>Sheet1!$B$1</c:f>
              <c:strCache>
                <c:ptCount val="1"/>
                <c:pt idx="0">
                  <c:v>Somewhat agree</c:v>
                </c:pt>
              </c:strCache>
            </c:strRef>
          </c:tx>
          <c:spPr>
            <a:solidFill>
              <a:srgbClr val="57A034"/>
            </a:solidFill>
            <a:ln>
              <a:noFill/>
            </a:ln>
          </c:spPr>
          <c:invertIfNegative val="0"/>
          <c:dPt>
            <c:idx val="0"/>
            <c:invertIfNegative val="0"/>
            <c:bubble3D val="0"/>
            <c:extLst>
              <c:ext xmlns:c16="http://schemas.microsoft.com/office/drawing/2014/chart" uri="{C3380CC4-5D6E-409C-BE32-E72D297353CC}">
                <c16:uniqueId val="{00000000-FE1D-43D9-9AED-2764F921E585}"/>
              </c:ext>
            </c:extLst>
          </c:dPt>
          <c:dPt>
            <c:idx val="1"/>
            <c:invertIfNegative val="0"/>
            <c:bubble3D val="0"/>
            <c:extLst>
              <c:ext xmlns:c16="http://schemas.microsoft.com/office/drawing/2014/chart" uri="{C3380CC4-5D6E-409C-BE32-E72D297353CC}">
                <c16:uniqueId val="{00000001-FE1D-43D9-9AED-2764F921E585}"/>
              </c:ext>
            </c:extLst>
          </c:dPt>
          <c:dPt>
            <c:idx val="2"/>
            <c:invertIfNegative val="0"/>
            <c:bubble3D val="0"/>
            <c:extLst>
              <c:ext xmlns:c16="http://schemas.microsoft.com/office/drawing/2014/chart" uri="{C3380CC4-5D6E-409C-BE32-E72D297353CC}">
                <c16:uniqueId val="{00000002-FE1D-43D9-9AED-2764F921E585}"/>
              </c:ext>
            </c:extLst>
          </c:dPt>
          <c:dPt>
            <c:idx val="3"/>
            <c:invertIfNegative val="0"/>
            <c:bubble3D val="0"/>
            <c:extLst>
              <c:ext xmlns:c16="http://schemas.microsoft.com/office/drawing/2014/chart" uri="{C3380CC4-5D6E-409C-BE32-E72D297353CC}">
                <c16:uniqueId val="{00000003-FE1D-43D9-9AED-2764F921E585}"/>
              </c:ext>
            </c:extLst>
          </c:dPt>
          <c:dPt>
            <c:idx val="4"/>
            <c:invertIfNegative val="0"/>
            <c:bubble3D val="0"/>
            <c:extLst>
              <c:ext xmlns:c16="http://schemas.microsoft.com/office/drawing/2014/chart" uri="{C3380CC4-5D6E-409C-BE32-E72D297353CC}">
                <c16:uniqueId val="{00000004-FE1D-43D9-9AED-2764F921E585}"/>
              </c:ext>
            </c:extLst>
          </c:dPt>
          <c:dPt>
            <c:idx val="5"/>
            <c:invertIfNegative val="0"/>
            <c:bubble3D val="0"/>
            <c:extLst>
              <c:ext xmlns:c16="http://schemas.microsoft.com/office/drawing/2014/chart" uri="{C3380CC4-5D6E-409C-BE32-E72D297353CC}">
                <c16:uniqueId val="{00000005-FE1D-43D9-9AED-2764F921E585}"/>
              </c:ext>
            </c:extLst>
          </c:dPt>
          <c:dPt>
            <c:idx val="6"/>
            <c:invertIfNegative val="0"/>
            <c:bubble3D val="0"/>
            <c:extLst>
              <c:ext xmlns:c16="http://schemas.microsoft.com/office/drawing/2014/chart" uri="{C3380CC4-5D6E-409C-BE32-E72D297353CC}">
                <c16:uniqueId val="{00000006-FE1D-43D9-9AED-2764F921E585}"/>
              </c:ext>
            </c:extLst>
          </c:dPt>
          <c:dPt>
            <c:idx val="7"/>
            <c:invertIfNegative val="0"/>
            <c:bubble3D val="0"/>
            <c:extLst>
              <c:ext xmlns:c16="http://schemas.microsoft.com/office/drawing/2014/chart" uri="{C3380CC4-5D6E-409C-BE32-E72D297353CC}">
                <c16:uniqueId val="{00000007-FE1D-43D9-9AED-2764F921E585}"/>
              </c:ext>
            </c:extLst>
          </c:dPt>
          <c:dPt>
            <c:idx val="8"/>
            <c:invertIfNegative val="0"/>
            <c:bubble3D val="0"/>
            <c:extLst>
              <c:ext xmlns:c16="http://schemas.microsoft.com/office/drawing/2014/chart" uri="{C3380CC4-5D6E-409C-BE32-E72D297353CC}">
                <c16:uniqueId val="{00000008-FE1D-43D9-9AED-2764F921E585}"/>
              </c:ext>
            </c:extLst>
          </c:dPt>
          <c:dPt>
            <c:idx val="9"/>
            <c:invertIfNegative val="0"/>
            <c:bubble3D val="0"/>
            <c:extLst>
              <c:ext xmlns:c16="http://schemas.microsoft.com/office/drawing/2014/chart" uri="{C3380CC4-5D6E-409C-BE32-E72D297353CC}">
                <c16:uniqueId val="{00000009-FE1D-43D9-9AED-2764F921E585}"/>
              </c:ext>
            </c:extLst>
          </c:dPt>
          <c:dPt>
            <c:idx val="10"/>
            <c:invertIfNegative val="0"/>
            <c:bubble3D val="0"/>
            <c:extLst>
              <c:ext xmlns:c16="http://schemas.microsoft.com/office/drawing/2014/chart" uri="{C3380CC4-5D6E-409C-BE32-E72D297353CC}">
                <c16:uniqueId val="{0000000A-FE1D-43D9-9AED-2764F921E585}"/>
              </c:ext>
            </c:extLst>
          </c:dPt>
          <c:dPt>
            <c:idx val="11"/>
            <c:invertIfNegative val="0"/>
            <c:bubble3D val="0"/>
            <c:extLst>
              <c:ext xmlns:c16="http://schemas.microsoft.com/office/drawing/2014/chart" uri="{C3380CC4-5D6E-409C-BE32-E72D297353CC}">
                <c16:uniqueId val="{0000000B-FE1D-43D9-9AED-2764F921E585}"/>
              </c:ext>
            </c:extLst>
          </c:dPt>
          <c:dPt>
            <c:idx val="12"/>
            <c:invertIfNegative val="0"/>
            <c:bubble3D val="0"/>
            <c:extLst>
              <c:ext xmlns:c16="http://schemas.microsoft.com/office/drawing/2014/chart" uri="{C3380CC4-5D6E-409C-BE32-E72D297353CC}">
                <c16:uniqueId val="{0000000C-FE1D-43D9-9AED-2764F921E585}"/>
              </c:ext>
            </c:extLst>
          </c:dPt>
          <c:dPt>
            <c:idx val="15"/>
            <c:invertIfNegative val="0"/>
            <c:bubble3D val="0"/>
            <c:extLst>
              <c:ext xmlns:c16="http://schemas.microsoft.com/office/drawing/2014/chart" uri="{C3380CC4-5D6E-409C-BE32-E72D297353CC}">
                <c16:uniqueId val="{0000000D-FE1D-43D9-9AED-2764F921E585}"/>
              </c:ext>
            </c:extLst>
          </c:dPt>
          <c:dLbls>
            <c:numFmt formatCode="0%" sourceLinked="0"/>
            <c:spPr>
              <a:noFill/>
              <a:ln>
                <a:noFill/>
              </a:ln>
              <a:effectLst/>
            </c:spPr>
            <c:txPr>
              <a:bodyPr wrap="square" lIns="38100" tIns="19050" rIns="38100" bIns="19050" anchor="ctr">
                <a:spAutoFit/>
              </a:bodyPr>
              <a:lstStyle/>
              <a:p>
                <a:pPr>
                  <a:defRPr sz="8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Understand_x000d_and articulate_x000d_the faith</c:v>
                </c:pt>
                <c:pt idx="1">
                  <c:v>Represent_x000d_RCC and_x000d_teachings_x000d_to the public</c:v>
                </c:pt>
                <c:pt idx="2">
                  <c:v>Accompany people_x000d_on their_x000d_spiritual journey</c:v>
                </c:pt>
                <c:pt idx="3">
                  <c:v>Facilitate_x000d_encounter_x000d_with Jesus</c:v>
                </c:pt>
                <c:pt idx="4">
                  <c:v>Share personal_x000d_witness/_x000d_testimony</c:v>
                </c:pt>
                <c:pt idx="5">
                  <c:v>Disciple_x000d_others in_x000d_Christian_x000d_living</c:v>
                </c:pt>
                <c:pt idx="6">
                  <c:v>Provide_x000d_effective_x000d_pastoral_x000d_care</c:v>
                </c:pt>
                <c:pt idx="7">
                  <c:v>Be familiar_x000d_with other_x000d_religious_x000d_traditions</c:v>
                </c:pt>
              </c:strCache>
            </c:strRef>
          </c:cat>
          <c:val>
            <c:numRef>
              <c:f>Sheet1!$B$2:$B$9</c:f>
              <c:numCache>
                <c:formatCode>0%</c:formatCode>
                <c:ptCount val="8"/>
                <c:pt idx="0">
                  <c:v>0.2</c:v>
                </c:pt>
                <c:pt idx="1">
                  <c:v>0.25</c:v>
                </c:pt>
                <c:pt idx="2">
                  <c:v>0.19800000000000001</c:v>
                </c:pt>
                <c:pt idx="3">
                  <c:v>0.22900000000000001</c:v>
                </c:pt>
                <c:pt idx="4">
                  <c:v>0.20699999999999999</c:v>
                </c:pt>
                <c:pt idx="5">
                  <c:v>0.27800000000000002</c:v>
                </c:pt>
                <c:pt idx="6">
                  <c:v>0.33600000000000002</c:v>
                </c:pt>
                <c:pt idx="7">
                  <c:v>0.432</c:v>
                </c:pt>
              </c:numCache>
            </c:numRef>
          </c:val>
          <c:extLst>
            <c:ext xmlns:c16="http://schemas.microsoft.com/office/drawing/2014/chart" uri="{C3380CC4-5D6E-409C-BE32-E72D297353CC}">
              <c16:uniqueId val="{0000000E-FE1D-43D9-9AED-2764F921E585}"/>
            </c:ext>
          </c:extLst>
        </c:ser>
        <c:ser>
          <c:idx val="0"/>
          <c:order val="1"/>
          <c:tx>
            <c:strRef>
              <c:f>Sheet1!$C$1</c:f>
              <c:strCache>
                <c:ptCount val="1"/>
                <c:pt idx="0">
                  <c:v>Strongly agree</c:v>
                </c:pt>
              </c:strCache>
            </c:strRef>
          </c:tx>
          <c:spPr>
            <a:solidFill>
              <a:srgbClr val="2C501A"/>
            </a:solidFill>
            <a:ln>
              <a:noFill/>
            </a:ln>
          </c:spPr>
          <c:invertIfNegative val="0"/>
          <c:dLbls>
            <c:spPr>
              <a:noFill/>
              <a:ln>
                <a:noFill/>
              </a:ln>
              <a:effectLst/>
            </c:spPr>
            <c:txPr>
              <a:bodyPr/>
              <a:lstStyle/>
              <a:p>
                <a:pPr>
                  <a:defRPr sz="8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Understand_x000d_and articulate_x000d_the faith</c:v>
                </c:pt>
                <c:pt idx="1">
                  <c:v>Represent_x000d_RCC and_x000d_teachings_x000d_to the public</c:v>
                </c:pt>
                <c:pt idx="2">
                  <c:v>Accompany people_x000d_on their_x000d_spiritual journey</c:v>
                </c:pt>
                <c:pt idx="3">
                  <c:v>Facilitate_x000d_encounter_x000d_with Jesus</c:v>
                </c:pt>
                <c:pt idx="4">
                  <c:v>Share personal_x000d_witness/_x000d_testimony</c:v>
                </c:pt>
                <c:pt idx="5">
                  <c:v>Disciple_x000d_others in_x000d_Christian_x000d_living</c:v>
                </c:pt>
                <c:pt idx="6">
                  <c:v>Provide_x000d_effective_x000d_pastoral_x000d_care</c:v>
                </c:pt>
                <c:pt idx="7">
                  <c:v>Be familiar_x000d_with other_x000d_religious_x000d_traditions</c:v>
                </c:pt>
              </c:strCache>
            </c:strRef>
          </c:cat>
          <c:val>
            <c:numRef>
              <c:f>Sheet1!$C$2:$C$9</c:f>
              <c:numCache>
                <c:formatCode>0%</c:formatCode>
                <c:ptCount val="8"/>
                <c:pt idx="0">
                  <c:v>0.78100000000000003</c:v>
                </c:pt>
                <c:pt idx="1">
                  <c:v>0.71299999999999997</c:v>
                </c:pt>
                <c:pt idx="2">
                  <c:v>0.75700000000000001</c:v>
                </c:pt>
                <c:pt idx="3">
                  <c:v>0.7</c:v>
                </c:pt>
                <c:pt idx="4">
                  <c:v>0.71699999999999997</c:v>
                </c:pt>
                <c:pt idx="5">
                  <c:v>0.64300000000000002</c:v>
                </c:pt>
                <c:pt idx="6">
                  <c:v>0.57799999999999996</c:v>
                </c:pt>
                <c:pt idx="7">
                  <c:v>0.20699999999999999</c:v>
                </c:pt>
              </c:numCache>
            </c:numRef>
          </c:val>
          <c:extLst>
            <c:ext xmlns:c16="http://schemas.microsoft.com/office/drawing/2014/chart" uri="{C3380CC4-5D6E-409C-BE32-E72D297353CC}">
              <c16:uniqueId val="{0000000F-FE1D-43D9-9AED-2764F921E585}"/>
            </c:ext>
          </c:extLst>
        </c:ser>
        <c:dLbls>
          <c:showLegendKey val="0"/>
          <c:showVal val="1"/>
          <c:showCatName val="0"/>
          <c:showSerName val="0"/>
          <c:showPercent val="0"/>
          <c:showBubbleSize val="0"/>
        </c:dLbls>
        <c:gapWidth val="75"/>
        <c:overlap val="100"/>
        <c:axId val="-1084864656"/>
        <c:axId val="-1271871120"/>
      </c:barChart>
      <c:catAx>
        <c:axId val="-1084864656"/>
        <c:scaling>
          <c:orientation val="minMax"/>
        </c:scaling>
        <c:delete val="0"/>
        <c:axPos val="b"/>
        <c:numFmt formatCode="General" sourceLinked="0"/>
        <c:majorTickMark val="out"/>
        <c:minorTickMark val="none"/>
        <c:tickLblPos val="low"/>
        <c:txPr>
          <a:bodyPr/>
          <a:lstStyle/>
          <a:p>
            <a:pPr algn="ctr">
              <a:defRPr sz="1000"/>
            </a:pPr>
            <a:endParaRPr lang="en-US"/>
          </a:p>
        </c:txPr>
        <c:crossAx val="-1271871120"/>
        <c:crossesAt val="0"/>
        <c:auto val="1"/>
        <c:lblAlgn val="ctr"/>
        <c:lblOffset val="100"/>
        <c:noMultiLvlLbl val="0"/>
      </c:catAx>
      <c:valAx>
        <c:axId val="-1271871120"/>
        <c:scaling>
          <c:orientation val="minMax"/>
          <c:max val="1"/>
          <c:min val="0"/>
        </c:scaling>
        <c:delete val="0"/>
        <c:axPos val="l"/>
        <c:majorGridlines>
          <c:spPr>
            <a:ln>
              <a:solidFill>
                <a:sysClr val="window" lastClr="FFFFFF">
                  <a:lumMod val="75000"/>
                </a:sysClr>
              </a:solidFill>
            </a:ln>
          </c:spPr>
        </c:majorGridlines>
        <c:numFmt formatCode="0%" sourceLinked="0"/>
        <c:majorTickMark val="out"/>
        <c:minorTickMark val="none"/>
        <c:tickLblPos val="low"/>
        <c:spPr>
          <a:ln/>
        </c:spPr>
        <c:txPr>
          <a:bodyPr/>
          <a:lstStyle/>
          <a:p>
            <a:pPr>
              <a:defRPr sz="1000"/>
            </a:pPr>
            <a:endParaRPr lang="en-US"/>
          </a:p>
        </c:txPr>
        <c:crossAx val="-1084864656"/>
        <c:crosses val="autoZero"/>
        <c:crossBetween val="between"/>
        <c:majorUnit val="0.2"/>
      </c:valAx>
      <c:spPr>
        <a:noFill/>
      </c:spPr>
    </c:plotArea>
    <c:plotVisOnly val="1"/>
    <c:dispBlanksAs val="gap"/>
    <c:showDLblsOverMax val="0"/>
  </c:chart>
  <c:spPr>
    <a:noFill/>
    <a:ln>
      <a:noFill/>
    </a:ln>
  </c:spPr>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8744285349924101E-2"/>
          <c:y val="3.4943491971152901E-2"/>
          <c:w val="0.93654427208806601"/>
          <c:h val="0.82010036918644402"/>
        </c:manualLayout>
      </c:layout>
      <c:barChart>
        <c:barDir val="col"/>
        <c:grouping val="stacked"/>
        <c:varyColors val="0"/>
        <c:ser>
          <c:idx val="4"/>
          <c:order val="0"/>
          <c:tx>
            <c:strRef>
              <c:f>Sheet1!$B$1</c:f>
              <c:strCache>
                <c:ptCount val="1"/>
                <c:pt idx="0">
                  <c:v>Somewhat agree</c:v>
                </c:pt>
              </c:strCache>
            </c:strRef>
          </c:tx>
          <c:spPr>
            <a:solidFill>
              <a:srgbClr val="28A9D7"/>
            </a:solidFill>
            <a:ln>
              <a:noFill/>
            </a:ln>
          </c:spPr>
          <c:invertIfNegative val="0"/>
          <c:dPt>
            <c:idx val="0"/>
            <c:invertIfNegative val="0"/>
            <c:bubble3D val="0"/>
            <c:extLst>
              <c:ext xmlns:c16="http://schemas.microsoft.com/office/drawing/2014/chart" uri="{C3380CC4-5D6E-409C-BE32-E72D297353CC}">
                <c16:uniqueId val="{00000000-7E64-486A-A140-BB0A8B43A624}"/>
              </c:ext>
            </c:extLst>
          </c:dPt>
          <c:dPt>
            <c:idx val="1"/>
            <c:invertIfNegative val="0"/>
            <c:bubble3D val="0"/>
            <c:extLst>
              <c:ext xmlns:c16="http://schemas.microsoft.com/office/drawing/2014/chart" uri="{C3380CC4-5D6E-409C-BE32-E72D297353CC}">
                <c16:uniqueId val="{00000001-7E64-486A-A140-BB0A8B43A624}"/>
              </c:ext>
            </c:extLst>
          </c:dPt>
          <c:dPt>
            <c:idx val="2"/>
            <c:invertIfNegative val="0"/>
            <c:bubble3D val="0"/>
            <c:extLst>
              <c:ext xmlns:c16="http://schemas.microsoft.com/office/drawing/2014/chart" uri="{C3380CC4-5D6E-409C-BE32-E72D297353CC}">
                <c16:uniqueId val="{00000002-7E64-486A-A140-BB0A8B43A624}"/>
              </c:ext>
            </c:extLst>
          </c:dPt>
          <c:dPt>
            <c:idx val="3"/>
            <c:invertIfNegative val="0"/>
            <c:bubble3D val="0"/>
            <c:extLst>
              <c:ext xmlns:c16="http://schemas.microsoft.com/office/drawing/2014/chart" uri="{C3380CC4-5D6E-409C-BE32-E72D297353CC}">
                <c16:uniqueId val="{00000003-7E64-486A-A140-BB0A8B43A624}"/>
              </c:ext>
            </c:extLst>
          </c:dPt>
          <c:dPt>
            <c:idx val="4"/>
            <c:invertIfNegative val="0"/>
            <c:bubble3D val="0"/>
            <c:extLst>
              <c:ext xmlns:c16="http://schemas.microsoft.com/office/drawing/2014/chart" uri="{C3380CC4-5D6E-409C-BE32-E72D297353CC}">
                <c16:uniqueId val="{00000004-7E64-486A-A140-BB0A8B43A624}"/>
              </c:ext>
            </c:extLst>
          </c:dPt>
          <c:dPt>
            <c:idx val="5"/>
            <c:invertIfNegative val="0"/>
            <c:bubble3D val="0"/>
            <c:extLst>
              <c:ext xmlns:c16="http://schemas.microsoft.com/office/drawing/2014/chart" uri="{C3380CC4-5D6E-409C-BE32-E72D297353CC}">
                <c16:uniqueId val="{00000005-7E64-486A-A140-BB0A8B43A624}"/>
              </c:ext>
            </c:extLst>
          </c:dPt>
          <c:dPt>
            <c:idx val="6"/>
            <c:invertIfNegative val="0"/>
            <c:bubble3D val="0"/>
            <c:extLst>
              <c:ext xmlns:c16="http://schemas.microsoft.com/office/drawing/2014/chart" uri="{C3380CC4-5D6E-409C-BE32-E72D297353CC}">
                <c16:uniqueId val="{00000006-7E64-486A-A140-BB0A8B43A624}"/>
              </c:ext>
            </c:extLst>
          </c:dPt>
          <c:dPt>
            <c:idx val="7"/>
            <c:invertIfNegative val="0"/>
            <c:bubble3D val="0"/>
            <c:extLst>
              <c:ext xmlns:c16="http://schemas.microsoft.com/office/drawing/2014/chart" uri="{C3380CC4-5D6E-409C-BE32-E72D297353CC}">
                <c16:uniqueId val="{00000007-7E64-486A-A140-BB0A8B43A624}"/>
              </c:ext>
            </c:extLst>
          </c:dPt>
          <c:dPt>
            <c:idx val="8"/>
            <c:invertIfNegative val="0"/>
            <c:bubble3D val="0"/>
            <c:extLst>
              <c:ext xmlns:c16="http://schemas.microsoft.com/office/drawing/2014/chart" uri="{C3380CC4-5D6E-409C-BE32-E72D297353CC}">
                <c16:uniqueId val="{00000008-7E64-486A-A140-BB0A8B43A624}"/>
              </c:ext>
            </c:extLst>
          </c:dPt>
          <c:dPt>
            <c:idx val="9"/>
            <c:invertIfNegative val="0"/>
            <c:bubble3D val="0"/>
            <c:extLst>
              <c:ext xmlns:c16="http://schemas.microsoft.com/office/drawing/2014/chart" uri="{C3380CC4-5D6E-409C-BE32-E72D297353CC}">
                <c16:uniqueId val="{00000009-7E64-486A-A140-BB0A8B43A624}"/>
              </c:ext>
            </c:extLst>
          </c:dPt>
          <c:dPt>
            <c:idx val="10"/>
            <c:invertIfNegative val="0"/>
            <c:bubble3D val="0"/>
            <c:extLst>
              <c:ext xmlns:c16="http://schemas.microsoft.com/office/drawing/2014/chart" uri="{C3380CC4-5D6E-409C-BE32-E72D297353CC}">
                <c16:uniqueId val="{0000000A-7E64-486A-A140-BB0A8B43A624}"/>
              </c:ext>
            </c:extLst>
          </c:dPt>
          <c:dPt>
            <c:idx val="11"/>
            <c:invertIfNegative val="0"/>
            <c:bubble3D val="0"/>
            <c:extLst>
              <c:ext xmlns:c16="http://schemas.microsoft.com/office/drawing/2014/chart" uri="{C3380CC4-5D6E-409C-BE32-E72D297353CC}">
                <c16:uniqueId val="{0000000B-7E64-486A-A140-BB0A8B43A624}"/>
              </c:ext>
            </c:extLst>
          </c:dPt>
          <c:dPt>
            <c:idx val="12"/>
            <c:invertIfNegative val="0"/>
            <c:bubble3D val="0"/>
            <c:extLst>
              <c:ext xmlns:c16="http://schemas.microsoft.com/office/drawing/2014/chart" uri="{C3380CC4-5D6E-409C-BE32-E72D297353CC}">
                <c16:uniqueId val="{0000000C-7E64-486A-A140-BB0A8B43A624}"/>
              </c:ext>
            </c:extLst>
          </c:dPt>
          <c:dPt>
            <c:idx val="15"/>
            <c:invertIfNegative val="0"/>
            <c:bubble3D val="0"/>
            <c:extLst>
              <c:ext xmlns:c16="http://schemas.microsoft.com/office/drawing/2014/chart" uri="{C3380CC4-5D6E-409C-BE32-E72D297353CC}">
                <c16:uniqueId val="{0000000D-7E64-486A-A140-BB0A8B43A624}"/>
              </c:ext>
            </c:extLst>
          </c:dPt>
          <c:dLbls>
            <c:numFmt formatCode="0%" sourceLinked="0"/>
            <c:spPr>
              <a:noFill/>
              <a:ln>
                <a:noFill/>
              </a:ln>
              <a:effectLst/>
            </c:spPr>
            <c:txPr>
              <a:bodyPr wrap="square" lIns="38100" tIns="19050" rIns="38100" bIns="19050" anchor="ctr">
                <a:spAutoFit/>
              </a:bodyPr>
              <a:lstStyle/>
              <a:p>
                <a:pPr>
                  <a:defRPr sz="8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Develop_x000d_professional_x000d_relationships</c:v>
                </c:pt>
                <c:pt idx="1">
                  <c:v>Discern the_x000d_needs of_x000d_the campus_x000d_community</c:v>
                </c:pt>
                <c:pt idx="2">
                  <c:v>Call forth_x000d_and coordinate_x000d_the gifts of_x000d_the community</c:v>
                </c:pt>
                <c:pt idx="3">
                  <c:v>Organize_x000d_public_x000d_events</c:v>
                </c:pt>
                <c:pt idx="4">
                  <c:v>Handle_x000d_administrative_x000d_work/_x000d_management/_x000d_supervision</c:v>
                </c:pt>
                <c:pt idx="5">
                  <c:v>Navigate_x000d_diocesan_x000d_and other_x000d_institutional_x000d_structures</c:v>
                </c:pt>
                <c:pt idx="6">
                  <c:v>Create and_x000d_manage budgets</c:v>
                </c:pt>
              </c:strCache>
            </c:strRef>
          </c:cat>
          <c:val>
            <c:numRef>
              <c:f>Sheet1!$B$2:$B$8</c:f>
              <c:numCache>
                <c:formatCode>0%</c:formatCode>
                <c:ptCount val="7"/>
                <c:pt idx="0">
                  <c:v>0.35899999999999999</c:v>
                </c:pt>
                <c:pt idx="1">
                  <c:v>0.44600000000000001</c:v>
                </c:pt>
                <c:pt idx="2">
                  <c:v>0.436</c:v>
                </c:pt>
                <c:pt idx="3">
                  <c:v>0.42</c:v>
                </c:pt>
                <c:pt idx="4">
                  <c:v>0.40600000000000003</c:v>
                </c:pt>
                <c:pt idx="5">
                  <c:v>0.44800000000000001</c:v>
                </c:pt>
                <c:pt idx="6">
                  <c:v>0.30199999999999999</c:v>
                </c:pt>
              </c:numCache>
            </c:numRef>
          </c:val>
          <c:extLst>
            <c:ext xmlns:c16="http://schemas.microsoft.com/office/drawing/2014/chart" uri="{C3380CC4-5D6E-409C-BE32-E72D297353CC}">
              <c16:uniqueId val="{0000000E-7E64-486A-A140-BB0A8B43A624}"/>
            </c:ext>
          </c:extLst>
        </c:ser>
        <c:ser>
          <c:idx val="0"/>
          <c:order val="1"/>
          <c:tx>
            <c:strRef>
              <c:f>Sheet1!$C$1</c:f>
              <c:strCache>
                <c:ptCount val="1"/>
                <c:pt idx="0">
                  <c:v>Strongly agree</c:v>
                </c:pt>
              </c:strCache>
            </c:strRef>
          </c:tx>
          <c:spPr>
            <a:solidFill>
              <a:srgbClr val="14556C"/>
            </a:solidFill>
            <a:ln>
              <a:noFill/>
            </a:ln>
          </c:spPr>
          <c:invertIfNegative val="0"/>
          <c:dLbls>
            <c:spPr>
              <a:noFill/>
              <a:ln>
                <a:noFill/>
              </a:ln>
              <a:effectLst/>
            </c:spPr>
            <c:txPr>
              <a:bodyPr/>
              <a:lstStyle/>
              <a:p>
                <a:pPr>
                  <a:defRPr sz="8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Develop_x000d_professional_x000d_relationships</c:v>
                </c:pt>
                <c:pt idx="1">
                  <c:v>Discern the_x000d_needs of_x000d_the campus_x000d_community</c:v>
                </c:pt>
                <c:pt idx="2">
                  <c:v>Call forth_x000d_and coordinate_x000d_the gifts of_x000d_the community</c:v>
                </c:pt>
                <c:pt idx="3">
                  <c:v>Organize_x000d_public_x000d_events</c:v>
                </c:pt>
                <c:pt idx="4">
                  <c:v>Handle_x000d_administrative_x000d_work/_x000d_management/_x000d_supervision</c:v>
                </c:pt>
                <c:pt idx="5">
                  <c:v>Navigate_x000d_diocesan_x000d_and other_x000d_institutional_x000d_structures</c:v>
                </c:pt>
                <c:pt idx="6">
                  <c:v>Create and_x000d_manage budgets</c:v>
                </c:pt>
              </c:strCache>
            </c:strRef>
          </c:cat>
          <c:val>
            <c:numRef>
              <c:f>Sheet1!$C$2:$C$8</c:f>
              <c:numCache>
                <c:formatCode>0%</c:formatCode>
                <c:ptCount val="7"/>
                <c:pt idx="0">
                  <c:v>0.53500000000000003</c:v>
                </c:pt>
                <c:pt idx="1">
                  <c:v>0.42199999999999999</c:v>
                </c:pt>
                <c:pt idx="2">
                  <c:v>0.43</c:v>
                </c:pt>
                <c:pt idx="3">
                  <c:v>0.35599999999999998</c:v>
                </c:pt>
                <c:pt idx="4">
                  <c:v>0.28399999999999997</c:v>
                </c:pt>
                <c:pt idx="5">
                  <c:v>0.186</c:v>
                </c:pt>
                <c:pt idx="6">
                  <c:v>0.14199999999999999</c:v>
                </c:pt>
              </c:numCache>
            </c:numRef>
          </c:val>
          <c:extLst>
            <c:ext xmlns:c16="http://schemas.microsoft.com/office/drawing/2014/chart" uri="{C3380CC4-5D6E-409C-BE32-E72D297353CC}">
              <c16:uniqueId val="{0000000F-7E64-486A-A140-BB0A8B43A624}"/>
            </c:ext>
          </c:extLst>
        </c:ser>
        <c:dLbls>
          <c:showLegendKey val="0"/>
          <c:showVal val="1"/>
          <c:showCatName val="0"/>
          <c:showSerName val="0"/>
          <c:showPercent val="0"/>
          <c:showBubbleSize val="0"/>
        </c:dLbls>
        <c:gapWidth val="75"/>
        <c:overlap val="100"/>
        <c:axId val="-817982064"/>
        <c:axId val="-886270880"/>
      </c:barChart>
      <c:catAx>
        <c:axId val="-817982064"/>
        <c:scaling>
          <c:orientation val="minMax"/>
        </c:scaling>
        <c:delete val="0"/>
        <c:axPos val="b"/>
        <c:numFmt formatCode="General" sourceLinked="0"/>
        <c:majorTickMark val="out"/>
        <c:minorTickMark val="none"/>
        <c:tickLblPos val="low"/>
        <c:txPr>
          <a:bodyPr/>
          <a:lstStyle/>
          <a:p>
            <a:pPr algn="ctr">
              <a:defRPr sz="1000"/>
            </a:pPr>
            <a:endParaRPr lang="en-US"/>
          </a:p>
        </c:txPr>
        <c:crossAx val="-886270880"/>
        <c:crossesAt val="0"/>
        <c:auto val="1"/>
        <c:lblAlgn val="ctr"/>
        <c:lblOffset val="100"/>
        <c:noMultiLvlLbl val="0"/>
      </c:catAx>
      <c:valAx>
        <c:axId val="-886270880"/>
        <c:scaling>
          <c:orientation val="minMax"/>
          <c:max val="1"/>
          <c:min val="0"/>
        </c:scaling>
        <c:delete val="0"/>
        <c:axPos val="l"/>
        <c:majorGridlines>
          <c:spPr>
            <a:ln>
              <a:solidFill>
                <a:sysClr val="window" lastClr="FFFFFF">
                  <a:lumMod val="75000"/>
                </a:sysClr>
              </a:solidFill>
            </a:ln>
          </c:spPr>
        </c:majorGridlines>
        <c:numFmt formatCode="0%" sourceLinked="0"/>
        <c:majorTickMark val="out"/>
        <c:minorTickMark val="none"/>
        <c:tickLblPos val="low"/>
        <c:spPr>
          <a:ln/>
        </c:spPr>
        <c:txPr>
          <a:bodyPr/>
          <a:lstStyle/>
          <a:p>
            <a:pPr>
              <a:defRPr sz="1000"/>
            </a:pPr>
            <a:endParaRPr lang="en-US"/>
          </a:p>
        </c:txPr>
        <c:crossAx val="-817982064"/>
        <c:crosses val="autoZero"/>
        <c:crossBetween val="between"/>
        <c:majorUnit val="0.2"/>
      </c:valAx>
      <c:spPr>
        <a:noFill/>
      </c:spPr>
    </c:plotArea>
    <c:plotVisOnly val="1"/>
    <c:dispBlanksAs val="gap"/>
    <c:showDLblsOverMax val="0"/>
  </c:chart>
  <c:spPr>
    <a:noFill/>
    <a:ln>
      <a:noFill/>
    </a:ln>
  </c:spPr>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0.11764042790950099"/>
          <c:y val="4.60898353614888E-2"/>
          <c:w val="0.82550366358000105"/>
          <c:h val="0.86127116635109502"/>
        </c:manualLayout>
      </c:layout>
      <c:scatterChart>
        <c:scatterStyle val="lineMarker"/>
        <c:varyColors val="0"/>
        <c:ser>
          <c:idx val="0"/>
          <c:order val="0"/>
          <c:tx>
            <c:strRef>
              <c:f>Sheet1!$C$1</c:f>
              <c:strCache>
                <c:ptCount val="1"/>
                <c:pt idx="0">
                  <c:v>Y-Values</c:v>
                </c:pt>
              </c:strCache>
            </c:strRef>
          </c:tx>
          <c:spPr>
            <a:ln w="66675">
              <a:noFill/>
            </a:ln>
            <a:effectLst/>
          </c:spPr>
          <c:marker>
            <c:symbol val="diamond"/>
            <c:size val="8"/>
            <c:spPr>
              <a:noFill/>
              <a:ln>
                <a:noFill/>
              </a:ln>
              <a:effectLst/>
            </c:spPr>
          </c:marker>
          <c:dPt>
            <c:idx val="6"/>
            <c:bubble3D val="0"/>
            <c:extLst>
              <c:ext xmlns:c16="http://schemas.microsoft.com/office/drawing/2014/chart" uri="{C3380CC4-5D6E-409C-BE32-E72D297353CC}">
                <c16:uniqueId val="{00000000-8625-4A64-806B-6885AFAA0DA4}"/>
              </c:ext>
            </c:extLst>
          </c:dPt>
          <c:dPt>
            <c:idx val="7"/>
            <c:bubble3D val="0"/>
            <c:extLst>
              <c:ext xmlns:c16="http://schemas.microsoft.com/office/drawing/2014/chart" uri="{C3380CC4-5D6E-409C-BE32-E72D297353CC}">
                <c16:uniqueId val="{00000001-8625-4A64-806B-6885AFAA0DA4}"/>
              </c:ext>
            </c:extLst>
          </c:dPt>
          <c:xVal>
            <c:numRef>
              <c:f>Sheet1!$B$2:$B$9</c:f>
              <c:numCache>
                <c:formatCode>0%</c:formatCode>
                <c:ptCount val="8"/>
                <c:pt idx="0">
                  <c:v>0.78</c:v>
                </c:pt>
                <c:pt idx="1">
                  <c:v>0.71</c:v>
                </c:pt>
                <c:pt idx="2">
                  <c:v>0.76</c:v>
                </c:pt>
                <c:pt idx="3">
                  <c:v>0.7</c:v>
                </c:pt>
                <c:pt idx="4">
                  <c:v>0.72</c:v>
                </c:pt>
                <c:pt idx="5">
                  <c:v>0.64</c:v>
                </c:pt>
                <c:pt idx="6">
                  <c:v>0.57999999999999996</c:v>
                </c:pt>
                <c:pt idx="7">
                  <c:v>0.21</c:v>
                </c:pt>
              </c:numCache>
            </c:numRef>
          </c:xVal>
          <c:yVal>
            <c:numRef>
              <c:f>Sheet1!$C$2:$C$9</c:f>
              <c:numCache>
                <c:formatCode>0%</c:formatCode>
                <c:ptCount val="8"/>
                <c:pt idx="0">
                  <c:v>0.34</c:v>
                </c:pt>
                <c:pt idx="1">
                  <c:v>0.31</c:v>
                </c:pt>
                <c:pt idx="2">
                  <c:v>0.43</c:v>
                </c:pt>
                <c:pt idx="3">
                  <c:v>0.41</c:v>
                </c:pt>
                <c:pt idx="4">
                  <c:v>0.2</c:v>
                </c:pt>
                <c:pt idx="5">
                  <c:v>0.39</c:v>
                </c:pt>
                <c:pt idx="6">
                  <c:v>0.39</c:v>
                </c:pt>
                <c:pt idx="7">
                  <c:v>0.34</c:v>
                </c:pt>
              </c:numCache>
            </c:numRef>
          </c:yVal>
          <c:smooth val="0"/>
          <c:extLst>
            <c:ext xmlns:c16="http://schemas.microsoft.com/office/drawing/2014/chart" uri="{C3380CC4-5D6E-409C-BE32-E72D297353CC}">
              <c16:uniqueId val="{00000002-8625-4A64-806B-6885AFAA0DA4}"/>
            </c:ext>
          </c:extLst>
        </c:ser>
        <c:dLbls>
          <c:showLegendKey val="0"/>
          <c:showVal val="0"/>
          <c:showCatName val="0"/>
          <c:showSerName val="0"/>
          <c:showPercent val="0"/>
          <c:showBubbleSize val="0"/>
        </c:dLbls>
        <c:axId val="-1184972752"/>
        <c:axId val="-1174281280"/>
      </c:scatterChart>
      <c:valAx>
        <c:axId val="-1184972752"/>
        <c:scaling>
          <c:orientation val="minMax"/>
          <c:max val="0.8"/>
          <c:min val="0.2"/>
        </c:scaling>
        <c:delete val="0"/>
        <c:axPos val="b"/>
        <c:majorGridlines/>
        <c:numFmt formatCode="0%" sourceLinked="0"/>
        <c:majorTickMark val="out"/>
        <c:minorTickMark val="none"/>
        <c:tickLblPos val="nextTo"/>
        <c:txPr>
          <a:bodyPr/>
          <a:lstStyle/>
          <a:p>
            <a:pPr>
              <a:defRPr sz="1000"/>
            </a:pPr>
            <a:endParaRPr lang="en-US"/>
          </a:p>
        </c:txPr>
        <c:crossAx val="-1174281280"/>
        <c:crosses val="autoZero"/>
        <c:crossBetween val="midCat"/>
        <c:majorUnit val="0.3"/>
      </c:valAx>
      <c:valAx>
        <c:axId val="-1174281280"/>
        <c:scaling>
          <c:orientation val="minMax"/>
          <c:max val="0.5"/>
          <c:min val="0.2"/>
        </c:scaling>
        <c:delete val="0"/>
        <c:axPos val="l"/>
        <c:majorGridlines/>
        <c:numFmt formatCode="0%" sourceLinked="0"/>
        <c:majorTickMark val="out"/>
        <c:minorTickMark val="none"/>
        <c:tickLblPos val="nextTo"/>
        <c:txPr>
          <a:bodyPr/>
          <a:lstStyle/>
          <a:p>
            <a:pPr>
              <a:defRPr sz="1000"/>
            </a:pPr>
            <a:endParaRPr lang="en-US"/>
          </a:p>
        </c:txPr>
        <c:crossAx val="-1184972752"/>
        <c:crosses val="autoZero"/>
        <c:crossBetween val="midCat"/>
        <c:majorUnit val="0.15"/>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0.11764042790950099"/>
          <c:y val="4.60898353614888E-2"/>
          <c:w val="0.82550366358000105"/>
          <c:h val="0.86127116635109502"/>
        </c:manualLayout>
      </c:layout>
      <c:scatterChart>
        <c:scatterStyle val="lineMarker"/>
        <c:varyColors val="0"/>
        <c:ser>
          <c:idx val="0"/>
          <c:order val="0"/>
          <c:tx>
            <c:strRef>
              <c:f>Sheet1!$C$1</c:f>
              <c:strCache>
                <c:ptCount val="1"/>
                <c:pt idx="0">
                  <c:v>Y-Values</c:v>
                </c:pt>
              </c:strCache>
            </c:strRef>
          </c:tx>
          <c:spPr>
            <a:ln w="66675">
              <a:noFill/>
            </a:ln>
          </c:spPr>
          <c:marker>
            <c:symbol val="diamond"/>
            <c:size val="8"/>
            <c:spPr>
              <a:solidFill>
                <a:srgbClr val="B31C5B"/>
              </a:solidFill>
              <a:ln>
                <a:noFill/>
              </a:ln>
            </c:spPr>
          </c:marker>
          <c:dPt>
            <c:idx val="6"/>
            <c:bubble3D val="0"/>
            <c:extLst>
              <c:ext xmlns:c16="http://schemas.microsoft.com/office/drawing/2014/chart" uri="{C3380CC4-5D6E-409C-BE32-E72D297353CC}">
                <c16:uniqueId val="{00000000-5561-4569-B2DE-AB87D198F18C}"/>
              </c:ext>
            </c:extLst>
          </c:dPt>
          <c:dPt>
            <c:idx val="7"/>
            <c:bubble3D val="0"/>
            <c:extLst>
              <c:ext xmlns:c16="http://schemas.microsoft.com/office/drawing/2014/chart" uri="{C3380CC4-5D6E-409C-BE32-E72D297353CC}">
                <c16:uniqueId val="{00000001-5561-4569-B2DE-AB87D198F18C}"/>
              </c:ext>
            </c:extLst>
          </c:dPt>
          <c:xVal>
            <c:numRef>
              <c:f>Sheet1!$B$2:$B$9</c:f>
              <c:numCache>
                <c:formatCode>0%</c:formatCode>
                <c:ptCount val="8"/>
                <c:pt idx="0">
                  <c:v>0.78</c:v>
                </c:pt>
                <c:pt idx="1">
                  <c:v>0.71</c:v>
                </c:pt>
                <c:pt idx="2">
                  <c:v>0.76</c:v>
                </c:pt>
                <c:pt idx="3">
                  <c:v>0.7</c:v>
                </c:pt>
                <c:pt idx="4">
                  <c:v>0.72</c:v>
                </c:pt>
                <c:pt idx="5">
                  <c:v>0.64</c:v>
                </c:pt>
                <c:pt idx="6">
                  <c:v>0.57999999999999996</c:v>
                </c:pt>
                <c:pt idx="7">
                  <c:v>0.21</c:v>
                </c:pt>
              </c:numCache>
            </c:numRef>
          </c:xVal>
          <c:yVal>
            <c:numRef>
              <c:f>Sheet1!$C$2:$C$9</c:f>
              <c:numCache>
                <c:formatCode>0%</c:formatCode>
                <c:ptCount val="8"/>
                <c:pt idx="0">
                  <c:v>0.34</c:v>
                </c:pt>
                <c:pt idx="1">
                  <c:v>0.31</c:v>
                </c:pt>
                <c:pt idx="2">
                  <c:v>0.43</c:v>
                </c:pt>
                <c:pt idx="3">
                  <c:v>0.41</c:v>
                </c:pt>
                <c:pt idx="4">
                  <c:v>0.2</c:v>
                </c:pt>
                <c:pt idx="5">
                  <c:v>0.39</c:v>
                </c:pt>
                <c:pt idx="6">
                  <c:v>0.39</c:v>
                </c:pt>
                <c:pt idx="7">
                  <c:v>0.34</c:v>
                </c:pt>
              </c:numCache>
            </c:numRef>
          </c:yVal>
          <c:smooth val="0"/>
          <c:extLst>
            <c:ext xmlns:c16="http://schemas.microsoft.com/office/drawing/2014/chart" uri="{C3380CC4-5D6E-409C-BE32-E72D297353CC}">
              <c16:uniqueId val="{00000002-5561-4569-B2DE-AB87D198F18C}"/>
            </c:ext>
          </c:extLst>
        </c:ser>
        <c:dLbls>
          <c:showLegendKey val="0"/>
          <c:showVal val="0"/>
          <c:showCatName val="0"/>
          <c:showSerName val="0"/>
          <c:showPercent val="0"/>
          <c:showBubbleSize val="0"/>
        </c:dLbls>
        <c:axId val="-852114944"/>
        <c:axId val="-1256976864"/>
      </c:scatterChart>
      <c:valAx>
        <c:axId val="-852114944"/>
        <c:scaling>
          <c:orientation val="minMax"/>
          <c:max val="0.8"/>
          <c:min val="0.2"/>
        </c:scaling>
        <c:delete val="0"/>
        <c:axPos val="b"/>
        <c:majorGridlines/>
        <c:numFmt formatCode="0%" sourceLinked="0"/>
        <c:majorTickMark val="out"/>
        <c:minorTickMark val="none"/>
        <c:tickLblPos val="nextTo"/>
        <c:txPr>
          <a:bodyPr/>
          <a:lstStyle/>
          <a:p>
            <a:pPr>
              <a:defRPr sz="1000"/>
            </a:pPr>
            <a:endParaRPr lang="en-US"/>
          </a:p>
        </c:txPr>
        <c:crossAx val="-1256976864"/>
        <c:crosses val="autoZero"/>
        <c:crossBetween val="midCat"/>
        <c:majorUnit val="0.3"/>
      </c:valAx>
      <c:valAx>
        <c:axId val="-1256976864"/>
        <c:scaling>
          <c:orientation val="minMax"/>
          <c:max val="0.5"/>
          <c:min val="0.2"/>
        </c:scaling>
        <c:delete val="0"/>
        <c:axPos val="l"/>
        <c:majorGridlines/>
        <c:numFmt formatCode="0%" sourceLinked="0"/>
        <c:majorTickMark val="out"/>
        <c:minorTickMark val="none"/>
        <c:tickLblPos val="nextTo"/>
        <c:txPr>
          <a:bodyPr/>
          <a:lstStyle/>
          <a:p>
            <a:pPr>
              <a:defRPr sz="1000"/>
            </a:pPr>
            <a:endParaRPr lang="en-US"/>
          </a:p>
        </c:txPr>
        <c:crossAx val="-852114944"/>
        <c:crosses val="autoZero"/>
        <c:crossBetween val="midCat"/>
        <c:majorUnit val="0.15"/>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0.11764042790950099"/>
          <c:y val="4.60898353614888E-2"/>
          <c:w val="0.82550366358000105"/>
          <c:h val="0.86127116635109502"/>
        </c:manualLayout>
      </c:layout>
      <c:scatterChart>
        <c:scatterStyle val="lineMarker"/>
        <c:varyColors val="0"/>
        <c:ser>
          <c:idx val="0"/>
          <c:order val="0"/>
          <c:tx>
            <c:strRef>
              <c:f>Sheet1!$C$1</c:f>
              <c:strCache>
                <c:ptCount val="1"/>
                <c:pt idx="0">
                  <c:v>Y-Values</c:v>
                </c:pt>
              </c:strCache>
            </c:strRef>
          </c:tx>
          <c:spPr>
            <a:ln w="66675">
              <a:noFill/>
            </a:ln>
          </c:spPr>
          <c:marker>
            <c:symbol val="diamond"/>
            <c:size val="8"/>
            <c:spPr>
              <a:solidFill>
                <a:srgbClr val="B31C5B"/>
              </a:solidFill>
              <a:ln>
                <a:noFill/>
              </a:ln>
            </c:spPr>
          </c:marker>
          <c:dPt>
            <c:idx val="6"/>
            <c:bubble3D val="0"/>
            <c:extLst>
              <c:ext xmlns:c16="http://schemas.microsoft.com/office/drawing/2014/chart" uri="{C3380CC4-5D6E-409C-BE32-E72D297353CC}">
                <c16:uniqueId val="{00000000-0816-4687-A511-94229A82761A}"/>
              </c:ext>
            </c:extLst>
          </c:dPt>
          <c:xVal>
            <c:numRef>
              <c:f>Sheet1!$B$2:$B$8</c:f>
              <c:numCache>
                <c:formatCode>0%</c:formatCode>
                <c:ptCount val="7"/>
                <c:pt idx="0">
                  <c:v>0.54</c:v>
                </c:pt>
                <c:pt idx="1">
                  <c:v>0.42</c:v>
                </c:pt>
                <c:pt idx="2">
                  <c:v>0.43</c:v>
                </c:pt>
                <c:pt idx="3">
                  <c:v>0.36</c:v>
                </c:pt>
                <c:pt idx="4">
                  <c:v>0.28000000000000003</c:v>
                </c:pt>
                <c:pt idx="5">
                  <c:v>0.19</c:v>
                </c:pt>
                <c:pt idx="6">
                  <c:v>0.14000000000000001</c:v>
                </c:pt>
              </c:numCache>
            </c:numRef>
          </c:xVal>
          <c:yVal>
            <c:numRef>
              <c:f>Sheet1!$C$2:$C$8</c:f>
              <c:numCache>
                <c:formatCode>0%</c:formatCode>
                <c:ptCount val="7"/>
                <c:pt idx="0">
                  <c:v>0.24</c:v>
                </c:pt>
                <c:pt idx="1">
                  <c:v>0.43</c:v>
                </c:pt>
                <c:pt idx="2">
                  <c:v>0.36</c:v>
                </c:pt>
                <c:pt idx="3">
                  <c:v>0.18</c:v>
                </c:pt>
                <c:pt idx="4">
                  <c:v>0.26</c:v>
                </c:pt>
                <c:pt idx="5">
                  <c:v>0.21</c:v>
                </c:pt>
                <c:pt idx="6">
                  <c:v>0.28000000000000003</c:v>
                </c:pt>
              </c:numCache>
            </c:numRef>
          </c:yVal>
          <c:smooth val="0"/>
          <c:extLst>
            <c:ext xmlns:c16="http://schemas.microsoft.com/office/drawing/2014/chart" uri="{C3380CC4-5D6E-409C-BE32-E72D297353CC}">
              <c16:uniqueId val="{00000001-0816-4687-A511-94229A82761A}"/>
            </c:ext>
          </c:extLst>
        </c:ser>
        <c:dLbls>
          <c:showLegendKey val="0"/>
          <c:showVal val="0"/>
          <c:showCatName val="0"/>
          <c:showSerName val="0"/>
          <c:showPercent val="0"/>
          <c:showBubbleSize val="0"/>
        </c:dLbls>
        <c:axId val="-818246800"/>
        <c:axId val="-1294251888"/>
      </c:scatterChart>
      <c:valAx>
        <c:axId val="-818246800"/>
        <c:scaling>
          <c:orientation val="minMax"/>
          <c:max val="0.6"/>
          <c:min val="0.1"/>
        </c:scaling>
        <c:delete val="0"/>
        <c:axPos val="b"/>
        <c:majorGridlines/>
        <c:numFmt formatCode="0%" sourceLinked="0"/>
        <c:majorTickMark val="out"/>
        <c:minorTickMark val="none"/>
        <c:tickLblPos val="nextTo"/>
        <c:txPr>
          <a:bodyPr/>
          <a:lstStyle/>
          <a:p>
            <a:pPr>
              <a:defRPr sz="1000"/>
            </a:pPr>
            <a:endParaRPr lang="en-US"/>
          </a:p>
        </c:txPr>
        <c:crossAx val="-1294251888"/>
        <c:crosses val="autoZero"/>
        <c:crossBetween val="midCat"/>
        <c:majorUnit val="0.25"/>
      </c:valAx>
      <c:valAx>
        <c:axId val="-1294251888"/>
        <c:scaling>
          <c:orientation val="minMax"/>
          <c:max val="0.6"/>
          <c:min val="0.1"/>
        </c:scaling>
        <c:delete val="0"/>
        <c:axPos val="l"/>
        <c:majorGridlines/>
        <c:numFmt formatCode="0%" sourceLinked="0"/>
        <c:majorTickMark val="out"/>
        <c:minorTickMark val="none"/>
        <c:tickLblPos val="nextTo"/>
        <c:txPr>
          <a:bodyPr/>
          <a:lstStyle/>
          <a:p>
            <a:pPr>
              <a:defRPr sz="1000"/>
            </a:pPr>
            <a:endParaRPr lang="en-US"/>
          </a:p>
        </c:txPr>
        <c:crossAx val="-818246800"/>
        <c:crosses val="autoZero"/>
        <c:crossBetween val="midCat"/>
        <c:majorUnit val="0.25"/>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4.18860639091585E-2"/>
          <c:y val="3.7499999999999999E-2"/>
          <c:w val="0.91169864560484604"/>
          <c:h val="0.84215748031496096"/>
        </c:manualLayout>
      </c:layout>
      <c:barChart>
        <c:barDir val="col"/>
        <c:grouping val="clustered"/>
        <c:varyColors val="0"/>
        <c:ser>
          <c:idx val="0"/>
          <c:order val="0"/>
          <c:tx>
            <c:strRef>
              <c:f>Sheet1!$B$1</c:f>
              <c:strCache>
                <c:ptCount val="1"/>
                <c:pt idx="0">
                  <c:v>Completed</c:v>
                </c:pt>
              </c:strCache>
            </c:strRef>
          </c:tx>
          <c:spPr>
            <a:solidFill>
              <a:schemeClr val="accent5"/>
            </a:solidFill>
            <a:effectLst/>
          </c:spPr>
          <c:invertIfNegative val="0"/>
          <c:dPt>
            <c:idx val="0"/>
            <c:invertIfNegative val="0"/>
            <c:bubble3D val="0"/>
            <c:extLst>
              <c:ext xmlns:c16="http://schemas.microsoft.com/office/drawing/2014/chart" uri="{C3380CC4-5D6E-409C-BE32-E72D297353CC}">
                <c16:uniqueId val="{00000000-5CE4-44E8-B5FC-1E5746066AC7}"/>
              </c:ext>
            </c:extLst>
          </c:dPt>
          <c:dPt>
            <c:idx val="1"/>
            <c:invertIfNegative val="0"/>
            <c:bubble3D val="0"/>
            <c:extLst>
              <c:ext xmlns:c16="http://schemas.microsoft.com/office/drawing/2014/chart" uri="{C3380CC4-5D6E-409C-BE32-E72D297353CC}">
                <c16:uniqueId val="{00000001-5CE4-44E8-B5FC-1E5746066AC7}"/>
              </c:ext>
            </c:extLst>
          </c:dPt>
          <c:dPt>
            <c:idx val="2"/>
            <c:invertIfNegative val="0"/>
            <c:bubble3D val="0"/>
            <c:extLst>
              <c:ext xmlns:c16="http://schemas.microsoft.com/office/drawing/2014/chart" uri="{C3380CC4-5D6E-409C-BE32-E72D297353CC}">
                <c16:uniqueId val="{00000002-5CE4-44E8-B5FC-1E5746066AC7}"/>
              </c:ext>
            </c:extLst>
          </c:dPt>
          <c:dPt>
            <c:idx val="3"/>
            <c:invertIfNegative val="0"/>
            <c:bubble3D val="0"/>
            <c:extLst>
              <c:ext xmlns:c16="http://schemas.microsoft.com/office/drawing/2014/chart" uri="{C3380CC4-5D6E-409C-BE32-E72D297353CC}">
                <c16:uniqueId val="{00000003-5CE4-44E8-B5FC-1E5746066AC7}"/>
              </c:ext>
            </c:extLst>
          </c:dPt>
          <c:dPt>
            <c:idx val="7"/>
            <c:invertIfNegative val="0"/>
            <c:bubble3D val="0"/>
            <c:spPr>
              <a:solidFill>
                <a:schemeClr val="accent6"/>
              </a:solidFill>
              <a:effectLst/>
            </c:spPr>
            <c:extLst>
              <c:ext xmlns:c16="http://schemas.microsoft.com/office/drawing/2014/chart" uri="{C3380CC4-5D6E-409C-BE32-E72D297353CC}">
                <c16:uniqueId val="{00000005-5CE4-44E8-B5FC-1E5746066AC7}"/>
              </c:ext>
            </c:extLst>
          </c:dPt>
          <c:dLbls>
            <c:dLbl>
              <c:idx val="7"/>
              <c:spPr/>
              <c:txPr>
                <a:bodyPr/>
                <a:lstStyle/>
                <a:p>
                  <a:pPr>
                    <a:defRPr sz="1050" b="1">
                      <a:solidFill>
                        <a:srgbClr val="000000"/>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5CE4-44E8-B5FC-1E5746066AC7}"/>
                </c:ext>
              </c:extLst>
            </c:dLbl>
            <c:spPr>
              <a:noFill/>
              <a:ln>
                <a:noFill/>
              </a:ln>
              <a:effectLst/>
            </c:spPr>
            <c:txPr>
              <a:bodyPr/>
              <a:lstStyle/>
              <a:p>
                <a:pPr>
                  <a:defRPr sz="1050" b="1">
                    <a:solidFill>
                      <a:srgbClr val="FFFFFF"/>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Personal_x000d_study/_x000d_reading</c:v>
                </c:pt>
                <c:pt idx="1">
                  <c:v>Conferences,_x000d_professional_x000d_conventions</c:v>
                </c:pt>
                <c:pt idx="2">
                  <c:v>State/regional_x000d_seminars/_x000d_gatherings</c:v>
                </c:pt>
                <c:pt idx="3">
                  <c:v>Online programs/_x000d_webinars/_x000d_seminars</c:v>
                </c:pt>
                <c:pt idx="4">
                  <c:v>Continuing_x000d_education</c:v>
                </c:pt>
                <c:pt idx="5">
                  <c:v>For-credit_x000d_coursework</c:v>
                </c:pt>
                <c:pt idx="6">
                  <c:v>Professional_x000d_certificate</c:v>
                </c:pt>
                <c:pt idx="7">
                  <c:v>Other</c:v>
                </c:pt>
              </c:strCache>
            </c:strRef>
          </c:cat>
          <c:val>
            <c:numRef>
              <c:f>Sheet1!$B$2:$B$9</c:f>
              <c:numCache>
                <c:formatCode>0%</c:formatCode>
                <c:ptCount val="8"/>
                <c:pt idx="0">
                  <c:v>0.872</c:v>
                </c:pt>
                <c:pt idx="1">
                  <c:v>0.63700000000000001</c:v>
                </c:pt>
                <c:pt idx="2">
                  <c:v>0.34</c:v>
                </c:pt>
                <c:pt idx="3">
                  <c:v>0.33200000000000002</c:v>
                </c:pt>
                <c:pt idx="4">
                  <c:v>0.29299999999999998</c:v>
                </c:pt>
                <c:pt idx="5">
                  <c:v>0.154</c:v>
                </c:pt>
                <c:pt idx="6">
                  <c:v>8.6999999999999994E-2</c:v>
                </c:pt>
                <c:pt idx="7">
                  <c:v>0.105</c:v>
                </c:pt>
              </c:numCache>
            </c:numRef>
          </c:val>
          <c:extLst>
            <c:ext xmlns:c16="http://schemas.microsoft.com/office/drawing/2014/chart" uri="{C3380CC4-5D6E-409C-BE32-E72D297353CC}">
              <c16:uniqueId val="{00000006-5CE4-44E8-B5FC-1E5746066AC7}"/>
            </c:ext>
          </c:extLst>
        </c:ser>
        <c:dLbls>
          <c:showLegendKey val="0"/>
          <c:showVal val="0"/>
          <c:showCatName val="0"/>
          <c:showSerName val="0"/>
          <c:showPercent val="0"/>
          <c:showBubbleSize val="0"/>
        </c:dLbls>
        <c:gapWidth val="75"/>
        <c:axId val="-1270851648"/>
        <c:axId val="-773537968"/>
      </c:barChart>
      <c:valAx>
        <c:axId val="-773537968"/>
        <c:scaling>
          <c:orientation val="minMax"/>
        </c:scaling>
        <c:delete val="0"/>
        <c:axPos val="l"/>
        <c:majorGridlines/>
        <c:numFmt formatCode="0%" sourceLinked="1"/>
        <c:majorTickMark val="out"/>
        <c:minorTickMark val="none"/>
        <c:tickLblPos val="nextTo"/>
        <c:txPr>
          <a:bodyPr/>
          <a:lstStyle/>
          <a:p>
            <a:pPr>
              <a:defRPr sz="900"/>
            </a:pPr>
            <a:endParaRPr lang="en-US"/>
          </a:p>
        </c:txPr>
        <c:crossAx val="-1270851648"/>
        <c:crosses val="autoZero"/>
        <c:crossBetween val="between"/>
        <c:majorUnit val="0.2"/>
      </c:valAx>
      <c:catAx>
        <c:axId val="-1270851648"/>
        <c:scaling>
          <c:orientation val="minMax"/>
        </c:scaling>
        <c:delete val="0"/>
        <c:axPos val="b"/>
        <c:numFmt formatCode="General" sourceLinked="0"/>
        <c:majorTickMark val="out"/>
        <c:minorTickMark val="none"/>
        <c:tickLblPos val="nextTo"/>
        <c:txPr>
          <a:bodyPr/>
          <a:lstStyle/>
          <a:p>
            <a:pPr>
              <a:defRPr sz="1000"/>
            </a:pPr>
            <a:endParaRPr lang="en-US"/>
          </a:p>
        </c:txPr>
        <c:crossAx val="-773537968"/>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581814914702001"/>
          <c:y val="1.42753722478581E-2"/>
          <c:w val="0.80896112351927196"/>
          <c:h val="0.92884565635094996"/>
        </c:manualLayout>
      </c:layout>
      <c:barChart>
        <c:barDir val="bar"/>
        <c:grouping val="stacked"/>
        <c:varyColors val="0"/>
        <c:ser>
          <c:idx val="4"/>
          <c:order val="0"/>
          <c:tx>
            <c:strRef>
              <c:f>Sheet1!$B$1</c:f>
              <c:strCache>
                <c:ptCount val="1"/>
                <c:pt idx="0">
                  <c:v>Daily</c:v>
                </c:pt>
              </c:strCache>
            </c:strRef>
          </c:tx>
          <c:spPr>
            <a:solidFill>
              <a:srgbClr val="57A034">
                <a:lumMod val="50000"/>
              </a:srgbClr>
            </a:solidFill>
            <a:ln>
              <a:noFill/>
            </a:ln>
          </c:spPr>
          <c:invertIfNegative val="0"/>
          <c:dPt>
            <c:idx val="0"/>
            <c:invertIfNegative val="0"/>
            <c:bubble3D val="0"/>
            <c:extLst>
              <c:ext xmlns:c16="http://schemas.microsoft.com/office/drawing/2014/chart" uri="{C3380CC4-5D6E-409C-BE32-E72D297353CC}">
                <c16:uniqueId val="{00000000-3AF3-4DC3-98C3-009CAA752564}"/>
              </c:ext>
            </c:extLst>
          </c:dPt>
          <c:dPt>
            <c:idx val="1"/>
            <c:invertIfNegative val="0"/>
            <c:bubble3D val="0"/>
            <c:extLst>
              <c:ext xmlns:c16="http://schemas.microsoft.com/office/drawing/2014/chart" uri="{C3380CC4-5D6E-409C-BE32-E72D297353CC}">
                <c16:uniqueId val="{00000001-3AF3-4DC3-98C3-009CAA752564}"/>
              </c:ext>
            </c:extLst>
          </c:dPt>
          <c:dPt>
            <c:idx val="2"/>
            <c:invertIfNegative val="0"/>
            <c:bubble3D val="0"/>
            <c:extLst>
              <c:ext xmlns:c16="http://schemas.microsoft.com/office/drawing/2014/chart" uri="{C3380CC4-5D6E-409C-BE32-E72D297353CC}">
                <c16:uniqueId val="{00000002-3AF3-4DC3-98C3-009CAA752564}"/>
              </c:ext>
            </c:extLst>
          </c:dPt>
          <c:dPt>
            <c:idx val="3"/>
            <c:invertIfNegative val="0"/>
            <c:bubble3D val="0"/>
            <c:extLst>
              <c:ext xmlns:c16="http://schemas.microsoft.com/office/drawing/2014/chart" uri="{C3380CC4-5D6E-409C-BE32-E72D297353CC}">
                <c16:uniqueId val="{00000003-3AF3-4DC3-98C3-009CAA752564}"/>
              </c:ext>
            </c:extLst>
          </c:dPt>
          <c:dPt>
            <c:idx val="4"/>
            <c:invertIfNegative val="0"/>
            <c:bubble3D val="0"/>
            <c:extLst>
              <c:ext xmlns:c16="http://schemas.microsoft.com/office/drawing/2014/chart" uri="{C3380CC4-5D6E-409C-BE32-E72D297353CC}">
                <c16:uniqueId val="{00000004-3AF3-4DC3-98C3-009CAA752564}"/>
              </c:ext>
            </c:extLst>
          </c:dPt>
          <c:dPt>
            <c:idx val="5"/>
            <c:invertIfNegative val="0"/>
            <c:bubble3D val="0"/>
            <c:extLst>
              <c:ext xmlns:c16="http://schemas.microsoft.com/office/drawing/2014/chart" uri="{C3380CC4-5D6E-409C-BE32-E72D297353CC}">
                <c16:uniqueId val="{00000005-3AF3-4DC3-98C3-009CAA752564}"/>
              </c:ext>
            </c:extLst>
          </c:dPt>
          <c:dPt>
            <c:idx val="6"/>
            <c:invertIfNegative val="0"/>
            <c:bubble3D val="0"/>
            <c:extLst>
              <c:ext xmlns:c16="http://schemas.microsoft.com/office/drawing/2014/chart" uri="{C3380CC4-5D6E-409C-BE32-E72D297353CC}">
                <c16:uniqueId val="{00000006-3AF3-4DC3-98C3-009CAA752564}"/>
              </c:ext>
            </c:extLst>
          </c:dPt>
          <c:dPt>
            <c:idx val="7"/>
            <c:invertIfNegative val="0"/>
            <c:bubble3D val="0"/>
            <c:extLst>
              <c:ext xmlns:c16="http://schemas.microsoft.com/office/drawing/2014/chart" uri="{C3380CC4-5D6E-409C-BE32-E72D297353CC}">
                <c16:uniqueId val="{00000007-3AF3-4DC3-98C3-009CAA752564}"/>
              </c:ext>
            </c:extLst>
          </c:dPt>
          <c:dPt>
            <c:idx val="8"/>
            <c:invertIfNegative val="0"/>
            <c:bubble3D val="0"/>
            <c:extLst>
              <c:ext xmlns:c16="http://schemas.microsoft.com/office/drawing/2014/chart" uri="{C3380CC4-5D6E-409C-BE32-E72D297353CC}">
                <c16:uniqueId val="{00000008-3AF3-4DC3-98C3-009CAA752564}"/>
              </c:ext>
            </c:extLst>
          </c:dPt>
          <c:dPt>
            <c:idx val="9"/>
            <c:invertIfNegative val="0"/>
            <c:bubble3D val="0"/>
            <c:extLst>
              <c:ext xmlns:c16="http://schemas.microsoft.com/office/drawing/2014/chart" uri="{C3380CC4-5D6E-409C-BE32-E72D297353CC}">
                <c16:uniqueId val="{00000009-3AF3-4DC3-98C3-009CAA752564}"/>
              </c:ext>
            </c:extLst>
          </c:dPt>
          <c:dPt>
            <c:idx val="10"/>
            <c:invertIfNegative val="0"/>
            <c:bubble3D val="0"/>
            <c:extLst>
              <c:ext xmlns:c16="http://schemas.microsoft.com/office/drawing/2014/chart" uri="{C3380CC4-5D6E-409C-BE32-E72D297353CC}">
                <c16:uniqueId val="{0000000A-3AF3-4DC3-98C3-009CAA752564}"/>
              </c:ext>
            </c:extLst>
          </c:dPt>
          <c:dPt>
            <c:idx val="11"/>
            <c:invertIfNegative val="0"/>
            <c:bubble3D val="0"/>
            <c:extLst>
              <c:ext xmlns:c16="http://schemas.microsoft.com/office/drawing/2014/chart" uri="{C3380CC4-5D6E-409C-BE32-E72D297353CC}">
                <c16:uniqueId val="{0000000B-3AF3-4DC3-98C3-009CAA752564}"/>
              </c:ext>
            </c:extLst>
          </c:dPt>
          <c:dPt>
            <c:idx val="12"/>
            <c:invertIfNegative val="0"/>
            <c:bubble3D val="0"/>
            <c:extLst>
              <c:ext xmlns:c16="http://schemas.microsoft.com/office/drawing/2014/chart" uri="{C3380CC4-5D6E-409C-BE32-E72D297353CC}">
                <c16:uniqueId val="{0000000C-3AF3-4DC3-98C3-009CAA752564}"/>
              </c:ext>
            </c:extLst>
          </c:dPt>
          <c:dPt>
            <c:idx val="15"/>
            <c:invertIfNegative val="0"/>
            <c:bubble3D val="0"/>
            <c:extLst>
              <c:ext xmlns:c16="http://schemas.microsoft.com/office/drawing/2014/chart" uri="{C3380CC4-5D6E-409C-BE32-E72D297353CC}">
                <c16:uniqueId val="{0000000D-3AF3-4DC3-98C3-009CAA752564}"/>
              </c:ext>
            </c:extLst>
          </c:dPt>
          <c:dLbls>
            <c:numFmt formatCode="0%" sourceLinked="0"/>
            <c:spPr>
              <a:noFill/>
              <a:ln>
                <a:noFill/>
              </a:ln>
              <a:effectLst/>
            </c:spPr>
            <c:txPr>
              <a:bodyPr wrap="square" lIns="38100" tIns="19050" rIns="38100" bIns="19050" anchor="ctr">
                <a:spAutoFit/>
              </a:bodyPr>
              <a:lstStyle/>
              <a:p>
                <a:pPr>
                  <a:defRPr sz="8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Liturgy of the Hours</c:v>
                </c:pt>
                <c:pt idx="1">
                  <c:v>Eucharistic adoration</c:v>
                </c:pt>
                <c:pt idx="2">
                  <c:v>Devotional prayer/rosary</c:v>
                </c:pt>
                <c:pt idx="3">
                  <c:v>Meditation, contemplation, journaling</c:v>
                </c:pt>
                <c:pt idx="4">
                  <c:v>Spiritual reading/study</c:v>
                </c:pt>
                <c:pt idx="5">
                  <c:v>Prayer with Scripture</c:v>
                </c:pt>
                <c:pt idx="6">
                  <c:v>Mass</c:v>
                </c:pt>
              </c:strCache>
            </c:strRef>
          </c:cat>
          <c:val>
            <c:numRef>
              <c:f>Sheet1!$B$2:$B$8</c:f>
              <c:numCache>
                <c:formatCode>0%</c:formatCode>
                <c:ptCount val="7"/>
                <c:pt idx="0">
                  <c:v>0.40600000000000003</c:v>
                </c:pt>
                <c:pt idx="1">
                  <c:v>0.29499999999999998</c:v>
                </c:pt>
                <c:pt idx="2">
                  <c:v>0.44800000000000001</c:v>
                </c:pt>
                <c:pt idx="3">
                  <c:v>0.65900000000000003</c:v>
                </c:pt>
                <c:pt idx="4">
                  <c:v>0.56999999999999995</c:v>
                </c:pt>
                <c:pt idx="5">
                  <c:v>0.64300000000000002</c:v>
                </c:pt>
                <c:pt idx="6">
                  <c:v>0.64900000000000002</c:v>
                </c:pt>
              </c:numCache>
            </c:numRef>
          </c:val>
          <c:extLst>
            <c:ext xmlns:c16="http://schemas.microsoft.com/office/drawing/2014/chart" uri="{C3380CC4-5D6E-409C-BE32-E72D297353CC}">
              <c16:uniqueId val="{0000000E-3AF3-4DC3-98C3-009CAA752564}"/>
            </c:ext>
          </c:extLst>
        </c:ser>
        <c:ser>
          <c:idx val="0"/>
          <c:order val="1"/>
          <c:tx>
            <c:strRef>
              <c:f>Sheet1!$C$1</c:f>
              <c:strCache>
                <c:ptCount val="1"/>
                <c:pt idx="0">
                  <c:v>Weekly</c:v>
                </c:pt>
              </c:strCache>
            </c:strRef>
          </c:tx>
          <c:spPr>
            <a:solidFill>
              <a:srgbClr val="57A034"/>
            </a:solidFill>
            <a:ln>
              <a:noFill/>
            </a:ln>
          </c:spPr>
          <c:invertIfNegative val="0"/>
          <c:dLbls>
            <c:spPr>
              <a:noFill/>
              <a:ln>
                <a:noFill/>
              </a:ln>
              <a:effectLst/>
            </c:spPr>
            <c:txPr>
              <a:bodyPr/>
              <a:lstStyle/>
              <a:p>
                <a:pPr>
                  <a:defRPr sz="8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Liturgy of the Hours</c:v>
                </c:pt>
                <c:pt idx="1">
                  <c:v>Eucharistic adoration</c:v>
                </c:pt>
                <c:pt idx="2">
                  <c:v>Devotional prayer/rosary</c:v>
                </c:pt>
                <c:pt idx="3">
                  <c:v>Meditation, contemplation, journaling</c:v>
                </c:pt>
                <c:pt idx="4">
                  <c:v>Spiritual reading/study</c:v>
                </c:pt>
                <c:pt idx="5">
                  <c:v>Prayer with Scripture</c:v>
                </c:pt>
                <c:pt idx="6">
                  <c:v>Mass</c:v>
                </c:pt>
              </c:strCache>
            </c:strRef>
          </c:cat>
          <c:val>
            <c:numRef>
              <c:f>Sheet1!$C$2:$C$8</c:f>
              <c:numCache>
                <c:formatCode>0%</c:formatCode>
                <c:ptCount val="7"/>
                <c:pt idx="0">
                  <c:v>0.153</c:v>
                </c:pt>
                <c:pt idx="1">
                  <c:v>0.31900000000000001</c:v>
                </c:pt>
                <c:pt idx="2">
                  <c:v>0.27900000000000003</c:v>
                </c:pt>
                <c:pt idx="3">
                  <c:v>0.23300000000000001</c:v>
                </c:pt>
                <c:pt idx="4">
                  <c:v>0.318</c:v>
                </c:pt>
                <c:pt idx="5">
                  <c:v>0.27</c:v>
                </c:pt>
                <c:pt idx="6">
                  <c:v>0.33700000000000002</c:v>
                </c:pt>
              </c:numCache>
            </c:numRef>
          </c:val>
          <c:extLst>
            <c:ext xmlns:c16="http://schemas.microsoft.com/office/drawing/2014/chart" uri="{C3380CC4-5D6E-409C-BE32-E72D297353CC}">
              <c16:uniqueId val="{0000000F-3AF3-4DC3-98C3-009CAA752564}"/>
            </c:ext>
          </c:extLst>
        </c:ser>
        <c:ser>
          <c:idx val="1"/>
          <c:order val="2"/>
          <c:tx>
            <c:strRef>
              <c:f>Sheet1!$D$1</c:f>
              <c:strCache>
                <c:ptCount val="1"/>
                <c:pt idx="0">
                  <c:v>Monthly</c:v>
                </c:pt>
              </c:strCache>
            </c:strRef>
          </c:tx>
          <c:spPr>
            <a:solidFill>
              <a:srgbClr val="57A034">
                <a:lumMod val="40000"/>
                <a:lumOff val="60000"/>
              </a:srgbClr>
            </a:solidFill>
            <a:ln>
              <a:noFill/>
            </a:ln>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10-3AF3-4DC3-98C3-009CAA752564}"/>
                </c:ext>
              </c:extLst>
            </c:dLbl>
            <c:dLbl>
              <c:idx val="14"/>
              <c:delete val="1"/>
              <c:extLst>
                <c:ext xmlns:c15="http://schemas.microsoft.com/office/drawing/2012/chart" uri="{CE6537A1-D6FC-4f65-9D91-7224C49458BB}"/>
                <c:ext xmlns:c16="http://schemas.microsoft.com/office/drawing/2014/chart" uri="{C3380CC4-5D6E-409C-BE32-E72D297353CC}">
                  <c16:uniqueId val="{00000011-3AF3-4DC3-98C3-009CAA752564}"/>
                </c:ext>
              </c:extLst>
            </c:dLbl>
            <c:spPr>
              <a:noFill/>
              <a:ln>
                <a:noFill/>
              </a:ln>
              <a:effectLst/>
            </c:spPr>
            <c:txPr>
              <a:bodyPr/>
              <a:lstStyle/>
              <a:p>
                <a:pPr>
                  <a:defRPr sz="800" b="1">
                    <a:solidFill>
                      <a:schemeClr val="tx1">
                        <a:lumMod val="75000"/>
                        <a:lumOff val="25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Liturgy of the Hours</c:v>
                </c:pt>
                <c:pt idx="1">
                  <c:v>Eucharistic adoration</c:v>
                </c:pt>
                <c:pt idx="2">
                  <c:v>Devotional prayer/rosary</c:v>
                </c:pt>
                <c:pt idx="3">
                  <c:v>Meditation, contemplation, journaling</c:v>
                </c:pt>
                <c:pt idx="4">
                  <c:v>Spiritual reading/study</c:v>
                </c:pt>
                <c:pt idx="5">
                  <c:v>Prayer with Scripture</c:v>
                </c:pt>
                <c:pt idx="6">
                  <c:v>Mass</c:v>
                </c:pt>
              </c:strCache>
            </c:strRef>
          </c:cat>
          <c:val>
            <c:numRef>
              <c:f>Sheet1!$D$2:$D$8</c:f>
              <c:numCache>
                <c:formatCode>0%</c:formatCode>
                <c:ptCount val="7"/>
                <c:pt idx="0">
                  <c:v>0.14199999999999999</c:v>
                </c:pt>
                <c:pt idx="1">
                  <c:v>0.124</c:v>
                </c:pt>
                <c:pt idx="2">
                  <c:v>0.108</c:v>
                </c:pt>
                <c:pt idx="3">
                  <c:v>6.2E-2</c:v>
                </c:pt>
                <c:pt idx="4">
                  <c:v>7.9000000000000001E-2</c:v>
                </c:pt>
                <c:pt idx="5">
                  <c:v>5.7000000000000002E-2</c:v>
                </c:pt>
                <c:pt idx="6">
                  <c:v>8.0000000000000002E-3</c:v>
                </c:pt>
              </c:numCache>
            </c:numRef>
          </c:val>
          <c:extLst>
            <c:ext xmlns:c16="http://schemas.microsoft.com/office/drawing/2014/chart" uri="{C3380CC4-5D6E-409C-BE32-E72D297353CC}">
              <c16:uniqueId val="{00000012-3AF3-4DC3-98C3-009CAA752564}"/>
            </c:ext>
          </c:extLst>
        </c:ser>
        <c:dLbls>
          <c:showLegendKey val="0"/>
          <c:showVal val="0"/>
          <c:showCatName val="0"/>
          <c:showSerName val="0"/>
          <c:showPercent val="0"/>
          <c:showBubbleSize val="0"/>
        </c:dLbls>
        <c:gapWidth val="50"/>
        <c:overlap val="100"/>
        <c:axId val="-814020208"/>
        <c:axId val="-842005264"/>
      </c:barChart>
      <c:catAx>
        <c:axId val="-814020208"/>
        <c:scaling>
          <c:orientation val="minMax"/>
        </c:scaling>
        <c:delete val="0"/>
        <c:axPos val="l"/>
        <c:numFmt formatCode="General" sourceLinked="0"/>
        <c:majorTickMark val="out"/>
        <c:minorTickMark val="none"/>
        <c:tickLblPos val="low"/>
        <c:txPr>
          <a:bodyPr/>
          <a:lstStyle/>
          <a:p>
            <a:pPr algn="r">
              <a:defRPr sz="900"/>
            </a:pPr>
            <a:endParaRPr lang="en-US"/>
          </a:p>
        </c:txPr>
        <c:crossAx val="-842005264"/>
        <c:crossesAt val="0"/>
        <c:auto val="1"/>
        <c:lblAlgn val="ctr"/>
        <c:lblOffset val="100"/>
        <c:noMultiLvlLbl val="0"/>
      </c:catAx>
      <c:valAx>
        <c:axId val="-842005264"/>
        <c:scaling>
          <c:orientation val="minMax"/>
          <c:max val="1"/>
          <c:min val="0"/>
        </c:scaling>
        <c:delete val="0"/>
        <c:axPos val="b"/>
        <c:majorGridlines>
          <c:spPr>
            <a:ln>
              <a:solidFill>
                <a:sysClr val="window" lastClr="FFFFFF">
                  <a:lumMod val="75000"/>
                </a:sysClr>
              </a:solidFill>
            </a:ln>
          </c:spPr>
        </c:majorGridlines>
        <c:numFmt formatCode="0%" sourceLinked="0"/>
        <c:majorTickMark val="out"/>
        <c:minorTickMark val="none"/>
        <c:tickLblPos val="low"/>
        <c:spPr>
          <a:ln/>
        </c:spPr>
        <c:txPr>
          <a:bodyPr/>
          <a:lstStyle/>
          <a:p>
            <a:pPr>
              <a:defRPr sz="900"/>
            </a:pPr>
            <a:endParaRPr lang="en-US"/>
          </a:p>
        </c:txPr>
        <c:crossAx val="-814020208"/>
        <c:crosses val="autoZero"/>
        <c:crossBetween val="between"/>
        <c:majorUnit val="0.2"/>
      </c:valAx>
      <c:spPr>
        <a:noFill/>
      </c:spPr>
    </c:plotArea>
    <c:plotVisOnly val="1"/>
    <c:dispBlanksAs val="gap"/>
    <c:showDLblsOverMax val="0"/>
  </c:chart>
  <c:spPr>
    <a:noFill/>
    <a:ln>
      <a:noFill/>
    </a:ln>
  </c:spPr>
  <c:txPr>
    <a:bodyPr/>
    <a:lstStyle/>
    <a:p>
      <a:pPr>
        <a:defRPr sz="1800"/>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0D8D65-ECEF-2945-8136-48A92FB13227}" type="datetimeFigureOut">
              <a:rPr lang="en-US" smtClean="0"/>
              <a:t>1/24/2018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EA0325-4E46-9D4F-BBC9-DB3D3F4EE3D7}" type="slidenum">
              <a:rPr lang="en-US" smtClean="0"/>
              <a:t>‹#›</a:t>
            </a:fld>
            <a:endParaRPr lang="en-US" dirty="0"/>
          </a:p>
        </p:txBody>
      </p:sp>
    </p:spTree>
    <p:extLst>
      <p:ext uri="{BB962C8B-B14F-4D97-AF65-F5344CB8AC3E}">
        <p14:creationId xmlns:p14="http://schemas.microsoft.com/office/powerpoint/2010/main" val="1760504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EA0325-4E46-9D4F-BBC9-DB3D3F4EE3D7}" type="slidenum">
              <a:rPr lang="en-US" smtClean="0"/>
              <a:t>3</a:t>
            </a:fld>
            <a:endParaRPr lang="en-US"/>
          </a:p>
        </p:txBody>
      </p:sp>
    </p:spTree>
    <p:extLst>
      <p:ext uri="{BB962C8B-B14F-4D97-AF65-F5344CB8AC3E}">
        <p14:creationId xmlns:p14="http://schemas.microsoft.com/office/powerpoint/2010/main" val="490684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EA0325-4E46-9D4F-BBC9-DB3D3F4EE3D7}" type="slidenum">
              <a:rPr lang="en-US" smtClean="0"/>
              <a:t>42</a:t>
            </a:fld>
            <a:endParaRPr lang="en-US" dirty="0"/>
          </a:p>
        </p:txBody>
      </p:sp>
    </p:spTree>
    <p:extLst>
      <p:ext uri="{BB962C8B-B14F-4D97-AF65-F5344CB8AC3E}">
        <p14:creationId xmlns:p14="http://schemas.microsoft.com/office/powerpoint/2010/main" val="1244635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EA0325-4E46-9D4F-BBC9-DB3D3F4EE3D7}" type="slidenum">
              <a:rPr lang="en-US" smtClean="0"/>
              <a:t>44</a:t>
            </a:fld>
            <a:endParaRPr lang="en-US" dirty="0"/>
          </a:p>
        </p:txBody>
      </p:sp>
    </p:spTree>
    <p:extLst>
      <p:ext uri="{BB962C8B-B14F-4D97-AF65-F5344CB8AC3E}">
        <p14:creationId xmlns:p14="http://schemas.microsoft.com/office/powerpoint/2010/main" val="78591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7EA0325-4E46-9D4F-BBC9-DB3D3F4EE3D7}" type="slidenum">
              <a:rPr lang="en-US" smtClean="0"/>
              <a:t>46</a:t>
            </a:fld>
            <a:endParaRPr lang="en-US" dirty="0"/>
          </a:p>
        </p:txBody>
      </p:sp>
    </p:spTree>
    <p:extLst>
      <p:ext uri="{BB962C8B-B14F-4D97-AF65-F5344CB8AC3E}">
        <p14:creationId xmlns:p14="http://schemas.microsoft.com/office/powerpoint/2010/main" val="909141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EA0325-4E46-9D4F-BBC9-DB3D3F4EE3D7}" type="slidenum">
              <a:rPr lang="en-US" smtClean="0"/>
              <a:t>47</a:t>
            </a:fld>
            <a:endParaRPr lang="en-US" dirty="0"/>
          </a:p>
        </p:txBody>
      </p:sp>
    </p:spTree>
    <p:extLst>
      <p:ext uri="{BB962C8B-B14F-4D97-AF65-F5344CB8AC3E}">
        <p14:creationId xmlns:p14="http://schemas.microsoft.com/office/powerpoint/2010/main" val="588563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EA0325-4E46-9D4F-BBC9-DB3D3F4EE3D7}" type="slidenum">
              <a:rPr lang="en-US" smtClean="0"/>
              <a:t>48</a:t>
            </a:fld>
            <a:endParaRPr lang="en-US" dirty="0"/>
          </a:p>
        </p:txBody>
      </p:sp>
    </p:spTree>
    <p:extLst>
      <p:ext uri="{BB962C8B-B14F-4D97-AF65-F5344CB8AC3E}">
        <p14:creationId xmlns:p14="http://schemas.microsoft.com/office/powerpoint/2010/main" val="1212629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7EA0325-4E46-9D4F-BBC9-DB3D3F4EE3D7}" type="slidenum">
              <a:rPr lang="en-US" smtClean="0"/>
              <a:t>49</a:t>
            </a:fld>
            <a:endParaRPr lang="en-US" dirty="0"/>
          </a:p>
        </p:txBody>
      </p:sp>
    </p:spTree>
    <p:extLst>
      <p:ext uri="{BB962C8B-B14F-4D97-AF65-F5344CB8AC3E}">
        <p14:creationId xmlns:p14="http://schemas.microsoft.com/office/powerpoint/2010/main" val="2091685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Barbara – this looks</a:t>
            </a:r>
            <a:r>
              <a:rPr lang="en-US" baseline="0" dirty="0"/>
              <a:t> a little bare at the moment, so I’m not sure I’m wild about it. But it does provide a quick snapshot of segments that have many or few differences in the struggles.</a:t>
            </a:r>
            <a:endParaRPr lang="en-US" dirty="0"/>
          </a:p>
        </p:txBody>
      </p:sp>
      <p:sp>
        <p:nvSpPr>
          <p:cNvPr id="4" name="Slide Number Placeholder 3"/>
          <p:cNvSpPr>
            <a:spLocks noGrp="1"/>
          </p:cNvSpPr>
          <p:nvPr>
            <p:ph type="sldNum" sz="quarter" idx="10"/>
          </p:nvPr>
        </p:nvSpPr>
        <p:spPr/>
        <p:txBody>
          <a:bodyPr/>
          <a:lstStyle/>
          <a:p>
            <a:fld id="{57EA0325-4E46-9D4F-BBC9-DB3D3F4EE3D7}" type="slidenum">
              <a:rPr lang="en-US" smtClean="0"/>
              <a:t>50</a:t>
            </a:fld>
            <a:endParaRPr lang="en-US" dirty="0"/>
          </a:p>
        </p:txBody>
      </p:sp>
    </p:spTree>
    <p:extLst>
      <p:ext uri="{BB962C8B-B14F-4D97-AF65-F5344CB8AC3E}">
        <p14:creationId xmlns:p14="http://schemas.microsoft.com/office/powerpoint/2010/main" val="2081186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Barbara – this looks</a:t>
            </a:r>
            <a:r>
              <a:rPr lang="en-US" baseline="0" dirty="0"/>
              <a:t> a little bare at the moment, so I’m not sure I’m wild about it. But it does provide a quick snapshot of segments that have many or few differences in the struggles.</a:t>
            </a:r>
            <a:endParaRPr lang="en-US" dirty="0"/>
          </a:p>
        </p:txBody>
      </p:sp>
      <p:sp>
        <p:nvSpPr>
          <p:cNvPr id="4" name="Slide Number Placeholder 3"/>
          <p:cNvSpPr>
            <a:spLocks noGrp="1"/>
          </p:cNvSpPr>
          <p:nvPr>
            <p:ph type="sldNum" sz="quarter" idx="10"/>
          </p:nvPr>
        </p:nvSpPr>
        <p:spPr/>
        <p:txBody>
          <a:bodyPr/>
          <a:lstStyle/>
          <a:p>
            <a:fld id="{57EA0325-4E46-9D4F-BBC9-DB3D3F4EE3D7}" type="slidenum">
              <a:rPr lang="en-US" smtClean="0"/>
              <a:t>51</a:t>
            </a:fld>
            <a:endParaRPr lang="en-US" dirty="0"/>
          </a:p>
        </p:txBody>
      </p:sp>
    </p:spTree>
    <p:extLst>
      <p:ext uri="{BB962C8B-B14F-4D97-AF65-F5344CB8AC3E}">
        <p14:creationId xmlns:p14="http://schemas.microsoft.com/office/powerpoint/2010/main" val="1294140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7EA0325-4E46-9D4F-BBC9-DB3D3F4EE3D7}" type="slidenum">
              <a:rPr lang="en-US" smtClean="0"/>
              <a:t>52</a:t>
            </a:fld>
            <a:endParaRPr lang="en-US" dirty="0"/>
          </a:p>
        </p:txBody>
      </p:sp>
    </p:spTree>
    <p:extLst>
      <p:ext uri="{BB962C8B-B14F-4D97-AF65-F5344CB8AC3E}">
        <p14:creationId xmlns:p14="http://schemas.microsoft.com/office/powerpoint/2010/main" val="528164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EA0325-4E46-9D4F-BBC9-DB3D3F4EE3D7}" type="slidenum">
              <a:rPr lang="en-US" smtClean="0"/>
              <a:t>54</a:t>
            </a:fld>
            <a:endParaRPr lang="en-US"/>
          </a:p>
        </p:txBody>
      </p:sp>
    </p:spTree>
    <p:extLst>
      <p:ext uri="{BB962C8B-B14F-4D97-AF65-F5344CB8AC3E}">
        <p14:creationId xmlns:p14="http://schemas.microsoft.com/office/powerpoint/2010/main" val="33236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EA0325-4E46-9D4F-BBC9-DB3D3F4EE3D7}" type="slidenum">
              <a:rPr lang="en-US" smtClean="0"/>
              <a:t>4</a:t>
            </a:fld>
            <a:endParaRPr lang="en-US"/>
          </a:p>
        </p:txBody>
      </p:sp>
    </p:spTree>
    <p:extLst>
      <p:ext uri="{BB962C8B-B14F-4D97-AF65-F5344CB8AC3E}">
        <p14:creationId xmlns:p14="http://schemas.microsoft.com/office/powerpoint/2010/main" val="1121642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EA0325-4E46-9D4F-BBC9-DB3D3F4EE3D7}" type="slidenum">
              <a:rPr lang="en-US" smtClean="0"/>
              <a:t>5</a:t>
            </a:fld>
            <a:endParaRPr lang="en-US"/>
          </a:p>
        </p:txBody>
      </p:sp>
    </p:spTree>
    <p:extLst>
      <p:ext uri="{BB962C8B-B14F-4D97-AF65-F5344CB8AC3E}">
        <p14:creationId xmlns:p14="http://schemas.microsoft.com/office/powerpoint/2010/main" val="1298928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7EA0325-4E46-9D4F-BBC9-DB3D3F4EE3D7}" type="slidenum">
              <a:rPr lang="en-US" smtClean="0"/>
              <a:t>19</a:t>
            </a:fld>
            <a:endParaRPr lang="en-US" dirty="0"/>
          </a:p>
        </p:txBody>
      </p:sp>
    </p:spTree>
    <p:extLst>
      <p:ext uri="{BB962C8B-B14F-4D97-AF65-F5344CB8AC3E}">
        <p14:creationId xmlns:p14="http://schemas.microsoft.com/office/powerpoint/2010/main" val="1950535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EA0325-4E46-9D4F-BBC9-DB3D3F4EE3D7}" type="slidenum">
              <a:rPr lang="en-US" smtClean="0"/>
              <a:t>20</a:t>
            </a:fld>
            <a:endParaRPr lang="en-US" dirty="0"/>
          </a:p>
        </p:txBody>
      </p:sp>
    </p:spTree>
    <p:extLst>
      <p:ext uri="{BB962C8B-B14F-4D97-AF65-F5344CB8AC3E}">
        <p14:creationId xmlns:p14="http://schemas.microsoft.com/office/powerpoint/2010/main" val="1592980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EA0325-4E46-9D4F-BBC9-DB3D3F4EE3D7}" type="slidenum">
              <a:rPr lang="en-US" smtClean="0"/>
              <a:t>21</a:t>
            </a:fld>
            <a:endParaRPr lang="en-US" dirty="0"/>
          </a:p>
        </p:txBody>
      </p:sp>
    </p:spTree>
    <p:extLst>
      <p:ext uri="{BB962C8B-B14F-4D97-AF65-F5344CB8AC3E}">
        <p14:creationId xmlns:p14="http://schemas.microsoft.com/office/powerpoint/2010/main" val="2112437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EA0325-4E46-9D4F-BBC9-DB3D3F4EE3D7}" type="slidenum">
              <a:rPr lang="en-US" smtClean="0"/>
              <a:t>22</a:t>
            </a:fld>
            <a:endParaRPr lang="en-US" dirty="0"/>
          </a:p>
        </p:txBody>
      </p:sp>
    </p:spTree>
    <p:extLst>
      <p:ext uri="{BB962C8B-B14F-4D97-AF65-F5344CB8AC3E}">
        <p14:creationId xmlns:p14="http://schemas.microsoft.com/office/powerpoint/2010/main" val="680483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EA0325-4E46-9D4F-BBC9-DB3D3F4EE3D7}" type="slidenum">
              <a:rPr lang="en-US" smtClean="0"/>
              <a:t>29</a:t>
            </a:fld>
            <a:endParaRPr lang="en-US" dirty="0"/>
          </a:p>
        </p:txBody>
      </p:sp>
    </p:spTree>
    <p:extLst>
      <p:ext uri="{BB962C8B-B14F-4D97-AF65-F5344CB8AC3E}">
        <p14:creationId xmlns:p14="http://schemas.microsoft.com/office/powerpoint/2010/main" val="1136563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EA0325-4E46-9D4F-BBC9-DB3D3F4EE3D7}" type="slidenum">
              <a:rPr lang="en-US" smtClean="0"/>
              <a:t>30</a:t>
            </a:fld>
            <a:endParaRPr lang="en-US" dirty="0"/>
          </a:p>
        </p:txBody>
      </p:sp>
    </p:spTree>
    <p:extLst>
      <p:ext uri="{BB962C8B-B14F-4D97-AF65-F5344CB8AC3E}">
        <p14:creationId xmlns:p14="http://schemas.microsoft.com/office/powerpoint/2010/main" val="1729294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99C5B2-C258-4242-8D22-FEBFDEC6F335}" type="datetimeFigureOut">
              <a:rPr lang="en-US" smtClean="0"/>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FD9799-AD06-1F45-9A71-361D688C54C6}"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99C5B2-C258-4242-8D22-FEBFDEC6F335}" type="datetimeFigureOut">
              <a:rPr lang="en-US" smtClean="0"/>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FD9799-AD06-1F45-9A71-361D688C54C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99C5B2-C258-4242-8D22-FEBFDEC6F335}" type="datetimeFigureOut">
              <a:rPr lang="en-US" smtClean="0"/>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FD9799-AD06-1F45-9A71-361D688C54C6}"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99C5B2-C258-4242-8D22-FEBFDEC6F335}" type="datetimeFigureOut">
              <a:rPr lang="en-US" smtClean="0"/>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FD9799-AD06-1F45-9A71-361D688C54C6}" type="slidenum">
              <a:rPr lang="en-US" smtClean="0"/>
              <a:t>‹#›</a:t>
            </a:fld>
            <a:endParaRPr lang="en-US" dirty="0"/>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718284" y="96776"/>
            <a:ext cx="353797" cy="26957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99C5B2-C258-4242-8D22-FEBFDEC6F335}" type="datetimeFigureOut">
              <a:rPr lang="en-US" smtClean="0"/>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FD9799-AD06-1F45-9A71-361D688C54C6}"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99C5B2-C258-4242-8D22-FEBFDEC6F335}" type="datetimeFigureOut">
              <a:rPr lang="en-US" smtClean="0"/>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FD9799-AD06-1F45-9A71-361D688C54C6}" type="slidenum">
              <a:rPr lang="en-US" smtClean="0"/>
              <a:t>‹#›</a:t>
            </a:fld>
            <a:endParaRPr lang="en-US" dirty="0"/>
          </a:p>
        </p:txBody>
      </p:sp>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718284" y="96776"/>
            <a:ext cx="353797" cy="26957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99C5B2-C258-4242-8D22-FEBFDEC6F335}" type="datetimeFigureOut">
              <a:rPr lang="en-US" smtClean="0"/>
              <a:t>1/24/2018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EFD9799-AD06-1F45-9A71-361D688C54C6}" type="slidenum">
              <a:rPr lang="en-US" smtClean="0"/>
              <a:t>‹#›</a:t>
            </a:fld>
            <a:endParaRPr lang="en-US" dirty="0"/>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718284" y="96776"/>
            <a:ext cx="353797" cy="26957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99C5B2-C258-4242-8D22-FEBFDEC6F335}" type="datetimeFigureOut">
              <a:rPr lang="en-US" smtClean="0"/>
              <a:t>1/24/2018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EFD9799-AD06-1F45-9A71-361D688C54C6}"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99C5B2-C258-4242-8D22-FEBFDEC6F335}" type="datetimeFigureOut">
              <a:rPr lang="en-US" smtClean="0"/>
              <a:t>1/24/2018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EFD9799-AD06-1F45-9A71-361D688C54C6}"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99C5B2-C258-4242-8D22-FEBFDEC6F335}" type="datetimeFigureOut">
              <a:rPr lang="en-US" smtClean="0"/>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FD9799-AD06-1F45-9A71-361D688C54C6}" type="slidenum">
              <a:rPr lang="en-US" smtClean="0"/>
              <a:t>‹#›</a:t>
            </a:fld>
            <a:endParaRPr lang="en-US" dirty="0"/>
          </a:p>
        </p:txBody>
      </p:sp>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718284" y="96776"/>
            <a:ext cx="353797" cy="269576"/>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99C5B2-C258-4242-8D22-FEBFDEC6F335}" type="datetimeFigureOut">
              <a:rPr lang="en-US" smtClean="0"/>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FD9799-AD06-1F45-9A71-361D688C54C6}"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99C5B2-C258-4242-8D22-FEBFDEC6F335}" type="datetimeFigureOut">
              <a:rPr lang="en-US" smtClean="0"/>
              <a:t>1/24/2018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FD9799-AD06-1F45-9A71-361D688C54C6}" type="slidenum">
              <a:rPr lang="en-US" smtClean="0"/>
              <a:t>‹#›</a:t>
            </a:fld>
            <a:endParaRPr lang="en-US" dirty="0"/>
          </a:p>
        </p:txBody>
      </p:sp>
    </p:spTree>
    <p:extLst>
      <p:ext uri="{BB962C8B-B14F-4D97-AF65-F5344CB8AC3E}">
        <p14:creationId xmlns:p14="http://schemas.microsoft.com/office/powerpoint/2010/main" val="30516463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Text Box 30"/>
          <p:cNvSpPr txBox="1"/>
          <p:nvPr/>
        </p:nvSpPr>
        <p:spPr>
          <a:xfrm>
            <a:off x="576214" y="3957302"/>
            <a:ext cx="5110483" cy="1554779"/>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pPr>
            <a:r>
              <a:rPr lang="en-US" sz="2800" b="1" dirty="0">
                <a:latin typeface="Arial" charset="0"/>
                <a:ea typeface="Arial" charset="0"/>
                <a:cs typeface="Arial" charset="0"/>
              </a:rPr>
              <a:t>2017 National Study of Catholic Campus Ministry</a:t>
            </a:r>
            <a:endParaRPr lang="en-US" sz="1200" dirty="0">
              <a:ea typeface="Calibri" charset="0"/>
              <a:cs typeface="Times New Roman" charset="0"/>
            </a:endParaRPr>
          </a:p>
          <a:p>
            <a:r>
              <a:rPr lang="en-GB" sz="1200" dirty="0">
                <a:ea typeface="Calibri" charset="0"/>
                <a:cs typeface="Times New Roman" charset="0"/>
              </a:rPr>
              <a:t> </a:t>
            </a:r>
            <a:endParaRPr lang="en-US" sz="1200" dirty="0">
              <a:ea typeface="Calibri" charset="0"/>
              <a:cs typeface="Times New Roman" charset="0"/>
            </a:endParaRPr>
          </a:p>
          <a:p>
            <a:r>
              <a:rPr lang="en-GB" sz="1200" dirty="0">
                <a:ea typeface="Calibri" charset="0"/>
                <a:cs typeface="Times New Roman" charset="0"/>
              </a:rPr>
              <a:t> September 2017</a:t>
            </a:r>
            <a:endParaRPr lang="en-US" sz="1200" dirty="0">
              <a:ea typeface="Calibri" charset="0"/>
              <a:cs typeface="Times New Roman" charset="0"/>
            </a:endParaRPr>
          </a:p>
          <a:p>
            <a:r>
              <a:rPr lang="en-GB" sz="1200" dirty="0">
                <a:ea typeface="Calibri" charset="0"/>
                <a:cs typeface="Times New Roman" charset="0"/>
              </a:rPr>
              <a:t> </a:t>
            </a:r>
            <a:endParaRPr lang="en-US" sz="1200" dirty="0">
              <a:ea typeface="Calibri" charset="0"/>
              <a:cs typeface="Times New Roman" charset="0"/>
            </a:endParaRPr>
          </a:p>
          <a:p>
            <a:endParaRPr lang="en-US" sz="1000" dirty="0">
              <a:latin typeface="Arial" charset="0"/>
              <a:ea typeface="Arial" charset="0"/>
              <a:cs typeface="Arial" charset="0"/>
            </a:endParaRPr>
          </a:p>
          <a:p>
            <a:endParaRPr lang="en-US" sz="1200" dirty="0">
              <a:ea typeface="Calibri" charset="0"/>
              <a:cs typeface="Times New Roman" charset="0"/>
            </a:endParaRPr>
          </a:p>
        </p:txBody>
      </p:sp>
      <p:sp>
        <p:nvSpPr>
          <p:cNvPr id="13" name="Rectangle 12"/>
          <p:cNvSpPr/>
          <p:nvPr/>
        </p:nvSpPr>
        <p:spPr>
          <a:xfrm>
            <a:off x="578994" y="5729989"/>
            <a:ext cx="4524483" cy="405328"/>
          </a:xfrm>
          <a:prstGeom prst="rect">
            <a:avLst/>
          </a:prstGeom>
          <a:solidFill>
            <a:srgbClr val="B200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dirty="0"/>
              <a:t>Preliminary Summary of the Research</a:t>
            </a:r>
          </a:p>
        </p:txBody>
      </p:sp>
      <p:sp>
        <p:nvSpPr>
          <p:cNvPr id="14" name="TextBox 13"/>
          <p:cNvSpPr txBox="1"/>
          <p:nvPr/>
        </p:nvSpPr>
        <p:spPr>
          <a:xfrm>
            <a:off x="7284378" y="3957302"/>
            <a:ext cx="1160979" cy="861774"/>
          </a:xfrm>
          <a:prstGeom prst="rect">
            <a:avLst/>
          </a:prstGeom>
          <a:noFill/>
        </p:spPr>
        <p:txBody>
          <a:bodyPr wrap="square" rtlCol="0">
            <a:spAutoFit/>
          </a:bodyPr>
          <a:lstStyle/>
          <a:p>
            <a:r>
              <a:rPr lang="en-GB" sz="1000" b="1" dirty="0">
                <a:solidFill>
                  <a:srgbClr val="B2005C"/>
                </a:solidFill>
                <a:latin typeface="Arial" charset="0"/>
                <a:ea typeface="Arial" charset="0"/>
                <a:cs typeface="Arial" charset="0"/>
              </a:rPr>
              <a:t>PREPARED BY:</a:t>
            </a:r>
            <a:endParaRPr lang="en-US" sz="1000" dirty="0">
              <a:solidFill>
                <a:srgbClr val="B2005C"/>
              </a:solidFill>
              <a:latin typeface="Arial" charset="0"/>
              <a:ea typeface="Arial" charset="0"/>
              <a:cs typeface="Arial" charset="0"/>
            </a:endParaRPr>
          </a:p>
          <a:p>
            <a:r>
              <a:rPr lang="en-GB" sz="1000" dirty="0">
                <a:latin typeface="Arial" charset="0"/>
                <a:ea typeface="Arial" charset="0"/>
                <a:cs typeface="Arial" charset="0"/>
              </a:rPr>
              <a:t> </a:t>
            </a:r>
            <a:endParaRPr lang="en-US" sz="1000" dirty="0">
              <a:latin typeface="Arial" charset="0"/>
              <a:ea typeface="Arial" charset="0"/>
              <a:cs typeface="Arial" charset="0"/>
            </a:endParaRPr>
          </a:p>
          <a:p>
            <a:r>
              <a:rPr lang="en-GB" sz="1000" dirty="0">
                <a:latin typeface="Arial" charset="0"/>
                <a:ea typeface="Arial" charset="0"/>
                <a:cs typeface="Arial" charset="0"/>
              </a:rPr>
              <a:t>Hans Plate</a:t>
            </a:r>
            <a:endParaRPr lang="en-US" sz="1000" dirty="0">
              <a:latin typeface="Arial" charset="0"/>
              <a:ea typeface="Arial" charset="0"/>
              <a:cs typeface="Arial" charset="0"/>
            </a:endParaRPr>
          </a:p>
          <a:p>
            <a:r>
              <a:rPr lang="en-GB" sz="1000" dirty="0">
                <a:latin typeface="Arial" charset="0"/>
                <a:ea typeface="Arial" charset="0"/>
                <a:cs typeface="Arial" charset="0"/>
              </a:rPr>
              <a:t>President</a:t>
            </a:r>
            <a:endParaRPr lang="en-US" sz="1000" dirty="0">
              <a:latin typeface="Arial" charset="0"/>
              <a:ea typeface="Arial" charset="0"/>
              <a:cs typeface="Arial" charset="0"/>
            </a:endParaRPr>
          </a:p>
          <a:p>
            <a:r>
              <a:rPr lang="en-GB" sz="1000" dirty="0" err="1">
                <a:latin typeface="Arial" charset="0"/>
                <a:ea typeface="Arial" charset="0"/>
                <a:cs typeface="Arial" charset="0"/>
              </a:rPr>
              <a:t>Vinea</a:t>
            </a:r>
            <a:r>
              <a:rPr lang="en-GB" sz="1000" dirty="0">
                <a:latin typeface="Arial" charset="0"/>
                <a:ea typeface="Arial" charset="0"/>
                <a:cs typeface="Arial" charset="0"/>
              </a:rPr>
              <a:t> Research</a:t>
            </a:r>
            <a:endParaRPr lang="en-US" sz="1000" dirty="0">
              <a:latin typeface="Arial" charset="0"/>
              <a:ea typeface="Arial" charset="0"/>
              <a:cs typeface="Arial" charset="0"/>
            </a:endParaRPr>
          </a:p>
        </p:txBody>
      </p:sp>
      <p:sp>
        <p:nvSpPr>
          <p:cNvPr id="15" name="TextBox 14"/>
          <p:cNvSpPr txBox="1"/>
          <p:nvPr/>
        </p:nvSpPr>
        <p:spPr>
          <a:xfrm>
            <a:off x="5497033" y="3957302"/>
            <a:ext cx="1787345" cy="1015663"/>
          </a:xfrm>
          <a:prstGeom prst="rect">
            <a:avLst/>
          </a:prstGeom>
          <a:noFill/>
        </p:spPr>
        <p:txBody>
          <a:bodyPr wrap="square" rtlCol="0">
            <a:spAutoFit/>
          </a:bodyPr>
          <a:lstStyle/>
          <a:p>
            <a:r>
              <a:rPr lang="en-GB" sz="1000" b="1" dirty="0">
                <a:solidFill>
                  <a:srgbClr val="B2005C"/>
                </a:solidFill>
                <a:latin typeface="Arial" charset="0"/>
                <a:ea typeface="Arial" charset="0"/>
                <a:cs typeface="Arial" charset="0"/>
              </a:rPr>
              <a:t>PREPARED FOR:</a:t>
            </a:r>
            <a:endParaRPr lang="en-US" sz="1000" dirty="0">
              <a:solidFill>
                <a:srgbClr val="B2005C"/>
              </a:solidFill>
              <a:latin typeface="Arial" charset="0"/>
              <a:ea typeface="Arial" charset="0"/>
              <a:cs typeface="Arial" charset="0"/>
            </a:endParaRPr>
          </a:p>
          <a:p>
            <a:r>
              <a:rPr lang="en-GB" sz="1000" dirty="0">
                <a:latin typeface="Arial" charset="0"/>
                <a:ea typeface="Arial" charset="0"/>
                <a:cs typeface="Arial" charset="0"/>
              </a:rPr>
              <a:t> </a:t>
            </a:r>
            <a:endParaRPr lang="en-US" sz="1000" dirty="0">
              <a:latin typeface="Arial" charset="0"/>
              <a:ea typeface="Arial" charset="0"/>
              <a:cs typeface="Arial" charset="0"/>
            </a:endParaRPr>
          </a:p>
          <a:p>
            <a:r>
              <a:rPr lang="en-US" sz="1000" dirty="0">
                <a:latin typeface="Arial" charset="0"/>
                <a:ea typeface="Arial" charset="0"/>
                <a:cs typeface="Arial" charset="0"/>
              </a:rPr>
              <a:t>Barbara </a:t>
            </a:r>
            <a:r>
              <a:rPr lang="en-US" sz="1000" dirty="0" err="1">
                <a:latin typeface="Arial" charset="0"/>
                <a:ea typeface="Arial" charset="0"/>
                <a:cs typeface="Arial" charset="0"/>
              </a:rPr>
              <a:t>McCrabb</a:t>
            </a:r>
            <a:endParaRPr lang="en-US" sz="1000" dirty="0">
              <a:latin typeface="Arial" charset="0"/>
              <a:ea typeface="Arial" charset="0"/>
              <a:cs typeface="Arial" charset="0"/>
            </a:endParaRPr>
          </a:p>
          <a:p>
            <a:r>
              <a:rPr lang="en-US" sz="1000" dirty="0">
                <a:latin typeface="Arial" charset="0"/>
                <a:ea typeface="Arial" charset="0"/>
                <a:cs typeface="Arial" charset="0"/>
              </a:rPr>
              <a:t>Assistant Director for Higher Education</a:t>
            </a:r>
          </a:p>
          <a:p>
            <a:r>
              <a:rPr lang="en-GB" sz="1000" dirty="0">
                <a:latin typeface="Arial" charset="0"/>
                <a:ea typeface="Arial" charset="0"/>
                <a:cs typeface="Arial" charset="0"/>
              </a:rPr>
              <a:t>USCCB</a:t>
            </a:r>
            <a:endParaRPr lang="en-US" sz="1000" dirty="0">
              <a:latin typeface="Arial" charset="0"/>
              <a:ea typeface="Arial" charset="0"/>
              <a:cs typeface="Arial" charset="0"/>
            </a:endParaRPr>
          </a:p>
        </p:txBody>
      </p:sp>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55894" y="5436066"/>
            <a:ext cx="2889464" cy="699251"/>
          </a:xfrm>
          <a:prstGeom prst="rect">
            <a:avLst/>
          </a:prstGeom>
        </p:spPr>
      </p:pic>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3730"/>
            <a:ext cx="9144000" cy="3131399"/>
          </a:xfrm>
          <a:prstGeom prst="rect">
            <a:avLst/>
          </a:prstGeom>
        </p:spPr>
      </p:pic>
    </p:spTree>
    <p:extLst>
      <p:ext uri="{BB962C8B-B14F-4D97-AF65-F5344CB8AC3E}">
        <p14:creationId xmlns:p14="http://schemas.microsoft.com/office/powerpoint/2010/main" val="1173044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8767" y="932807"/>
            <a:ext cx="8926658" cy="1323439"/>
          </a:xfrm>
          <a:prstGeom prst="rect">
            <a:avLst/>
          </a:prstGeom>
          <a:noFill/>
        </p:spPr>
        <p:txBody>
          <a:bodyPr wrap="square" rtlCol="0">
            <a:spAutoFit/>
          </a:bodyPr>
          <a:lstStyle/>
          <a:p>
            <a:r>
              <a:rPr lang="en-US" sz="4000" b="1" dirty="0">
                <a:solidFill>
                  <a:srgbClr val="B31C5B"/>
                </a:solidFill>
                <a:latin typeface="Arial" charset="0"/>
                <a:ea typeface="Arial" charset="0"/>
                <a:cs typeface="Arial" charset="0"/>
              </a:rPr>
              <a:t>Formation, Training &amp;</a:t>
            </a:r>
          </a:p>
          <a:p>
            <a:r>
              <a:rPr lang="en-US" sz="4000" b="1" dirty="0">
                <a:solidFill>
                  <a:srgbClr val="B31C5B"/>
                </a:solidFill>
                <a:latin typeface="Arial" charset="0"/>
                <a:ea typeface="Arial" charset="0"/>
                <a:cs typeface="Arial" charset="0"/>
              </a:rPr>
              <a:t>Professional Development</a:t>
            </a:r>
            <a:endParaRPr lang="en-US" sz="4000" dirty="0">
              <a:solidFill>
                <a:srgbClr val="B31C5B"/>
              </a:solidFill>
            </a:endParaRPr>
          </a:p>
        </p:txBody>
      </p:sp>
      <p:sp>
        <p:nvSpPr>
          <p:cNvPr id="6" name="TextBox 5"/>
          <p:cNvSpPr txBox="1"/>
          <p:nvPr/>
        </p:nvSpPr>
        <p:spPr>
          <a:xfrm>
            <a:off x="8648700" y="28574"/>
            <a:ext cx="466725" cy="600075"/>
          </a:xfrm>
          <a:prstGeom prst="rect">
            <a:avLst/>
          </a:prstGeom>
          <a:solidFill>
            <a:schemeClr val="bg1"/>
          </a:solidFill>
        </p:spPr>
        <p:txBody>
          <a:bodyPr wrap="square" rtlCol="0">
            <a:spAutoFit/>
          </a:bodyPr>
          <a:lstStyle/>
          <a:p>
            <a:endParaRPr lang="en-US" dirty="0"/>
          </a:p>
        </p:txBody>
      </p:sp>
      <p:pic>
        <p:nvPicPr>
          <p:cNvPr id="2" name="Picture 1" descr="shutterstock_573112123.jpg"/>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2281646"/>
            <a:ext cx="9144000" cy="4576354"/>
          </a:xfrm>
          <a:prstGeom prst="rect">
            <a:avLst/>
          </a:prstGeom>
        </p:spPr>
      </p:pic>
    </p:spTree>
    <p:extLst>
      <p:ext uri="{BB962C8B-B14F-4D97-AF65-F5344CB8AC3E}">
        <p14:creationId xmlns:p14="http://schemas.microsoft.com/office/powerpoint/2010/main" val="27339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6490010"/>
            <a:ext cx="9143999" cy="367990"/>
          </a:xfrm>
          <a:prstGeom prst="rect">
            <a:avLst/>
          </a:prstGeom>
          <a:solidFill>
            <a:srgbClr val="B2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5373384" y="6577570"/>
            <a:ext cx="3606230" cy="215444"/>
          </a:xfrm>
          <a:prstGeom prst="rect">
            <a:avLst/>
          </a:prstGeom>
          <a:noFill/>
        </p:spPr>
        <p:txBody>
          <a:bodyPr wrap="square" rtlCol="0">
            <a:spAutoFit/>
          </a:bodyPr>
          <a:lstStyle/>
          <a:p>
            <a:pPr algn="r"/>
            <a:fld id="{D87A6DA5-A49C-AE44-90B5-FA07B3D6FBAE}" type="slidenum">
              <a:rPr lang="en-US" sz="800" b="1" smtClean="0">
                <a:solidFill>
                  <a:schemeClr val="bg1"/>
                </a:solidFill>
                <a:latin typeface="Arial" charset="0"/>
                <a:ea typeface="Arial" charset="0"/>
                <a:cs typeface="Arial" charset="0"/>
              </a:rPr>
              <a:t>11</a:t>
            </a:fld>
            <a:endParaRPr lang="en-US" sz="800" b="1" dirty="0">
              <a:solidFill>
                <a:schemeClr val="bg1"/>
              </a:solidFill>
              <a:latin typeface="Arial" charset="0"/>
              <a:ea typeface="Arial" charset="0"/>
              <a:cs typeface="Arial" charset="0"/>
            </a:endParaRPr>
          </a:p>
        </p:txBody>
      </p:sp>
      <p:sp>
        <p:nvSpPr>
          <p:cNvPr id="16" name="TextBox 15"/>
          <p:cNvSpPr txBox="1"/>
          <p:nvPr/>
        </p:nvSpPr>
        <p:spPr>
          <a:xfrm>
            <a:off x="5373384" y="6577570"/>
            <a:ext cx="3606230" cy="215444"/>
          </a:xfrm>
          <a:prstGeom prst="rect">
            <a:avLst/>
          </a:prstGeom>
          <a:noFill/>
        </p:spPr>
        <p:txBody>
          <a:bodyPr wrap="square" rtlCol="0">
            <a:spAutoFit/>
          </a:bodyPr>
          <a:lstStyle/>
          <a:p>
            <a:pPr algn="r"/>
            <a:fld id="{6AA631CD-0ED6-5241-B04D-327E06B10D85}" type="slidenum">
              <a:rPr lang="en-US" sz="800" b="1">
                <a:solidFill>
                  <a:schemeClr val="bg1"/>
                </a:solidFill>
                <a:latin typeface="Arial" charset="0"/>
                <a:ea typeface="Arial" charset="0"/>
                <a:cs typeface="Arial" charset="0"/>
              </a:rPr>
              <a:t>11</a:t>
            </a:fld>
            <a:endParaRPr lang="en-US" sz="800" b="1" dirty="0">
              <a:solidFill>
                <a:schemeClr val="bg1"/>
              </a:solidFill>
              <a:latin typeface="Arial" charset="0"/>
              <a:ea typeface="Arial" charset="0"/>
              <a:cs typeface="Arial" charset="0"/>
            </a:endParaRPr>
          </a:p>
        </p:txBody>
      </p:sp>
      <p:sp>
        <p:nvSpPr>
          <p:cNvPr id="4" name="TextBox 3"/>
          <p:cNvSpPr txBox="1"/>
          <p:nvPr/>
        </p:nvSpPr>
        <p:spPr>
          <a:xfrm>
            <a:off x="0" y="6253009"/>
            <a:ext cx="4990012" cy="230832"/>
          </a:xfrm>
          <a:prstGeom prst="rect">
            <a:avLst/>
          </a:prstGeom>
          <a:noFill/>
        </p:spPr>
        <p:txBody>
          <a:bodyPr wrap="square" rtlCol="0">
            <a:spAutoFit/>
          </a:bodyPr>
          <a:lstStyle/>
          <a:p>
            <a:pPr marL="288925" indent="-288925"/>
            <a:r>
              <a:rPr lang="en-US" sz="900" dirty="0"/>
              <a:t>Q28	Which of the following were components in your ministerial formation: (Choose all that apply)</a:t>
            </a:r>
          </a:p>
        </p:txBody>
      </p:sp>
      <p:sp>
        <p:nvSpPr>
          <p:cNvPr id="26" name="TextBox 25"/>
          <p:cNvSpPr txBox="1"/>
          <p:nvPr/>
        </p:nvSpPr>
        <p:spPr>
          <a:xfrm>
            <a:off x="381000" y="102742"/>
            <a:ext cx="8084906" cy="1078024"/>
          </a:xfrm>
          <a:prstGeom prst="rect">
            <a:avLst/>
          </a:prstGeom>
          <a:noFill/>
        </p:spPr>
        <p:txBody>
          <a:bodyPr wrap="square" rtlCol="0" anchor="b" anchorCtr="0">
            <a:normAutofit fontScale="77500" lnSpcReduction="20000"/>
          </a:bodyPr>
          <a:lstStyle/>
          <a:p>
            <a:r>
              <a:rPr lang="en-US" sz="2800" b="1" dirty="0">
                <a:solidFill>
                  <a:srgbClr val="B2005C"/>
                </a:solidFill>
                <a:latin typeface="Arial" charset="0"/>
                <a:ea typeface="Arial" charset="0"/>
                <a:cs typeface="Arial" charset="0"/>
              </a:rPr>
              <a:t>Campus ministers have been formed in a number of different ways, most notably via degree-based education, supervised field work, and missionary training.</a:t>
            </a:r>
          </a:p>
        </p:txBody>
      </p:sp>
      <p:sp>
        <p:nvSpPr>
          <p:cNvPr id="27" name="TextBox 26"/>
          <p:cNvSpPr txBox="1"/>
          <p:nvPr/>
        </p:nvSpPr>
        <p:spPr>
          <a:xfrm>
            <a:off x="381000" y="1401593"/>
            <a:ext cx="7877810" cy="307777"/>
          </a:xfrm>
          <a:prstGeom prst="rect">
            <a:avLst/>
          </a:prstGeom>
          <a:noFill/>
        </p:spPr>
        <p:txBody>
          <a:bodyPr wrap="square" rtlCol="0">
            <a:spAutoFit/>
          </a:bodyPr>
          <a:lstStyle/>
          <a:p>
            <a:r>
              <a:rPr lang="en-US" sz="1400" b="1" dirty="0"/>
              <a:t>Methods of Ministerial Formation</a:t>
            </a:r>
          </a:p>
        </p:txBody>
      </p:sp>
      <p:graphicFrame>
        <p:nvGraphicFramePr>
          <p:cNvPr id="3" name="Chart 2"/>
          <p:cNvGraphicFramePr/>
          <p:nvPr>
            <p:extLst/>
          </p:nvPr>
        </p:nvGraphicFramePr>
        <p:xfrm>
          <a:off x="726392" y="2056135"/>
          <a:ext cx="7532417"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6373946" y="6253570"/>
            <a:ext cx="2770054" cy="230832"/>
          </a:xfrm>
          <a:prstGeom prst="rect">
            <a:avLst/>
          </a:prstGeom>
          <a:noFill/>
        </p:spPr>
        <p:txBody>
          <a:bodyPr wrap="square" rtlCol="0">
            <a:spAutoFit/>
          </a:bodyPr>
          <a:lstStyle/>
          <a:p>
            <a:pPr marL="409575" indent="-409575" algn="r"/>
            <a:r>
              <a:rPr lang="en-US" sz="900" dirty="0"/>
              <a:t>n=1,047</a:t>
            </a:r>
          </a:p>
        </p:txBody>
      </p:sp>
      <p:cxnSp>
        <p:nvCxnSpPr>
          <p:cNvPr id="17" name="Straight Connector 16"/>
          <p:cNvCxnSpPr/>
          <p:nvPr/>
        </p:nvCxnSpPr>
        <p:spPr>
          <a:xfrm flipH="1" flipV="1">
            <a:off x="6920938" y="3315034"/>
            <a:ext cx="565177" cy="633122"/>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1929860000"/>
              </p:ext>
            </p:extLst>
          </p:nvPr>
        </p:nvGraphicFramePr>
        <p:xfrm>
          <a:off x="6924984" y="2525798"/>
          <a:ext cx="1949526" cy="789236"/>
        </p:xfrm>
        <a:graphic>
          <a:graphicData uri="http://schemas.openxmlformats.org/drawingml/2006/table">
            <a:tbl>
              <a:tblPr firstRow="1" bandRow="1">
                <a:tableStyleId>{2D5ABB26-0587-4C30-8999-92F81FD0307C}</a:tableStyleId>
              </a:tblPr>
              <a:tblGrid>
                <a:gridCol w="1424345">
                  <a:extLst>
                    <a:ext uri="{9D8B030D-6E8A-4147-A177-3AD203B41FA5}">
                      <a16:colId xmlns:a16="http://schemas.microsoft.com/office/drawing/2014/main" val="20000"/>
                    </a:ext>
                  </a:extLst>
                </a:gridCol>
                <a:gridCol w="525181">
                  <a:extLst>
                    <a:ext uri="{9D8B030D-6E8A-4147-A177-3AD203B41FA5}">
                      <a16:colId xmlns:a16="http://schemas.microsoft.com/office/drawing/2014/main" val="20001"/>
                    </a:ext>
                  </a:extLst>
                </a:gridCol>
              </a:tblGrid>
              <a:tr h="197309">
                <a:tc>
                  <a:txBody>
                    <a:bodyPr/>
                    <a:lstStyle/>
                    <a:p>
                      <a:pPr algn="l" fontAlgn="b"/>
                      <a:r>
                        <a:rPr lang="en-US" sz="1000" b="1" i="0" u="none" strike="noStrike" dirty="0">
                          <a:solidFill>
                            <a:schemeClr val="tx1"/>
                          </a:solidFill>
                          <a:effectLst/>
                          <a:latin typeface="Calibri"/>
                          <a:cs typeface="Calibri"/>
                        </a:rPr>
                        <a:t>Write-In</a:t>
                      </a:r>
                      <a:r>
                        <a:rPr lang="en-US" sz="1000" b="1" i="0" u="none" strike="noStrike" baseline="0" dirty="0">
                          <a:solidFill>
                            <a:schemeClr val="tx1"/>
                          </a:solidFill>
                          <a:effectLst/>
                          <a:latin typeface="Calibri"/>
                          <a:cs typeface="Calibri"/>
                        </a:rPr>
                        <a:t> (Grouped)</a:t>
                      </a:r>
                      <a:endParaRPr lang="en-US" sz="1000" b="1" i="0" u="none" strike="noStrike" dirty="0">
                        <a:solidFill>
                          <a:schemeClr val="tx1"/>
                        </a:solidFill>
                        <a:effectLst/>
                        <a:latin typeface="Calibri"/>
                        <a:cs typeface="Calibri"/>
                      </a:endParaRPr>
                    </a:p>
                  </a:txBody>
                  <a:tcPr marT="12700" marB="9144" anchor="ctr">
                    <a:lnL w="12700" cap="flat" cmpd="sng" algn="ctr">
                      <a:solidFill>
                        <a:schemeClr val="bg1">
                          <a:lumMod val="50000"/>
                        </a:scheme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solidFill>
                  </a:tcPr>
                </a:tc>
                <a:tc>
                  <a:txBody>
                    <a:bodyPr/>
                    <a:lstStyle/>
                    <a:p>
                      <a:pPr algn="ctr" fontAlgn="b"/>
                      <a:r>
                        <a:rPr lang="en-US" sz="1000" b="1" i="0" u="none" strike="noStrike" dirty="0">
                          <a:solidFill>
                            <a:schemeClr val="tx1"/>
                          </a:solidFill>
                          <a:effectLst/>
                          <a:latin typeface="Calibri"/>
                          <a:cs typeface="Calibri"/>
                        </a:rPr>
                        <a:t>%</a:t>
                      </a:r>
                      <a:endParaRPr lang="mr-IN" sz="1000" b="1" i="0" u="none" strike="noStrike" dirty="0">
                        <a:solidFill>
                          <a:schemeClr val="tx1"/>
                        </a:solidFill>
                        <a:effectLst/>
                        <a:latin typeface="Calibri"/>
                        <a:cs typeface="Calibri"/>
                      </a:endParaRPr>
                    </a:p>
                  </a:txBody>
                  <a:tcPr marT="12700" marB="9144" anchor="ctr">
                    <a:lnL w="12700" cap="flat" cmpd="sng" algn="ctr">
                      <a:solidFill>
                        <a:prstClr val="white">
                          <a:lumMod val="75000"/>
                        </a:prst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97309">
                <a:tc>
                  <a:txBody>
                    <a:bodyPr/>
                    <a:lstStyle/>
                    <a:p>
                      <a:pPr algn="l" fontAlgn="b"/>
                      <a:r>
                        <a:rPr lang="en-US" sz="1000" b="0" i="0" u="none" strike="noStrike" dirty="0">
                          <a:solidFill>
                            <a:schemeClr val="tx1"/>
                          </a:solidFill>
                          <a:effectLst/>
                          <a:latin typeface="Calibri"/>
                          <a:cs typeface="Calibri"/>
                        </a:rPr>
                        <a:t>Seminary/Deaconate</a:t>
                      </a:r>
                    </a:p>
                  </a:txBody>
                  <a:tcPr marT="12700" marB="9144" anchor="ctr">
                    <a:lnL w="12700" cap="flat" cmpd="sng" algn="ctr">
                      <a:solidFill>
                        <a:schemeClr val="bg1">
                          <a:lumMod val="50000"/>
                        </a:scheme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chemeClr val="tx1"/>
                          </a:solidFill>
                          <a:effectLst/>
                          <a:latin typeface="Calibri"/>
                          <a:cs typeface="Calibri"/>
                        </a:rPr>
                        <a:t>6</a:t>
                      </a:r>
                      <a:r>
                        <a:rPr lang="mr-IN" sz="1000" b="0" i="0" u="none" strike="noStrike" dirty="0">
                          <a:solidFill>
                            <a:schemeClr val="tx1"/>
                          </a:solidFill>
                          <a:effectLst/>
                          <a:latin typeface="Calibri"/>
                          <a:cs typeface="Calibri"/>
                        </a:rPr>
                        <a:t>% </a:t>
                      </a:r>
                    </a:p>
                  </a:txBody>
                  <a:tcPr marT="12700" marB="9144" anchor="ctr">
                    <a:lnL w="12700" cap="flat" cmpd="sng" algn="ctr">
                      <a:solidFill>
                        <a:prstClr val="white">
                          <a:lumMod val="75000"/>
                        </a:prst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7309">
                <a:tc>
                  <a:txBody>
                    <a:bodyPr/>
                    <a:lstStyle/>
                    <a:p>
                      <a:pPr algn="l" fontAlgn="b"/>
                      <a:r>
                        <a:rPr lang="en-US" sz="1000" b="0" i="0" u="none" strike="noStrike" dirty="0">
                          <a:solidFill>
                            <a:schemeClr val="tx1"/>
                          </a:solidFill>
                          <a:effectLst/>
                          <a:latin typeface="Calibri"/>
                          <a:cs typeface="Calibri"/>
                        </a:rPr>
                        <a:t>Religious Life</a:t>
                      </a:r>
                    </a:p>
                  </a:txBody>
                  <a:tcPr marT="12700" marB="9144" anchor="ctr">
                    <a:lnL w="12700" cap="flat" cmpd="sng" algn="ctr">
                      <a:solidFill>
                        <a:schemeClr val="bg1">
                          <a:lumMod val="50000"/>
                        </a:scheme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chemeClr val="tx1"/>
                          </a:solidFill>
                          <a:effectLst/>
                          <a:latin typeface="Calibri"/>
                          <a:cs typeface="Calibri"/>
                        </a:rPr>
                        <a:t>3</a:t>
                      </a:r>
                      <a:r>
                        <a:rPr lang="mr-IN" sz="1000" b="0" i="0" u="none" strike="noStrike" dirty="0">
                          <a:solidFill>
                            <a:schemeClr val="tx1"/>
                          </a:solidFill>
                          <a:effectLst/>
                          <a:latin typeface="Calibri"/>
                          <a:cs typeface="Calibri"/>
                        </a:rPr>
                        <a:t>% </a:t>
                      </a:r>
                    </a:p>
                  </a:txBody>
                  <a:tcPr marT="12700" marB="9144" anchor="ctr">
                    <a:lnL w="12700" cap="flat" cmpd="sng" algn="ctr">
                      <a:solidFill>
                        <a:prstClr val="white">
                          <a:lumMod val="75000"/>
                        </a:prst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97309">
                <a:tc>
                  <a:txBody>
                    <a:bodyPr/>
                    <a:lstStyle/>
                    <a:p>
                      <a:pPr algn="l" fontAlgn="b"/>
                      <a:r>
                        <a:rPr lang="en-US" sz="1000" b="0" i="0" u="none" strike="noStrike" dirty="0">
                          <a:solidFill>
                            <a:schemeClr val="tx1"/>
                          </a:solidFill>
                          <a:effectLst/>
                          <a:latin typeface="Calibri"/>
                          <a:cs typeface="Calibri"/>
                        </a:rPr>
                        <a:t>Academic training</a:t>
                      </a:r>
                    </a:p>
                  </a:txBody>
                  <a:tcPr marT="12700" marB="9144" anchor="ctr">
                    <a:lnL w="12700" cap="flat" cmpd="sng" algn="ctr">
                      <a:solidFill>
                        <a:schemeClr val="bg1">
                          <a:lumMod val="50000"/>
                        </a:scheme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chemeClr val="tx1"/>
                          </a:solidFill>
                          <a:effectLst/>
                          <a:latin typeface="Calibri"/>
                          <a:cs typeface="Calibri"/>
                        </a:rPr>
                        <a:t>2</a:t>
                      </a:r>
                      <a:r>
                        <a:rPr lang="mr-IN" sz="1000" b="0" i="0" u="none" strike="noStrike" dirty="0">
                          <a:solidFill>
                            <a:schemeClr val="tx1"/>
                          </a:solidFill>
                          <a:effectLst/>
                          <a:latin typeface="Calibri"/>
                          <a:cs typeface="Calibri"/>
                        </a:rPr>
                        <a:t>% </a:t>
                      </a:r>
                    </a:p>
                  </a:txBody>
                  <a:tcPr marT="12700" marB="9144" anchor="ctr">
                    <a:lnL w="12700" cap="flat" cmpd="sng" algn="ctr">
                      <a:solidFill>
                        <a:prstClr val="white">
                          <a:lumMod val="75000"/>
                        </a:prst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18" name="TextBox 17"/>
          <p:cNvSpPr txBox="1"/>
          <p:nvPr/>
        </p:nvSpPr>
        <p:spPr>
          <a:xfrm>
            <a:off x="44346" y="6566283"/>
            <a:ext cx="3606230" cy="215444"/>
          </a:xfrm>
          <a:prstGeom prst="rect">
            <a:avLst/>
          </a:prstGeom>
          <a:noFill/>
        </p:spPr>
        <p:txBody>
          <a:bodyPr wrap="square" rtlCol="0">
            <a:spAutoFit/>
          </a:bodyPr>
          <a:lstStyle/>
          <a:p>
            <a:r>
              <a:rPr lang="en-US" sz="800" b="1" dirty="0">
                <a:solidFill>
                  <a:schemeClr val="bg1"/>
                </a:solidFill>
                <a:latin typeface="Arial" charset="0"/>
                <a:ea typeface="Arial" charset="0"/>
                <a:cs typeface="Arial" charset="0"/>
              </a:rPr>
              <a:t>Formation, Training, and Professional Development</a:t>
            </a:r>
          </a:p>
        </p:txBody>
      </p:sp>
      <p:sp>
        <p:nvSpPr>
          <p:cNvPr id="20" name="TextBox 19"/>
          <p:cNvSpPr txBox="1"/>
          <p:nvPr/>
        </p:nvSpPr>
        <p:spPr>
          <a:xfrm>
            <a:off x="3367044" y="2445151"/>
            <a:ext cx="2658852" cy="646331"/>
          </a:xfrm>
          <a:prstGeom prst="rect">
            <a:avLst/>
          </a:prstGeom>
          <a:noFill/>
          <a:ln w="12700">
            <a:solidFill>
              <a:schemeClr val="accent5"/>
            </a:solidFill>
          </a:ln>
        </p:spPr>
        <p:txBody>
          <a:bodyPr wrap="square" lIns="45720" rIns="45720" rtlCol="0">
            <a:spAutoFit/>
          </a:bodyPr>
          <a:lstStyle/>
          <a:p>
            <a:r>
              <a:rPr lang="en-US" sz="1200" dirty="0"/>
              <a:t>Missionary training is more likely to be an </a:t>
            </a:r>
            <a:r>
              <a:rPr lang="en-US" sz="1200" u="sng" dirty="0"/>
              <a:t>exclusive</a:t>
            </a:r>
            <a:r>
              <a:rPr lang="en-US" sz="1200" dirty="0"/>
              <a:t> component (i.e., less likely to go through other formation methods).</a:t>
            </a:r>
          </a:p>
        </p:txBody>
      </p:sp>
      <p:cxnSp>
        <p:nvCxnSpPr>
          <p:cNvPr id="24" name="Straight Connector 23"/>
          <p:cNvCxnSpPr/>
          <p:nvPr/>
        </p:nvCxnSpPr>
        <p:spPr>
          <a:xfrm flipV="1">
            <a:off x="3187582" y="3096353"/>
            <a:ext cx="179462" cy="201589"/>
          </a:xfrm>
          <a:prstGeom prst="line">
            <a:avLst/>
          </a:prstGeom>
          <a:ln w="12700" cmpd="sng">
            <a:solidFill>
              <a:schemeClr val="accent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3845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5695841" y="2219732"/>
            <a:ext cx="1591056" cy="3351559"/>
          </a:xfrm>
          <a:prstGeom prst="rect">
            <a:avLst/>
          </a:prstGeom>
          <a:solidFill>
            <a:srgbClr val="69B342">
              <a:alpha val="19608"/>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algn="ctr"/>
            <a:r>
              <a:rPr lang="en-US" sz="1400" dirty="0">
                <a:solidFill>
                  <a:schemeClr val="tx1">
                    <a:lumMod val="85000"/>
                    <a:lumOff val="15000"/>
                  </a:schemeClr>
                </a:solidFill>
              </a:rPr>
              <a:t>Moderately Effective</a:t>
            </a:r>
          </a:p>
        </p:txBody>
      </p:sp>
      <p:sp>
        <p:nvSpPr>
          <p:cNvPr id="24" name="Rectangle 23"/>
          <p:cNvSpPr/>
          <p:nvPr/>
        </p:nvSpPr>
        <p:spPr>
          <a:xfrm>
            <a:off x="7286897" y="2219732"/>
            <a:ext cx="790742" cy="3351559"/>
          </a:xfrm>
          <a:prstGeom prst="rect">
            <a:avLst/>
          </a:prstGeom>
          <a:solidFill>
            <a:srgbClr val="69B342">
              <a:alpha val="19608"/>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algn="ctr"/>
            <a:r>
              <a:rPr lang="en-US" sz="1400" dirty="0">
                <a:solidFill>
                  <a:schemeClr val="tx1">
                    <a:lumMod val="85000"/>
                    <a:lumOff val="15000"/>
                  </a:schemeClr>
                </a:solidFill>
              </a:rPr>
              <a:t>Least Effective</a:t>
            </a:r>
          </a:p>
        </p:txBody>
      </p:sp>
      <p:sp>
        <p:nvSpPr>
          <p:cNvPr id="8" name="Rectangle 7"/>
          <p:cNvSpPr/>
          <p:nvPr/>
        </p:nvSpPr>
        <p:spPr>
          <a:xfrm>
            <a:off x="1709059" y="2219732"/>
            <a:ext cx="3986784" cy="3354612"/>
          </a:xfrm>
          <a:prstGeom prst="rect">
            <a:avLst/>
          </a:prstGeom>
          <a:solidFill>
            <a:srgbClr val="69B342">
              <a:alpha val="19608"/>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400" dirty="0">
                <a:solidFill>
                  <a:schemeClr val="tx1">
                    <a:lumMod val="85000"/>
                    <a:lumOff val="15000"/>
                  </a:schemeClr>
                </a:solidFill>
              </a:rPr>
              <a:t>Most Effective</a:t>
            </a:r>
          </a:p>
        </p:txBody>
      </p:sp>
      <p:graphicFrame>
        <p:nvGraphicFramePr>
          <p:cNvPr id="25" name="Chart 24"/>
          <p:cNvGraphicFramePr/>
          <p:nvPr>
            <p:extLst>
              <p:ext uri="{D42A27DB-BD31-4B8C-83A1-F6EECF244321}">
                <p14:modId xmlns:p14="http://schemas.microsoft.com/office/powerpoint/2010/main" val="1774567047"/>
              </p:ext>
            </p:extLst>
          </p:nvPr>
        </p:nvGraphicFramePr>
        <p:xfrm>
          <a:off x="1243830" y="2626875"/>
          <a:ext cx="6844256" cy="3057237"/>
        </p:xfrm>
        <a:graphic>
          <a:graphicData uri="http://schemas.openxmlformats.org/drawingml/2006/chart">
            <c:chart xmlns:c="http://schemas.openxmlformats.org/drawingml/2006/chart" xmlns:r="http://schemas.openxmlformats.org/officeDocument/2006/relationships" r:id="rId2"/>
          </a:graphicData>
        </a:graphic>
      </p:graphicFrame>
      <p:sp>
        <p:nvSpPr>
          <p:cNvPr id="23" name="Rectangle 22"/>
          <p:cNvSpPr/>
          <p:nvPr/>
        </p:nvSpPr>
        <p:spPr>
          <a:xfrm>
            <a:off x="0" y="6490010"/>
            <a:ext cx="9143999" cy="367990"/>
          </a:xfrm>
          <a:prstGeom prst="rect">
            <a:avLst/>
          </a:prstGeom>
          <a:solidFill>
            <a:srgbClr val="B2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5373384" y="6577570"/>
            <a:ext cx="3606230" cy="215444"/>
          </a:xfrm>
          <a:prstGeom prst="rect">
            <a:avLst/>
          </a:prstGeom>
          <a:noFill/>
        </p:spPr>
        <p:txBody>
          <a:bodyPr wrap="square" rtlCol="0">
            <a:spAutoFit/>
          </a:bodyPr>
          <a:lstStyle/>
          <a:p>
            <a:pPr algn="r"/>
            <a:fld id="{D87A6DA5-A49C-AE44-90B5-FA07B3D6FBAE}" type="slidenum">
              <a:rPr lang="en-US" sz="800" b="1" smtClean="0">
                <a:solidFill>
                  <a:schemeClr val="bg1"/>
                </a:solidFill>
                <a:latin typeface="Arial" charset="0"/>
                <a:ea typeface="Arial" charset="0"/>
                <a:cs typeface="Arial" charset="0"/>
              </a:rPr>
              <a:t>12</a:t>
            </a:fld>
            <a:endParaRPr lang="en-US" sz="800" b="1" dirty="0">
              <a:solidFill>
                <a:schemeClr val="bg1"/>
              </a:solidFill>
              <a:latin typeface="Arial" charset="0"/>
              <a:ea typeface="Arial" charset="0"/>
              <a:cs typeface="Arial" charset="0"/>
            </a:endParaRPr>
          </a:p>
        </p:txBody>
      </p:sp>
      <p:sp>
        <p:nvSpPr>
          <p:cNvPr id="16" name="TextBox 15"/>
          <p:cNvSpPr txBox="1"/>
          <p:nvPr/>
        </p:nvSpPr>
        <p:spPr>
          <a:xfrm>
            <a:off x="5373384" y="6577570"/>
            <a:ext cx="3606230" cy="215444"/>
          </a:xfrm>
          <a:prstGeom prst="rect">
            <a:avLst/>
          </a:prstGeom>
          <a:noFill/>
        </p:spPr>
        <p:txBody>
          <a:bodyPr wrap="square" rtlCol="0">
            <a:spAutoFit/>
          </a:bodyPr>
          <a:lstStyle/>
          <a:p>
            <a:pPr algn="r"/>
            <a:fld id="{6AA631CD-0ED6-5241-B04D-327E06B10D85}" type="slidenum">
              <a:rPr lang="en-US" sz="800" b="1">
                <a:solidFill>
                  <a:schemeClr val="bg1"/>
                </a:solidFill>
                <a:latin typeface="Arial" charset="0"/>
                <a:ea typeface="Arial" charset="0"/>
                <a:cs typeface="Arial" charset="0"/>
              </a:rPr>
              <a:t>12</a:t>
            </a:fld>
            <a:endParaRPr lang="en-US" sz="800" b="1" dirty="0">
              <a:solidFill>
                <a:schemeClr val="bg1"/>
              </a:solidFill>
              <a:latin typeface="Arial" charset="0"/>
              <a:ea typeface="Arial" charset="0"/>
              <a:cs typeface="Arial" charset="0"/>
            </a:endParaRPr>
          </a:p>
        </p:txBody>
      </p:sp>
      <p:sp>
        <p:nvSpPr>
          <p:cNvPr id="26" name="TextBox 25"/>
          <p:cNvSpPr txBox="1"/>
          <p:nvPr/>
        </p:nvSpPr>
        <p:spPr>
          <a:xfrm>
            <a:off x="381000" y="102742"/>
            <a:ext cx="8084906" cy="1078024"/>
          </a:xfrm>
          <a:prstGeom prst="rect">
            <a:avLst/>
          </a:prstGeom>
          <a:noFill/>
        </p:spPr>
        <p:txBody>
          <a:bodyPr wrap="square" rtlCol="0" anchor="b" anchorCtr="0">
            <a:normAutofit fontScale="92500" lnSpcReduction="10000"/>
          </a:bodyPr>
          <a:lstStyle/>
          <a:p>
            <a:r>
              <a:rPr lang="en-US" sz="2400" b="1" dirty="0">
                <a:solidFill>
                  <a:srgbClr val="B2005C"/>
                </a:solidFill>
                <a:latin typeface="Arial" charset="0"/>
                <a:ea typeface="Arial" charset="0"/>
                <a:cs typeface="Arial" charset="0"/>
              </a:rPr>
              <a:t>Generally speaking, campus ministers feel they are receiving effective formation for most faith-related activities.</a:t>
            </a:r>
          </a:p>
        </p:txBody>
      </p:sp>
      <p:sp>
        <p:nvSpPr>
          <p:cNvPr id="28" name="TextBox 27"/>
          <p:cNvSpPr txBox="1"/>
          <p:nvPr/>
        </p:nvSpPr>
        <p:spPr>
          <a:xfrm>
            <a:off x="44346" y="6566283"/>
            <a:ext cx="3606230" cy="215444"/>
          </a:xfrm>
          <a:prstGeom prst="rect">
            <a:avLst/>
          </a:prstGeom>
          <a:noFill/>
        </p:spPr>
        <p:txBody>
          <a:bodyPr wrap="square" rtlCol="0">
            <a:spAutoFit/>
          </a:bodyPr>
          <a:lstStyle/>
          <a:p>
            <a:r>
              <a:rPr lang="en-US" sz="800" b="1" dirty="0">
                <a:solidFill>
                  <a:schemeClr val="bg1"/>
                </a:solidFill>
                <a:latin typeface="Arial" charset="0"/>
                <a:ea typeface="Arial" charset="0"/>
                <a:cs typeface="Arial" charset="0"/>
              </a:rPr>
              <a:t>Formation, Training, and Professional Development</a:t>
            </a:r>
          </a:p>
        </p:txBody>
      </p:sp>
      <p:sp>
        <p:nvSpPr>
          <p:cNvPr id="17" name="TextBox 16"/>
          <p:cNvSpPr txBox="1"/>
          <p:nvPr/>
        </p:nvSpPr>
        <p:spPr>
          <a:xfrm>
            <a:off x="-1" y="6117626"/>
            <a:ext cx="4896741" cy="369332"/>
          </a:xfrm>
          <a:prstGeom prst="rect">
            <a:avLst/>
          </a:prstGeom>
          <a:noFill/>
        </p:spPr>
        <p:txBody>
          <a:bodyPr wrap="square" rtlCol="0">
            <a:spAutoFit/>
          </a:bodyPr>
          <a:lstStyle/>
          <a:p>
            <a:pPr marL="466725" indent="-466725"/>
            <a:r>
              <a:rPr lang="en-US" sz="900" dirty="0"/>
              <a:t>Q90-105 	My ministry formation effectively equipped me to</a:t>
            </a:r>
            <a:r>
              <a:rPr lang="mr-IN" sz="900" dirty="0"/>
              <a:t>…</a:t>
            </a:r>
            <a:br>
              <a:rPr lang="is-IS" sz="900"/>
            </a:br>
            <a:r>
              <a:rPr lang="is-IS" sz="900"/>
              <a:t>Response options: Strongly agree, Somewhat agree, Somewhat disagree, Strongly disagree</a:t>
            </a:r>
            <a:endParaRPr lang="en-US" sz="900" dirty="0"/>
          </a:p>
        </p:txBody>
      </p:sp>
      <p:sp>
        <p:nvSpPr>
          <p:cNvPr id="10" name="TextBox 9"/>
          <p:cNvSpPr txBox="1"/>
          <p:nvPr/>
        </p:nvSpPr>
        <p:spPr>
          <a:xfrm>
            <a:off x="8169778" y="6257652"/>
            <a:ext cx="974221" cy="230832"/>
          </a:xfrm>
          <a:prstGeom prst="rect">
            <a:avLst/>
          </a:prstGeom>
          <a:noFill/>
        </p:spPr>
        <p:txBody>
          <a:bodyPr wrap="square" rtlCol="0">
            <a:spAutoFit/>
          </a:bodyPr>
          <a:lstStyle/>
          <a:p>
            <a:pPr marL="409575" indent="-409575" algn="r"/>
            <a:r>
              <a:rPr lang="en-US" sz="900" dirty="0"/>
              <a:t>n=1,040 - 1,044</a:t>
            </a:r>
          </a:p>
        </p:txBody>
      </p:sp>
      <p:sp>
        <p:nvSpPr>
          <p:cNvPr id="11" name="TextBox 10"/>
          <p:cNvSpPr txBox="1"/>
          <p:nvPr/>
        </p:nvSpPr>
        <p:spPr>
          <a:xfrm>
            <a:off x="381000" y="1401593"/>
            <a:ext cx="7877810" cy="523220"/>
          </a:xfrm>
          <a:prstGeom prst="rect">
            <a:avLst/>
          </a:prstGeom>
          <a:noFill/>
        </p:spPr>
        <p:txBody>
          <a:bodyPr wrap="square" rtlCol="0">
            <a:spAutoFit/>
          </a:bodyPr>
          <a:lstStyle/>
          <a:p>
            <a:r>
              <a:rPr lang="en-US" sz="1400" b="1" dirty="0"/>
              <a:t>Level of Agreement with Ministry Formation Efficacy in </a:t>
            </a:r>
            <a:r>
              <a:rPr lang="en-US" sz="1400" b="1" u="sng" dirty="0"/>
              <a:t>FAITH-RELATED</a:t>
            </a:r>
            <a:r>
              <a:rPr lang="en-US" sz="1400" b="1" dirty="0"/>
              <a:t> Activities</a:t>
            </a:r>
          </a:p>
          <a:p>
            <a:r>
              <a:rPr lang="en-US" sz="1400" b="1" dirty="0"/>
              <a:t>(Strongly or Somewhat Agree)</a:t>
            </a:r>
          </a:p>
        </p:txBody>
      </p:sp>
      <p:sp>
        <p:nvSpPr>
          <p:cNvPr id="3" name="TextBox 2"/>
          <p:cNvSpPr txBox="1"/>
          <p:nvPr/>
        </p:nvSpPr>
        <p:spPr>
          <a:xfrm>
            <a:off x="308640" y="3179307"/>
            <a:ext cx="938270" cy="276999"/>
          </a:xfrm>
          <a:prstGeom prst="rect">
            <a:avLst/>
          </a:prstGeom>
          <a:noFill/>
        </p:spPr>
        <p:txBody>
          <a:bodyPr wrap="none" lIns="9144" rIns="9144" rtlCol="0">
            <a:spAutoFit/>
          </a:bodyPr>
          <a:lstStyle/>
          <a:p>
            <a:pPr algn="r"/>
            <a:r>
              <a:rPr lang="en-US" sz="1200" b="1" dirty="0">
                <a:solidFill>
                  <a:srgbClr val="2C501A"/>
                </a:solidFill>
              </a:rPr>
              <a:t>Strongly agree</a:t>
            </a:r>
          </a:p>
        </p:txBody>
      </p:sp>
      <p:sp>
        <p:nvSpPr>
          <p:cNvPr id="13" name="TextBox 12"/>
          <p:cNvSpPr txBox="1"/>
          <p:nvPr/>
        </p:nvSpPr>
        <p:spPr>
          <a:xfrm>
            <a:off x="115831" y="4412491"/>
            <a:ext cx="1091966" cy="276999"/>
          </a:xfrm>
          <a:prstGeom prst="rect">
            <a:avLst/>
          </a:prstGeom>
          <a:noFill/>
        </p:spPr>
        <p:txBody>
          <a:bodyPr wrap="none" lIns="9144" rIns="9144" rtlCol="0">
            <a:spAutoFit/>
          </a:bodyPr>
          <a:lstStyle/>
          <a:p>
            <a:pPr algn="r"/>
            <a:r>
              <a:rPr lang="en-US" sz="1200" b="1" dirty="0">
                <a:solidFill>
                  <a:srgbClr val="57A034"/>
                </a:solidFill>
              </a:rPr>
              <a:t>Somewhat agree</a:t>
            </a:r>
          </a:p>
        </p:txBody>
      </p:sp>
      <p:cxnSp>
        <p:nvCxnSpPr>
          <p:cNvPr id="5" name="Straight Arrow Connector 4"/>
          <p:cNvCxnSpPr>
            <a:stCxn id="3" idx="3"/>
          </p:cNvCxnSpPr>
          <p:nvPr/>
        </p:nvCxnSpPr>
        <p:spPr>
          <a:xfrm flipV="1">
            <a:off x="1246910" y="3317627"/>
            <a:ext cx="592126" cy="180"/>
          </a:xfrm>
          <a:prstGeom prst="straightConnector1">
            <a:avLst/>
          </a:prstGeom>
          <a:ln>
            <a:solidFill>
              <a:srgbClr val="2C501A"/>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3" idx="3"/>
          </p:cNvCxnSpPr>
          <p:nvPr/>
        </p:nvCxnSpPr>
        <p:spPr>
          <a:xfrm flipV="1">
            <a:off x="1207797" y="4548764"/>
            <a:ext cx="631239" cy="2227"/>
          </a:xfrm>
          <a:prstGeom prst="straightConnector1">
            <a:avLst/>
          </a:prstGeom>
          <a:ln>
            <a:solidFill>
              <a:srgbClr val="57A03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8219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1709059" y="1845201"/>
            <a:ext cx="2775205" cy="3905643"/>
          </a:xfrm>
          <a:prstGeom prst="rect">
            <a:avLst/>
          </a:prstGeom>
          <a:solidFill>
            <a:schemeClr val="accent1">
              <a:alpha val="1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400" dirty="0">
                <a:solidFill>
                  <a:schemeClr val="tx1">
                    <a:lumMod val="85000"/>
                    <a:lumOff val="15000"/>
                  </a:schemeClr>
                </a:solidFill>
              </a:rPr>
              <a:t>Most Effective</a:t>
            </a:r>
          </a:p>
        </p:txBody>
      </p:sp>
      <p:sp>
        <p:nvSpPr>
          <p:cNvPr id="33" name="Rectangle 32"/>
          <p:cNvSpPr/>
          <p:nvPr/>
        </p:nvSpPr>
        <p:spPr>
          <a:xfrm>
            <a:off x="4492212" y="1842149"/>
            <a:ext cx="2770552" cy="3905643"/>
          </a:xfrm>
          <a:prstGeom prst="rect">
            <a:avLst/>
          </a:prstGeom>
          <a:solidFill>
            <a:schemeClr val="accent1">
              <a:alpha val="1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algn="ctr"/>
            <a:r>
              <a:rPr lang="en-US" sz="1400" dirty="0">
                <a:solidFill>
                  <a:schemeClr val="tx1">
                    <a:lumMod val="85000"/>
                    <a:lumOff val="15000"/>
                  </a:schemeClr>
                </a:solidFill>
              </a:rPr>
              <a:t>Somewhat Effective</a:t>
            </a:r>
          </a:p>
        </p:txBody>
      </p:sp>
      <p:sp>
        <p:nvSpPr>
          <p:cNvPr id="34" name="Rectangle 33"/>
          <p:cNvSpPr/>
          <p:nvPr/>
        </p:nvSpPr>
        <p:spPr>
          <a:xfrm>
            <a:off x="7254815" y="1842149"/>
            <a:ext cx="931652" cy="3905643"/>
          </a:xfrm>
          <a:prstGeom prst="rect">
            <a:avLst/>
          </a:prstGeom>
          <a:solidFill>
            <a:schemeClr val="accent1">
              <a:alpha val="1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algn="ctr"/>
            <a:r>
              <a:rPr lang="en-US" sz="1400" dirty="0">
                <a:solidFill>
                  <a:schemeClr val="tx1">
                    <a:lumMod val="85000"/>
                    <a:lumOff val="15000"/>
                  </a:schemeClr>
                </a:solidFill>
              </a:rPr>
              <a:t>Least Effective</a:t>
            </a:r>
          </a:p>
        </p:txBody>
      </p:sp>
      <p:graphicFrame>
        <p:nvGraphicFramePr>
          <p:cNvPr id="25" name="Chart 24"/>
          <p:cNvGraphicFramePr/>
          <p:nvPr>
            <p:extLst>
              <p:ext uri="{D42A27DB-BD31-4B8C-83A1-F6EECF244321}">
                <p14:modId xmlns:p14="http://schemas.microsoft.com/office/powerpoint/2010/main" val="1862607919"/>
              </p:ext>
            </p:extLst>
          </p:nvPr>
        </p:nvGraphicFramePr>
        <p:xfrm>
          <a:off x="1253066" y="2260061"/>
          <a:ext cx="6933401" cy="3589940"/>
        </p:xfrm>
        <a:graphic>
          <a:graphicData uri="http://schemas.openxmlformats.org/drawingml/2006/chart">
            <c:chart xmlns:c="http://schemas.openxmlformats.org/drawingml/2006/chart" xmlns:r="http://schemas.openxmlformats.org/officeDocument/2006/relationships" r:id="rId2"/>
          </a:graphicData>
        </a:graphic>
      </p:graphicFrame>
      <p:sp>
        <p:nvSpPr>
          <p:cNvPr id="23" name="Rectangle 22"/>
          <p:cNvSpPr/>
          <p:nvPr/>
        </p:nvSpPr>
        <p:spPr>
          <a:xfrm>
            <a:off x="0" y="6490010"/>
            <a:ext cx="9143999" cy="367990"/>
          </a:xfrm>
          <a:prstGeom prst="rect">
            <a:avLst/>
          </a:prstGeom>
          <a:solidFill>
            <a:srgbClr val="B2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5373384" y="6577570"/>
            <a:ext cx="3606230" cy="215444"/>
          </a:xfrm>
          <a:prstGeom prst="rect">
            <a:avLst/>
          </a:prstGeom>
          <a:noFill/>
        </p:spPr>
        <p:txBody>
          <a:bodyPr wrap="square" rtlCol="0">
            <a:spAutoFit/>
          </a:bodyPr>
          <a:lstStyle/>
          <a:p>
            <a:pPr algn="r"/>
            <a:fld id="{D87A6DA5-A49C-AE44-90B5-FA07B3D6FBAE}" type="slidenum">
              <a:rPr lang="en-US" sz="800" b="1" smtClean="0">
                <a:solidFill>
                  <a:schemeClr val="bg1"/>
                </a:solidFill>
                <a:latin typeface="Arial" charset="0"/>
                <a:ea typeface="Arial" charset="0"/>
                <a:cs typeface="Arial" charset="0"/>
              </a:rPr>
              <a:t>13</a:t>
            </a:fld>
            <a:endParaRPr lang="en-US" sz="800" b="1" dirty="0">
              <a:solidFill>
                <a:schemeClr val="bg1"/>
              </a:solidFill>
              <a:latin typeface="Arial" charset="0"/>
              <a:ea typeface="Arial" charset="0"/>
              <a:cs typeface="Arial" charset="0"/>
            </a:endParaRPr>
          </a:p>
        </p:txBody>
      </p:sp>
      <p:sp>
        <p:nvSpPr>
          <p:cNvPr id="16" name="TextBox 15"/>
          <p:cNvSpPr txBox="1"/>
          <p:nvPr/>
        </p:nvSpPr>
        <p:spPr>
          <a:xfrm>
            <a:off x="5373384" y="6577570"/>
            <a:ext cx="3606230" cy="215444"/>
          </a:xfrm>
          <a:prstGeom prst="rect">
            <a:avLst/>
          </a:prstGeom>
          <a:noFill/>
        </p:spPr>
        <p:txBody>
          <a:bodyPr wrap="square" rtlCol="0">
            <a:spAutoFit/>
          </a:bodyPr>
          <a:lstStyle/>
          <a:p>
            <a:pPr algn="r"/>
            <a:fld id="{6AA631CD-0ED6-5241-B04D-327E06B10D85}" type="slidenum">
              <a:rPr lang="en-US" sz="800" b="1">
                <a:solidFill>
                  <a:schemeClr val="bg1"/>
                </a:solidFill>
                <a:latin typeface="Arial" charset="0"/>
                <a:ea typeface="Arial" charset="0"/>
                <a:cs typeface="Arial" charset="0"/>
              </a:rPr>
              <a:t>13</a:t>
            </a:fld>
            <a:endParaRPr lang="en-US" sz="800" b="1" dirty="0">
              <a:solidFill>
                <a:schemeClr val="bg1"/>
              </a:solidFill>
              <a:latin typeface="Arial" charset="0"/>
              <a:ea typeface="Arial" charset="0"/>
              <a:cs typeface="Arial" charset="0"/>
            </a:endParaRPr>
          </a:p>
        </p:txBody>
      </p:sp>
      <p:sp>
        <p:nvSpPr>
          <p:cNvPr id="26" name="TextBox 25"/>
          <p:cNvSpPr txBox="1"/>
          <p:nvPr/>
        </p:nvSpPr>
        <p:spPr>
          <a:xfrm>
            <a:off x="381000" y="102742"/>
            <a:ext cx="8084906" cy="1078024"/>
          </a:xfrm>
          <a:prstGeom prst="rect">
            <a:avLst/>
          </a:prstGeom>
          <a:noFill/>
        </p:spPr>
        <p:txBody>
          <a:bodyPr wrap="square" rtlCol="0" anchor="b" anchorCtr="0">
            <a:normAutofit fontScale="85000" lnSpcReduction="20000"/>
          </a:bodyPr>
          <a:lstStyle/>
          <a:p>
            <a:r>
              <a:rPr lang="en-US" sz="2800" b="1" dirty="0">
                <a:solidFill>
                  <a:srgbClr val="B2005C"/>
                </a:solidFill>
                <a:latin typeface="Arial" charset="0"/>
                <a:ea typeface="Arial" charset="0"/>
                <a:cs typeface="Arial" charset="0"/>
              </a:rPr>
              <a:t>Campus ministers feel better prepared for relational- vs. organizational-related activities. Budgeting is an area where formation is most lacking.</a:t>
            </a:r>
          </a:p>
        </p:txBody>
      </p:sp>
      <p:sp>
        <p:nvSpPr>
          <p:cNvPr id="28" name="TextBox 27"/>
          <p:cNvSpPr txBox="1"/>
          <p:nvPr/>
        </p:nvSpPr>
        <p:spPr>
          <a:xfrm>
            <a:off x="44346" y="6566283"/>
            <a:ext cx="3606230" cy="215444"/>
          </a:xfrm>
          <a:prstGeom prst="rect">
            <a:avLst/>
          </a:prstGeom>
          <a:noFill/>
        </p:spPr>
        <p:txBody>
          <a:bodyPr wrap="square" rtlCol="0">
            <a:spAutoFit/>
          </a:bodyPr>
          <a:lstStyle/>
          <a:p>
            <a:r>
              <a:rPr lang="en-US" sz="800" b="1" dirty="0">
                <a:solidFill>
                  <a:schemeClr val="bg1"/>
                </a:solidFill>
                <a:latin typeface="Arial" charset="0"/>
                <a:ea typeface="Arial" charset="0"/>
                <a:cs typeface="Arial" charset="0"/>
              </a:rPr>
              <a:t>Formation, Training, and Professional Development</a:t>
            </a:r>
          </a:p>
        </p:txBody>
      </p:sp>
      <p:sp>
        <p:nvSpPr>
          <p:cNvPr id="17" name="TextBox 16"/>
          <p:cNvSpPr txBox="1"/>
          <p:nvPr/>
        </p:nvSpPr>
        <p:spPr>
          <a:xfrm>
            <a:off x="-1" y="6117626"/>
            <a:ext cx="4928617" cy="369332"/>
          </a:xfrm>
          <a:prstGeom prst="rect">
            <a:avLst/>
          </a:prstGeom>
          <a:noFill/>
        </p:spPr>
        <p:txBody>
          <a:bodyPr wrap="square" rtlCol="0">
            <a:spAutoFit/>
          </a:bodyPr>
          <a:lstStyle/>
          <a:p>
            <a:pPr marL="466725" indent="-466725"/>
            <a:r>
              <a:rPr lang="en-US" sz="900" dirty="0"/>
              <a:t>Q90-105 	My ministry formation effectively equipped me to</a:t>
            </a:r>
            <a:r>
              <a:rPr lang="mr-IN" sz="900" dirty="0"/>
              <a:t>…</a:t>
            </a:r>
            <a:br>
              <a:rPr lang="is-IS" sz="900"/>
            </a:br>
            <a:r>
              <a:rPr lang="is-IS" sz="900"/>
              <a:t>Response options: Strongly agree, Somewhat agree, Somewhat disagree, Strongly disagree</a:t>
            </a:r>
            <a:endParaRPr lang="en-US" sz="900" dirty="0"/>
          </a:p>
        </p:txBody>
      </p:sp>
      <p:sp>
        <p:nvSpPr>
          <p:cNvPr id="11" name="TextBox 10"/>
          <p:cNvSpPr txBox="1"/>
          <p:nvPr/>
        </p:nvSpPr>
        <p:spPr>
          <a:xfrm>
            <a:off x="381000" y="1332941"/>
            <a:ext cx="7877810" cy="523220"/>
          </a:xfrm>
          <a:prstGeom prst="rect">
            <a:avLst/>
          </a:prstGeom>
          <a:noFill/>
        </p:spPr>
        <p:txBody>
          <a:bodyPr wrap="square" rtlCol="0">
            <a:spAutoFit/>
          </a:bodyPr>
          <a:lstStyle/>
          <a:p>
            <a:r>
              <a:rPr lang="en-US" sz="1400" b="1" dirty="0"/>
              <a:t>Level of Agreement with Ministry Formation Efficacy in </a:t>
            </a:r>
            <a:r>
              <a:rPr lang="en-US" sz="1400" b="1" u="sng" dirty="0"/>
              <a:t>ADMINISTRATIVE</a:t>
            </a:r>
            <a:r>
              <a:rPr lang="en-US" sz="1400" b="1" dirty="0"/>
              <a:t> Activities</a:t>
            </a:r>
          </a:p>
          <a:p>
            <a:r>
              <a:rPr lang="en-US" sz="1400" b="1" dirty="0"/>
              <a:t>(Strongly or Somewhat Agree)</a:t>
            </a:r>
          </a:p>
        </p:txBody>
      </p:sp>
      <p:sp>
        <p:nvSpPr>
          <p:cNvPr id="24" name="TextBox 23"/>
          <p:cNvSpPr txBox="1"/>
          <p:nvPr/>
        </p:nvSpPr>
        <p:spPr>
          <a:xfrm>
            <a:off x="6373946" y="6257436"/>
            <a:ext cx="2770054" cy="230832"/>
          </a:xfrm>
          <a:prstGeom prst="rect">
            <a:avLst/>
          </a:prstGeom>
          <a:noFill/>
        </p:spPr>
        <p:txBody>
          <a:bodyPr wrap="square" rtlCol="0">
            <a:spAutoFit/>
          </a:bodyPr>
          <a:lstStyle/>
          <a:p>
            <a:pPr marL="409575" indent="-409575" algn="r"/>
            <a:r>
              <a:rPr lang="en-US" sz="900" dirty="0"/>
              <a:t>n=1,040 - 1,043</a:t>
            </a:r>
          </a:p>
        </p:txBody>
      </p:sp>
      <p:sp>
        <p:nvSpPr>
          <p:cNvPr id="27" name="TextBox 26"/>
          <p:cNvSpPr txBox="1"/>
          <p:nvPr/>
        </p:nvSpPr>
        <p:spPr>
          <a:xfrm>
            <a:off x="308640" y="3094492"/>
            <a:ext cx="938270" cy="276999"/>
          </a:xfrm>
          <a:prstGeom prst="rect">
            <a:avLst/>
          </a:prstGeom>
          <a:noFill/>
        </p:spPr>
        <p:txBody>
          <a:bodyPr wrap="none" lIns="9144" rIns="9144" rtlCol="0">
            <a:spAutoFit/>
          </a:bodyPr>
          <a:lstStyle/>
          <a:p>
            <a:pPr algn="r"/>
            <a:r>
              <a:rPr lang="en-US" sz="1200" b="1" dirty="0">
                <a:solidFill>
                  <a:srgbClr val="14556C"/>
                </a:solidFill>
              </a:rPr>
              <a:t>Strongly agree</a:t>
            </a:r>
          </a:p>
        </p:txBody>
      </p:sp>
      <p:sp>
        <p:nvSpPr>
          <p:cNvPr id="29" name="TextBox 28"/>
          <p:cNvSpPr txBox="1"/>
          <p:nvPr/>
        </p:nvSpPr>
        <p:spPr>
          <a:xfrm>
            <a:off x="115831" y="4481767"/>
            <a:ext cx="1091966" cy="276999"/>
          </a:xfrm>
          <a:prstGeom prst="rect">
            <a:avLst/>
          </a:prstGeom>
          <a:noFill/>
        </p:spPr>
        <p:txBody>
          <a:bodyPr wrap="none" lIns="9144" rIns="9144" rtlCol="0">
            <a:spAutoFit/>
          </a:bodyPr>
          <a:lstStyle/>
          <a:p>
            <a:pPr algn="r"/>
            <a:r>
              <a:rPr lang="en-US" sz="1200" b="1" dirty="0">
                <a:solidFill>
                  <a:srgbClr val="28A9D7"/>
                </a:solidFill>
              </a:rPr>
              <a:t>Somewhat agree</a:t>
            </a:r>
          </a:p>
        </p:txBody>
      </p:sp>
      <p:cxnSp>
        <p:nvCxnSpPr>
          <p:cNvPr id="30" name="Straight Arrow Connector 29"/>
          <p:cNvCxnSpPr/>
          <p:nvPr/>
        </p:nvCxnSpPr>
        <p:spPr>
          <a:xfrm flipV="1">
            <a:off x="1246910" y="3232901"/>
            <a:ext cx="592126" cy="180"/>
          </a:xfrm>
          <a:prstGeom prst="straightConnector1">
            <a:avLst/>
          </a:prstGeom>
          <a:ln>
            <a:solidFill>
              <a:srgbClr val="14556C"/>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1207797" y="4618040"/>
            <a:ext cx="631239" cy="2227"/>
          </a:xfrm>
          <a:prstGeom prst="straightConnector1">
            <a:avLst/>
          </a:prstGeom>
          <a:ln>
            <a:solidFill>
              <a:srgbClr val="28A9D7"/>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764615" y="5839149"/>
            <a:ext cx="664093" cy="276999"/>
          </a:xfrm>
          <a:prstGeom prst="rect">
            <a:avLst/>
          </a:prstGeom>
          <a:noFill/>
        </p:spPr>
        <p:txBody>
          <a:bodyPr wrap="none" lIns="9144" rIns="9144" rtlCol="0">
            <a:spAutoFit/>
          </a:bodyPr>
          <a:lstStyle/>
          <a:p>
            <a:pPr algn="ctr"/>
            <a:r>
              <a:rPr lang="en-US" sz="1200" b="1" dirty="0">
                <a:solidFill>
                  <a:srgbClr val="B31C5B"/>
                </a:solidFill>
              </a:rPr>
              <a:t>Relational</a:t>
            </a:r>
          </a:p>
        </p:txBody>
      </p:sp>
      <p:sp>
        <p:nvSpPr>
          <p:cNvPr id="20" name="TextBox 19"/>
          <p:cNvSpPr txBox="1"/>
          <p:nvPr/>
        </p:nvSpPr>
        <p:spPr>
          <a:xfrm>
            <a:off x="5867978" y="5833929"/>
            <a:ext cx="948658" cy="276999"/>
          </a:xfrm>
          <a:prstGeom prst="rect">
            <a:avLst/>
          </a:prstGeom>
          <a:noFill/>
        </p:spPr>
        <p:txBody>
          <a:bodyPr wrap="none" lIns="9144" rIns="9144" rtlCol="0">
            <a:spAutoFit/>
          </a:bodyPr>
          <a:lstStyle/>
          <a:p>
            <a:pPr algn="ctr"/>
            <a:r>
              <a:rPr lang="en-US" sz="1200" b="1" dirty="0">
                <a:solidFill>
                  <a:srgbClr val="B31C5B"/>
                </a:solidFill>
              </a:rPr>
              <a:t>Organizational</a:t>
            </a:r>
          </a:p>
        </p:txBody>
      </p:sp>
      <p:sp>
        <p:nvSpPr>
          <p:cNvPr id="2" name="Right Brace 1"/>
          <p:cNvSpPr/>
          <p:nvPr/>
        </p:nvSpPr>
        <p:spPr>
          <a:xfrm rot="5400000">
            <a:off x="3036508" y="4446732"/>
            <a:ext cx="120305" cy="2758680"/>
          </a:xfrm>
          <a:prstGeom prst="rightBrace">
            <a:avLst>
              <a:gd name="adj1" fmla="val 22105"/>
              <a:gd name="adj2" fmla="val 50000"/>
            </a:avLst>
          </a:prstGeom>
          <a:ln>
            <a:solidFill>
              <a:srgbClr val="B31C5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Right Brace 20"/>
          <p:cNvSpPr/>
          <p:nvPr/>
        </p:nvSpPr>
        <p:spPr>
          <a:xfrm rot="5400000">
            <a:off x="6282155" y="3981914"/>
            <a:ext cx="120305" cy="3688318"/>
          </a:xfrm>
          <a:prstGeom prst="rightBrace">
            <a:avLst>
              <a:gd name="adj1" fmla="val 22105"/>
              <a:gd name="adj2" fmla="val 50000"/>
            </a:avLst>
          </a:prstGeom>
          <a:ln>
            <a:solidFill>
              <a:srgbClr val="B31C5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05443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6490010"/>
            <a:ext cx="9143999" cy="367990"/>
          </a:xfrm>
          <a:prstGeom prst="rect">
            <a:avLst/>
          </a:prstGeom>
          <a:solidFill>
            <a:srgbClr val="B2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5373384" y="6577570"/>
            <a:ext cx="3606230" cy="215444"/>
          </a:xfrm>
          <a:prstGeom prst="rect">
            <a:avLst/>
          </a:prstGeom>
          <a:noFill/>
        </p:spPr>
        <p:txBody>
          <a:bodyPr wrap="square" rtlCol="0">
            <a:spAutoFit/>
          </a:bodyPr>
          <a:lstStyle/>
          <a:p>
            <a:pPr algn="r"/>
            <a:fld id="{D87A6DA5-A49C-AE44-90B5-FA07B3D6FBAE}" type="slidenum">
              <a:rPr lang="en-US" sz="800" b="1" smtClean="0">
                <a:solidFill>
                  <a:schemeClr val="bg1"/>
                </a:solidFill>
                <a:latin typeface="Arial" charset="0"/>
                <a:ea typeface="Arial" charset="0"/>
                <a:cs typeface="Arial" charset="0"/>
              </a:rPr>
              <a:t>14</a:t>
            </a:fld>
            <a:endParaRPr lang="en-US" sz="800" b="1" dirty="0">
              <a:solidFill>
                <a:schemeClr val="bg1"/>
              </a:solidFill>
              <a:latin typeface="Arial" charset="0"/>
              <a:ea typeface="Arial" charset="0"/>
              <a:cs typeface="Arial" charset="0"/>
            </a:endParaRPr>
          </a:p>
        </p:txBody>
      </p:sp>
      <p:sp>
        <p:nvSpPr>
          <p:cNvPr id="16" name="TextBox 15"/>
          <p:cNvSpPr txBox="1"/>
          <p:nvPr/>
        </p:nvSpPr>
        <p:spPr>
          <a:xfrm>
            <a:off x="5373384" y="6577570"/>
            <a:ext cx="3606230" cy="215444"/>
          </a:xfrm>
          <a:prstGeom prst="rect">
            <a:avLst/>
          </a:prstGeom>
          <a:noFill/>
        </p:spPr>
        <p:txBody>
          <a:bodyPr wrap="square" rtlCol="0">
            <a:spAutoFit/>
          </a:bodyPr>
          <a:lstStyle/>
          <a:p>
            <a:pPr algn="r"/>
            <a:fld id="{6AA631CD-0ED6-5241-B04D-327E06B10D85}" type="slidenum">
              <a:rPr lang="en-US" sz="800" b="1">
                <a:solidFill>
                  <a:schemeClr val="bg1"/>
                </a:solidFill>
                <a:latin typeface="Arial" charset="0"/>
                <a:ea typeface="Arial" charset="0"/>
                <a:cs typeface="Arial" charset="0"/>
              </a:rPr>
              <a:t>14</a:t>
            </a:fld>
            <a:endParaRPr lang="en-US" sz="800" b="1" dirty="0">
              <a:solidFill>
                <a:schemeClr val="bg1"/>
              </a:solidFill>
              <a:latin typeface="Arial" charset="0"/>
              <a:ea typeface="Arial" charset="0"/>
              <a:cs typeface="Arial" charset="0"/>
            </a:endParaRPr>
          </a:p>
        </p:txBody>
      </p:sp>
      <p:sp>
        <p:nvSpPr>
          <p:cNvPr id="26" name="TextBox 25"/>
          <p:cNvSpPr txBox="1"/>
          <p:nvPr/>
        </p:nvSpPr>
        <p:spPr>
          <a:xfrm>
            <a:off x="381000" y="102742"/>
            <a:ext cx="8084906" cy="1078024"/>
          </a:xfrm>
          <a:prstGeom prst="rect">
            <a:avLst/>
          </a:prstGeom>
          <a:noFill/>
        </p:spPr>
        <p:txBody>
          <a:bodyPr wrap="square" rtlCol="0" anchor="b" anchorCtr="0">
            <a:normAutofit/>
          </a:bodyPr>
          <a:lstStyle/>
          <a:p>
            <a:r>
              <a:rPr lang="en-US" sz="2800" b="1" dirty="0">
                <a:solidFill>
                  <a:srgbClr val="B2005C"/>
                </a:solidFill>
                <a:latin typeface="Arial" charset="0"/>
                <a:ea typeface="Arial" charset="0"/>
                <a:cs typeface="Arial" charset="0"/>
              </a:rPr>
              <a:t>Formation: effectiveness by interest</a:t>
            </a:r>
          </a:p>
          <a:p>
            <a:r>
              <a:rPr lang="en-US" sz="2800" b="1" dirty="0">
                <a:solidFill>
                  <a:srgbClr val="B2005C"/>
                </a:solidFill>
                <a:latin typeface="Arial" charset="0"/>
                <a:ea typeface="Arial" charset="0"/>
                <a:cs typeface="Arial" charset="0"/>
              </a:rPr>
              <a:t>How to read this matrix</a:t>
            </a:r>
          </a:p>
        </p:txBody>
      </p:sp>
      <p:sp>
        <p:nvSpPr>
          <p:cNvPr id="27" name="TextBox 26"/>
          <p:cNvSpPr txBox="1"/>
          <p:nvPr/>
        </p:nvSpPr>
        <p:spPr>
          <a:xfrm>
            <a:off x="381000" y="1401593"/>
            <a:ext cx="7877810" cy="307777"/>
          </a:xfrm>
          <a:prstGeom prst="rect">
            <a:avLst/>
          </a:prstGeom>
          <a:noFill/>
        </p:spPr>
        <p:txBody>
          <a:bodyPr wrap="square" rtlCol="0">
            <a:spAutoFit/>
          </a:bodyPr>
          <a:lstStyle/>
          <a:p>
            <a:r>
              <a:rPr lang="en-US" sz="1400" b="1" dirty="0"/>
              <a:t>Matrix Evaluating 1) Effectiveness of Formation and 2) Interest in Additional Training</a:t>
            </a:r>
          </a:p>
        </p:txBody>
      </p:sp>
      <p:sp>
        <p:nvSpPr>
          <p:cNvPr id="17" name="TextBox 16"/>
          <p:cNvSpPr txBox="1"/>
          <p:nvPr/>
        </p:nvSpPr>
        <p:spPr>
          <a:xfrm>
            <a:off x="0" y="6117626"/>
            <a:ext cx="4423452" cy="369332"/>
          </a:xfrm>
          <a:prstGeom prst="rect">
            <a:avLst/>
          </a:prstGeom>
          <a:noFill/>
        </p:spPr>
        <p:txBody>
          <a:bodyPr wrap="square" rtlCol="0">
            <a:spAutoFit/>
          </a:bodyPr>
          <a:lstStyle/>
          <a:p>
            <a:pPr marL="573088" indent="-573088"/>
            <a:r>
              <a:rPr lang="en-US" sz="900" dirty="0"/>
              <a:t>Q136, 116	Interest in additional training or formation focused on:</a:t>
            </a:r>
            <a:br>
              <a:rPr lang="is-IS" sz="900"/>
            </a:br>
            <a:r>
              <a:rPr lang="is-IS" sz="900"/>
              <a:t>Response options: Very, Moderately, Somewhat, A little, Not at all interested</a:t>
            </a:r>
            <a:endParaRPr lang="en-US" sz="900" dirty="0"/>
          </a:p>
        </p:txBody>
      </p:sp>
      <p:sp>
        <p:nvSpPr>
          <p:cNvPr id="11" name="TextBox 10"/>
          <p:cNvSpPr txBox="1"/>
          <p:nvPr/>
        </p:nvSpPr>
        <p:spPr>
          <a:xfrm>
            <a:off x="8465906" y="6256126"/>
            <a:ext cx="678094" cy="230832"/>
          </a:xfrm>
          <a:prstGeom prst="rect">
            <a:avLst/>
          </a:prstGeom>
          <a:noFill/>
        </p:spPr>
        <p:txBody>
          <a:bodyPr wrap="square" rtlCol="0">
            <a:spAutoFit/>
          </a:bodyPr>
          <a:lstStyle/>
          <a:p>
            <a:pPr marL="409575" indent="-409575" algn="r"/>
            <a:r>
              <a:rPr lang="en-US" sz="900" dirty="0"/>
              <a:t>n=1,047</a:t>
            </a:r>
          </a:p>
        </p:txBody>
      </p:sp>
      <p:sp>
        <p:nvSpPr>
          <p:cNvPr id="12" name="TextBox 11"/>
          <p:cNvSpPr txBox="1"/>
          <p:nvPr/>
        </p:nvSpPr>
        <p:spPr>
          <a:xfrm>
            <a:off x="44346" y="6566283"/>
            <a:ext cx="3606230" cy="215444"/>
          </a:xfrm>
          <a:prstGeom prst="rect">
            <a:avLst/>
          </a:prstGeom>
          <a:noFill/>
        </p:spPr>
        <p:txBody>
          <a:bodyPr wrap="square" rtlCol="0">
            <a:spAutoFit/>
          </a:bodyPr>
          <a:lstStyle/>
          <a:p>
            <a:r>
              <a:rPr lang="en-US" sz="800" b="1" dirty="0">
                <a:solidFill>
                  <a:schemeClr val="bg1"/>
                </a:solidFill>
                <a:latin typeface="Arial" charset="0"/>
                <a:ea typeface="Arial" charset="0"/>
                <a:cs typeface="Arial" charset="0"/>
              </a:rPr>
              <a:t>Formation, Training, and Professional Development</a:t>
            </a:r>
          </a:p>
        </p:txBody>
      </p:sp>
      <p:graphicFrame>
        <p:nvGraphicFramePr>
          <p:cNvPr id="15" name="Content Placeholder 6"/>
          <p:cNvGraphicFramePr>
            <a:graphicFrameLocks/>
          </p:cNvGraphicFramePr>
          <p:nvPr>
            <p:extLst/>
          </p:nvPr>
        </p:nvGraphicFramePr>
        <p:xfrm>
          <a:off x="2516777" y="1899110"/>
          <a:ext cx="4124729" cy="3764673"/>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6"/>
          <p:cNvSpPr txBox="1">
            <a:spLocks noChangeArrowheads="1"/>
          </p:cNvSpPr>
          <p:nvPr/>
        </p:nvSpPr>
        <p:spPr bwMode="auto">
          <a:xfrm>
            <a:off x="3228258" y="5813492"/>
            <a:ext cx="29718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pitchFamily="-110" charset="-128"/>
              </a:defRPr>
            </a:lvl1pPr>
            <a:lvl2pPr marL="742950" indent="-285750" eaLnBrk="0" hangingPunct="0">
              <a:defRPr sz="2400">
                <a:solidFill>
                  <a:schemeClr val="tx1"/>
                </a:solidFill>
                <a:latin typeface="Arial" charset="0"/>
                <a:ea typeface="ヒラギノ角ゴ Pro W3" pitchFamily="-110" charset="-128"/>
              </a:defRPr>
            </a:lvl2pPr>
            <a:lvl3pPr marL="1143000" indent="-228600" eaLnBrk="0" hangingPunct="0">
              <a:defRPr sz="2400">
                <a:solidFill>
                  <a:schemeClr val="tx1"/>
                </a:solidFill>
                <a:latin typeface="Arial" charset="0"/>
                <a:ea typeface="ヒラギノ角ゴ Pro W3" pitchFamily="-110" charset="-128"/>
              </a:defRPr>
            </a:lvl3pPr>
            <a:lvl4pPr marL="1600200" indent="-228600" eaLnBrk="0" hangingPunct="0">
              <a:defRPr sz="2400">
                <a:solidFill>
                  <a:schemeClr val="tx1"/>
                </a:solidFill>
                <a:latin typeface="Arial" charset="0"/>
                <a:ea typeface="ヒラギノ角ゴ Pro W3" pitchFamily="-110" charset="-128"/>
              </a:defRPr>
            </a:lvl4pPr>
            <a:lvl5pPr marL="2057400" indent="-228600" eaLnBrk="0" hangingPunct="0">
              <a:defRPr sz="2400">
                <a:solidFill>
                  <a:schemeClr val="tx1"/>
                </a:solidFill>
                <a:latin typeface="Arial" charset="0"/>
                <a:ea typeface="ヒラギノ角ゴ Pro W3" pitchFamily="-11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0" charset="-128"/>
              </a:defRPr>
            </a:lvl9pPr>
          </a:lstStyle>
          <a:p>
            <a:pPr algn="ctr"/>
            <a:r>
              <a:rPr lang="en-US" altLang="en-US" sz="1200" b="1" u="sng" dirty="0"/>
              <a:t>HIGHLY Effective Formation</a:t>
            </a:r>
            <a:r>
              <a:rPr lang="en-US" altLang="en-US" sz="1200" b="1" dirty="0"/>
              <a:t>*</a:t>
            </a:r>
            <a:endParaRPr lang="en-US" altLang="en-US" sz="1200" b="1" u="sng" dirty="0"/>
          </a:p>
        </p:txBody>
      </p:sp>
      <p:sp>
        <p:nvSpPr>
          <p:cNvPr id="35" name="TextBox 6"/>
          <p:cNvSpPr txBox="1">
            <a:spLocks noChangeArrowheads="1"/>
          </p:cNvSpPr>
          <p:nvPr/>
        </p:nvSpPr>
        <p:spPr bwMode="auto">
          <a:xfrm>
            <a:off x="3007754" y="5532956"/>
            <a:ext cx="169989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pitchFamily="-110" charset="-128"/>
              </a:defRPr>
            </a:lvl1pPr>
            <a:lvl2pPr marL="742950" indent="-285750" eaLnBrk="0" hangingPunct="0">
              <a:defRPr sz="2400">
                <a:solidFill>
                  <a:schemeClr val="tx1"/>
                </a:solidFill>
                <a:latin typeface="Arial" charset="0"/>
                <a:ea typeface="ヒラギノ角ゴ Pro W3" pitchFamily="-110" charset="-128"/>
              </a:defRPr>
            </a:lvl2pPr>
            <a:lvl3pPr marL="1143000" indent="-228600" eaLnBrk="0" hangingPunct="0">
              <a:defRPr sz="2400">
                <a:solidFill>
                  <a:schemeClr val="tx1"/>
                </a:solidFill>
                <a:latin typeface="Arial" charset="0"/>
                <a:ea typeface="ヒラギノ角ゴ Pro W3" pitchFamily="-110" charset="-128"/>
              </a:defRPr>
            </a:lvl3pPr>
            <a:lvl4pPr marL="1600200" indent="-228600" eaLnBrk="0" hangingPunct="0">
              <a:defRPr sz="2400">
                <a:solidFill>
                  <a:schemeClr val="tx1"/>
                </a:solidFill>
                <a:latin typeface="Arial" charset="0"/>
                <a:ea typeface="ヒラギノ角ゴ Pro W3" pitchFamily="-110" charset="-128"/>
              </a:defRPr>
            </a:lvl4pPr>
            <a:lvl5pPr marL="2057400" indent="-228600" eaLnBrk="0" hangingPunct="0">
              <a:defRPr sz="2400">
                <a:solidFill>
                  <a:schemeClr val="tx1"/>
                </a:solidFill>
                <a:latin typeface="Arial" charset="0"/>
                <a:ea typeface="ヒラギノ角ゴ Pro W3" pitchFamily="-11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0" charset="-128"/>
              </a:defRPr>
            </a:lvl9pPr>
          </a:lstStyle>
          <a:p>
            <a:pPr algn="ctr"/>
            <a:r>
              <a:rPr lang="en-US" altLang="en-US" sz="1200" b="1" dirty="0"/>
              <a:t>Lower</a:t>
            </a:r>
          </a:p>
        </p:txBody>
      </p:sp>
      <p:sp>
        <p:nvSpPr>
          <p:cNvPr id="36" name="TextBox 6"/>
          <p:cNvSpPr txBox="1">
            <a:spLocks noChangeArrowheads="1"/>
          </p:cNvSpPr>
          <p:nvPr/>
        </p:nvSpPr>
        <p:spPr bwMode="auto">
          <a:xfrm>
            <a:off x="4707644" y="5532956"/>
            <a:ext cx="1682744"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pitchFamily="-110" charset="-128"/>
              </a:defRPr>
            </a:lvl1pPr>
            <a:lvl2pPr marL="742950" indent="-285750" eaLnBrk="0" hangingPunct="0">
              <a:defRPr sz="2400">
                <a:solidFill>
                  <a:schemeClr val="tx1"/>
                </a:solidFill>
                <a:latin typeface="Arial" charset="0"/>
                <a:ea typeface="ヒラギノ角ゴ Pro W3" pitchFamily="-110" charset="-128"/>
              </a:defRPr>
            </a:lvl2pPr>
            <a:lvl3pPr marL="1143000" indent="-228600" eaLnBrk="0" hangingPunct="0">
              <a:defRPr sz="2400">
                <a:solidFill>
                  <a:schemeClr val="tx1"/>
                </a:solidFill>
                <a:latin typeface="Arial" charset="0"/>
                <a:ea typeface="ヒラギノ角ゴ Pro W3" pitchFamily="-110" charset="-128"/>
              </a:defRPr>
            </a:lvl3pPr>
            <a:lvl4pPr marL="1600200" indent="-228600" eaLnBrk="0" hangingPunct="0">
              <a:defRPr sz="2400">
                <a:solidFill>
                  <a:schemeClr val="tx1"/>
                </a:solidFill>
                <a:latin typeface="Arial" charset="0"/>
                <a:ea typeface="ヒラギノ角ゴ Pro W3" pitchFamily="-110" charset="-128"/>
              </a:defRPr>
            </a:lvl4pPr>
            <a:lvl5pPr marL="2057400" indent="-228600" eaLnBrk="0" hangingPunct="0">
              <a:defRPr sz="2400">
                <a:solidFill>
                  <a:schemeClr val="tx1"/>
                </a:solidFill>
                <a:latin typeface="Arial" charset="0"/>
                <a:ea typeface="ヒラギノ角ゴ Pro W3" pitchFamily="-11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0" charset="-128"/>
              </a:defRPr>
            </a:lvl9pPr>
          </a:lstStyle>
          <a:p>
            <a:pPr algn="ctr"/>
            <a:r>
              <a:rPr lang="en-US" altLang="en-US" sz="1200" b="1" dirty="0"/>
              <a:t>Higher</a:t>
            </a:r>
          </a:p>
        </p:txBody>
      </p:sp>
      <p:sp>
        <p:nvSpPr>
          <p:cNvPr id="5" name="TextBox 4"/>
          <p:cNvSpPr txBox="1"/>
          <p:nvPr/>
        </p:nvSpPr>
        <p:spPr>
          <a:xfrm>
            <a:off x="4707644" y="2073452"/>
            <a:ext cx="1682744" cy="1627693"/>
          </a:xfrm>
          <a:prstGeom prst="rect">
            <a:avLst/>
          </a:prstGeom>
          <a:noFill/>
        </p:spPr>
        <p:txBody>
          <a:bodyPr wrap="square" lIns="45720" rIns="45720" rtlCol="0" anchor="ctr" anchorCtr="0">
            <a:noAutofit/>
          </a:bodyPr>
          <a:lstStyle/>
          <a:p>
            <a:pPr algn="ctr"/>
            <a:r>
              <a:rPr lang="en-US" sz="1600" b="1" i="1" dirty="0">
                <a:solidFill>
                  <a:srgbClr val="B31C5B"/>
                </a:solidFill>
              </a:rPr>
              <a:t>Excelling</a:t>
            </a:r>
            <a:r>
              <a:rPr lang="en-US" sz="1600" dirty="0">
                <a:solidFill>
                  <a:srgbClr val="B31C5B"/>
                </a:solidFill>
              </a:rPr>
              <a:t>: Formation high, with interest in continued training</a:t>
            </a:r>
          </a:p>
        </p:txBody>
      </p:sp>
      <p:sp>
        <p:nvSpPr>
          <p:cNvPr id="32" name="TextBox 31"/>
          <p:cNvSpPr txBox="1"/>
          <p:nvPr/>
        </p:nvSpPr>
        <p:spPr>
          <a:xfrm>
            <a:off x="3024899" y="2073452"/>
            <a:ext cx="1682744" cy="1627693"/>
          </a:xfrm>
          <a:prstGeom prst="rect">
            <a:avLst/>
          </a:prstGeom>
          <a:noFill/>
        </p:spPr>
        <p:txBody>
          <a:bodyPr wrap="square" lIns="45720" rIns="45720" rtlCol="0" anchor="ctr" anchorCtr="0">
            <a:noAutofit/>
          </a:bodyPr>
          <a:lstStyle/>
          <a:p>
            <a:pPr algn="ctr"/>
            <a:r>
              <a:rPr lang="en-US" sz="1600" b="1" i="1" dirty="0">
                <a:solidFill>
                  <a:srgbClr val="B31C5B"/>
                </a:solidFill>
              </a:rPr>
              <a:t>Unmet Need</a:t>
            </a:r>
            <a:r>
              <a:rPr lang="en-US" sz="1600" dirty="0">
                <a:solidFill>
                  <a:srgbClr val="B31C5B"/>
                </a:solidFill>
              </a:rPr>
              <a:t>: Formation was weaker and interest is high</a:t>
            </a:r>
          </a:p>
        </p:txBody>
      </p:sp>
      <p:sp>
        <p:nvSpPr>
          <p:cNvPr id="33" name="TextBox 32"/>
          <p:cNvSpPr txBox="1"/>
          <p:nvPr/>
        </p:nvSpPr>
        <p:spPr>
          <a:xfrm>
            <a:off x="3016463" y="3698913"/>
            <a:ext cx="1682744" cy="1627693"/>
          </a:xfrm>
          <a:prstGeom prst="rect">
            <a:avLst/>
          </a:prstGeom>
          <a:noFill/>
        </p:spPr>
        <p:txBody>
          <a:bodyPr wrap="square" lIns="45720" rIns="45720" rtlCol="0" anchor="ctr" anchorCtr="0">
            <a:noAutofit/>
          </a:bodyPr>
          <a:lstStyle/>
          <a:p>
            <a:pPr algn="ctr"/>
            <a:r>
              <a:rPr lang="en-US" sz="1600" b="1" i="1" dirty="0">
                <a:solidFill>
                  <a:srgbClr val="B31C5B"/>
                </a:solidFill>
              </a:rPr>
              <a:t>Low Priority</a:t>
            </a:r>
            <a:r>
              <a:rPr lang="en-US" sz="1600" dirty="0">
                <a:solidFill>
                  <a:srgbClr val="B31C5B"/>
                </a:solidFill>
              </a:rPr>
              <a:t>:</a:t>
            </a:r>
            <a:br>
              <a:rPr lang="en-US" sz="1600" dirty="0">
                <a:solidFill>
                  <a:srgbClr val="B31C5B"/>
                </a:solidFill>
              </a:rPr>
            </a:br>
            <a:r>
              <a:rPr lang="en-US" sz="1600" dirty="0">
                <a:solidFill>
                  <a:srgbClr val="B31C5B"/>
                </a:solidFill>
              </a:rPr>
              <a:t>Formation weaker and low interest in additional training</a:t>
            </a:r>
          </a:p>
        </p:txBody>
      </p:sp>
      <p:sp>
        <p:nvSpPr>
          <p:cNvPr id="34" name="TextBox 33"/>
          <p:cNvSpPr txBox="1"/>
          <p:nvPr/>
        </p:nvSpPr>
        <p:spPr>
          <a:xfrm>
            <a:off x="4707644" y="3698913"/>
            <a:ext cx="1682744" cy="1627693"/>
          </a:xfrm>
          <a:prstGeom prst="rect">
            <a:avLst/>
          </a:prstGeom>
          <a:noFill/>
        </p:spPr>
        <p:txBody>
          <a:bodyPr wrap="square" lIns="45720" rIns="45720" rtlCol="0" anchor="ctr" anchorCtr="0">
            <a:noAutofit/>
          </a:bodyPr>
          <a:lstStyle/>
          <a:p>
            <a:pPr algn="ctr"/>
            <a:r>
              <a:rPr lang="en-US" sz="1600" b="1" i="1" dirty="0">
                <a:solidFill>
                  <a:srgbClr val="B31C5B"/>
                </a:solidFill>
              </a:rPr>
              <a:t>Satisfied</a:t>
            </a:r>
            <a:r>
              <a:rPr lang="en-US" sz="1600" dirty="0">
                <a:solidFill>
                  <a:srgbClr val="B31C5B"/>
                </a:solidFill>
              </a:rPr>
              <a:t>: Formation high, with low interest in training</a:t>
            </a:r>
          </a:p>
        </p:txBody>
      </p:sp>
      <p:sp>
        <p:nvSpPr>
          <p:cNvPr id="40" name="TextBox 39"/>
          <p:cNvSpPr txBox="1"/>
          <p:nvPr/>
        </p:nvSpPr>
        <p:spPr>
          <a:xfrm>
            <a:off x="4423453" y="6256126"/>
            <a:ext cx="3600063" cy="230832"/>
          </a:xfrm>
          <a:prstGeom prst="rect">
            <a:avLst/>
          </a:prstGeom>
          <a:noFill/>
        </p:spPr>
        <p:txBody>
          <a:bodyPr wrap="square" rtlCol="0">
            <a:spAutoFit/>
          </a:bodyPr>
          <a:lstStyle/>
          <a:p>
            <a:pPr marL="120650" indent="-120650"/>
            <a:r>
              <a:rPr lang="en-US" sz="900" dirty="0"/>
              <a:t>*	Defined as strongly agree that formation effectively equipped them</a:t>
            </a:r>
          </a:p>
        </p:txBody>
      </p:sp>
      <p:sp>
        <p:nvSpPr>
          <p:cNvPr id="41" name="TextBox 40"/>
          <p:cNvSpPr txBox="1"/>
          <p:nvPr/>
        </p:nvSpPr>
        <p:spPr>
          <a:xfrm>
            <a:off x="6766780" y="3813717"/>
            <a:ext cx="2256999" cy="1091301"/>
          </a:xfrm>
          <a:prstGeom prst="rect">
            <a:avLst/>
          </a:prstGeom>
          <a:noFill/>
        </p:spPr>
        <p:txBody>
          <a:bodyPr wrap="square" lIns="45720" rIns="45720" rtlCol="0" anchor="ctr" anchorCtr="0">
            <a:noAutofit/>
          </a:bodyPr>
          <a:lstStyle/>
          <a:p>
            <a:r>
              <a:rPr lang="en-US" sz="1400" dirty="0">
                <a:solidFill>
                  <a:srgbClr val="B31C5B"/>
                </a:solidFill>
              </a:rPr>
              <a:t>Note that, in some cases, the axes MAY have different scales, based on the range of responses given by campus ministers for each question</a:t>
            </a:r>
          </a:p>
        </p:txBody>
      </p:sp>
      <p:sp>
        <p:nvSpPr>
          <p:cNvPr id="7" name="L-Shape 6"/>
          <p:cNvSpPr/>
          <p:nvPr/>
        </p:nvSpPr>
        <p:spPr>
          <a:xfrm>
            <a:off x="2592891" y="1986161"/>
            <a:ext cx="3955393" cy="3602861"/>
          </a:xfrm>
          <a:prstGeom prst="corner">
            <a:avLst>
              <a:gd name="adj1" fmla="val 6761"/>
              <a:gd name="adj2" fmla="val 10091"/>
            </a:avLst>
          </a:prstGeom>
          <a:noFill/>
          <a:ln>
            <a:solidFill>
              <a:srgbClr val="B31C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 name="Straight Connector 42"/>
          <p:cNvCxnSpPr>
            <a:stCxn id="41" idx="2"/>
            <a:endCxn id="7" idx="0"/>
          </p:cNvCxnSpPr>
          <p:nvPr/>
        </p:nvCxnSpPr>
        <p:spPr>
          <a:xfrm flipH="1">
            <a:off x="6548284" y="4905018"/>
            <a:ext cx="1346996" cy="562209"/>
          </a:xfrm>
          <a:prstGeom prst="line">
            <a:avLst/>
          </a:prstGeom>
        </p:spPr>
        <p:style>
          <a:lnRef idx="1">
            <a:schemeClr val="accent2"/>
          </a:lnRef>
          <a:fillRef idx="0">
            <a:schemeClr val="accent2"/>
          </a:fillRef>
          <a:effectRef idx="0">
            <a:schemeClr val="accent2"/>
          </a:effectRef>
          <a:fontRef idx="minor">
            <a:schemeClr val="tx1"/>
          </a:fontRef>
        </p:style>
      </p:cxnSp>
      <p:sp>
        <p:nvSpPr>
          <p:cNvPr id="45" name="TextBox 44"/>
          <p:cNvSpPr txBox="1"/>
          <p:nvPr/>
        </p:nvSpPr>
        <p:spPr>
          <a:xfrm>
            <a:off x="197136" y="5189402"/>
            <a:ext cx="2040582" cy="796660"/>
          </a:xfrm>
          <a:prstGeom prst="rect">
            <a:avLst/>
          </a:prstGeom>
          <a:noFill/>
        </p:spPr>
        <p:txBody>
          <a:bodyPr wrap="square" lIns="45720" rIns="45720" rtlCol="0" anchor="ctr" anchorCtr="0">
            <a:noAutofit/>
          </a:bodyPr>
          <a:lstStyle/>
          <a:p>
            <a:r>
              <a:rPr lang="en-US" sz="1400" dirty="0">
                <a:solidFill>
                  <a:srgbClr val="B31C5B"/>
                </a:solidFill>
              </a:rPr>
              <a:t>We focused on the highest ratings (strongly agree and very interested)</a:t>
            </a:r>
          </a:p>
        </p:txBody>
      </p:sp>
      <p:cxnSp>
        <p:nvCxnSpPr>
          <p:cNvPr id="46" name="Straight Connector 45"/>
          <p:cNvCxnSpPr>
            <a:stCxn id="47" idx="1"/>
          </p:cNvCxnSpPr>
          <p:nvPr/>
        </p:nvCxnSpPr>
        <p:spPr>
          <a:xfrm>
            <a:off x="999951" y="3680149"/>
            <a:ext cx="210783" cy="1584992"/>
          </a:xfrm>
          <a:prstGeom prst="line">
            <a:avLst/>
          </a:prstGeom>
        </p:spPr>
        <p:style>
          <a:lnRef idx="1">
            <a:schemeClr val="accent2"/>
          </a:lnRef>
          <a:fillRef idx="0">
            <a:schemeClr val="accent2"/>
          </a:fillRef>
          <a:effectRef idx="0">
            <a:schemeClr val="accent2"/>
          </a:effectRef>
          <a:fontRef idx="minor">
            <a:schemeClr val="tx1"/>
          </a:fontRef>
        </p:style>
      </p:cxnSp>
      <p:sp>
        <p:nvSpPr>
          <p:cNvPr id="48" name="Rounded Rectangle 47"/>
          <p:cNvSpPr/>
          <p:nvPr/>
        </p:nvSpPr>
        <p:spPr>
          <a:xfrm rot="5400000">
            <a:off x="3833518" y="5658157"/>
            <a:ext cx="231300" cy="604395"/>
          </a:xfrm>
          <a:prstGeom prst="roundRect">
            <a:avLst>
              <a:gd name="adj" fmla="val 12686"/>
            </a:avLst>
          </a:prstGeom>
          <a:noFill/>
          <a:ln>
            <a:solidFill>
              <a:srgbClr val="B31C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9" name="Straight Connector 48"/>
          <p:cNvCxnSpPr>
            <a:stCxn id="48" idx="2"/>
          </p:cNvCxnSpPr>
          <p:nvPr/>
        </p:nvCxnSpPr>
        <p:spPr>
          <a:xfrm flipH="1" flipV="1">
            <a:off x="1916624" y="5795347"/>
            <a:ext cx="1730347" cy="165008"/>
          </a:xfrm>
          <a:prstGeom prst="line">
            <a:avLst/>
          </a:prstGeom>
        </p:spPr>
        <p:style>
          <a:lnRef idx="1">
            <a:schemeClr val="accent2"/>
          </a:lnRef>
          <a:fillRef idx="0">
            <a:schemeClr val="accent2"/>
          </a:fillRef>
          <a:effectRef idx="0">
            <a:schemeClr val="accent2"/>
          </a:effectRef>
          <a:fontRef idx="minor">
            <a:schemeClr val="tx1"/>
          </a:fontRef>
        </p:style>
      </p:cxnSp>
      <p:sp>
        <p:nvSpPr>
          <p:cNvPr id="30" name="TextBox 6"/>
          <p:cNvSpPr txBox="1">
            <a:spLocks noChangeArrowheads="1"/>
          </p:cNvSpPr>
          <p:nvPr/>
        </p:nvSpPr>
        <p:spPr bwMode="auto">
          <a:xfrm>
            <a:off x="694758" y="3432177"/>
            <a:ext cx="157045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pitchFamily="-110" charset="-128"/>
              </a:defRPr>
            </a:lvl1pPr>
            <a:lvl2pPr marL="742950" indent="-285750" eaLnBrk="0" hangingPunct="0">
              <a:defRPr sz="2400">
                <a:solidFill>
                  <a:schemeClr val="tx1"/>
                </a:solidFill>
                <a:latin typeface="Arial" charset="0"/>
                <a:ea typeface="ヒラギノ角ゴ Pro W3" pitchFamily="-110" charset="-128"/>
              </a:defRPr>
            </a:lvl2pPr>
            <a:lvl3pPr marL="1143000" indent="-228600" eaLnBrk="0" hangingPunct="0">
              <a:defRPr sz="2400">
                <a:solidFill>
                  <a:schemeClr val="tx1"/>
                </a:solidFill>
                <a:latin typeface="Arial" charset="0"/>
                <a:ea typeface="ヒラギノ角ゴ Pro W3" pitchFamily="-110" charset="-128"/>
              </a:defRPr>
            </a:lvl3pPr>
            <a:lvl4pPr marL="1600200" indent="-228600" eaLnBrk="0" hangingPunct="0">
              <a:defRPr sz="2400">
                <a:solidFill>
                  <a:schemeClr val="tx1"/>
                </a:solidFill>
                <a:latin typeface="Arial" charset="0"/>
                <a:ea typeface="ヒラギノ角ゴ Pro W3" pitchFamily="-110" charset="-128"/>
              </a:defRPr>
            </a:lvl4pPr>
            <a:lvl5pPr marL="2057400" indent="-228600" eaLnBrk="0" hangingPunct="0">
              <a:defRPr sz="2400">
                <a:solidFill>
                  <a:schemeClr val="tx1"/>
                </a:solidFill>
                <a:latin typeface="Arial" charset="0"/>
                <a:ea typeface="ヒラギノ角ゴ Pro W3" pitchFamily="-11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0" charset="-128"/>
              </a:defRPr>
            </a:lvl9pPr>
          </a:lstStyle>
          <a:p>
            <a:pPr algn="ctr"/>
            <a:r>
              <a:rPr lang="en-US" altLang="en-US" sz="1200" b="1" dirty="0"/>
              <a:t>VERY Interested in</a:t>
            </a:r>
            <a:br>
              <a:rPr lang="en-US" altLang="en-US" sz="1200" b="1" u="sng" dirty="0"/>
            </a:br>
            <a:r>
              <a:rPr lang="en-US" altLang="en-US" sz="1200" b="1" u="sng" dirty="0"/>
              <a:t>Additional Training</a:t>
            </a:r>
          </a:p>
        </p:txBody>
      </p:sp>
      <p:sp>
        <p:nvSpPr>
          <p:cNvPr id="31" name="TextBox 6"/>
          <p:cNvSpPr txBox="1">
            <a:spLocks noChangeArrowheads="1"/>
          </p:cNvSpPr>
          <p:nvPr/>
        </p:nvSpPr>
        <p:spPr bwMode="auto">
          <a:xfrm>
            <a:off x="1846385" y="2749187"/>
            <a:ext cx="73152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pitchFamily="-110" charset="-128"/>
              </a:defRPr>
            </a:lvl1pPr>
            <a:lvl2pPr marL="742950" indent="-285750" eaLnBrk="0" hangingPunct="0">
              <a:defRPr sz="2400">
                <a:solidFill>
                  <a:schemeClr val="tx1"/>
                </a:solidFill>
                <a:latin typeface="Arial" charset="0"/>
                <a:ea typeface="ヒラギノ角ゴ Pro W3" pitchFamily="-110" charset="-128"/>
              </a:defRPr>
            </a:lvl2pPr>
            <a:lvl3pPr marL="1143000" indent="-228600" eaLnBrk="0" hangingPunct="0">
              <a:defRPr sz="2400">
                <a:solidFill>
                  <a:schemeClr val="tx1"/>
                </a:solidFill>
                <a:latin typeface="Arial" charset="0"/>
                <a:ea typeface="ヒラギノ角ゴ Pro W3" pitchFamily="-110" charset="-128"/>
              </a:defRPr>
            </a:lvl3pPr>
            <a:lvl4pPr marL="1600200" indent="-228600" eaLnBrk="0" hangingPunct="0">
              <a:defRPr sz="2400">
                <a:solidFill>
                  <a:schemeClr val="tx1"/>
                </a:solidFill>
                <a:latin typeface="Arial" charset="0"/>
                <a:ea typeface="ヒラギノ角ゴ Pro W3" pitchFamily="-110" charset="-128"/>
              </a:defRPr>
            </a:lvl4pPr>
            <a:lvl5pPr marL="2057400" indent="-228600" eaLnBrk="0" hangingPunct="0">
              <a:defRPr sz="2400">
                <a:solidFill>
                  <a:schemeClr val="tx1"/>
                </a:solidFill>
                <a:latin typeface="Arial" charset="0"/>
                <a:ea typeface="ヒラギノ角ゴ Pro W3" pitchFamily="-11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0" charset="-128"/>
              </a:defRPr>
            </a:lvl9pPr>
          </a:lstStyle>
          <a:p>
            <a:pPr algn="r"/>
            <a:r>
              <a:rPr lang="en-US" altLang="en-US" sz="1200" b="1" dirty="0"/>
              <a:t>Higher  </a:t>
            </a:r>
          </a:p>
        </p:txBody>
      </p:sp>
      <p:sp>
        <p:nvSpPr>
          <p:cNvPr id="42" name="TextBox 6"/>
          <p:cNvSpPr txBox="1">
            <a:spLocks noChangeArrowheads="1"/>
          </p:cNvSpPr>
          <p:nvPr/>
        </p:nvSpPr>
        <p:spPr bwMode="auto">
          <a:xfrm>
            <a:off x="1846385" y="4368576"/>
            <a:ext cx="73152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pitchFamily="-110" charset="-128"/>
              </a:defRPr>
            </a:lvl1pPr>
            <a:lvl2pPr marL="742950" indent="-285750" eaLnBrk="0" hangingPunct="0">
              <a:defRPr sz="2400">
                <a:solidFill>
                  <a:schemeClr val="tx1"/>
                </a:solidFill>
                <a:latin typeface="Arial" charset="0"/>
                <a:ea typeface="ヒラギノ角ゴ Pro W3" pitchFamily="-110" charset="-128"/>
              </a:defRPr>
            </a:lvl2pPr>
            <a:lvl3pPr marL="1143000" indent="-228600" eaLnBrk="0" hangingPunct="0">
              <a:defRPr sz="2400">
                <a:solidFill>
                  <a:schemeClr val="tx1"/>
                </a:solidFill>
                <a:latin typeface="Arial" charset="0"/>
                <a:ea typeface="ヒラギノ角ゴ Pro W3" pitchFamily="-110" charset="-128"/>
              </a:defRPr>
            </a:lvl3pPr>
            <a:lvl4pPr marL="1600200" indent="-228600" eaLnBrk="0" hangingPunct="0">
              <a:defRPr sz="2400">
                <a:solidFill>
                  <a:schemeClr val="tx1"/>
                </a:solidFill>
                <a:latin typeface="Arial" charset="0"/>
                <a:ea typeface="ヒラギノ角ゴ Pro W3" pitchFamily="-110" charset="-128"/>
              </a:defRPr>
            </a:lvl4pPr>
            <a:lvl5pPr marL="2057400" indent="-228600" eaLnBrk="0" hangingPunct="0">
              <a:defRPr sz="2400">
                <a:solidFill>
                  <a:schemeClr val="tx1"/>
                </a:solidFill>
                <a:latin typeface="Arial" charset="0"/>
                <a:ea typeface="ヒラギノ角ゴ Pro W3" pitchFamily="-11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0" charset="-128"/>
              </a:defRPr>
            </a:lvl9pPr>
          </a:lstStyle>
          <a:p>
            <a:pPr algn="r"/>
            <a:r>
              <a:rPr lang="en-US" altLang="en-US" sz="1200" b="1" dirty="0"/>
              <a:t>Lower</a:t>
            </a:r>
          </a:p>
        </p:txBody>
      </p:sp>
      <p:sp>
        <p:nvSpPr>
          <p:cNvPr id="47" name="Rounded Rectangle 46"/>
          <p:cNvSpPr/>
          <p:nvPr/>
        </p:nvSpPr>
        <p:spPr>
          <a:xfrm rot="16200000">
            <a:off x="884300" y="3329367"/>
            <a:ext cx="231300" cy="470263"/>
          </a:xfrm>
          <a:prstGeom prst="roundRect">
            <a:avLst>
              <a:gd name="adj" fmla="val 12686"/>
            </a:avLst>
          </a:prstGeom>
          <a:noFill/>
          <a:ln>
            <a:solidFill>
              <a:srgbClr val="B31C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06828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6"/>
          <p:cNvGraphicFramePr>
            <a:graphicFrameLocks/>
          </p:cNvGraphicFramePr>
          <p:nvPr>
            <p:extLst/>
          </p:nvPr>
        </p:nvGraphicFramePr>
        <p:xfrm>
          <a:off x="2516777" y="1899110"/>
          <a:ext cx="4124729" cy="3764673"/>
        </p:xfrm>
        <a:graphic>
          <a:graphicData uri="http://schemas.openxmlformats.org/drawingml/2006/chart">
            <c:chart xmlns:c="http://schemas.openxmlformats.org/drawingml/2006/chart" xmlns:r="http://schemas.openxmlformats.org/officeDocument/2006/relationships" r:id="rId2"/>
          </a:graphicData>
        </a:graphic>
      </p:graphicFrame>
      <p:sp>
        <p:nvSpPr>
          <p:cNvPr id="40" name="TextBox 39"/>
          <p:cNvSpPr txBox="1"/>
          <p:nvPr/>
        </p:nvSpPr>
        <p:spPr>
          <a:xfrm>
            <a:off x="4707644" y="2073452"/>
            <a:ext cx="1682744" cy="1627693"/>
          </a:xfrm>
          <a:prstGeom prst="rect">
            <a:avLst/>
          </a:prstGeom>
          <a:noFill/>
        </p:spPr>
        <p:txBody>
          <a:bodyPr wrap="square" lIns="18288" tIns="18288" rIns="18288" rtlCol="0" anchor="t" anchorCtr="0">
            <a:noAutofit/>
          </a:bodyPr>
          <a:lstStyle/>
          <a:p>
            <a:pPr algn="r"/>
            <a:r>
              <a:rPr lang="en-US" sz="1000" b="1" i="1" dirty="0">
                <a:solidFill>
                  <a:srgbClr val="B31C5B"/>
                </a:solidFill>
              </a:rPr>
              <a:t>Excelling</a:t>
            </a:r>
            <a:endParaRPr lang="en-US" sz="1000" dirty="0">
              <a:solidFill>
                <a:srgbClr val="B31C5B"/>
              </a:solidFill>
            </a:endParaRPr>
          </a:p>
        </p:txBody>
      </p:sp>
      <p:sp>
        <p:nvSpPr>
          <p:cNvPr id="41" name="TextBox 40"/>
          <p:cNvSpPr txBox="1"/>
          <p:nvPr/>
        </p:nvSpPr>
        <p:spPr>
          <a:xfrm>
            <a:off x="3024899" y="2073452"/>
            <a:ext cx="1682744" cy="1627693"/>
          </a:xfrm>
          <a:prstGeom prst="rect">
            <a:avLst/>
          </a:prstGeom>
          <a:noFill/>
        </p:spPr>
        <p:txBody>
          <a:bodyPr wrap="square" lIns="18288" tIns="18288" rIns="18288" rtlCol="0" anchor="t" anchorCtr="0">
            <a:noAutofit/>
          </a:bodyPr>
          <a:lstStyle/>
          <a:p>
            <a:r>
              <a:rPr lang="en-US" sz="1000" b="1" i="1" dirty="0">
                <a:solidFill>
                  <a:srgbClr val="B31C5B"/>
                </a:solidFill>
              </a:rPr>
              <a:t>Unmet Need</a:t>
            </a:r>
          </a:p>
        </p:txBody>
      </p:sp>
      <p:sp>
        <p:nvSpPr>
          <p:cNvPr id="42" name="TextBox 41"/>
          <p:cNvSpPr txBox="1"/>
          <p:nvPr/>
        </p:nvSpPr>
        <p:spPr>
          <a:xfrm>
            <a:off x="3016463" y="3698913"/>
            <a:ext cx="1682744" cy="1627693"/>
          </a:xfrm>
          <a:prstGeom prst="rect">
            <a:avLst/>
          </a:prstGeom>
          <a:noFill/>
        </p:spPr>
        <p:txBody>
          <a:bodyPr wrap="square" lIns="18288" rIns="18288" rtlCol="0" anchor="b" anchorCtr="0">
            <a:noAutofit/>
          </a:bodyPr>
          <a:lstStyle/>
          <a:p>
            <a:r>
              <a:rPr lang="en-US" sz="1000" b="1" i="1" dirty="0">
                <a:solidFill>
                  <a:srgbClr val="B31C5B"/>
                </a:solidFill>
              </a:rPr>
              <a:t>Low Priority</a:t>
            </a:r>
          </a:p>
        </p:txBody>
      </p:sp>
      <p:sp>
        <p:nvSpPr>
          <p:cNvPr id="43" name="TextBox 42"/>
          <p:cNvSpPr txBox="1"/>
          <p:nvPr/>
        </p:nvSpPr>
        <p:spPr>
          <a:xfrm>
            <a:off x="4707644" y="3698913"/>
            <a:ext cx="1682744" cy="1627693"/>
          </a:xfrm>
          <a:prstGeom prst="rect">
            <a:avLst/>
          </a:prstGeom>
          <a:noFill/>
        </p:spPr>
        <p:txBody>
          <a:bodyPr wrap="square" lIns="18288" rIns="18288" rtlCol="0" anchor="b" anchorCtr="0">
            <a:noAutofit/>
          </a:bodyPr>
          <a:lstStyle/>
          <a:p>
            <a:pPr algn="r"/>
            <a:r>
              <a:rPr lang="en-US" sz="1000" b="1" i="1" dirty="0">
                <a:solidFill>
                  <a:srgbClr val="B31C5B"/>
                </a:solidFill>
              </a:rPr>
              <a:t>Satisfied</a:t>
            </a:r>
            <a:endParaRPr lang="en-US" sz="1000" dirty="0">
              <a:solidFill>
                <a:srgbClr val="B31C5B"/>
              </a:solidFill>
            </a:endParaRPr>
          </a:p>
        </p:txBody>
      </p:sp>
      <p:sp>
        <p:nvSpPr>
          <p:cNvPr id="23" name="Rectangle 22"/>
          <p:cNvSpPr/>
          <p:nvPr/>
        </p:nvSpPr>
        <p:spPr>
          <a:xfrm>
            <a:off x="0" y="6490010"/>
            <a:ext cx="9143999" cy="367990"/>
          </a:xfrm>
          <a:prstGeom prst="rect">
            <a:avLst/>
          </a:prstGeom>
          <a:solidFill>
            <a:srgbClr val="B2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5373384" y="6577570"/>
            <a:ext cx="3606230" cy="215444"/>
          </a:xfrm>
          <a:prstGeom prst="rect">
            <a:avLst/>
          </a:prstGeom>
          <a:noFill/>
        </p:spPr>
        <p:txBody>
          <a:bodyPr wrap="square" rtlCol="0">
            <a:spAutoFit/>
          </a:bodyPr>
          <a:lstStyle/>
          <a:p>
            <a:pPr algn="r"/>
            <a:fld id="{D87A6DA5-A49C-AE44-90B5-FA07B3D6FBAE}" type="slidenum">
              <a:rPr lang="en-US" sz="800" b="1" smtClean="0">
                <a:solidFill>
                  <a:schemeClr val="bg1"/>
                </a:solidFill>
                <a:latin typeface="Arial" charset="0"/>
                <a:ea typeface="Arial" charset="0"/>
                <a:cs typeface="Arial" charset="0"/>
              </a:rPr>
              <a:t>15</a:t>
            </a:fld>
            <a:endParaRPr lang="en-US" sz="800" b="1" dirty="0">
              <a:solidFill>
                <a:schemeClr val="bg1"/>
              </a:solidFill>
              <a:latin typeface="Arial" charset="0"/>
              <a:ea typeface="Arial" charset="0"/>
              <a:cs typeface="Arial" charset="0"/>
            </a:endParaRPr>
          </a:p>
        </p:txBody>
      </p:sp>
      <p:sp>
        <p:nvSpPr>
          <p:cNvPr id="16" name="TextBox 15"/>
          <p:cNvSpPr txBox="1"/>
          <p:nvPr/>
        </p:nvSpPr>
        <p:spPr>
          <a:xfrm>
            <a:off x="5373384" y="6577570"/>
            <a:ext cx="3606230" cy="215444"/>
          </a:xfrm>
          <a:prstGeom prst="rect">
            <a:avLst/>
          </a:prstGeom>
          <a:noFill/>
        </p:spPr>
        <p:txBody>
          <a:bodyPr wrap="square" rtlCol="0">
            <a:spAutoFit/>
          </a:bodyPr>
          <a:lstStyle/>
          <a:p>
            <a:pPr algn="r"/>
            <a:fld id="{6AA631CD-0ED6-5241-B04D-327E06B10D85}" type="slidenum">
              <a:rPr lang="en-US" sz="800" b="1">
                <a:solidFill>
                  <a:schemeClr val="bg1"/>
                </a:solidFill>
                <a:latin typeface="Arial" charset="0"/>
                <a:ea typeface="Arial" charset="0"/>
                <a:cs typeface="Arial" charset="0"/>
              </a:rPr>
              <a:t>15</a:t>
            </a:fld>
            <a:endParaRPr lang="en-US" sz="800" b="1" dirty="0">
              <a:solidFill>
                <a:schemeClr val="bg1"/>
              </a:solidFill>
              <a:latin typeface="Arial" charset="0"/>
              <a:ea typeface="Arial" charset="0"/>
              <a:cs typeface="Arial" charset="0"/>
            </a:endParaRPr>
          </a:p>
        </p:txBody>
      </p:sp>
      <p:sp>
        <p:nvSpPr>
          <p:cNvPr id="26" name="TextBox 25"/>
          <p:cNvSpPr txBox="1"/>
          <p:nvPr/>
        </p:nvSpPr>
        <p:spPr>
          <a:xfrm>
            <a:off x="381000" y="102742"/>
            <a:ext cx="8084906" cy="1078024"/>
          </a:xfrm>
          <a:prstGeom prst="rect">
            <a:avLst/>
          </a:prstGeom>
          <a:noFill/>
        </p:spPr>
        <p:txBody>
          <a:bodyPr wrap="square" rtlCol="0" anchor="b" anchorCtr="0">
            <a:normAutofit/>
          </a:bodyPr>
          <a:lstStyle/>
          <a:p>
            <a:r>
              <a:rPr lang="en-US" sz="2400" b="1" dirty="0">
                <a:solidFill>
                  <a:srgbClr val="B2005C"/>
                </a:solidFill>
                <a:latin typeface="Arial" charset="0"/>
                <a:ea typeface="Arial" charset="0"/>
                <a:cs typeface="Arial" charset="0"/>
              </a:rPr>
              <a:t>The four areas where campus ministers are interested in “excelling” are all pastorally focused.</a:t>
            </a:r>
          </a:p>
        </p:txBody>
      </p:sp>
      <p:sp>
        <p:nvSpPr>
          <p:cNvPr id="27" name="TextBox 26"/>
          <p:cNvSpPr txBox="1"/>
          <p:nvPr/>
        </p:nvSpPr>
        <p:spPr>
          <a:xfrm>
            <a:off x="381000" y="1401593"/>
            <a:ext cx="7877810" cy="523220"/>
          </a:xfrm>
          <a:prstGeom prst="rect">
            <a:avLst/>
          </a:prstGeom>
          <a:noFill/>
        </p:spPr>
        <p:txBody>
          <a:bodyPr wrap="square" rtlCol="0">
            <a:spAutoFit/>
          </a:bodyPr>
          <a:lstStyle/>
          <a:p>
            <a:r>
              <a:rPr lang="en-US" sz="1400" b="1" cap="small" dirty="0">
                <a:solidFill>
                  <a:srgbClr val="B31C5B"/>
                </a:solidFill>
              </a:rPr>
              <a:t>Pastoral Activities:</a:t>
            </a:r>
          </a:p>
          <a:p>
            <a:r>
              <a:rPr lang="en-US" sz="1400" b="1" dirty="0"/>
              <a:t>Matrix Evaluating 1) Effectiveness of Formation and 2) Interest in Additional Training</a:t>
            </a:r>
          </a:p>
        </p:txBody>
      </p:sp>
      <p:sp>
        <p:nvSpPr>
          <p:cNvPr id="12" name="TextBox 11"/>
          <p:cNvSpPr txBox="1"/>
          <p:nvPr/>
        </p:nvSpPr>
        <p:spPr>
          <a:xfrm>
            <a:off x="44346" y="6566283"/>
            <a:ext cx="3606230" cy="215444"/>
          </a:xfrm>
          <a:prstGeom prst="rect">
            <a:avLst/>
          </a:prstGeom>
          <a:noFill/>
        </p:spPr>
        <p:txBody>
          <a:bodyPr wrap="square" rtlCol="0">
            <a:spAutoFit/>
          </a:bodyPr>
          <a:lstStyle/>
          <a:p>
            <a:r>
              <a:rPr lang="en-US" sz="800" b="1" dirty="0">
                <a:solidFill>
                  <a:schemeClr val="bg1"/>
                </a:solidFill>
                <a:latin typeface="Arial" charset="0"/>
                <a:ea typeface="Arial" charset="0"/>
                <a:cs typeface="Arial" charset="0"/>
              </a:rPr>
              <a:t>Formation, Training, and Professional Development</a:t>
            </a:r>
          </a:p>
        </p:txBody>
      </p:sp>
      <p:sp>
        <p:nvSpPr>
          <p:cNvPr id="18" name="TextBox 6"/>
          <p:cNvSpPr txBox="1">
            <a:spLocks noChangeArrowheads="1"/>
          </p:cNvSpPr>
          <p:nvPr/>
        </p:nvSpPr>
        <p:spPr bwMode="auto">
          <a:xfrm>
            <a:off x="3228258" y="5813492"/>
            <a:ext cx="29718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pitchFamily="-110" charset="-128"/>
              </a:defRPr>
            </a:lvl1pPr>
            <a:lvl2pPr marL="742950" indent="-285750" eaLnBrk="0" hangingPunct="0">
              <a:defRPr sz="2400">
                <a:solidFill>
                  <a:schemeClr val="tx1"/>
                </a:solidFill>
                <a:latin typeface="Arial" charset="0"/>
                <a:ea typeface="ヒラギノ角ゴ Pro W3" pitchFamily="-110" charset="-128"/>
              </a:defRPr>
            </a:lvl2pPr>
            <a:lvl3pPr marL="1143000" indent="-228600" eaLnBrk="0" hangingPunct="0">
              <a:defRPr sz="2400">
                <a:solidFill>
                  <a:schemeClr val="tx1"/>
                </a:solidFill>
                <a:latin typeface="Arial" charset="0"/>
                <a:ea typeface="ヒラギノ角ゴ Pro W3" pitchFamily="-110" charset="-128"/>
              </a:defRPr>
            </a:lvl3pPr>
            <a:lvl4pPr marL="1600200" indent="-228600" eaLnBrk="0" hangingPunct="0">
              <a:defRPr sz="2400">
                <a:solidFill>
                  <a:schemeClr val="tx1"/>
                </a:solidFill>
                <a:latin typeface="Arial" charset="0"/>
                <a:ea typeface="ヒラギノ角ゴ Pro W3" pitchFamily="-110" charset="-128"/>
              </a:defRPr>
            </a:lvl4pPr>
            <a:lvl5pPr marL="2057400" indent="-228600" eaLnBrk="0" hangingPunct="0">
              <a:defRPr sz="2400">
                <a:solidFill>
                  <a:schemeClr val="tx1"/>
                </a:solidFill>
                <a:latin typeface="Arial" charset="0"/>
                <a:ea typeface="ヒラギノ角ゴ Pro W3" pitchFamily="-11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0" charset="-128"/>
              </a:defRPr>
            </a:lvl9pPr>
          </a:lstStyle>
          <a:p>
            <a:pPr algn="ctr"/>
            <a:r>
              <a:rPr lang="en-US" altLang="en-US" sz="1200" b="1" u="sng" dirty="0"/>
              <a:t>HIGHLY Effective Formation</a:t>
            </a:r>
            <a:r>
              <a:rPr lang="en-US" altLang="en-US" sz="1200" b="1" dirty="0"/>
              <a:t>*</a:t>
            </a:r>
            <a:endParaRPr lang="en-US" altLang="en-US" sz="1200" b="1" u="sng" dirty="0"/>
          </a:p>
        </p:txBody>
      </p:sp>
      <p:sp>
        <p:nvSpPr>
          <p:cNvPr id="31" name="TextBox 30"/>
          <p:cNvSpPr txBox="1"/>
          <p:nvPr/>
        </p:nvSpPr>
        <p:spPr>
          <a:xfrm>
            <a:off x="6254458" y="3902243"/>
            <a:ext cx="748383" cy="386516"/>
          </a:xfrm>
          <a:prstGeom prst="rect">
            <a:avLst/>
          </a:prstGeom>
          <a:solidFill>
            <a:schemeClr val="bg1"/>
          </a:solidFill>
        </p:spPr>
        <p:txBody>
          <a:bodyPr wrap="square" lIns="0" tIns="0" rIns="0" bIns="0" rtlCol="0">
            <a:spAutoFit/>
          </a:bodyPr>
          <a:lstStyle/>
          <a:p>
            <a:pPr>
              <a:lnSpc>
                <a:spcPts val="1000"/>
              </a:lnSpc>
            </a:pPr>
            <a:r>
              <a:rPr lang="en-US" sz="1000" dirty="0"/>
              <a:t>Understand and articulate the faith</a:t>
            </a:r>
            <a:endParaRPr lang="en-US" sz="1000" dirty="0">
              <a:solidFill>
                <a:schemeClr val="bg2"/>
              </a:solidFill>
            </a:endParaRPr>
          </a:p>
        </p:txBody>
      </p:sp>
      <p:sp>
        <p:nvSpPr>
          <p:cNvPr id="35" name="TextBox 6"/>
          <p:cNvSpPr txBox="1">
            <a:spLocks noChangeArrowheads="1"/>
          </p:cNvSpPr>
          <p:nvPr/>
        </p:nvSpPr>
        <p:spPr bwMode="auto">
          <a:xfrm>
            <a:off x="3007754" y="5532956"/>
            <a:ext cx="169989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pitchFamily="-110" charset="-128"/>
              </a:defRPr>
            </a:lvl1pPr>
            <a:lvl2pPr marL="742950" indent="-285750" eaLnBrk="0" hangingPunct="0">
              <a:defRPr sz="2400">
                <a:solidFill>
                  <a:schemeClr val="tx1"/>
                </a:solidFill>
                <a:latin typeface="Arial" charset="0"/>
                <a:ea typeface="ヒラギノ角ゴ Pro W3" pitchFamily="-110" charset="-128"/>
              </a:defRPr>
            </a:lvl2pPr>
            <a:lvl3pPr marL="1143000" indent="-228600" eaLnBrk="0" hangingPunct="0">
              <a:defRPr sz="2400">
                <a:solidFill>
                  <a:schemeClr val="tx1"/>
                </a:solidFill>
                <a:latin typeface="Arial" charset="0"/>
                <a:ea typeface="ヒラギノ角ゴ Pro W3" pitchFamily="-110" charset="-128"/>
              </a:defRPr>
            </a:lvl3pPr>
            <a:lvl4pPr marL="1600200" indent="-228600" eaLnBrk="0" hangingPunct="0">
              <a:defRPr sz="2400">
                <a:solidFill>
                  <a:schemeClr val="tx1"/>
                </a:solidFill>
                <a:latin typeface="Arial" charset="0"/>
                <a:ea typeface="ヒラギノ角ゴ Pro W3" pitchFamily="-110" charset="-128"/>
              </a:defRPr>
            </a:lvl4pPr>
            <a:lvl5pPr marL="2057400" indent="-228600" eaLnBrk="0" hangingPunct="0">
              <a:defRPr sz="2400">
                <a:solidFill>
                  <a:schemeClr val="tx1"/>
                </a:solidFill>
                <a:latin typeface="Arial" charset="0"/>
                <a:ea typeface="ヒラギノ角ゴ Pro W3" pitchFamily="-11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0" charset="-128"/>
              </a:defRPr>
            </a:lvl9pPr>
          </a:lstStyle>
          <a:p>
            <a:pPr algn="ctr"/>
            <a:r>
              <a:rPr lang="en-US" altLang="en-US" sz="1200" b="1" dirty="0"/>
              <a:t>Lower</a:t>
            </a:r>
          </a:p>
        </p:txBody>
      </p:sp>
      <p:sp>
        <p:nvSpPr>
          <p:cNvPr id="36" name="TextBox 6"/>
          <p:cNvSpPr txBox="1">
            <a:spLocks noChangeArrowheads="1"/>
          </p:cNvSpPr>
          <p:nvPr/>
        </p:nvSpPr>
        <p:spPr bwMode="auto">
          <a:xfrm>
            <a:off x="4707644" y="5532956"/>
            <a:ext cx="1682744"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pitchFamily="-110" charset="-128"/>
              </a:defRPr>
            </a:lvl1pPr>
            <a:lvl2pPr marL="742950" indent="-285750" eaLnBrk="0" hangingPunct="0">
              <a:defRPr sz="2400">
                <a:solidFill>
                  <a:schemeClr val="tx1"/>
                </a:solidFill>
                <a:latin typeface="Arial" charset="0"/>
                <a:ea typeface="ヒラギノ角ゴ Pro W3" pitchFamily="-110" charset="-128"/>
              </a:defRPr>
            </a:lvl2pPr>
            <a:lvl3pPr marL="1143000" indent="-228600" eaLnBrk="0" hangingPunct="0">
              <a:defRPr sz="2400">
                <a:solidFill>
                  <a:schemeClr val="tx1"/>
                </a:solidFill>
                <a:latin typeface="Arial" charset="0"/>
                <a:ea typeface="ヒラギノ角ゴ Pro W3" pitchFamily="-110" charset="-128"/>
              </a:defRPr>
            </a:lvl3pPr>
            <a:lvl4pPr marL="1600200" indent="-228600" eaLnBrk="0" hangingPunct="0">
              <a:defRPr sz="2400">
                <a:solidFill>
                  <a:schemeClr val="tx1"/>
                </a:solidFill>
                <a:latin typeface="Arial" charset="0"/>
                <a:ea typeface="ヒラギノ角ゴ Pro W3" pitchFamily="-110" charset="-128"/>
              </a:defRPr>
            </a:lvl4pPr>
            <a:lvl5pPr marL="2057400" indent="-228600" eaLnBrk="0" hangingPunct="0">
              <a:defRPr sz="2400">
                <a:solidFill>
                  <a:schemeClr val="tx1"/>
                </a:solidFill>
                <a:latin typeface="Arial" charset="0"/>
                <a:ea typeface="ヒラギノ角ゴ Pro W3" pitchFamily="-11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0" charset="-128"/>
              </a:defRPr>
            </a:lvl9pPr>
          </a:lstStyle>
          <a:p>
            <a:pPr algn="ctr"/>
            <a:r>
              <a:rPr lang="en-US" altLang="en-US" sz="1200" b="1" dirty="0"/>
              <a:t>Higher</a:t>
            </a:r>
          </a:p>
        </p:txBody>
      </p:sp>
      <p:sp>
        <p:nvSpPr>
          <p:cNvPr id="37" name="TextBox 6"/>
          <p:cNvSpPr txBox="1">
            <a:spLocks noChangeArrowheads="1"/>
          </p:cNvSpPr>
          <p:nvPr/>
        </p:nvSpPr>
        <p:spPr bwMode="auto">
          <a:xfrm>
            <a:off x="886884" y="3432177"/>
            <a:ext cx="157045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pitchFamily="-110" charset="-128"/>
              </a:defRPr>
            </a:lvl1pPr>
            <a:lvl2pPr marL="742950" indent="-285750" eaLnBrk="0" hangingPunct="0">
              <a:defRPr sz="2400">
                <a:solidFill>
                  <a:schemeClr val="tx1"/>
                </a:solidFill>
                <a:latin typeface="Arial" charset="0"/>
                <a:ea typeface="ヒラギノ角ゴ Pro W3" pitchFamily="-110" charset="-128"/>
              </a:defRPr>
            </a:lvl2pPr>
            <a:lvl3pPr marL="1143000" indent="-228600" eaLnBrk="0" hangingPunct="0">
              <a:defRPr sz="2400">
                <a:solidFill>
                  <a:schemeClr val="tx1"/>
                </a:solidFill>
                <a:latin typeface="Arial" charset="0"/>
                <a:ea typeface="ヒラギノ角ゴ Pro W3" pitchFamily="-110" charset="-128"/>
              </a:defRPr>
            </a:lvl3pPr>
            <a:lvl4pPr marL="1600200" indent="-228600" eaLnBrk="0" hangingPunct="0">
              <a:defRPr sz="2400">
                <a:solidFill>
                  <a:schemeClr val="tx1"/>
                </a:solidFill>
                <a:latin typeface="Arial" charset="0"/>
                <a:ea typeface="ヒラギノ角ゴ Pro W3" pitchFamily="-110" charset="-128"/>
              </a:defRPr>
            </a:lvl4pPr>
            <a:lvl5pPr marL="2057400" indent="-228600" eaLnBrk="0" hangingPunct="0">
              <a:defRPr sz="2400">
                <a:solidFill>
                  <a:schemeClr val="tx1"/>
                </a:solidFill>
                <a:latin typeface="Arial" charset="0"/>
                <a:ea typeface="ヒラギノ角ゴ Pro W3" pitchFamily="-11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0" charset="-128"/>
              </a:defRPr>
            </a:lvl9pPr>
          </a:lstStyle>
          <a:p>
            <a:pPr algn="ctr"/>
            <a:r>
              <a:rPr lang="en-US" altLang="en-US" sz="1200" b="1" dirty="0"/>
              <a:t>VERY Interested in</a:t>
            </a:r>
            <a:br>
              <a:rPr lang="en-US" altLang="en-US" sz="1200" b="1" u="sng" dirty="0"/>
            </a:br>
            <a:r>
              <a:rPr lang="en-US" altLang="en-US" sz="1200" b="1" u="sng" dirty="0"/>
              <a:t>Additional Training</a:t>
            </a:r>
          </a:p>
        </p:txBody>
      </p:sp>
      <p:sp>
        <p:nvSpPr>
          <p:cNvPr id="38" name="TextBox 6"/>
          <p:cNvSpPr txBox="1">
            <a:spLocks noChangeArrowheads="1"/>
          </p:cNvSpPr>
          <p:nvPr/>
        </p:nvSpPr>
        <p:spPr bwMode="auto">
          <a:xfrm>
            <a:off x="2233245" y="2749187"/>
            <a:ext cx="73152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pitchFamily="-110" charset="-128"/>
              </a:defRPr>
            </a:lvl1pPr>
            <a:lvl2pPr marL="742950" indent="-285750" eaLnBrk="0" hangingPunct="0">
              <a:defRPr sz="2400">
                <a:solidFill>
                  <a:schemeClr val="tx1"/>
                </a:solidFill>
                <a:latin typeface="Arial" charset="0"/>
                <a:ea typeface="ヒラギノ角ゴ Pro W3" pitchFamily="-110" charset="-128"/>
              </a:defRPr>
            </a:lvl2pPr>
            <a:lvl3pPr marL="1143000" indent="-228600" eaLnBrk="0" hangingPunct="0">
              <a:defRPr sz="2400">
                <a:solidFill>
                  <a:schemeClr val="tx1"/>
                </a:solidFill>
                <a:latin typeface="Arial" charset="0"/>
                <a:ea typeface="ヒラギノ角ゴ Pro W3" pitchFamily="-110" charset="-128"/>
              </a:defRPr>
            </a:lvl3pPr>
            <a:lvl4pPr marL="1600200" indent="-228600" eaLnBrk="0" hangingPunct="0">
              <a:defRPr sz="2400">
                <a:solidFill>
                  <a:schemeClr val="tx1"/>
                </a:solidFill>
                <a:latin typeface="Arial" charset="0"/>
                <a:ea typeface="ヒラギノ角ゴ Pro W3" pitchFamily="-110" charset="-128"/>
              </a:defRPr>
            </a:lvl4pPr>
            <a:lvl5pPr marL="2057400" indent="-228600" eaLnBrk="0" hangingPunct="0">
              <a:defRPr sz="2400">
                <a:solidFill>
                  <a:schemeClr val="tx1"/>
                </a:solidFill>
                <a:latin typeface="Arial" charset="0"/>
                <a:ea typeface="ヒラギノ角ゴ Pro W3" pitchFamily="-11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0" charset="-128"/>
              </a:defRPr>
            </a:lvl9pPr>
          </a:lstStyle>
          <a:p>
            <a:pPr algn="r"/>
            <a:r>
              <a:rPr lang="en-US" altLang="en-US" sz="1200" b="1" dirty="0"/>
              <a:t>Higher  </a:t>
            </a:r>
          </a:p>
        </p:txBody>
      </p:sp>
      <p:sp>
        <p:nvSpPr>
          <p:cNvPr id="39" name="TextBox 6"/>
          <p:cNvSpPr txBox="1">
            <a:spLocks noChangeArrowheads="1"/>
          </p:cNvSpPr>
          <p:nvPr/>
        </p:nvSpPr>
        <p:spPr bwMode="auto">
          <a:xfrm>
            <a:off x="2233245" y="4368576"/>
            <a:ext cx="73152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pitchFamily="-110" charset="-128"/>
              </a:defRPr>
            </a:lvl1pPr>
            <a:lvl2pPr marL="742950" indent="-285750" eaLnBrk="0" hangingPunct="0">
              <a:defRPr sz="2400">
                <a:solidFill>
                  <a:schemeClr val="tx1"/>
                </a:solidFill>
                <a:latin typeface="Arial" charset="0"/>
                <a:ea typeface="ヒラギノ角ゴ Pro W3" pitchFamily="-110" charset="-128"/>
              </a:defRPr>
            </a:lvl2pPr>
            <a:lvl3pPr marL="1143000" indent="-228600" eaLnBrk="0" hangingPunct="0">
              <a:defRPr sz="2400">
                <a:solidFill>
                  <a:schemeClr val="tx1"/>
                </a:solidFill>
                <a:latin typeface="Arial" charset="0"/>
                <a:ea typeface="ヒラギノ角ゴ Pro W3" pitchFamily="-110" charset="-128"/>
              </a:defRPr>
            </a:lvl3pPr>
            <a:lvl4pPr marL="1600200" indent="-228600" eaLnBrk="0" hangingPunct="0">
              <a:defRPr sz="2400">
                <a:solidFill>
                  <a:schemeClr val="tx1"/>
                </a:solidFill>
                <a:latin typeface="Arial" charset="0"/>
                <a:ea typeface="ヒラギノ角ゴ Pro W3" pitchFamily="-110" charset="-128"/>
              </a:defRPr>
            </a:lvl4pPr>
            <a:lvl5pPr marL="2057400" indent="-228600" eaLnBrk="0" hangingPunct="0">
              <a:defRPr sz="2400">
                <a:solidFill>
                  <a:schemeClr val="tx1"/>
                </a:solidFill>
                <a:latin typeface="Arial" charset="0"/>
                <a:ea typeface="ヒラギノ角ゴ Pro W3" pitchFamily="-11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0" charset="-128"/>
              </a:defRPr>
            </a:lvl9pPr>
          </a:lstStyle>
          <a:p>
            <a:pPr algn="r"/>
            <a:r>
              <a:rPr lang="en-US" altLang="en-US" sz="1200" b="1" dirty="0"/>
              <a:t>Lower</a:t>
            </a:r>
          </a:p>
        </p:txBody>
      </p:sp>
      <p:cxnSp>
        <p:nvCxnSpPr>
          <p:cNvPr id="44" name="Straight Connector 43"/>
          <p:cNvCxnSpPr/>
          <p:nvPr/>
        </p:nvCxnSpPr>
        <p:spPr>
          <a:xfrm>
            <a:off x="6179028" y="2530709"/>
            <a:ext cx="0" cy="228600"/>
          </a:xfrm>
          <a:prstGeom prst="line">
            <a:avLst/>
          </a:prstGeom>
          <a:ln>
            <a:solidFill>
              <a:srgbClr val="B31C5B"/>
            </a:solidFill>
          </a:ln>
        </p:spPr>
        <p:style>
          <a:lnRef idx="1">
            <a:schemeClr val="accent2"/>
          </a:lnRef>
          <a:fillRef idx="0">
            <a:schemeClr val="accent2"/>
          </a:fillRef>
          <a:effectRef idx="0">
            <a:schemeClr val="accent2"/>
          </a:effectRef>
          <a:fontRef idx="minor">
            <a:schemeClr val="tx1"/>
          </a:fontRef>
        </p:style>
      </p:cxnSp>
      <p:sp>
        <p:nvSpPr>
          <p:cNvPr id="20" name="TextBox 19"/>
          <p:cNvSpPr txBox="1"/>
          <p:nvPr/>
        </p:nvSpPr>
        <p:spPr>
          <a:xfrm>
            <a:off x="4785690" y="4991115"/>
            <a:ext cx="1032362" cy="258276"/>
          </a:xfrm>
          <a:prstGeom prst="rect">
            <a:avLst/>
          </a:prstGeom>
          <a:solidFill>
            <a:schemeClr val="bg1"/>
          </a:solidFill>
        </p:spPr>
        <p:txBody>
          <a:bodyPr wrap="square" lIns="0" tIns="0" rIns="0" bIns="0" rtlCol="0">
            <a:spAutoFit/>
          </a:bodyPr>
          <a:lstStyle/>
          <a:p>
            <a:pPr algn="r">
              <a:lnSpc>
                <a:spcPts val="1000"/>
              </a:lnSpc>
            </a:pPr>
            <a:r>
              <a:rPr lang="en-US" sz="1000" dirty="0"/>
              <a:t>Share personal witness/testimony</a:t>
            </a:r>
            <a:endParaRPr lang="en-US" sz="1000" dirty="0">
              <a:solidFill>
                <a:schemeClr val="bg2"/>
              </a:solidFill>
            </a:endParaRPr>
          </a:p>
        </p:txBody>
      </p:sp>
      <p:sp>
        <p:nvSpPr>
          <p:cNvPr id="21" name="TextBox 20"/>
          <p:cNvSpPr txBox="1"/>
          <p:nvPr/>
        </p:nvSpPr>
        <p:spPr>
          <a:xfrm>
            <a:off x="4848703" y="4204919"/>
            <a:ext cx="1025736" cy="384721"/>
          </a:xfrm>
          <a:prstGeom prst="rect">
            <a:avLst/>
          </a:prstGeom>
          <a:solidFill>
            <a:schemeClr val="bg1"/>
          </a:solidFill>
        </p:spPr>
        <p:txBody>
          <a:bodyPr wrap="square" lIns="0" tIns="0" rIns="0" bIns="0" rtlCol="0">
            <a:spAutoFit/>
          </a:bodyPr>
          <a:lstStyle/>
          <a:p>
            <a:pPr algn="r">
              <a:lnSpc>
                <a:spcPts val="1000"/>
              </a:lnSpc>
            </a:pPr>
            <a:r>
              <a:rPr lang="en-US" sz="1000" dirty="0"/>
              <a:t>Representing the Church and its teachings to public</a:t>
            </a:r>
            <a:endParaRPr lang="en-US" sz="1000" dirty="0">
              <a:solidFill>
                <a:schemeClr val="bg2"/>
              </a:solidFill>
            </a:endParaRPr>
          </a:p>
        </p:txBody>
      </p:sp>
      <p:sp>
        <p:nvSpPr>
          <p:cNvPr id="22" name="TextBox 21"/>
          <p:cNvSpPr txBox="1"/>
          <p:nvPr/>
        </p:nvSpPr>
        <p:spPr>
          <a:xfrm>
            <a:off x="3103756" y="3864560"/>
            <a:ext cx="1202179" cy="258276"/>
          </a:xfrm>
          <a:prstGeom prst="rect">
            <a:avLst/>
          </a:prstGeom>
          <a:solidFill>
            <a:schemeClr val="bg1"/>
          </a:solidFill>
        </p:spPr>
        <p:txBody>
          <a:bodyPr wrap="square" lIns="0" tIns="0" rIns="0" bIns="0" rtlCol="0">
            <a:spAutoFit/>
          </a:bodyPr>
          <a:lstStyle/>
          <a:p>
            <a:pPr>
              <a:lnSpc>
                <a:spcPts val="1000"/>
              </a:lnSpc>
            </a:pPr>
            <a:r>
              <a:rPr lang="en-US" sz="1000" dirty="0"/>
              <a:t>Be familiar with other religious traditions</a:t>
            </a:r>
            <a:endParaRPr lang="en-US" sz="1000" dirty="0">
              <a:solidFill>
                <a:schemeClr val="bg2"/>
              </a:solidFill>
            </a:endParaRPr>
          </a:p>
        </p:txBody>
      </p:sp>
      <p:sp>
        <p:nvSpPr>
          <p:cNvPr id="24" name="TextBox 23"/>
          <p:cNvSpPr txBox="1"/>
          <p:nvPr/>
        </p:nvSpPr>
        <p:spPr>
          <a:xfrm>
            <a:off x="5076387" y="2268426"/>
            <a:ext cx="1202179" cy="258276"/>
          </a:xfrm>
          <a:prstGeom prst="rect">
            <a:avLst/>
          </a:prstGeom>
          <a:solidFill>
            <a:schemeClr val="bg1"/>
          </a:solidFill>
        </p:spPr>
        <p:txBody>
          <a:bodyPr wrap="square" lIns="0" tIns="0" rIns="0" bIns="0" rtlCol="0">
            <a:spAutoFit/>
          </a:bodyPr>
          <a:lstStyle/>
          <a:p>
            <a:pPr algn="r">
              <a:lnSpc>
                <a:spcPts val="1000"/>
              </a:lnSpc>
            </a:pPr>
            <a:r>
              <a:rPr lang="en-US" sz="1000" dirty="0"/>
              <a:t>Accompany people on their spiritual journey</a:t>
            </a:r>
            <a:endParaRPr lang="en-US" sz="1000" dirty="0">
              <a:solidFill>
                <a:schemeClr val="bg2"/>
              </a:solidFill>
            </a:endParaRPr>
          </a:p>
        </p:txBody>
      </p:sp>
      <p:sp>
        <p:nvSpPr>
          <p:cNvPr id="25" name="TextBox 24"/>
          <p:cNvSpPr txBox="1"/>
          <p:nvPr/>
        </p:nvSpPr>
        <p:spPr>
          <a:xfrm>
            <a:off x="4877764" y="2629134"/>
            <a:ext cx="1117271" cy="258276"/>
          </a:xfrm>
          <a:prstGeom prst="rect">
            <a:avLst/>
          </a:prstGeom>
          <a:solidFill>
            <a:schemeClr val="bg1"/>
          </a:solidFill>
        </p:spPr>
        <p:txBody>
          <a:bodyPr wrap="square" lIns="0" tIns="0" rIns="0" bIns="0" rtlCol="0">
            <a:spAutoFit/>
          </a:bodyPr>
          <a:lstStyle/>
          <a:p>
            <a:pPr algn="r">
              <a:lnSpc>
                <a:spcPts val="1000"/>
              </a:lnSpc>
            </a:pPr>
            <a:r>
              <a:rPr lang="en-US" sz="1000" dirty="0"/>
              <a:t>Facilitating an encounter with Jesus</a:t>
            </a:r>
            <a:endParaRPr lang="en-US" sz="1000" dirty="0">
              <a:solidFill>
                <a:schemeClr val="bg2"/>
              </a:solidFill>
            </a:endParaRPr>
          </a:p>
        </p:txBody>
      </p:sp>
      <p:cxnSp>
        <p:nvCxnSpPr>
          <p:cNvPr id="28" name="Straight Connector 27"/>
          <p:cNvCxnSpPr/>
          <p:nvPr/>
        </p:nvCxnSpPr>
        <p:spPr>
          <a:xfrm>
            <a:off x="5840277" y="2885650"/>
            <a:ext cx="0" cy="91440"/>
          </a:xfrm>
          <a:prstGeom prst="line">
            <a:avLst/>
          </a:prstGeom>
          <a:ln>
            <a:solidFill>
              <a:srgbClr val="B31C5B"/>
            </a:solidFill>
          </a:ln>
        </p:spPr>
        <p:style>
          <a:lnRef idx="1">
            <a:schemeClr val="accent2"/>
          </a:lnRef>
          <a:fillRef idx="0">
            <a:schemeClr val="accent2"/>
          </a:fillRef>
          <a:effectRef idx="0">
            <a:schemeClr val="accent2"/>
          </a:effectRef>
          <a:fontRef idx="minor">
            <a:schemeClr val="tx1"/>
          </a:fontRef>
        </p:style>
      </p:cxnSp>
      <p:sp>
        <p:nvSpPr>
          <p:cNvPr id="29" name="TextBox 28"/>
          <p:cNvSpPr txBox="1"/>
          <p:nvPr/>
        </p:nvSpPr>
        <p:spPr>
          <a:xfrm>
            <a:off x="4044950" y="3195181"/>
            <a:ext cx="1003648" cy="258276"/>
          </a:xfrm>
          <a:prstGeom prst="rect">
            <a:avLst/>
          </a:prstGeom>
          <a:solidFill>
            <a:schemeClr val="bg1"/>
          </a:solidFill>
        </p:spPr>
        <p:txBody>
          <a:bodyPr wrap="square" lIns="0" tIns="0" rIns="0" bIns="0" rtlCol="0">
            <a:spAutoFit/>
          </a:bodyPr>
          <a:lstStyle/>
          <a:p>
            <a:pPr algn="r">
              <a:lnSpc>
                <a:spcPts val="1000"/>
              </a:lnSpc>
            </a:pPr>
            <a:r>
              <a:rPr lang="en-US" sz="1000" dirty="0"/>
              <a:t>Providing effective pastoral care</a:t>
            </a:r>
            <a:endParaRPr lang="en-US" sz="1000" dirty="0">
              <a:solidFill>
                <a:schemeClr val="bg2"/>
              </a:solidFill>
            </a:endParaRPr>
          </a:p>
        </p:txBody>
      </p:sp>
      <p:sp>
        <p:nvSpPr>
          <p:cNvPr id="30" name="TextBox 29"/>
          <p:cNvSpPr txBox="1"/>
          <p:nvPr/>
        </p:nvSpPr>
        <p:spPr>
          <a:xfrm>
            <a:off x="5466491" y="3347602"/>
            <a:ext cx="923897" cy="258276"/>
          </a:xfrm>
          <a:prstGeom prst="rect">
            <a:avLst/>
          </a:prstGeom>
          <a:solidFill>
            <a:schemeClr val="bg1"/>
          </a:solidFill>
        </p:spPr>
        <p:txBody>
          <a:bodyPr wrap="square" lIns="0" tIns="0" rIns="0" bIns="0" rtlCol="0">
            <a:spAutoFit/>
          </a:bodyPr>
          <a:lstStyle/>
          <a:p>
            <a:pPr>
              <a:lnSpc>
                <a:spcPts val="1000"/>
              </a:lnSpc>
            </a:pPr>
            <a:r>
              <a:rPr lang="en-US" sz="1000" dirty="0"/>
              <a:t>Discipling others in Christian living</a:t>
            </a:r>
            <a:endParaRPr lang="en-US" sz="1000" dirty="0">
              <a:solidFill>
                <a:schemeClr val="bg2"/>
              </a:solidFill>
            </a:endParaRPr>
          </a:p>
        </p:txBody>
      </p:sp>
      <p:sp>
        <p:nvSpPr>
          <p:cNvPr id="32" name="TextBox 31"/>
          <p:cNvSpPr txBox="1"/>
          <p:nvPr/>
        </p:nvSpPr>
        <p:spPr>
          <a:xfrm>
            <a:off x="0" y="6117626"/>
            <a:ext cx="4423452" cy="369332"/>
          </a:xfrm>
          <a:prstGeom prst="rect">
            <a:avLst/>
          </a:prstGeom>
          <a:noFill/>
        </p:spPr>
        <p:txBody>
          <a:bodyPr wrap="square" rtlCol="0">
            <a:spAutoFit/>
          </a:bodyPr>
          <a:lstStyle/>
          <a:p>
            <a:pPr marL="573088" indent="-573088"/>
            <a:r>
              <a:rPr lang="en-US" sz="900" dirty="0"/>
              <a:t>Q136, 116	Interest in additional training or formation focused on:</a:t>
            </a:r>
            <a:br>
              <a:rPr lang="is-IS" sz="900"/>
            </a:br>
            <a:r>
              <a:rPr lang="is-IS" sz="900"/>
              <a:t>Response options: Very, Moderately, Somewhat, A little, Not at all interested</a:t>
            </a:r>
            <a:endParaRPr lang="en-US" sz="900" dirty="0"/>
          </a:p>
        </p:txBody>
      </p:sp>
      <p:sp>
        <p:nvSpPr>
          <p:cNvPr id="33" name="TextBox 32"/>
          <p:cNvSpPr txBox="1"/>
          <p:nvPr/>
        </p:nvSpPr>
        <p:spPr>
          <a:xfrm>
            <a:off x="8465906" y="6256126"/>
            <a:ext cx="678094" cy="230832"/>
          </a:xfrm>
          <a:prstGeom prst="rect">
            <a:avLst/>
          </a:prstGeom>
          <a:noFill/>
        </p:spPr>
        <p:txBody>
          <a:bodyPr wrap="square" rtlCol="0">
            <a:spAutoFit/>
          </a:bodyPr>
          <a:lstStyle/>
          <a:p>
            <a:pPr marL="409575" indent="-409575" algn="r"/>
            <a:r>
              <a:rPr lang="en-US" sz="900" dirty="0"/>
              <a:t>n=1,047</a:t>
            </a:r>
          </a:p>
        </p:txBody>
      </p:sp>
      <p:sp>
        <p:nvSpPr>
          <p:cNvPr id="34" name="TextBox 33"/>
          <p:cNvSpPr txBox="1"/>
          <p:nvPr/>
        </p:nvSpPr>
        <p:spPr>
          <a:xfrm>
            <a:off x="4423453" y="6256126"/>
            <a:ext cx="3600063" cy="230832"/>
          </a:xfrm>
          <a:prstGeom prst="rect">
            <a:avLst/>
          </a:prstGeom>
          <a:noFill/>
        </p:spPr>
        <p:txBody>
          <a:bodyPr wrap="square" rtlCol="0">
            <a:spAutoFit/>
          </a:bodyPr>
          <a:lstStyle/>
          <a:p>
            <a:pPr marL="120650" indent="-120650"/>
            <a:r>
              <a:rPr lang="en-US" sz="900" dirty="0"/>
              <a:t>*	Defined as strongly agree that formation effectively equipped them</a:t>
            </a:r>
          </a:p>
        </p:txBody>
      </p:sp>
      <p:cxnSp>
        <p:nvCxnSpPr>
          <p:cNvPr id="45" name="Straight Connector 44"/>
          <p:cNvCxnSpPr/>
          <p:nvPr/>
        </p:nvCxnSpPr>
        <p:spPr>
          <a:xfrm>
            <a:off x="5818052" y="5249391"/>
            <a:ext cx="76200" cy="43405"/>
          </a:xfrm>
          <a:prstGeom prst="line">
            <a:avLst/>
          </a:prstGeom>
          <a:ln>
            <a:solidFill>
              <a:srgbClr val="B31C5B"/>
            </a:solidFill>
          </a:ln>
        </p:spPr>
        <p:style>
          <a:lnRef idx="1">
            <a:schemeClr val="accent2"/>
          </a:lnRef>
          <a:fillRef idx="0">
            <a:schemeClr val="accent2"/>
          </a:fillRef>
          <a:effectRef idx="0">
            <a:schemeClr val="accent2"/>
          </a:effectRef>
          <a:fontRef idx="minor">
            <a:schemeClr val="tx1"/>
          </a:fontRef>
        </p:style>
      </p:cxnSp>
      <p:sp>
        <p:nvSpPr>
          <p:cNvPr id="46" name="TextBox 45"/>
          <p:cNvSpPr txBox="1"/>
          <p:nvPr/>
        </p:nvSpPr>
        <p:spPr>
          <a:xfrm>
            <a:off x="0" y="5740056"/>
            <a:ext cx="3037927" cy="369332"/>
          </a:xfrm>
          <a:prstGeom prst="rect">
            <a:avLst/>
          </a:prstGeom>
          <a:noFill/>
        </p:spPr>
        <p:txBody>
          <a:bodyPr wrap="square" rtlCol="0">
            <a:spAutoFit/>
          </a:bodyPr>
          <a:lstStyle/>
          <a:p>
            <a:pPr marL="7938" indent="-7938"/>
            <a:r>
              <a:rPr lang="en-US" sz="900" dirty="0"/>
              <a:t>Note that the axes are different. They have been determined based on the range of responses for each question.</a:t>
            </a:r>
          </a:p>
        </p:txBody>
      </p:sp>
    </p:spTree>
    <p:extLst>
      <p:ext uri="{BB962C8B-B14F-4D97-AF65-F5344CB8AC3E}">
        <p14:creationId xmlns:p14="http://schemas.microsoft.com/office/powerpoint/2010/main" val="215429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6"/>
          <p:cNvGraphicFramePr>
            <a:graphicFrameLocks/>
          </p:cNvGraphicFramePr>
          <p:nvPr>
            <p:extLst>
              <p:ext uri="{D42A27DB-BD31-4B8C-83A1-F6EECF244321}">
                <p14:modId xmlns:p14="http://schemas.microsoft.com/office/powerpoint/2010/main" val="804551069"/>
              </p:ext>
            </p:extLst>
          </p:nvPr>
        </p:nvGraphicFramePr>
        <p:xfrm>
          <a:off x="2516777" y="1899110"/>
          <a:ext cx="4124729" cy="3764673"/>
        </p:xfrm>
        <a:graphic>
          <a:graphicData uri="http://schemas.openxmlformats.org/drawingml/2006/chart">
            <c:chart xmlns:c="http://schemas.openxmlformats.org/drawingml/2006/chart" xmlns:r="http://schemas.openxmlformats.org/officeDocument/2006/relationships" r:id="rId2"/>
          </a:graphicData>
        </a:graphic>
      </p:graphicFrame>
      <p:sp>
        <p:nvSpPr>
          <p:cNvPr id="40" name="TextBox 39"/>
          <p:cNvSpPr txBox="1"/>
          <p:nvPr/>
        </p:nvSpPr>
        <p:spPr>
          <a:xfrm>
            <a:off x="4707644" y="2073452"/>
            <a:ext cx="1682744" cy="1627693"/>
          </a:xfrm>
          <a:prstGeom prst="rect">
            <a:avLst/>
          </a:prstGeom>
          <a:noFill/>
        </p:spPr>
        <p:txBody>
          <a:bodyPr wrap="square" lIns="18288" tIns="18288" rIns="18288" rtlCol="0" anchor="t" anchorCtr="0">
            <a:noAutofit/>
          </a:bodyPr>
          <a:lstStyle/>
          <a:p>
            <a:pPr algn="r"/>
            <a:r>
              <a:rPr lang="en-US" sz="1000" b="1" i="1" dirty="0">
                <a:solidFill>
                  <a:srgbClr val="B31C5B"/>
                </a:solidFill>
              </a:rPr>
              <a:t>Excelling</a:t>
            </a:r>
            <a:endParaRPr lang="en-US" sz="1000" dirty="0">
              <a:solidFill>
                <a:srgbClr val="B31C5B"/>
              </a:solidFill>
            </a:endParaRPr>
          </a:p>
        </p:txBody>
      </p:sp>
      <p:sp>
        <p:nvSpPr>
          <p:cNvPr id="41" name="TextBox 40"/>
          <p:cNvSpPr txBox="1"/>
          <p:nvPr/>
        </p:nvSpPr>
        <p:spPr>
          <a:xfrm>
            <a:off x="3024899" y="2073452"/>
            <a:ext cx="1682744" cy="1627693"/>
          </a:xfrm>
          <a:prstGeom prst="rect">
            <a:avLst/>
          </a:prstGeom>
          <a:noFill/>
        </p:spPr>
        <p:txBody>
          <a:bodyPr wrap="square" lIns="18288" tIns="18288" rIns="18288" rtlCol="0" anchor="t" anchorCtr="0">
            <a:noAutofit/>
          </a:bodyPr>
          <a:lstStyle/>
          <a:p>
            <a:r>
              <a:rPr lang="en-US" sz="1000" b="1" i="1" dirty="0">
                <a:solidFill>
                  <a:srgbClr val="B31C5B"/>
                </a:solidFill>
              </a:rPr>
              <a:t>Unmet Need</a:t>
            </a:r>
          </a:p>
        </p:txBody>
      </p:sp>
      <p:sp>
        <p:nvSpPr>
          <p:cNvPr id="42" name="TextBox 41"/>
          <p:cNvSpPr txBox="1"/>
          <p:nvPr/>
        </p:nvSpPr>
        <p:spPr>
          <a:xfrm>
            <a:off x="3016463" y="3698913"/>
            <a:ext cx="1682744" cy="1627693"/>
          </a:xfrm>
          <a:prstGeom prst="rect">
            <a:avLst/>
          </a:prstGeom>
          <a:noFill/>
        </p:spPr>
        <p:txBody>
          <a:bodyPr wrap="square" lIns="18288" rIns="18288" rtlCol="0" anchor="b" anchorCtr="0">
            <a:noAutofit/>
          </a:bodyPr>
          <a:lstStyle/>
          <a:p>
            <a:r>
              <a:rPr lang="en-US" sz="1000" b="1" i="1" dirty="0">
                <a:solidFill>
                  <a:srgbClr val="B31C5B"/>
                </a:solidFill>
              </a:rPr>
              <a:t>Low Priority</a:t>
            </a:r>
          </a:p>
        </p:txBody>
      </p:sp>
      <p:sp>
        <p:nvSpPr>
          <p:cNvPr id="43" name="TextBox 42"/>
          <p:cNvSpPr txBox="1"/>
          <p:nvPr/>
        </p:nvSpPr>
        <p:spPr>
          <a:xfrm>
            <a:off x="4707644" y="3698913"/>
            <a:ext cx="1682744" cy="1627693"/>
          </a:xfrm>
          <a:prstGeom prst="rect">
            <a:avLst/>
          </a:prstGeom>
          <a:noFill/>
        </p:spPr>
        <p:txBody>
          <a:bodyPr wrap="square" lIns="18288" rIns="18288" rtlCol="0" anchor="b" anchorCtr="0">
            <a:noAutofit/>
          </a:bodyPr>
          <a:lstStyle/>
          <a:p>
            <a:pPr algn="r"/>
            <a:r>
              <a:rPr lang="en-US" sz="1000" b="1" i="1" dirty="0">
                <a:solidFill>
                  <a:srgbClr val="B31C5B"/>
                </a:solidFill>
              </a:rPr>
              <a:t>Satisfied</a:t>
            </a:r>
            <a:endParaRPr lang="en-US" sz="1000" dirty="0">
              <a:solidFill>
                <a:srgbClr val="B31C5B"/>
              </a:solidFill>
            </a:endParaRPr>
          </a:p>
        </p:txBody>
      </p:sp>
      <p:sp>
        <p:nvSpPr>
          <p:cNvPr id="23" name="Rectangle 22"/>
          <p:cNvSpPr/>
          <p:nvPr/>
        </p:nvSpPr>
        <p:spPr>
          <a:xfrm>
            <a:off x="0" y="6490010"/>
            <a:ext cx="9143999" cy="367990"/>
          </a:xfrm>
          <a:prstGeom prst="rect">
            <a:avLst/>
          </a:prstGeom>
          <a:solidFill>
            <a:srgbClr val="B2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5373384" y="6577570"/>
            <a:ext cx="3606230" cy="215444"/>
          </a:xfrm>
          <a:prstGeom prst="rect">
            <a:avLst/>
          </a:prstGeom>
          <a:noFill/>
        </p:spPr>
        <p:txBody>
          <a:bodyPr wrap="square" rtlCol="0">
            <a:spAutoFit/>
          </a:bodyPr>
          <a:lstStyle/>
          <a:p>
            <a:pPr algn="r"/>
            <a:fld id="{D87A6DA5-A49C-AE44-90B5-FA07B3D6FBAE}" type="slidenum">
              <a:rPr lang="en-US" sz="800" b="1" smtClean="0">
                <a:solidFill>
                  <a:schemeClr val="bg1"/>
                </a:solidFill>
                <a:latin typeface="Arial" charset="0"/>
                <a:ea typeface="Arial" charset="0"/>
                <a:cs typeface="Arial" charset="0"/>
              </a:rPr>
              <a:t>16</a:t>
            </a:fld>
            <a:endParaRPr lang="en-US" sz="800" b="1" dirty="0">
              <a:solidFill>
                <a:schemeClr val="bg1"/>
              </a:solidFill>
              <a:latin typeface="Arial" charset="0"/>
              <a:ea typeface="Arial" charset="0"/>
              <a:cs typeface="Arial" charset="0"/>
            </a:endParaRPr>
          </a:p>
        </p:txBody>
      </p:sp>
      <p:sp>
        <p:nvSpPr>
          <p:cNvPr id="16" name="TextBox 15"/>
          <p:cNvSpPr txBox="1"/>
          <p:nvPr/>
        </p:nvSpPr>
        <p:spPr>
          <a:xfrm>
            <a:off x="5373384" y="6577570"/>
            <a:ext cx="3606230" cy="215444"/>
          </a:xfrm>
          <a:prstGeom prst="rect">
            <a:avLst/>
          </a:prstGeom>
          <a:noFill/>
        </p:spPr>
        <p:txBody>
          <a:bodyPr wrap="square" rtlCol="0">
            <a:spAutoFit/>
          </a:bodyPr>
          <a:lstStyle/>
          <a:p>
            <a:pPr algn="r"/>
            <a:fld id="{6AA631CD-0ED6-5241-B04D-327E06B10D85}" type="slidenum">
              <a:rPr lang="en-US" sz="800" b="1">
                <a:solidFill>
                  <a:schemeClr val="bg1"/>
                </a:solidFill>
                <a:latin typeface="Arial" charset="0"/>
                <a:ea typeface="Arial" charset="0"/>
                <a:cs typeface="Arial" charset="0"/>
              </a:rPr>
              <a:t>16</a:t>
            </a:fld>
            <a:endParaRPr lang="en-US" sz="800" b="1" dirty="0">
              <a:solidFill>
                <a:schemeClr val="bg1"/>
              </a:solidFill>
              <a:latin typeface="Arial" charset="0"/>
              <a:ea typeface="Arial" charset="0"/>
              <a:cs typeface="Arial" charset="0"/>
            </a:endParaRPr>
          </a:p>
        </p:txBody>
      </p:sp>
      <p:sp>
        <p:nvSpPr>
          <p:cNvPr id="26" name="TextBox 25"/>
          <p:cNvSpPr txBox="1"/>
          <p:nvPr/>
        </p:nvSpPr>
        <p:spPr>
          <a:xfrm>
            <a:off x="381000" y="102742"/>
            <a:ext cx="8084906" cy="1078024"/>
          </a:xfrm>
          <a:prstGeom prst="rect">
            <a:avLst/>
          </a:prstGeom>
          <a:noFill/>
        </p:spPr>
        <p:txBody>
          <a:bodyPr wrap="square" rtlCol="0" anchor="b" anchorCtr="0">
            <a:normAutofit/>
          </a:bodyPr>
          <a:lstStyle/>
          <a:p>
            <a:r>
              <a:rPr lang="en-US" sz="2400" b="1" dirty="0">
                <a:solidFill>
                  <a:srgbClr val="B2005C"/>
                </a:solidFill>
                <a:latin typeface="Arial" charset="0"/>
                <a:ea typeface="Arial" charset="0"/>
                <a:cs typeface="Arial" charset="0"/>
              </a:rPr>
              <a:t>For administrative-related activities, training in areas relating to the community are most desired.</a:t>
            </a:r>
          </a:p>
        </p:txBody>
      </p:sp>
      <p:sp>
        <p:nvSpPr>
          <p:cNvPr id="12" name="TextBox 11"/>
          <p:cNvSpPr txBox="1"/>
          <p:nvPr/>
        </p:nvSpPr>
        <p:spPr>
          <a:xfrm>
            <a:off x="44346" y="6566283"/>
            <a:ext cx="3606230" cy="215444"/>
          </a:xfrm>
          <a:prstGeom prst="rect">
            <a:avLst/>
          </a:prstGeom>
          <a:noFill/>
        </p:spPr>
        <p:txBody>
          <a:bodyPr wrap="square" rtlCol="0">
            <a:spAutoFit/>
          </a:bodyPr>
          <a:lstStyle/>
          <a:p>
            <a:r>
              <a:rPr lang="en-US" sz="800" b="1" dirty="0">
                <a:solidFill>
                  <a:schemeClr val="bg1"/>
                </a:solidFill>
                <a:latin typeface="Arial" charset="0"/>
                <a:ea typeface="Arial" charset="0"/>
                <a:cs typeface="Arial" charset="0"/>
              </a:rPr>
              <a:t>Formation, Training, and Professional Development</a:t>
            </a:r>
          </a:p>
        </p:txBody>
      </p:sp>
      <p:sp>
        <p:nvSpPr>
          <p:cNvPr id="18" name="TextBox 6"/>
          <p:cNvSpPr txBox="1">
            <a:spLocks noChangeArrowheads="1"/>
          </p:cNvSpPr>
          <p:nvPr/>
        </p:nvSpPr>
        <p:spPr bwMode="auto">
          <a:xfrm>
            <a:off x="3228258" y="5813492"/>
            <a:ext cx="29718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pitchFamily="-110" charset="-128"/>
              </a:defRPr>
            </a:lvl1pPr>
            <a:lvl2pPr marL="742950" indent="-285750" eaLnBrk="0" hangingPunct="0">
              <a:defRPr sz="2400">
                <a:solidFill>
                  <a:schemeClr val="tx1"/>
                </a:solidFill>
                <a:latin typeface="Arial" charset="0"/>
                <a:ea typeface="ヒラギノ角ゴ Pro W3" pitchFamily="-110" charset="-128"/>
              </a:defRPr>
            </a:lvl2pPr>
            <a:lvl3pPr marL="1143000" indent="-228600" eaLnBrk="0" hangingPunct="0">
              <a:defRPr sz="2400">
                <a:solidFill>
                  <a:schemeClr val="tx1"/>
                </a:solidFill>
                <a:latin typeface="Arial" charset="0"/>
                <a:ea typeface="ヒラギノ角ゴ Pro W3" pitchFamily="-110" charset="-128"/>
              </a:defRPr>
            </a:lvl3pPr>
            <a:lvl4pPr marL="1600200" indent="-228600" eaLnBrk="0" hangingPunct="0">
              <a:defRPr sz="2400">
                <a:solidFill>
                  <a:schemeClr val="tx1"/>
                </a:solidFill>
                <a:latin typeface="Arial" charset="0"/>
                <a:ea typeface="ヒラギノ角ゴ Pro W3" pitchFamily="-110" charset="-128"/>
              </a:defRPr>
            </a:lvl4pPr>
            <a:lvl5pPr marL="2057400" indent="-228600" eaLnBrk="0" hangingPunct="0">
              <a:defRPr sz="2400">
                <a:solidFill>
                  <a:schemeClr val="tx1"/>
                </a:solidFill>
                <a:latin typeface="Arial" charset="0"/>
                <a:ea typeface="ヒラギノ角ゴ Pro W3" pitchFamily="-11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0" charset="-128"/>
              </a:defRPr>
            </a:lvl9pPr>
          </a:lstStyle>
          <a:p>
            <a:pPr algn="ctr"/>
            <a:r>
              <a:rPr lang="en-US" altLang="en-US" sz="1200" b="1" u="sng" dirty="0"/>
              <a:t>HIGHLY Effective Formation</a:t>
            </a:r>
            <a:r>
              <a:rPr lang="en-US" altLang="en-US" sz="1200" b="1" dirty="0"/>
              <a:t>*</a:t>
            </a:r>
            <a:endParaRPr lang="en-US" altLang="en-US" sz="1200" b="1" u="sng" dirty="0"/>
          </a:p>
        </p:txBody>
      </p:sp>
      <p:sp>
        <p:nvSpPr>
          <p:cNvPr id="35" name="TextBox 6"/>
          <p:cNvSpPr txBox="1">
            <a:spLocks noChangeArrowheads="1"/>
          </p:cNvSpPr>
          <p:nvPr/>
        </p:nvSpPr>
        <p:spPr bwMode="auto">
          <a:xfrm>
            <a:off x="3007754" y="5532956"/>
            <a:ext cx="169989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pitchFamily="-110" charset="-128"/>
              </a:defRPr>
            </a:lvl1pPr>
            <a:lvl2pPr marL="742950" indent="-285750" eaLnBrk="0" hangingPunct="0">
              <a:defRPr sz="2400">
                <a:solidFill>
                  <a:schemeClr val="tx1"/>
                </a:solidFill>
                <a:latin typeface="Arial" charset="0"/>
                <a:ea typeface="ヒラギノ角ゴ Pro W3" pitchFamily="-110" charset="-128"/>
              </a:defRPr>
            </a:lvl2pPr>
            <a:lvl3pPr marL="1143000" indent="-228600" eaLnBrk="0" hangingPunct="0">
              <a:defRPr sz="2400">
                <a:solidFill>
                  <a:schemeClr val="tx1"/>
                </a:solidFill>
                <a:latin typeface="Arial" charset="0"/>
                <a:ea typeface="ヒラギノ角ゴ Pro W3" pitchFamily="-110" charset="-128"/>
              </a:defRPr>
            </a:lvl3pPr>
            <a:lvl4pPr marL="1600200" indent="-228600" eaLnBrk="0" hangingPunct="0">
              <a:defRPr sz="2400">
                <a:solidFill>
                  <a:schemeClr val="tx1"/>
                </a:solidFill>
                <a:latin typeface="Arial" charset="0"/>
                <a:ea typeface="ヒラギノ角ゴ Pro W3" pitchFamily="-110" charset="-128"/>
              </a:defRPr>
            </a:lvl4pPr>
            <a:lvl5pPr marL="2057400" indent="-228600" eaLnBrk="0" hangingPunct="0">
              <a:defRPr sz="2400">
                <a:solidFill>
                  <a:schemeClr val="tx1"/>
                </a:solidFill>
                <a:latin typeface="Arial" charset="0"/>
                <a:ea typeface="ヒラギノ角ゴ Pro W3" pitchFamily="-11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0" charset="-128"/>
              </a:defRPr>
            </a:lvl9pPr>
          </a:lstStyle>
          <a:p>
            <a:pPr algn="ctr"/>
            <a:r>
              <a:rPr lang="en-US" altLang="en-US" sz="1200" b="1" dirty="0"/>
              <a:t>Lower</a:t>
            </a:r>
          </a:p>
        </p:txBody>
      </p:sp>
      <p:sp>
        <p:nvSpPr>
          <p:cNvPr id="36" name="TextBox 6"/>
          <p:cNvSpPr txBox="1">
            <a:spLocks noChangeArrowheads="1"/>
          </p:cNvSpPr>
          <p:nvPr/>
        </p:nvSpPr>
        <p:spPr bwMode="auto">
          <a:xfrm>
            <a:off x="4707644" y="5532956"/>
            <a:ext cx="1682744"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pitchFamily="-110" charset="-128"/>
              </a:defRPr>
            </a:lvl1pPr>
            <a:lvl2pPr marL="742950" indent="-285750" eaLnBrk="0" hangingPunct="0">
              <a:defRPr sz="2400">
                <a:solidFill>
                  <a:schemeClr val="tx1"/>
                </a:solidFill>
                <a:latin typeface="Arial" charset="0"/>
                <a:ea typeface="ヒラギノ角ゴ Pro W3" pitchFamily="-110" charset="-128"/>
              </a:defRPr>
            </a:lvl2pPr>
            <a:lvl3pPr marL="1143000" indent="-228600" eaLnBrk="0" hangingPunct="0">
              <a:defRPr sz="2400">
                <a:solidFill>
                  <a:schemeClr val="tx1"/>
                </a:solidFill>
                <a:latin typeface="Arial" charset="0"/>
                <a:ea typeface="ヒラギノ角ゴ Pro W3" pitchFamily="-110" charset="-128"/>
              </a:defRPr>
            </a:lvl3pPr>
            <a:lvl4pPr marL="1600200" indent="-228600" eaLnBrk="0" hangingPunct="0">
              <a:defRPr sz="2400">
                <a:solidFill>
                  <a:schemeClr val="tx1"/>
                </a:solidFill>
                <a:latin typeface="Arial" charset="0"/>
                <a:ea typeface="ヒラギノ角ゴ Pro W3" pitchFamily="-110" charset="-128"/>
              </a:defRPr>
            </a:lvl4pPr>
            <a:lvl5pPr marL="2057400" indent="-228600" eaLnBrk="0" hangingPunct="0">
              <a:defRPr sz="2400">
                <a:solidFill>
                  <a:schemeClr val="tx1"/>
                </a:solidFill>
                <a:latin typeface="Arial" charset="0"/>
                <a:ea typeface="ヒラギノ角ゴ Pro W3" pitchFamily="-11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0" charset="-128"/>
              </a:defRPr>
            </a:lvl9pPr>
          </a:lstStyle>
          <a:p>
            <a:pPr algn="ctr"/>
            <a:r>
              <a:rPr lang="en-US" altLang="en-US" sz="1200" b="1" dirty="0"/>
              <a:t>Higher</a:t>
            </a:r>
          </a:p>
        </p:txBody>
      </p:sp>
      <p:sp>
        <p:nvSpPr>
          <p:cNvPr id="24" name="TextBox 23"/>
          <p:cNvSpPr txBox="1"/>
          <p:nvPr/>
        </p:nvSpPr>
        <p:spPr>
          <a:xfrm>
            <a:off x="6001400" y="4087105"/>
            <a:ext cx="1448757" cy="256480"/>
          </a:xfrm>
          <a:prstGeom prst="rect">
            <a:avLst/>
          </a:prstGeom>
          <a:solidFill>
            <a:schemeClr val="bg1"/>
          </a:solidFill>
        </p:spPr>
        <p:txBody>
          <a:bodyPr wrap="square" lIns="0" tIns="0" rIns="0" bIns="0" rtlCol="0">
            <a:spAutoFit/>
          </a:bodyPr>
          <a:lstStyle/>
          <a:p>
            <a:pPr>
              <a:lnSpc>
                <a:spcPts val="1000"/>
              </a:lnSpc>
            </a:pPr>
            <a:r>
              <a:rPr lang="en-US" sz="1000" dirty="0"/>
              <a:t>Developing professional relationships</a:t>
            </a:r>
            <a:endParaRPr lang="en-US" sz="1000" dirty="0">
              <a:solidFill>
                <a:schemeClr val="bg2"/>
              </a:solidFill>
            </a:endParaRPr>
          </a:p>
        </p:txBody>
      </p:sp>
      <p:sp>
        <p:nvSpPr>
          <p:cNvPr id="32" name="TextBox 31"/>
          <p:cNvSpPr txBox="1"/>
          <p:nvPr/>
        </p:nvSpPr>
        <p:spPr>
          <a:xfrm>
            <a:off x="0" y="6117626"/>
            <a:ext cx="4423452" cy="369332"/>
          </a:xfrm>
          <a:prstGeom prst="rect">
            <a:avLst/>
          </a:prstGeom>
          <a:noFill/>
        </p:spPr>
        <p:txBody>
          <a:bodyPr wrap="square" rtlCol="0">
            <a:spAutoFit/>
          </a:bodyPr>
          <a:lstStyle/>
          <a:p>
            <a:pPr marL="573088" indent="-573088"/>
            <a:r>
              <a:rPr lang="en-US" sz="900" dirty="0"/>
              <a:t>Q136, 116	Interest in additional training or formation focused on:</a:t>
            </a:r>
            <a:br>
              <a:rPr lang="is-IS" sz="900" dirty="0"/>
            </a:br>
            <a:r>
              <a:rPr lang="is-IS" sz="900" dirty="0"/>
              <a:t>Response options: Very, Moderately, Somewhat, A little, Not at all interested</a:t>
            </a:r>
            <a:endParaRPr lang="en-US" sz="900" dirty="0"/>
          </a:p>
        </p:txBody>
      </p:sp>
      <p:sp>
        <p:nvSpPr>
          <p:cNvPr id="33" name="TextBox 32"/>
          <p:cNvSpPr txBox="1"/>
          <p:nvPr/>
        </p:nvSpPr>
        <p:spPr>
          <a:xfrm>
            <a:off x="8465906" y="6256126"/>
            <a:ext cx="678094" cy="230832"/>
          </a:xfrm>
          <a:prstGeom prst="rect">
            <a:avLst/>
          </a:prstGeom>
          <a:noFill/>
        </p:spPr>
        <p:txBody>
          <a:bodyPr wrap="square" rtlCol="0">
            <a:spAutoFit/>
          </a:bodyPr>
          <a:lstStyle/>
          <a:p>
            <a:pPr marL="409575" indent="-409575" algn="r"/>
            <a:r>
              <a:rPr lang="en-US" sz="900" dirty="0"/>
              <a:t>n=1,047</a:t>
            </a:r>
          </a:p>
        </p:txBody>
      </p:sp>
      <p:sp>
        <p:nvSpPr>
          <p:cNvPr id="34" name="TextBox 33"/>
          <p:cNvSpPr txBox="1"/>
          <p:nvPr/>
        </p:nvSpPr>
        <p:spPr>
          <a:xfrm>
            <a:off x="4423453" y="6256126"/>
            <a:ext cx="3600063" cy="230832"/>
          </a:xfrm>
          <a:prstGeom prst="rect">
            <a:avLst/>
          </a:prstGeom>
          <a:noFill/>
        </p:spPr>
        <p:txBody>
          <a:bodyPr wrap="square" rtlCol="0">
            <a:spAutoFit/>
          </a:bodyPr>
          <a:lstStyle/>
          <a:p>
            <a:pPr marL="120650" indent="-120650"/>
            <a:r>
              <a:rPr lang="en-US" sz="900" dirty="0"/>
              <a:t>*	Defined as strongly agree that formation effectively equipped them</a:t>
            </a:r>
          </a:p>
        </p:txBody>
      </p:sp>
      <p:sp>
        <p:nvSpPr>
          <p:cNvPr id="46" name="TextBox 45"/>
          <p:cNvSpPr txBox="1"/>
          <p:nvPr/>
        </p:nvSpPr>
        <p:spPr>
          <a:xfrm>
            <a:off x="381000" y="1401593"/>
            <a:ext cx="7877810" cy="523220"/>
          </a:xfrm>
          <a:prstGeom prst="rect">
            <a:avLst/>
          </a:prstGeom>
          <a:noFill/>
        </p:spPr>
        <p:txBody>
          <a:bodyPr wrap="square" rtlCol="0">
            <a:spAutoFit/>
          </a:bodyPr>
          <a:lstStyle/>
          <a:p>
            <a:r>
              <a:rPr lang="en-US" sz="1400" b="1" cap="small" dirty="0">
                <a:solidFill>
                  <a:srgbClr val="B31C5B"/>
                </a:solidFill>
              </a:rPr>
              <a:t>Administrative Activities:</a:t>
            </a:r>
          </a:p>
          <a:p>
            <a:r>
              <a:rPr lang="en-US" sz="1400" b="1" dirty="0"/>
              <a:t>Matrix Evaluating 1) Effectiveness of Formation and 2) Interest in Additional Training</a:t>
            </a:r>
          </a:p>
        </p:txBody>
      </p:sp>
      <p:sp>
        <p:nvSpPr>
          <p:cNvPr id="47" name="TextBox 46"/>
          <p:cNvSpPr txBox="1"/>
          <p:nvPr/>
        </p:nvSpPr>
        <p:spPr>
          <a:xfrm>
            <a:off x="5373384" y="3396801"/>
            <a:ext cx="1448757" cy="258276"/>
          </a:xfrm>
          <a:prstGeom prst="rect">
            <a:avLst/>
          </a:prstGeom>
          <a:solidFill>
            <a:schemeClr val="bg1"/>
          </a:solidFill>
        </p:spPr>
        <p:txBody>
          <a:bodyPr wrap="square" lIns="0" tIns="0" rIns="0" bIns="0" rtlCol="0">
            <a:spAutoFit/>
          </a:bodyPr>
          <a:lstStyle/>
          <a:p>
            <a:pPr>
              <a:lnSpc>
                <a:spcPts val="1000"/>
              </a:lnSpc>
            </a:pPr>
            <a:r>
              <a:rPr lang="en-US" sz="1000" dirty="0"/>
              <a:t>Calling forth &amp; coordinating gifts of the community</a:t>
            </a:r>
            <a:endParaRPr lang="en-US" sz="1000" dirty="0">
              <a:solidFill>
                <a:schemeClr val="bg2"/>
              </a:solidFill>
            </a:endParaRPr>
          </a:p>
        </p:txBody>
      </p:sp>
      <p:sp>
        <p:nvSpPr>
          <p:cNvPr id="48" name="TextBox 47"/>
          <p:cNvSpPr txBox="1"/>
          <p:nvPr/>
        </p:nvSpPr>
        <p:spPr>
          <a:xfrm>
            <a:off x="5186801" y="2819101"/>
            <a:ext cx="1122809" cy="258276"/>
          </a:xfrm>
          <a:prstGeom prst="rect">
            <a:avLst/>
          </a:prstGeom>
          <a:solidFill>
            <a:schemeClr val="bg1"/>
          </a:solidFill>
        </p:spPr>
        <p:txBody>
          <a:bodyPr wrap="square" lIns="0" tIns="0" rIns="0" bIns="0" rtlCol="0">
            <a:spAutoFit/>
          </a:bodyPr>
          <a:lstStyle/>
          <a:p>
            <a:pPr>
              <a:lnSpc>
                <a:spcPts val="1000"/>
              </a:lnSpc>
            </a:pPr>
            <a:r>
              <a:rPr lang="en-US" sz="1000" dirty="0"/>
              <a:t>Discerning needs of campus community</a:t>
            </a:r>
            <a:endParaRPr lang="en-US" sz="1000" dirty="0">
              <a:solidFill>
                <a:schemeClr val="bg2"/>
              </a:solidFill>
            </a:endParaRPr>
          </a:p>
        </p:txBody>
      </p:sp>
      <p:sp>
        <p:nvSpPr>
          <p:cNvPr id="50" name="TextBox 49"/>
          <p:cNvSpPr txBox="1"/>
          <p:nvPr/>
        </p:nvSpPr>
        <p:spPr>
          <a:xfrm>
            <a:off x="4860853" y="4737674"/>
            <a:ext cx="1448757" cy="130036"/>
          </a:xfrm>
          <a:prstGeom prst="rect">
            <a:avLst/>
          </a:prstGeom>
          <a:solidFill>
            <a:schemeClr val="bg1"/>
          </a:solidFill>
        </p:spPr>
        <p:txBody>
          <a:bodyPr wrap="square" lIns="0" tIns="0" rIns="0" bIns="0" rtlCol="0">
            <a:spAutoFit/>
          </a:bodyPr>
          <a:lstStyle/>
          <a:p>
            <a:pPr>
              <a:lnSpc>
                <a:spcPts val="1000"/>
              </a:lnSpc>
            </a:pPr>
            <a:r>
              <a:rPr lang="en-US" sz="1000" dirty="0"/>
              <a:t>Organizing public events</a:t>
            </a:r>
            <a:endParaRPr lang="en-US" sz="1000" dirty="0">
              <a:solidFill>
                <a:schemeClr val="bg2"/>
              </a:solidFill>
            </a:endParaRPr>
          </a:p>
        </p:txBody>
      </p:sp>
      <p:sp>
        <p:nvSpPr>
          <p:cNvPr id="51" name="TextBox 50"/>
          <p:cNvSpPr txBox="1"/>
          <p:nvPr/>
        </p:nvSpPr>
        <p:spPr>
          <a:xfrm>
            <a:off x="4301525" y="4075293"/>
            <a:ext cx="1280669" cy="386516"/>
          </a:xfrm>
          <a:prstGeom prst="rect">
            <a:avLst/>
          </a:prstGeom>
          <a:solidFill>
            <a:schemeClr val="bg1"/>
          </a:solidFill>
        </p:spPr>
        <p:txBody>
          <a:bodyPr wrap="square" lIns="0" tIns="0" rIns="0" bIns="0" rtlCol="0">
            <a:spAutoFit/>
          </a:bodyPr>
          <a:lstStyle/>
          <a:p>
            <a:pPr>
              <a:lnSpc>
                <a:spcPts val="1000"/>
              </a:lnSpc>
            </a:pPr>
            <a:r>
              <a:rPr lang="en-US" sz="1000" dirty="0"/>
              <a:t>Handling administrative work/management/ supervision</a:t>
            </a:r>
            <a:endParaRPr lang="en-US" sz="1000" dirty="0">
              <a:solidFill>
                <a:schemeClr val="bg2"/>
              </a:solidFill>
            </a:endParaRPr>
          </a:p>
        </p:txBody>
      </p:sp>
      <p:sp>
        <p:nvSpPr>
          <p:cNvPr id="52" name="TextBox 51"/>
          <p:cNvSpPr txBox="1"/>
          <p:nvPr/>
        </p:nvSpPr>
        <p:spPr>
          <a:xfrm>
            <a:off x="3075927" y="4715182"/>
            <a:ext cx="1086771" cy="384721"/>
          </a:xfrm>
          <a:prstGeom prst="rect">
            <a:avLst/>
          </a:prstGeom>
          <a:solidFill>
            <a:schemeClr val="bg1"/>
          </a:solidFill>
        </p:spPr>
        <p:txBody>
          <a:bodyPr wrap="square" lIns="0" tIns="0" rIns="0" bIns="0" rtlCol="0">
            <a:spAutoFit/>
          </a:bodyPr>
          <a:lstStyle/>
          <a:p>
            <a:pPr algn="ctr">
              <a:lnSpc>
                <a:spcPts val="1000"/>
              </a:lnSpc>
            </a:pPr>
            <a:r>
              <a:rPr lang="en-US" sz="1000" dirty="0"/>
              <a:t>Navigating diocesan &amp; other institutional structures</a:t>
            </a:r>
            <a:endParaRPr lang="en-US" sz="1000" dirty="0">
              <a:solidFill>
                <a:schemeClr val="bg2"/>
              </a:solidFill>
            </a:endParaRPr>
          </a:p>
        </p:txBody>
      </p:sp>
      <p:sp>
        <p:nvSpPr>
          <p:cNvPr id="53" name="TextBox 52"/>
          <p:cNvSpPr txBox="1"/>
          <p:nvPr/>
        </p:nvSpPr>
        <p:spPr>
          <a:xfrm>
            <a:off x="3141376" y="3820903"/>
            <a:ext cx="934235" cy="258276"/>
          </a:xfrm>
          <a:prstGeom prst="rect">
            <a:avLst/>
          </a:prstGeom>
          <a:solidFill>
            <a:schemeClr val="bg1"/>
          </a:solidFill>
        </p:spPr>
        <p:txBody>
          <a:bodyPr wrap="square" lIns="0" tIns="0" rIns="0" bIns="0" rtlCol="0">
            <a:spAutoFit/>
          </a:bodyPr>
          <a:lstStyle/>
          <a:p>
            <a:pPr>
              <a:lnSpc>
                <a:spcPts val="1000"/>
              </a:lnSpc>
            </a:pPr>
            <a:r>
              <a:rPr lang="en-US" sz="1000" dirty="0"/>
              <a:t>Create and manage budgets</a:t>
            </a:r>
            <a:endParaRPr lang="en-US" sz="1000" dirty="0">
              <a:solidFill>
                <a:schemeClr val="bg2"/>
              </a:solidFill>
            </a:endParaRPr>
          </a:p>
        </p:txBody>
      </p:sp>
      <p:sp>
        <p:nvSpPr>
          <p:cNvPr id="29" name="TextBox 6"/>
          <p:cNvSpPr txBox="1">
            <a:spLocks noChangeArrowheads="1"/>
          </p:cNvSpPr>
          <p:nvPr/>
        </p:nvSpPr>
        <p:spPr bwMode="auto">
          <a:xfrm>
            <a:off x="886884" y="3432177"/>
            <a:ext cx="157045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pitchFamily="-110" charset="-128"/>
              </a:defRPr>
            </a:lvl1pPr>
            <a:lvl2pPr marL="742950" indent="-285750" eaLnBrk="0" hangingPunct="0">
              <a:defRPr sz="2400">
                <a:solidFill>
                  <a:schemeClr val="tx1"/>
                </a:solidFill>
                <a:latin typeface="Arial" charset="0"/>
                <a:ea typeface="ヒラギノ角ゴ Pro W3" pitchFamily="-110" charset="-128"/>
              </a:defRPr>
            </a:lvl2pPr>
            <a:lvl3pPr marL="1143000" indent="-228600" eaLnBrk="0" hangingPunct="0">
              <a:defRPr sz="2400">
                <a:solidFill>
                  <a:schemeClr val="tx1"/>
                </a:solidFill>
                <a:latin typeface="Arial" charset="0"/>
                <a:ea typeface="ヒラギノ角ゴ Pro W3" pitchFamily="-110" charset="-128"/>
              </a:defRPr>
            </a:lvl3pPr>
            <a:lvl4pPr marL="1600200" indent="-228600" eaLnBrk="0" hangingPunct="0">
              <a:defRPr sz="2400">
                <a:solidFill>
                  <a:schemeClr val="tx1"/>
                </a:solidFill>
                <a:latin typeface="Arial" charset="0"/>
                <a:ea typeface="ヒラギノ角ゴ Pro W3" pitchFamily="-110" charset="-128"/>
              </a:defRPr>
            </a:lvl4pPr>
            <a:lvl5pPr marL="2057400" indent="-228600" eaLnBrk="0" hangingPunct="0">
              <a:defRPr sz="2400">
                <a:solidFill>
                  <a:schemeClr val="tx1"/>
                </a:solidFill>
                <a:latin typeface="Arial" charset="0"/>
                <a:ea typeface="ヒラギノ角ゴ Pro W3" pitchFamily="-11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0" charset="-128"/>
              </a:defRPr>
            </a:lvl9pPr>
          </a:lstStyle>
          <a:p>
            <a:pPr algn="ctr"/>
            <a:r>
              <a:rPr lang="en-US" altLang="en-US" sz="1200" b="1" dirty="0"/>
              <a:t>VERY Interested in</a:t>
            </a:r>
            <a:br>
              <a:rPr lang="en-US" altLang="en-US" sz="1200" b="1" u="sng" dirty="0"/>
            </a:br>
            <a:r>
              <a:rPr lang="en-US" altLang="en-US" sz="1200" b="1" u="sng" dirty="0"/>
              <a:t>Additional Training</a:t>
            </a:r>
          </a:p>
        </p:txBody>
      </p:sp>
      <p:sp>
        <p:nvSpPr>
          <p:cNvPr id="30" name="TextBox 6"/>
          <p:cNvSpPr txBox="1">
            <a:spLocks noChangeArrowheads="1"/>
          </p:cNvSpPr>
          <p:nvPr/>
        </p:nvSpPr>
        <p:spPr bwMode="auto">
          <a:xfrm>
            <a:off x="2233245" y="2749187"/>
            <a:ext cx="73152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pitchFamily="-110" charset="-128"/>
              </a:defRPr>
            </a:lvl1pPr>
            <a:lvl2pPr marL="742950" indent="-285750" eaLnBrk="0" hangingPunct="0">
              <a:defRPr sz="2400">
                <a:solidFill>
                  <a:schemeClr val="tx1"/>
                </a:solidFill>
                <a:latin typeface="Arial" charset="0"/>
                <a:ea typeface="ヒラギノ角ゴ Pro W3" pitchFamily="-110" charset="-128"/>
              </a:defRPr>
            </a:lvl2pPr>
            <a:lvl3pPr marL="1143000" indent="-228600" eaLnBrk="0" hangingPunct="0">
              <a:defRPr sz="2400">
                <a:solidFill>
                  <a:schemeClr val="tx1"/>
                </a:solidFill>
                <a:latin typeface="Arial" charset="0"/>
                <a:ea typeface="ヒラギノ角ゴ Pro W3" pitchFamily="-110" charset="-128"/>
              </a:defRPr>
            </a:lvl3pPr>
            <a:lvl4pPr marL="1600200" indent="-228600" eaLnBrk="0" hangingPunct="0">
              <a:defRPr sz="2400">
                <a:solidFill>
                  <a:schemeClr val="tx1"/>
                </a:solidFill>
                <a:latin typeface="Arial" charset="0"/>
                <a:ea typeface="ヒラギノ角ゴ Pro W3" pitchFamily="-110" charset="-128"/>
              </a:defRPr>
            </a:lvl4pPr>
            <a:lvl5pPr marL="2057400" indent="-228600" eaLnBrk="0" hangingPunct="0">
              <a:defRPr sz="2400">
                <a:solidFill>
                  <a:schemeClr val="tx1"/>
                </a:solidFill>
                <a:latin typeface="Arial" charset="0"/>
                <a:ea typeface="ヒラギノ角ゴ Pro W3" pitchFamily="-11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0" charset="-128"/>
              </a:defRPr>
            </a:lvl9pPr>
          </a:lstStyle>
          <a:p>
            <a:pPr algn="r"/>
            <a:r>
              <a:rPr lang="en-US" altLang="en-US" sz="1200" b="1" dirty="0"/>
              <a:t>Higher  </a:t>
            </a:r>
          </a:p>
        </p:txBody>
      </p:sp>
      <p:sp>
        <p:nvSpPr>
          <p:cNvPr id="31" name="TextBox 6"/>
          <p:cNvSpPr txBox="1">
            <a:spLocks noChangeArrowheads="1"/>
          </p:cNvSpPr>
          <p:nvPr/>
        </p:nvSpPr>
        <p:spPr bwMode="auto">
          <a:xfrm>
            <a:off x="2233245" y="4368576"/>
            <a:ext cx="73152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pitchFamily="-110" charset="-128"/>
              </a:defRPr>
            </a:lvl1pPr>
            <a:lvl2pPr marL="742950" indent="-285750" eaLnBrk="0" hangingPunct="0">
              <a:defRPr sz="2400">
                <a:solidFill>
                  <a:schemeClr val="tx1"/>
                </a:solidFill>
                <a:latin typeface="Arial" charset="0"/>
                <a:ea typeface="ヒラギノ角ゴ Pro W3" pitchFamily="-110" charset="-128"/>
              </a:defRPr>
            </a:lvl2pPr>
            <a:lvl3pPr marL="1143000" indent="-228600" eaLnBrk="0" hangingPunct="0">
              <a:defRPr sz="2400">
                <a:solidFill>
                  <a:schemeClr val="tx1"/>
                </a:solidFill>
                <a:latin typeface="Arial" charset="0"/>
                <a:ea typeface="ヒラギノ角ゴ Pro W3" pitchFamily="-110" charset="-128"/>
              </a:defRPr>
            </a:lvl3pPr>
            <a:lvl4pPr marL="1600200" indent="-228600" eaLnBrk="0" hangingPunct="0">
              <a:defRPr sz="2400">
                <a:solidFill>
                  <a:schemeClr val="tx1"/>
                </a:solidFill>
                <a:latin typeface="Arial" charset="0"/>
                <a:ea typeface="ヒラギノ角ゴ Pro W3" pitchFamily="-110" charset="-128"/>
              </a:defRPr>
            </a:lvl4pPr>
            <a:lvl5pPr marL="2057400" indent="-228600" eaLnBrk="0" hangingPunct="0">
              <a:defRPr sz="2400">
                <a:solidFill>
                  <a:schemeClr val="tx1"/>
                </a:solidFill>
                <a:latin typeface="Arial" charset="0"/>
                <a:ea typeface="ヒラギノ角ゴ Pro W3" pitchFamily="-11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0" charset="-128"/>
              </a:defRPr>
            </a:lvl9pPr>
          </a:lstStyle>
          <a:p>
            <a:pPr algn="r"/>
            <a:r>
              <a:rPr lang="en-US" altLang="en-US" sz="1200" b="1" dirty="0"/>
              <a:t>Lower</a:t>
            </a:r>
          </a:p>
        </p:txBody>
      </p:sp>
      <p:sp>
        <p:nvSpPr>
          <p:cNvPr id="44" name="TextBox 43"/>
          <p:cNvSpPr txBox="1"/>
          <p:nvPr/>
        </p:nvSpPr>
        <p:spPr>
          <a:xfrm>
            <a:off x="0" y="5740056"/>
            <a:ext cx="3037927" cy="369332"/>
          </a:xfrm>
          <a:prstGeom prst="rect">
            <a:avLst/>
          </a:prstGeom>
          <a:noFill/>
        </p:spPr>
        <p:txBody>
          <a:bodyPr wrap="square" rtlCol="0">
            <a:spAutoFit/>
          </a:bodyPr>
          <a:lstStyle/>
          <a:p>
            <a:pPr marL="7938" indent="-7938"/>
            <a:r>
              <a:rPr lang="en-US" sz="900" dirty="0"/>
              <a:t>Note that the axes are different. They have been determined based on the range of responses for each question.</a:t>
            </a:r>
          </a:p>
        </p:txBody>
      </p:sp>
    </p:spTree>
    <p:extLst>
      <p:ext uri="{BB962C8B-B14F-4D97-AF65-F5344CB8AC3E}">
        <p14:creationId xmlns:p14="http://schemas.microsoft.com/office/powerpoint/2010/main" val="71740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6490010"/>
            <a:ext cx="9143999" cy="367990"/>
          </a:xfrm>
          <a:prstGeom prst="rect">
            <a:avLst/>
          </a:prstGeom>
          <a:solidFill>
            <a:srgbClr val="B2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5373384" y="6577570"/>
            <a:ext cx="3606230" cy="215444"/>
          </a:xfrm>
          <a:prstGeom prst="rect">
            <a:avLst/>
          </a:prstGeom>
          <a:noFill/>
        </p:spPr>
        <p:txBody>
          <a:bodyPr wrap="square" rtlCol="0">
            <a:spAutoFit/>
          </a:bodyPr>
          <a:lstStyle/>
          <a:p>
            <a:pPr algn="r"/>
            <a:fld id="{D87A6DA5-A49C-AE44-90B5-FA07B3D6FBAE}" type="slidenum">
              <a:rPr lang="en-US" sz="800" b="1" smtClean="0">
                <a:solidFill>
                  <a:schemeClr val="bg1"/>
                </a:solidFill>
                <a:latin typeface="Arial" charset="0"/>
                <a:ea typeface="Arial" charset="0"/>
                <a:cs typeface="Arial" charset="0"/>
              </a:rPr>
              <a:t>17</a:t>
            </a:fld>
            <a:endParaRPr lang="en-US" sz="800" b="1" dirty="0">
              <a:solidFill>
                <a:schemeClr val="bg1"/>
              </a:solidFill>
              <a:latin typeface="Arial" charset="0"/>
              <a:ea typeface="Arial" charset="0"/>
              <a:cs typeface="Arial" charset="0"/>
            </a:endParaRPr>
          </a:p>
        </p:txBody>
      </p:sp>
      <p:sp>
        <p:nvSpPr>
          <p:cNvPr id="16" name="TextBox 15"/>
          <p:cNvSpPr txBox="1"/>
          <p:nvPr/>
        </p:nvSpPr>
        <p:spPr>
          <a:xfrm>
            <a:off x="5373384" y="6577570"/>
            <a:ext cx="3606230" cy="215444"/>
          </a:xfrm>
          <a:prstGeom prst="rect">
            <a:avLst/>
          </a:prstGeom>
          <a:noFill/>
        </p:spPr>
        <p:txBody>
          <a:bodyPr wrap="square" rtlCol="0">
            <a:spAutoFit/>
          </a:bodyPr>
          <a:lstStyle/>
          <a:p>
            <a:pPr algn="r"/>
            <a:fld id="{6AA631CD-0ED6-5241-B04D-327E06B10D85}" type="slidenum">
              <a:rPr lang="en-US" sz="800" b="1">
                <a:solidFill>
                  <a:schemeClr val="bg1"/>
                </a:solidFill>
                <a:latin typeface="Arial" charset="0"/>
                <a:ea typeface="Arial" charset="0"/>
                <a:cs typeface="Arial" charset="0"/>
              </a:rPr>
              <a:t>17</a:t>
            </a:fld>
            <a:endParaRPr lang="en-US" sz="800" b="1" dirty="0">
              <a:solidFill>
                <a:schemeClr val="bg1"/>
              </a:solidFill>
              <a:latin typeface="Arial" charset="0"/>
              <a:ea typeface="Arial" charset="0"/>
              <a:cs typeface="Arial" charset="0"/>
            </a:endParaRPr>
          </a:p>
        </p:txBody>
      </p:sp>
      <p:sp>
        <p:nvSpPr>
          <p:cNvPr id="4" name="TextBox 3"/>
          <p:cNvSpPr txBox="1"/>
          <p:nvPr/>
        </p:nvSpPr>
        <p:spPr>
          <a:xfrm>
            <a:off x="-1" y="6253728"/>
            <a:ext cx="6373947" cy="230832"/>
          </a:xfrm>
          <a:prstGeom prst="rect">
            <a:avLst/>
          </a:prstGeom>
          <a:noFill/>
        </p:spPr>
        <p:txBody>
          <a:bodyPr wrap="square" rtlCol="0">
            <a:spAutoFit/>
          </a:bodyPr>
          <a:lstStyle/>
          <a:p>
            <a:pPr marL="409575" indent="-409575"/>
            <a:r>
              <a:rPr lang="en-US" sz="900" dirty="0"/>
              <a:t>Q66	Which of the following have you completed in the last two years for your professional development? (Choose all that apply)</a:t>
            </a:r>
          </a:p>
        </p:txBody>
      </p:sp>
      <p:sp>
        <p:nvSpPr>
          <p:cNvPr id="26" name="TextBox 25"/>
          <p:cNvSpPr txBox="1"/>
          <p:nvPr/>
        </p:nvSpPr>
        <p:spPr>
          <a:xfrm>
            <a:off x="381000" y="102742"/>
            <a:ext cx="8084906" cy="1078024"/>
          </a:xfrm>
          <a:prstGeom prst="rect">
            <a:avLst/>
          </a:prstGeom>
          <a:noFill/>
        </p:spPr>
        <p:txBody>
          <a:bodyPr wrap="square" rtlCol="0" anchor="b" anchorCtr="0">
            <a:noAutofit/>
          </a:bodyPr>
          <a:lstStyle/>
          <a:p>
            <a:r>
              <a:rPr lang="en-US" sz="2200" b="1" dirty="0">
                <a:solidFill>
                  <a:srgbClr val="B2005C"/>
                </a:solidFill>
                <a:latin typeface="Arial" charset="0"/>
                <a:ea typeface="Arial" charset="0"/>
                <a:cs typeface="Arial" charset="0"/>
              </a:rPr>
              <a:t>Campus ministers have used a variety of professional development methods recently. While most have done personal study, many have also attended conferences.</a:t>
            </a:r>
          </a:p>
        </p:txBody>
      </p:sp>
      <p:sp>
        <p:nvSpPr>
          <p:cNvPr id="27" name="TextBox 26"/>
          <p:cNvSpPr txBox="1"/>
          <p:nvPr/>
        </p:nvSpPr>
        <p:spPr>
          <a:xfrm>
            <a:off x="381000" y="1401593"/>
            <a:ext cx="7877810" cy="307777"/>
          </a:xfrm>
          <a:prstGeom prst="rect">
            <a:avLst/>
          </a:prstGeom>
          <a:noFill/>
        </p:spPr>
        <p:txBody>
          <a:bodyPr wrap="square" rtlCol="0">
            <a:spAutoFit/>
          </a:bodyPr>
          <a:lstStyle/>
          <a:p>
            <a:r>
              <a:rPr lang="en-US" sz="1400" b="1" dirty="0"/>
              <a:t>Education Advancements Completed </a:t>
            </a:r>
            <a:r>
              <a:rPr lang="en-US" sz="1400" b="1" u="sng" dirty="0"/>
              <a:t>in the Last 2 Years</a:t>
            </a:r>
          </a:p>
        </p:txBody>
      </p:sp>
      <p:graphicFrame>
        <p:nvGraphicFramePr>
          <p:cNvPr id="3" name="Chart 2"/>
          <p:cNvGraphicFramePr/>
          <p:nvPr>
            <p:extLst/>
          </p:nvPr>
        </p:nvGraphicFramePr>
        <p:xfrm>
          <a:off x="1239808" y="1867793"/>
          <a:ext cx="6655120" cy="4063455"/>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6373946" y="6253728"/>
            <a:ext cx="2770054" cy="230832"/>
          </a:xfrm>
          <a:prstGeom prst="rect">
            <a:avLst/>
          </a:prstGeom>
          <a:noFill/>
        </p:spPr>
        <p:txBody>
          <a:bodyPr wrap="square" rtlCol="0">
            <a:spAutoFit/>
          </a:bodyPr>
          <a:lstStyle/>
          <a:p>
            <a:pPr marL="409575" indent="-409575" algn="r"/>
            <a:r>
              <a:rPr lang="en-US" sz="900" dirty="0"/>
              <a:t>n=1,047</a:t>
            </a:r>
          </a:p>
        </p:txBody>
      </p:sp>
      <p:sp>
        <p:nvSpPr>
          <p:cNvPr id="11" name="TextBox 10"/>
          <p:cNvSpPr txBox="1"/>
          <p:nvPr/>
        </p:nvSpPr>
        <p:spPr>
          <a:xfrm>
            <a:off x="44346" y="6566283"/>
            <a:ext cx="3606230" cy="215444"/>
          </a:xfrm>
          <a:prstGeom prst="rect">
            <a:avLst/>
          </a:prstGeom>
          <a:noFill/>
        </p:spPr>
        <p:txBody>
          <a:bodyPr wrap="square" rtlCol="0">
            <a:spAutoFit/>
          </a:bodyPr>
          <a:lstStyle/>
          <a:p>
            <a:r>
              <a:rPr lang="en-US" sz="800" b="1" dirty="0">
                <a:solidFill>
                  <a:schemeClr val="bg1"/>
                </a:solidFill>
                <a:latin typeface="Arial" charset="0"/>
                <a:ea typeface="Arial" charset="0"/>
                <a:cs typeface="Arial" charset="0"/>
              </a:rPr>
              <a:t>Formation, Training, and Professional Development</a:t>
            </a:r>
          </a:p>
        </p:txBody>
      </p:sp>
    </p:spTree>
    <p:extLst>
      <p:ext uri="{BB962C8B-B14F-4D97-AF65-F5344CB8AC3E}">
        <p14:creationId xmlns:p14="http://schemas.microsoft.com/office/powerpoint/2010/main" val="1008879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8767" y="1443399"/>
            <a:ext cx="7813966" cy="707886"/>
          </a:xfrm>
          <a:prstGeom prst="rect">
            <a:avLst/>
          </a:prstGeom>
          <a:noFill/>
        </p:spPr>
        <p:txBody>
          <a:bodyPr wrap="square" rtlCol="0">
            <a:spAutoFit/>
          </a:bodyPr>
          <a:lstStyle/>
          <a:p>
            <a:r>
              <a:rPr lang="en-US" sz="4000" b="1" dirty="0">
                <a:solidFill>
                  <a:srgbClr val="B31C5B"/>
                </a:solidFill>
                <a:latin typeface="Arial" charset="0"/>
                <a:ea typeface="Arial" charset="0"/>
                <a:cs typeface="Arial" charset="0"/>
              </a:rPr>
              <a:t>Spiritual Discipline</a:t>
            </a:r>
            <a:endParaRPr lang="en-US" sz="4000" dirty="0">
              <a:solidFill>
                <a:srgbClr val="B31C5B"/>
              </a:solidFill>
            </a:endParaRPr>
          </a:p>
        </p:txBody>
      </p:sp>
      <p:sp>
        <p:nvSpPr>
          <p:cNvPr id="6" name="TextBox 5"/>
          <p:cNvSpPr txBox="1"/>
          <p:nvPr/>
        </p:nvSpPr>
        <p:spPr>
          <a:xfrm>
            <a:off x="8648700" y="28574"/>
            <a:ext cx="466725" cy="600075"/>
          </a:xfrm>
          <a:prstGeom prst="rect">
            <a:avLst/>
          </a:prstGeom>
          <a:solidFill>
            <a:schemeClr val="bg1"/>
          </a:solidFill>
        </p:spPr>
        <p:txBody>
          <a:bodyPr wrap="square" rtlCol="0">
            <a:spAutoFit/>
          </a:bodyPr>
          <a:lstStyle/>
          <a:p>
            <a:endParaRPr lang="en-US" dirty="0"/>
          </a:p>
        </p:txBody>
      </p:sp>
      <p:pic>
        <p:nvPicPr>
          <p:cNvPr id="3" name="Picture 2" descr="shutterstock_334942148.jpg"/>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2281646"/>
            <a:ext cx="9144000" cy="4576354"/>
          </a:xfrm>
          <a:prstGeom prst="rect">
            <a:avLst/>
          </a:prstGeom>
        </p:spPr>
      </p:pic>
    </p:spTree>
    <p:extLst>
      <p:ext uri="{BB962C8B-B14F-4D97-AF65-F5344CB8AC3E}">
        <p14:creationId xmlns:p14="http://schemas.microsoft.com/office/powerpoint/2010/main" val="1087825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81000" y="2145640"/>
            <a:ext cx="8598614" cy="2063823"/>
          </a:xfrm>
          <a:prstGeom prst="rect">
            <a:avLst/>
          </a:prstGeom>
          <a:solidFill>
            <a:srgbClr val="69B342">
              <a:alpha val="19608"/>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wordArtVert" lIns="45720" tIns="18288" rIns="45720" bIns="18288" rtlCol="0" anchor="b" anchorCtr="0"/>
          <a:lstStyle/>
          <a:p>
            <a:pPr algn="ctr"/>
            <a:endParaRPr lang="en-US" sz="1200" dirty="0">
              <a:solidFill>
                <a:schemeClr val="tx1">
                  <a:lumMod val="85000"/>
                  <a:lumOff val="15000"/>
                </a:schemeClr>
              </a:solidFill>
            </a:endParaRPr>
          </a:p>
        </p:txBody>
      </p:sp>
      <p:sp>
        <p:nvSpPr>
          <p:cNvPr id="14" name="Rectangle 13"/>
          <p:cNvSpPr/>
          <p:nvPr/>
        </p:nvSpPr>
        <p:spPr>
          <a:xfrm>
            <a:off x="381000" y="4209463"/>
            <a:ext cx="8598614" cy="1528502"/>
          </a:xfrm>
          <a:prstGeom prst="rect">
            <a:avLst/>
          </a:prstGeom>
          <a:solidFill>
            <a:srgbClr val="69B342">
              <a:alpha val="19608"/>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wordArtVert" lIns="45720" tIns="18288" rIns="45720" bIns="18288" rtlCol="0" anchor="b" anchorCtr="0"/>
          <a:lstStyle/>
          <a:p>
            <a:pPr algn="ctr"/>
            <a:endParaRPr lang="en-US" sz="1200" dirty="0">
              <a:solidFill>
                <a:schemeClr val="tx1">
                  <a:lumMod val="85000"/>
                  <a:lumOff val="15000"/>
                </a:schemeClr>
              </a:solidFill>
            </a:endParaRPr>
          </a:p>
        </p:txBody>
      </p:sp>
      <p:graphicFrame>
        <p:nvGraphicFramePr>
          <p:cNvPr id="25" name="Chart 24"/>
          <p:cNvGraphicFramePr/>
          <p:nvPr>
            <p:extLst/>
          </p:nvPr>
        </p:nvGraphicFramePr>
        <p:xfrm>
          <a:off x="490728" y="2072455"/>
          <a:ext cx="7415930" cy="3895263"/>
        </p:xfrm>
        <a:graphic>
          <a:graphicData uri="http://schemas.openxmlformats.org/drawingml/2006/chart">
            <c:chart xmlns:c="http://schemas.openxmlformats.org/drawingml/2006/chart" xmlns:r="http://schemas.openxmlformats.org/officeDocument/2006/relationships" r:id="rId3"/>
          </a:graphicData>
        </a:graphic>
      </p:graphicFrame>
      <p:sp>
        <p:nvSpPr>
          <p:cNvPr id="23" name="Rectangle 22"/>
          <p:cNvSpPr/>
          <p:nvPr/>
        </p:nvSpPr>
        <p:spPr>
          <a:xfrm>
            <a:off x="0" y="6490010"/>
            <a:ext cx="9143999" cy="367990"/>
          </a:xfrm>
          <a:prstGeom prst="rect">
            <a:avLst/>
          </a:prstGeom>
          <a:solidFill>
            <a:srgbClr val="B2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5373384" y="6577570"/>
            <a:ext cx="3606230" cy="215444"/>
          </a:xfrm>
          <a:prstGeom prst="rect">
            <a:avLst/>
          </a:prstGeom>
          <a:noFill/>
        </p:spPr>
        <p:txBody>
          <a:bodyPr wrap="square" rtlCol="0">
            <a:spAutoFit/>
          </a:bodyPr>
          <a:lstStyle/>
          <a:p>
            <a:pPr algn="r"/>
            <a:fld id="{D87A6DA5-A49C-AE44-90B5-FA07B3D6FBAE}" type="slidenum">
              <a:rPr lang="en-US" sz="800" b="1" smtClean="0">
                <a:solidFill>
                  <a:schemeClr val="bg1"/>
                </a:solidFill>
                <a:latin typeface="Arial" charset="0"/>
                <a:ea typeface="Arial" charset="0"/>
                <a:cs typeface="Arial" charset="0"/>
              </a:rPr>
              <a:t>19</a:t>
            </a:fld>
            <a:endParaRPr lang="en-US" sz="800" b="1" dirty="0">
              <a:solidFill>
                <a:schemeClr val="bg1"/>
              </a:solidFill>
              <a:latin typeface="Arial" charset="0"/>
              <a:ea typeface="Arial" charset="0"/>
              <a:cs typeface="Arial" charset="0"/>
            </a:endParaRPr>
          </a:p>
        </p:txBody>
      </p:sp>
      <p:sp>
        <p:nvSpPr>
          <p:cNvPr id="16" name="TextBox 15"/>
          <p:cNvSpPr txBox="1"/>
          <p:nvPr/>
        </p:nvSpPr>
        <p:spPr>
          <a:xfrm>
            <a:off x="5373384" y="6577570"/>
            <a:ext cx="3606230" cy="215444"/>
          </a:xfrm>
          <a:prstGeom prst="rect">
            <a:avLst/>
          </a:prstGeom>
          <a:noFill/>
        </p:spPr>
        <p:txBody>
          <a:bodyPr wrap="square" rtlCol="0">
            <a:spAutoFit/>
          </a:bodyPr>
          <a:lstStyle/>
          <a:p>
            <a:pPr algn="r"/>
            <a:fld id="{6AA631CD-0ED6-5241-B04D-327E06B10D85}" type="slidenum">
              <a:rPr lang="en-US" sz="800" b="1">
                <a:solidFill>
                  <a:schemeClr val="bg1"/>
                </a:solidFill>
                <a:latin typeface="Arial" charset="0"/>
                <a:ea typeface="Arial" charset="0"/>
                <a:cs typeface="Arial" charset="0"/>
              </a:rPr>
              <a:t>19</a:t>
            </a:fld>
            <a:endParaRPr lang="en-US" sz="800" b="1" dirty="0">
              <a:solidFill>
                <a:schemeClr val="bg1"/>
              </a:solidFill>
              <a:latin typeface="Arial" charset="0"/>
              <a:ea typeface="Arial" charset="0"/>
              <a:cs typeface="Arial" charset="0"/>
            </a:endParaRPr>
          </a:p>
        </p:txBody>
      </p:sp>
      <p:sp>
        <p:nvSpPr>
          <p:cNvPr id="26" name="TextBox 25"/>
          <p:cNvSpPr txBox="1"/>
          <p:nvPr/>
        </p:nvSpPr>
        <p:spPr>
          <a:xfrm>
            <a:off x="381000" y="102742"/>
            <a:ext cx="8084906" cy="1078024"/>
          </a:xfrm>
          <a:prstGeom prst="rect">
            <a:avLst/>
          </a:prstGeom>
          <a:noFill/>
        </p:spPr>
        <p:txBody>
          <a:bodyPr wrap="square" rtlCol="0" anchor="b" anchorCtr="0">
            <a:noAutofit/>
          </a:bodyPr>
          <a:lstStyle/>
          <a:p>
            <a:r>
              <a:rPr lang="en-US" sz="2200" b="1" dirty="0">
                <a:solidFill>
                  <a:srgbClr val="B2005C"/>
                </a:solidFill>
                <a:latin typeface="Arial" charset="0"/>
                <a:ea typeface="Arial" charset="0"/>
                <a:cs typeface="Arial" charset="0"/>
              </a:rPr>
              <a:t>More Frequent Participation in Spiritual Disciplines</a:t>
            </a:r>
          </a:p>
        </p:txBody>
      </p:sp>
      <p:sp>
        <p:nvSpPr>
          <p:cNvPr id="28" name="TextBox 27"/>
          <p:cNvSpPr txBox="1"/>
          <p:nvPr/>
        </p:nvSpPr>
        <p:spPr>
          <a:xfrm>
            <a:off x="44346" y="6566283"/>
            <a:ext cx="3606230" cy="215444"/>
          </a:xfrm>
          <a:prstGeom prst="rect">
            <a:avLst/>
          </a:prstGeom>
          <a:noFill/>
        </p:spPr>
        <p:txBody>
          <a:bodyPr wrap="square" rtlCol="0">
            <a:spAutoFit/>
          </a:bodyPr>
          <a:lstStyle/>
          <a:p>
            <a:r>
              <a:rPr lang="en-US" sz="800" b="1" dirty="0">
                <a:solidFill>
                  <a:schemeClr val="bg1"/>
                </a:solidFill>
                <a:latin typeface="Arial" charset="0"/>
                <a:ea typeface="Arial" charset="0"/>
                <a:cs typeface="Arial" charset="0"/>
              </a:rPr>
              <a:t>Spiritual Discipline</a:t>
            </a:r>
          </a:p>
        </p:txBody>
      </p:sp>
      <p:graphicFrame>
        <p:nvGraphicFramePr>
          <p:cNvPr id="2" name="Table 1"/>
          <p:cNvGraphicFramePr>
            <a:graphicFrameLocks noGrp="1"/>
          </p:cNvGraphicFramePr>
          <p:nvPr>
            <p:extLst/>
          </p:nvPr>
        </p:nvGraphicFramePr>
        <p:xfrm>
          <a:off x="2465653" y="1876029"/>
          <a:ext cx="5184648" cy="213360"/>
        </p:xfrm>
        <a:graphic>
          <a:graphicData uri="http://schemas.openxmlformats.org/drawingml/2006/table">
            <a:tbl>
              <a:tblPr firstRow="1" bandRow="1">
                <a:tableStyleId>{5C22544A-7EE6-4342-B048-85BDC9FD1C3A}</a:tableStyleId>
              </a:tblPr>
              <a:tblGrid>
                <a:gridCol w="1728216">
                  <a:extLst>
                    <a:ext uri="{9D8B030D-6E8A-4147-A177-3AD203B41FA5}">
                      <a16:colId xmlns:a16="http://schemas.microsoft.com/office/drawing/2014/main" val="20000"/>
                    </a:ext>
                  </a:extLst>
                </a:gridCol>
                <a:gridCol w="1728216">
                  <a:extLst>
                    <a:ext uri="{9D8B030D-6E8A-4147-A177-3AD203B41FA5}">
                      <a16:colId xmlns:a16="http://schemas.microsoft.com/office/drawing/2014/main" val="20001"/>
                    </a:ext>
                  </a:extLst>
                </a:gridCol>
                <a:gridCol w="1728216">
                  <a:extLst>
                    <a:ext uri="{9D8B030D-6E8A-4147-A177-3AD203B41FA5}">
                      <a16:colId xmlns:a16="http://schemas.microsoft.com/office/drawing/2014/main" val="20002"/>
                    </a:ext>
                  </a:extLst>
                </a:gridCol>
              </a:tblGrid>
              <a:tr h="133940">
                <a:tc>
                  <a:txBody>
                    <a:bodyPr/>
                    <a:lstStyle/>
                    <a:p>
                      <a:pPr algn="ctr"/>
                      <a:r>
                        <a:rPr lang="en-US" sz="800" dirty="0"/>
                        <a:t>Daily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lumMod val="50000"/>
                      </a:schemeClr>
                    </a:solidFill>
                  </a:tcPr>
                </a:tc>
                <a:tc>
                  <a:txBody>
                    <a:bodyPr/>
                    <a:lstStyle/>
                    <a:p>
                      <a:pPr algn="ctr"/>
                      <a:r>
                        <a:rPr lang="en-US" sz="800" dirty="0"/>
                        <a:t>Weekly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en-US" sz="800" dirty="0">
                          <a:solidFill>
                            <a:srgbClr val="404040"/>
                          </a:solidFill>
                        </a:rPr>
                        <a:t>Monthly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0"/>
                  </a:ext>
                </a:extLst>
              </a:tr>
            </a:tbl>
          </a:graphicData>
        </a:graphic>
      </p:graphicFrame>
      <p:sp>
        <p:nvSpPr>
          <p:cNvPr id="17" name="TextBox 16"/>
          <p:cNvSpPr txBox="1"/>
          <p:nvPr/>
        </p:nvSpPr>
        <p:spPr>
          <a:xfrm>
            <a:off x="-1" y="6116348"/>
            <a:ext cx="5495545" cy="369332"/>
          </a:xfrm>
          <a:prstGeom prst="rect">
            <a:avLst/>
          </a:prstGeom>
          <a:noFill/>
        </p:spPr>
        <p:txBody>
          <a:bodyPr wrap="square" rtlCol="0">
            <a:spAutoFit/>
          </a:bodyPr>
          <a:lstStyle/>
          <a:p>
            <a:pPr marL="344488" indent="-344488"/>
            <a:r>
              <a:rPr lang="en-US" sz="900" dirty="0"/>
              <a:t>Q26	How often do you participate in the following spiritual disciplines in your personal practice? </a:t>
            </a:r>
            <a:br>
              <a:rPr lang="is-IS" sz="900" dirty="0"/>
            </a:br>
            <a:r>
              <a:rPr lang="is-IS" sz="900" dirty="0"/>
              <a:t>Response options: Daily, Weekly, Monthly, Quarterly, Annually, Never</a:t>
            </a:r>
            <a:endParaRPr lang="en-US" sz="900" dirty="0"/>
          </a:p>
        </p:txBody>
      </p:sp>
      <p:sp>
        <p:nvSpPr>
          <p:cNvPr id="11" name="TextBox 10"/>
          <p:cNvSpPr txBox="1"/>
          <p:nvPr/>
        </p:nvSpPr>
        <p:spPr>
          <a:xfrm>
            <a:off x="7982857" y="6254848"/>
            <a:ext cx="1161141" cy="230832"/>
          </a:xfrm>
          <a:prstGeom prst="rect">
            <a:avLst/>
          </a:prstGeom>
          <a:noFill/>
        </p:spPr>
        <p:txBody>
          <a:bodyPr wrap="square" rtlCol="0">
            <a:spAutoFit/>
          </a:bodyPr>
          <a:lstStyle/>
          <a:p>
            <a:pPr marL="409575" indent="-409575" algn="r"/>
            <a:r>
              <a:rPr lang="en-US" sz="900" dirty="0"/>
              <a:t>n=1,022 - 1,030</a:t>
            </a:r>
          </a:p>
        </p:txBody>
      </p:sp>
      <p:graphicFrame>
        <p:nvGraphicFramePr>
          <p:cNvPr id="12" name="Table 11"/>
          <p:cNvGraphicFramePr>
            <a:graphicFrameLocks noGrp="1"/>
          </p:cNvGraphicFramePr>
          <p:nvPr>
            <p:extLst/>
          </p:nvPr>
        </p:nvGraphicFramePr>
        <p:xfrm>
          <a:off x="7789923" y="1876035"/>
          <a:ext cx="373321" cy="3861929"/>
        </p:xfrm>
        <a:graphic>
          <a:graphicData uri="http://schemas.openxmlformats.org/drawingml/2006/table">
            <a:tbl>
              <a:tblPr firstRow="1" bandRow="1">
                <a:tableStyleId>{2D5ABB26-0587-4C30-8999-92F81FD0307C}</a:tableStyleId>
              </a:tblPr>
              <a:tblGrid>
                <a:gridCol w="373321">
                  <a:extLst>
                    <a:ext uri="{9D8B030D-6E8A-4147-A177-3AD203B41FA5}">
                      <a16:colId xmlns:a16="http://schemas.microsoft.com/office/drawing/2014/main" val="20000"/>
                    </a:ext>
                  </a:extLst>
                </a:gridCol>
              </a:tblGrid>
              <a:tr h="249803">
                <a:tc>
                  <a:txBody>
                    <a:bodyPr/>
                    <a:lstStyle/>
                    <a:p>
                      <a:pPr algn="ctr"/>
                      <a:r>
                        <a:rPr lang="en-US" sz="900" b="1" u="sng" dirty="0">
                          <a:solidFill>
                            <a:schemeClr val="tx1">
                              <a:lumMod val="50000"/>
                              <a:lumOff val="50000"/>
                            </a:schemeClr>
                          </a:solidFill>
                        </a:rPr>
                        <a:t>Never</a:t>
                      </a:r>
                    </a:p>
                  </a:txBody>
                  <a:tcPr marL="0" marR="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16018">
                <a:tc>
                  <a:txBody>
                    <a:bodyPr/>
                    <a:lstStyle/>
                    <a:p>
                      <a:pPr algn="ctr" fontAlgn="b"/>
                      <a:r>
                        <a:rPr lang="en-US" sz="900" b="1" i="0" u="none" strike="noStrike" dirty="0">
                          <a:solidFill>
                            <a:schemeClr val="tx1">
                              <a:lumMod val="50000"/>
                              <a:lumOff val="50000"/>
                            </a:schemeClr>
                          </a:solidFill>
                          <a:effectLst/>
                          <a:latin typeface="Calibri"/>
                          <a:cs typeface="Calibri"/>
                        </a:rPr>
                        <a:t>&lt;1</a:t>
                      </a:r>
                      <a:r>
                        <a:rPr lang="mr-IN" sz="900" b="1" i="0" u="none" strike="noStrike" dirty="0">
                          <a:solidFill>
                            <a:schemeClr val="tx1">
                              <a:lumMod val="50000"/>
                              <a:lumOff val="50000"/>
                            </a:schemeClr>
                          </a:solidFill>
                          <a:effectLst/>
                          <a:latin typeface="Calibri"/>
                          <a:cs typeface="Calibri"/>
                        </a:rPr>
                        <a:t>%</a:t>
                      </a: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16018">
                <a:tc>
                  <a:txBody>
                    <a:bodyPr/>
                    <a:lstStyle/>
                    <a:p>
                      <a:pPr algn="ctr" fontAlgn="b"/>
                      <a:r>
                        <a:rPr lang="mr-IN" sz="900" b="1" i="0" u="none" strike="noStrike" dirty="0">
                          <a:solidFill>
                            <a:schemeClr val="tx1">
                              <a:lumMod val="50000"/>
                              <a:lumOff val="50000"/>
                            </a:schemeClr>
                          </a:solidFill>
                          <a:effectLst/>
                          <a:latin typeface="Calibri"/>
                          <a:cs typeface="Calibri"/>
                        </a:rPr>
                        <a:t>1%</a:t>
                      </a: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16018">
                <a:tc>
                  <a:txBody>
                    <a:bodyPr/>
                    <a:lstStyle/>
                    <a:p>
                      <a:pPr algn="ctr" fontAlgn="b"/>
                      <a:r>
                        <a:rPr lang="mr-IN" sz="900" b="1" i="0" u="none" strike="noStrike" dirty="0">
                          <a:solidFill>
                            <a:schemeClr val="tx1">
                              <a:lumMod val="50000"/>
                              <a:lumOff val="50000"/>
                            </a:schemeClr>
                          </a:solidFill>
                          <a:effectLst/>
                          <a:latin typeface="Calibri"/>
                          <a:cs typeface="Calibri"/>
                        </a:rPr>
                        <a:t>1%</a:t>
                      </a: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16018">
                <a:tc>
                  <a:txBody>
                    <a:bodyPr/>
                    <a:lstStyle/>
                    <a:p>
                      <a:pPr algn="ctr" fontAlgn="b"/>
                      <a:r>
                        <a:rPr lang="mr-IN" sz="900" b="1" i="0" u="none" strike="noStrike" dirty="0">
                          <a:solidFill>
                            <a:schemeClr val="tx1">
                              <a:lumMod val="50000"/>
                              <a:lumOff val="50000"/>
                            </a:schemeClr>
                          </a:solidFill>
                          <a:effectLst/>
                          <a:latin typeface="Calibri"/>
                          <a:cs typeface="Calibri"/>
                        </a:rPr>
                        <a:t>2%</a:t>
                      </a: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6018">
                <a:tc>
                  <a:txBody>
                    <a:bodyPr/>
                    <a:lstStyle/>
                    <a:p>
                      <a:pPr algn="ctr" fontAlgn="b"/>
                      <a:r>
                        <a:rPr lang="mr-IN" sz="900" b="1" i="0" u="none" strike="noStrike" dirty="0">
                          <a:solidFill>
                            <a:schemeClr val="tx1">
                              <a:lumMod val="50000"/>
                              <a:lumOff val="50000"/>
                            </a:schemeClr>
                          </a:solidFill>
                          <a:effectLst/>
                          <a:latin typeface="Calibri"/>
                          <a:cs typeface="Calibri"/>
                        </a:rPr>
                        <a:t>5%</a:t>
                      </a: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516018">
                <a:tc>
                  <a:txBody>
                    <a:bodyPr/>
                    <a:lstStyle/>
                    <a:p>
                      <a:pPr algn="ctr" fontAlgn="b"/>
                      <a:r>
                        <a:rPr lang="mr-IN" sz="900" b="1" i="0" u="none" strike="noStrike" dirty="0">
                          <a:solidFill>
                            <a:schemeClr val="tx1">
                              <a:lumMod val="50000"/>
                              <a:lumOff val="50000"/>
                            </a:schemeClr>
                          </a:solidFill>
                          <a:effectLst/>
                          <a:latin typeface="Calibri"/>
                          <a:cs typeface="Calibri"/>
                        </a:rPr>
                        <a:t>9%</a:t>
                      </a: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6018">
                <a:tc>
                  <a:txBody>
                    <a:bodyPr/>
                    <a:lstStyle/>
                    <a:p>
                      <a:pPr algn="ctr" fontAlgn="b"/>
                      <a:r>
                        <a:rPr lang="mr-IN" sz="900" b="1" i="0" u="none" strike="noStrike" dirty="0">
                          <a:solidFill>
                            <a:schemeClr val="tx1">
                              <a:lumMod val="50000"/>
                              <a:lumOff val="50000"/>
                            </a:schemeClr>
                          </a:solidFill>
                          <a:effectLst/>
                          <a:latin typeface="Calibri"/>
                          <a:cs typeface="Calibri"/>
                        </a:rPr>
                        <a:t>13%</a:t>
                      </a:r>
                    </a:p>
                  </a:txBody>
                  <a:tcPr marL="12700" marR="12700" marT="1270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353153833"/>
              </p:ext>
            </p:extLst>
          </p:nvPr>
        </p:nvGraphicFramePr>
        <p:xfrm>
          <a:off x="490728" y="2145640"/>
          <a:ext cx="1906561" cy="2059492"/>
        </p:xfrm>
        <a:graphic>
          <a:graphicData uri="http://schemas.openxmlformats.org/drawingml/2006/table">
            <a:tbl>
              <a:tblPr firstRow="1" bandRow="1">
                <a:tableStyleId>{2D5ABB26-0587-4C30-8999-92F81FD0307C}</a:tableStyleId>
              </a:tblPr>
              <a:tblGrid>
                <a:gridCol w="1906561">
                  <a:extLst>
                    <a:ext uri="{9D8B030D-6E8A-4147-A177-3AD203B41FA5}">
                      <a16:colId xmlns:a16="http://schemas.microsoft.com/office/drawing/2014/main" val="20000"/>
                    </a:ext>
                  </a:extLst>
                </a:gridCol>
              </a:tblGrid>
              <a:tr h="514873">
                <a:tc>
                  <a:txBody>
                    <a:bodyPr/>
                    <a:lstStyle/>
                    <a:p>
                      <a:pPr algn="r"/>
                      <a:r>
                        <a:rPr lang="en-US" sz="1200" dirty="0">
                          <a:solidFill>
                            <a:schemeClr val="tx1"/>
                          </a:solidFill>
                        </a:rPr>
                        <a:t>Mass</a:t>
                      </a:r>
                    </a:p>
                  </a:txBody>
                  <a:tcPr anchor="ctr">
                    <a:lnL>
                      <a:noFill/>
                    </a:lnL>
                    <a:lnR>
                      <a:noFill/>
                    </a:lnR>
                    <a:lnT w="28575"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F0DA"/>
                    </a:solidFill>
                  </a:tcPr>
                </a:tc>
                <a:extLst>
                  <a:ext uri="{0D108BD9-81ED-4DB2-BD59-A6C34878D82A}">
                    <a16:rowId xmlns:a16="http://schemas.microsoft.com/office/drawing/2014/main" val="10000"/>
                  </a:ext>
                </a:extLst>
              </a:tr>
              <a:tr h="514873">
                <a:tc>
                  <a:txBody>
                    <a:bodyPr/>
                    <a:lstStyle/>
                    <a:p>
                      <a:pPr algn="r"/>
                      <a:r>
                        <a:rPr lang="en-US" sz="1200" dirty="0">
                          <a:solidFill>
                            <a:schemeClr val="tx1"/>
                          </a:solidFill>
                        </a:rPr>
                        <a:t>Prayer with Scripture</a:t>
                      </a:r>
                    </a:p>
                  </a:txBody>
                  <a:tcPr anchor="ctr">
                    <a:lnL>
                      <a:noFill/>
                    </a:lnL>
                    <a:lnR>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F0DA"/>
                    </a:solidFill>
                  </a:tcPr>
                </a:tc>
                <a:extLst>
                  <a:ext uri="{0D108BD9-81ED-4DB2-BD59-A6C34878D82A}">
                    <a16:rowId xmlns:a16="http://schemas.microsoft.com/office/drawing/2014/main" val="10001"/>
                  </a:ext>
                </a:extLst>
              </a:tr>
              <a:tr h="514873">
                <a:tc>
                  <a:txBody>
                    <a:bodyPr/>
                    <a:lstStyle/>
                    <a:p>
                      <a:pPr algn="r"/>
                      <a:r>
                        <a:rPr lang="en-US" sz="1200" dirty="0">
                          <a:solidFill>
                            <a:schemeClr val="tx1"/>
                          </a:solidFill>
                        </a:rPr>
                        <a:t>Spiritual reading / study</a:t>
                      </a:r>
                    </a:p>
                  </a:txBody>
                  <a:tcPr anchor="ctr">
                    <a:lnL>
                      <a:noFill/>
                    </a:lnL>
                    <a:lnR>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F0DA"/>
                    </a:solidFill>
                  </a:tcPr>
                </a:tc>
                <a:extLst>
                  <a:ext uri="{0D108BD9-81ED-4DB2-BD59-A6C34878D82A}">
                    <a16:rowId xmlns:a16="http://schemas.microsoft.com/office/drawing/2014/main" val="10002"/>
                  </a:ext>
                </a:extLst>
              </a:tr>
              <a:tr h="514873">
                <a:tc>
                  <a:txBody>
                    <a:bodyPr/>
                    <a:lstStyle/>
                    <a:p>
                      <a:pPr algn="r"/>
                      <a:r>
                        <a:rPr lang="en-US" sz="1200" dirty="0">
                          <a:solidFill>
                            <a:schemeClr val="tx1"/>
                          </a:solidFill>
                        </a:rPr>
                        <a:t>Meditation, contemplation,</a:t>
                      </a:r>
                      <a:r>
                        <a:rPr lang="en-US" sz="1200" baseline="0" dirty="0">
                          <a:solidFill>
                            <a:schemeClr val="tx1"/>
                          </a:solidFill>
                        </a:rPr>
                        <a:t> journaling</a:t>
                      </a:r>
                      <a:endParaRPr lang="en-US" sz="1200" dirty="0">
                        <a:solidFill>
                          <a:schemeClr val="tx1"/>
                        </a:solidFill>
                      </a:endParaRPr>
                    </a:p>
                  </a:txBody>
                  <a:tcPr anchor="ctr">
                    <a:lnL>
                      <a:noFill/>
                    </a:lnL>
                    <a:lnR>
                      <a:noFill/>
                    </a:lnR>
                    <a:lnT w="635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E3F0DA"/>
                    </a:solidFill>
                  </a:tcPr>
                </a:tc>
                <a:extLst>
                  <a:ext uri="{0D108BD9-81ED-4DB2-BD59-A6C34878D82A}">
                    <a16:rowId xmlns:a16="http://schemas.microsoft.com/office/drawing/2014/main" val="10003"/>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9022066"/>
              </p:ext>
            </p:extLst>
          </p:nvPr>
        </p:nvGraphicFramePr>
        <p:xfrm>
          <a:off x="490727" y="4209463"/>
          <a:ext cx="1906561" cy="1528500"/>
        </p:xfrm>
        <a:graphic>
          <a:graphicData uri="http://schemas.openxmlformats.org/drawingml/2006/table">
            <a:tbl>
              <a:tblPr firstRow="1" bandRow="1">
                <a:tableStyleId>{2D5ABB26-0587-4C30-8999-92F81FD0307C}</a:tableStyleId>
              </a:tblPr>
              <a:tblGrid>
                <a:gridCol w="1906561">
                  <a:extLst>
                    <a:ext uri="{9D8B030D-6E8A-4147-A177-3AD203B41FA5}">
                      <a16:colId xmlns:a16="http://schemas.microsoft.com/office/drawing/2014/main" val="20000"/>
                    </a:ext>
                  </a:extLst>
                </a:gridCol>
              </a:tblGrid>
              <a:tr h="509500">
                <a:tc>
                  <a:txBody>
                    <a:bodyPr/>
                    <a:lstStyle/>
                    <a:p>
                      <a:pPr algn="r"/>
                      <a:r>
                        <a:rPr lang="en-US" sz="1200" dirty="0">
                          <a:solidFill>
                            <a:schemeClr val="tx1"/>
                          </a:solidFill>
                        </a:rPr>
                        <a:t>Devotional prayer</a:t>
                      </a:r>
                      <a:r>
                        <a:rPr lang="en-US" sz="1200" baseline="0" dirty="0">
                          <a:solidFill>
                            <a:schemeClr val="tx1"/>
                          </a:solidFill>
                        </a:rPr>
                        <a:t> / rosary</a:t>
                      </a:r>
                      <a:endParaRPr lang="en-US" sz="1200" dirty="0">
                        <a:solidFill>
                          <a:schemeClr val="tx1"/>
                        </a:solidFill>
                      </a:endParaRPr>
                    </a:p>
                  </a:txBody>
                  <a:tcPr anchor="ctr">
                    <a:lnL>
                      <a:noFill/>
                    </a:lnL>
                    <a:lnR>
                      <a:noFill/>
                    </a:lnR>
                    <a:lnT w="28575"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F0DA"/>
                    </a:solidFill>
                  </a:tcPr>
                </a:tc>
                <a:extLst>
                  <a:ext uri="{0D108BD9-81ED-4DB2-BD59-A6C34878D82A}">
                    <a16:rowId xmlns:a16="http://schemas.microsoft.com/office/drawing/2014/main" val="10000"/>
                  </a:ext>
                </a:extLst>
              </a:tr>
              <a:tr h="509500">
                <a:tc>
                  <a:txBody>
                    <a:bodyPr/>
                    <a:lstStyle/>
                    <a:p>
                      <a:pPr algn="r"/>
                      <a:r>
                        <a:rPr lang="en-US" sz="1200" dirty="0">
                          <a:solidFill>
                            <a:schemeClr val="tx1"/>
                          </a:solidFill>
                        </a:rPr>
                        <a:t>Eucharistic adoration</a:t>
                      </a:r>
                    </a:p>
                  </a:txBody>
                  <a:tcPr anchor="ctr">
                    <a:lnL>
                      <a:noFill/>
                    </a:lnL>
                    <a:lnR>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F0DA"/>
                    </a:solidFill>
                  </a:tcPr>
                </a:tc>
                <a:extLst>
                  <a:ext uri="{0D108BD9-81ED-4DB2-BD59-A6C34878D82A}">
                    <a16:rowId xmlns:a16="http://schemas.microsoft.com/office/drawing/2014/main" val="10001"/>
                  </a:ext>
                </a:extLst>
              </a:tr>
              <a:tr h="509500">
                <a:tc>
                  <a:txBody>
                    <a:bodyPr/>
                    <a:lstStyle/>
                    <a:p>
                      <a:pPr algn="r"/>
                      <a:r>
                        <a:rPr lang="en-US" sz="1200" dirty="0">
                          <a:solidFill>
                            <a:schemeClr val="tx1"/>
                          </a:solidFill>
                        </a:rPr>
                        <a:t>Liturgy of the Hours</a:t>
                      </a:r>
                    </a:p>
                  </a:txBody>
                  <a:tcPr anchor="ctr">
                    <a:lnL>
                      <a:noFill/>
                    </a:lnL>
                    <a:lnR>
                      <a:noFill/>
                    </a:lnR>
                    <a:lnT w="63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F0DA"/>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8163244" y="2929131"/>
            <a:ext cx="897811" cy="461665"/>
          </a:xfrm>
          <a:prstGeom prst="rect">
            <a:avLst/>
          </a:prstGeom>
          <a:noFill/>
        </p:spPr>
        <p:txBody>
          <a:bodyPr wrap="square" rtlCol="0">
            <a:spAutoFit/>
          </a:bodyPr>
          <a:lstStyle/>
          <a:p>
            <a:pPr algn="ctr"/>
            <a:r>
              <a:rPr lang="en-US" sz="1200" dirty="0"/>
              <a:t>More common</a:t>
            </a:r>
          </a:p>
        </p:txBody>
      </p:sp>
      <p:sp>
        <p:nvSpPr>
          <p:cNvPr id="20" name="TextBox 19"/>
          <p:cNvSpPr txBox="1"/>
          <p:nvPr/>
        </p:nvSpPr>
        <p:spPr>
          <a:xfrm>
            <a:off x="8163244" y="4729167"/>
            <a:ext cx="897811" cy="461665"/>
          </a:xfrm>
          <a:prstGeom prst="rect">
            <a:avLst/>
          </a:prstGeom>
          <a:noFill/>
        </p:spPr>
        <p:txBody>
          <a:bodyPr wrap="square" rtlCol="0">
            <a:spAutoFit/>
          </a:bodyPr>
          <a:lstStyle/>
          <a:p>
            <a:pPr algn="ctr"/>
            <a:r>
              <a:rPr lang="en-US" sz="1200" dirty="0"/>
              <a:t>Less</a:t>
            </a:r>
          </a:p>
          <a:p>
            <a:pPr algn="ctr"/>
            <a:r>
              <a:rPr lang="en-US" sz="1200" dirty="0"/>
              <a:t>common</a:t>
            </a:r>
          </a:p>
        </p:txBody>
      </p:sp>
    </p:spTree>
    <p:extLst>
      <p:ext uri="{BB962C8B-B14F-4D97-AF65-F5344CB8AC3E}">
        <p14:creationId xmlns:p14="http://schemas.microsoft.com/office/powerpoint/2010/main" val="487059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90010"/>
            <a:ext cx="9143999" cy="367990"/>
          </a:xfrm>
          <a:prstGeom prst="rect">
            <a:avLst/>
          </a:prstGeom>
          <a:solidFill>
            <a:srgbClr val="B2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373384" y="6566283"/>
            <a:ext cx="3606230" cy="215444"/>
          </a:xfrm>
          <a:prstGeom prst="rect">
            <a:avLst/>
          </a:prstGeom>
          <a:noFill/>
        </p:spPr>
        <p:txBody>
          <a:bodyPr wrap="square" rtlCol="0">
            <a:spAutoFit/>
          </a:bodyPr>
          <a:lstStyle/>
          <a:p>
            <a:pPr algn="r"/>
            <a:fld id="{86EF6040-7B7E-F34C-BC9B-AF4AF89A328F}" type="slidenum">
              <a:rPr lang="en-US" sz="800" b="1" smtClean="0">
                <a:solidFill>
                  <a:schemeClr val="bg1"/>
                </a:solidFill>
                <a:latin typeface="Arial" charset="0"/>
                <a:ea typeface="Arial" charset="0"/>
                <a:cs typeface="Arial" charset="0"/>
              </a:rPr>
              <a:t>2</a:t>
            </a:fld>
            <a:endParaRPr lang="en-US" sz="800" b="1" dirty="0">
              <a:solidFill>
                <a:schemeClr val="bg1"/>
              </a:solidFill>
              <a:latin typeface="Arial" charset="0"/>
              <a:ea typeface="Arial" charset="0"/>
              <a:cs typeface="Arial" charset="0"/>
            </a:endParaRPr>
          </a:p>
        </p:txBody>
      </p:sp>
      <p:sp>
        <p:nvSpPr>
          <p:cNvPr id="8" name="TextBox 7"/>
          <p:cNvSpPr txBox="1"/>
          <p:nvPr/>
        </p:nvSpPr>
        <p:spPr>
          <a:xfrm>
            <a:off x="904126" y="102742"/>
            <a:ext cx="7279902" cy="1078024"/>
          </a:xfrm>
          <a:prstGeom prst="rect">
            <a:avLst/>
          </a:prstGeom>
          <a:noFill/>
        </p:spPr>
        <p:txBody>
          <a:bodyPr wrap="square" rtlCol="0" anchor="b" anchorCtr="0">
            <a:normAutofit/>
          </a:bodyPr>
          <a:lstStyle/>
          <a:p>
            <a:r>
              <a:rPr lang="en-US" sz="2800" b="1" dirty="0">
                <a:solidFill>
                  <a:srgbClr val="B2005C"/>
                </a:solidFill>
                <a:latin typeface="Arial" charset="0"/>
                <a:ea typeface="Arial" charset="0"/>
                <a:cs typeface="Arial" charset="0"/>
              </a:rPr>
              <a:t>Agenda</a:t>
            </a:r>
          </a:p>
        </p:txBody>
      </p:sp>
      <p:sp>
        <p:nvSpPr>
          <p:cNvPr id="9" name="TextBox 8"/>
          <p:cNvSpPr txBox="1"/>
          <p:nvPr/>
        </p:nvSpPr>
        <p:spPr>
          <a:xfrm>
            <a:off x="1017142" y="1417836"/>
            <a:ext cx="5435029" cy="1938992"/>
          </a:xfrm>
          <a:prstGeom prst="rect">
            <a:avLst/>
          </a:prstGeom>
          <a:noFill/>
        </p:spPr>
        <p:txBody>
          <a:bodyPr wrap="square" rtlCol="0">
            <a:spAutoFit/>
          </a:bodyPr>
          <a:lstStyle/>
          <a:p>
            <a:pPr marL="234950" indent="-234950">
              <a:lnSpc>
                <a:spcPct val="150000"/>
              </a:lnSpc>
              <a:buFont typeface="Arial" charset="0"/>
              <a:buChar char="•"/>
            </a:pPr>
            <a:r>
              <a:rPr lang="en-US" sz="2000" dirty="0">
                <a:latin typeface="Arial" charset="0"/>
                <a:ea typeface="Arial" charset="0"/>
                <a:cs typeface="Arial" charset="0"/>
              </a:rPr>
              <a:t>Research Overview</a:t>
            </a:r>
          </a:p>
          <a:p>
            <a:pPr marL="234950" indent="-234950">
              <a:lnSpc>
                <a:spcPct val="150000"/>
              </a:lnSpc>
              <a:buFont typeface="Arial" charset="0"/>
              <a:buChar char="•"/>
            </a:pPr>
            <a:r>
              <a:rPr lang="en-US" sz="2000" dirty="0">
                <a:latin typeface="Arial" charset="0"/>
                <a:ea typeface="Arial" charset="0"/>
                <a:cs typeface="Arial" charset="0"/>
              </a:rPr>
              <a:t>Campus Ministers</a:t>
            </a:r>
          </a:p>
          <a:p>
            <a:pPr marL="234950" indent="-234950">
              <a:lnSpc>
                <a:spcPct val="150000"/>
              </a:lnSpc>
              <a:buFont typeface="Arial" charset="0"/>
              <a:buChar char="•"/>
            </a:pPr>
            <a:r>
              <a:rPr lang="en-US" sz="2000" dirty="0">
                <a:latin typeface="Arial" charset="0"/>
                <a:ea typeface="Arial" charset="0"/>
                <a:cs typeface="Arial" charset="0"/>
              </a:rPr>
              <a:t>Students</a:t>
            </a:r>
          </a:p>
          <a:p>
            <a:pPr marL="234950" indent="-234950">
              <a:lnSpc>
                <a:spcPct val="150000"/>
              </a:lnSpc>
              <a:buFont typeface="Arial" charset="0"/>
              <a:buChar char="•"/>
            </a:pPr>
            <a:r>
              <a:rPr lang="en-US" sz="2000" dirty="0">
                <a:latin typeface="Arial" charset="0"/>
                <a:ea typeface="Arial" charset="0"/>
                <a:cs typeface="Arial" charset="0"/>
              </a:rPr>
              <a:t>Next Steps</a:t>
            </a:r>
          </a:p>
        </p:txBody>
      </p:sp>
    </p:spTree>
    <p:extLst>
      <p:ext uri="{BB962C8B-B14F-4D97-AF65-F5344CB8AC3E}">
        <p14:creationId xmlns:p14="http://schemas.microsoft.com/office/powerpoint/2010/main" val="1034920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668866" y="2113006"/>
            <a:ext cx="8310748" cy="1366315"/>
          </a:xfrm>
          <a:prstGeom prst="rect">
            <a:avLst/>
          </a:prstGeom>
          <a:solidFill>
            <a:srgbClr val="69B342">
              <a:alpha val="19608"/>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wordArtVert" lIns="45720" tIns="0" rIns="45720" bIns="0" rtlCol="0" anchor="b" anchorCtr="0"/>
          <a:lstStyle/>
          <a:p>
            <a:pPr algn="ctr"/>
            <a:endParaRPr lang="en-US" sz="1200" dirty="0">
              <a:solidFill>
                <a:schemeClr val="tx1">
                  <a:lumMod val="85000"/>
                  <a:lumOff val="15000"/>
                </a:schemeClr>
              </a:solidFill>
            </a:endParaRPr>
          </a:p>
        </p:txBody>
      </p:sp>
      <p:sp>
        <p:nvSpPr>
          <p:cNvPr id="29" name="Rectangle 28"/>
          <p:cNvSpPr/>
          <p:nvPr/>
        </p:nvSpPr>
        <p:spPr>
          <a:xfrm>
            <a:off x="668866" y="3479322"/>
            <a:ext cx="8310748" cy="891396"/>
          </a:xfrm>
          <a:prstGeom prst="rect">
            <a:avLst/>
          </a:prstGeom>
          <a:solidFill>
            <a:srgbClr val="69B342">
              <a:alpha val="19608"/>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wordArtVert" lIns="45720" tIns="0" rIns="45720" bIns="0" rtlCol="0" anchor="b" anchorCtr="0"/>
          <a:lstStyle/>
          <a:p>
            <a:pPr algn="ctr"/>
            <a:endParaRPr lang="en-US" sz="1200" dirty="0">
              <a:solidFill>
                <a:schemeClr val="tx1">
                  <a:lumMod val="85000"/>
                  <a:lumOff val="15000"/>
                </a:schemeClr>
              </a:solidFill>
            </a:endParaRPr>
          </a:p>
        </p:txBody>
      </p:sp>
      <p:sp>
        <p:nvSpPr>
          <p:cNvPr id="30" name="Rectangle 29"/>
          <p:cNvSpPr/>
          <p:nvPr/>
        </p:nvSpPr>
        <p:spPr>
          <a:xfrm>
            <a:off x="668866" y="4370718"/>
            <a:ext cx="8310748" cy="1365938"/>
          </a:xfrm>
          <a:prstGeom prst="rect">
            <a:avLst/>
          </a:prstGeom>
          <a:solidFill>
            <a:srgbClr val="69B342">
              <a:alpha val="19608"/>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wordArtVert" lIns="45720" tIns="0" rIns="45720" bIns="0" rtlCol="0" anchor="b" anchorCtr="0"/>
          <a:lstStyle/>
          <a:p>
            <a:pPr algn="ctr"/>
            <a:endParaRPr lang="en-US" sz="1200" dirty="0">
              <a:solidFill>
                <a:schemeClr val="tx1">
                  <a:lumMod val="85000"/>
                  <a:lumOff val="15000"/>
                </a:schemeClr>
              </a:solidFill>
            </a:endParaRPr>
          </a:p>
        </p:txBody>
      </p:sp>
      <p:sp>
        <p:nvSpPr>
          <p:cNvPr id="23" name="Rectangle 22"/>
          <p:cNvSpPr/>
          <p:nvPr/>
        </p:nvSpPr>
        <p:spPr>
          <a:xfrm>
            <a:off x="0" y="6490010"/>
            <a:ext cx="9143999" cy="367990"/>
          </a:xfrm>
          <a:prstGeom prst="rect">
            <a:avLst/>
          </a:prstGeom>
          <a:solidFill>
            <a:srgbClr val="B2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5373384" y="6577570"/>
            <a:ext cx="3606230" cy="215444"/>
          </a:xfrm>
          <a:prstGeom prst="rect">
            <a:avLst/>
          </a:prstGeom>
          <a:noFill/>
        </p:spPr>
        <p:txBody>
          <a:bodyPr wrap="square" rtlCol="0">
            <a:spAutoFit/>
          </a:bodyPr>
          <a:lstStyle/>
          <a:p>
            <a:pPr algn="r"/>
            <a:fld id="{D87A6DA5-A49C-AE44-90B5-FA07B3D6FBAE}" type="slidenum">
              <a:rPr lang="en-US" sz="800" b="1" smtClean="0">
                <a:solidFill>
                  <a:schemeClr val="bg1"/>
                </a:solidFill>
                <a:latin typeface="Arial" charset="0"/>
                <a:ea typeface="Arial" charset="0"/>
                <a:cs typeface="Arial" charset="0"/>
              </a:rPr>
              <a:t>20</a:t>
            </a:fld>
            <a:endParaRPr lang="en-US" sz="800" b="1" dirty="0">
              <a:solidFill>
                <a:schemeClr val="bg1"/>
              </a:solidFill>
              <a:latin typeface="Arial" charset="0"/>
              <a:ea typeface="Arial" charset="0"/>
              <a:cs typeface="Arial" charset="0"/>
            </a:endParaRPr>
          </a:p>
        </p:txBody>
      </p:sp>
      <p:sp>
        <p:nvSpPr>
          <p:cNvPr id="16" name="TextBox 15"/>
          <p:cNvSpPr txBox="1"/>
          <p:nvPr/>
        </p:nvSpPr>
        <p:spPr>
          <a:xfrm>
            <a:off x="5373384" y="6577570"/>
            <a:ext cx="3606230" cy="215444"/>
          </a:xfrm>
          <a:prstGeom prst="rect">
            <a:avLst/>
          </a:prstGeom>
          <a:noFill/>
        </p:spPr>
        <p:txBody>
          <a:bodyPr wrap="square" rtlCol="0">
            <a:spAutoFit/>
          </a:bodyPr>
          <a:lstStyle/>
          <a:p>
            <a:pPr algn="r"/>
            <a:fld id="{6AA631CD-0ED6-5241-B04D-327E06B10D85}" type="slidenum">
              <a:rPr lang="en-US" sz="800" b="1">
                <a:solidFill>
                  <a:schemeClr val="bg1"/>
                </a:solidFill>
                <a:latin typeface="Arial" charset="0"/>
                <a:ea typeface="Arial" charset="0"/>
                <a:cs typeface="Arial" charset="0"/>
              </a:rPr>
              <a:t>20</a:t>
            </a:fld>
            <a:endParaRPr lang="en-US" sz="800" b="1" dirty="0">
              <a:solidFill>
                <a:schemeClr val="bg1"/>
              </a:solidFill>
              <a:latin typeface="Arial" charset="0"/>
              <a:ea typeface="Arial" charset="0"/>
              <a:cs typeface="Arial" charset="0"/>
            </a:endParaRPr>
          </a:p>
        </p:txBody>
      </p:sp>
      <p:sp>
        <p:nvSpPr>
          <p:cNvPr id="4" name="TextBox 3"/>
          <p:cNvSpPr txBox="1"/>
          <p:nvPr/>
        </p:nvSpPr>
        <p:spPr>
          <a:xfrm>
            <a:off x="-1" y="6115793"/>
            <a:ext cx="4869713" cy="369332"/>
          </a:xfrm>
          <a:prstGeom prst="rect">
            <a:avLst/>
          </a:prstGeom>
          <a:noFill/>
        </p:spPr>
        <p:txBody>
          <a:bodyPr wrap="square" rtlCol="0">
            <a:spAutoFit/>
          </a:bodyPr>
          <a:lstStyle/>
          <a:p>
            <a:pPr marL="349250" indent="-349250"/>
            <a:r>
              <a:rPr lang="en-US" sz="900" dirty="0"/>
              <a:t>Q106	How often do you participate in the following spiritual disciplines in your personal practice? </a:t>
            </a:r>
            <a:br>
              <a:rPr lang="is-IS" sz="900"/>
            </a:br>
            <a:r>
              <a:rPr lang="is-IS" sz="900"/>
              <a:t>Response options: Daily, Weekly, Monthly, Quarterly, Annually, Never</a:t>
            </a:r>
            <a:endParaRPr lang="en-US" sz="900" dirty="0"/>
          </a:p>
        </p:txBody>
      </p:sp>
      <p:sp>
        <p:nvSpPr>
          <p:cNvPr id="26" name="TextBox 25"/>
          <p:cNvSpPr txBox="1"/>
          <p:nvPr/>
        </p:nvSpPr>
        <p:spPr>
          <a:xfrm>
            <a:off x="381000" y="102742"/>
            <a:ext cx="8084906" cy="1078024"/>
          </a:xfrm>
          <a:prstGeom prst="rect">
            <a:avLst/>
          </a:prstGeom>
          <a:noFill/>
        </p:spPr>
        <p:txBody>
          <a:bodyPr wrap="square" rtlCol="0" anchor="b" anchorCtr="0">
            <a:noAutofit/>
          </a:bodyPr>
          <a:lstStyle/>
          <a:p>
            <a:r>
              <a:rPr lang="en-US" sz="2200" b="1" dirty="0">
                <a:solidFill>
                  <a:srgbClr val="B2005C"/>
                </a:solidFill>
                <a:latin typeface="Arial" charset="0"/>
                <a:ea typeface="Arial" charset="0"/>
                <a:cs typeface="Arial" charset="0"/>
              </a:rPr>
              <a:t>Less Frequent Participation in Spiritual Disciplines</a:t>
            </a:r>
          </a:p>
        </p:txBody>
      </p:sp>
      <p:sp>
        <p:nvSpPr>
          <p:cNvPr id="28" name="TextBox 27"/>
          <p:cNvSpPr txBox="1"/>
          <p:nvPr/>
        </p:nvSpPr>
        <p:spPr>
          <a:xfrm>
            <a:off x="44346" y="6566283"/>
            <a:ext cx="3606230" cy="215444"/>
          </a:xfrm>
          <a:prstGeom prst="rect">
            <a:avLst/>
          </a:prstGeom>
          <a:noFill/>
        </p:spPr>
        <p:txBody>
          <a:bodyPr wrap="square" rtlCol="0">
            <a:spAutoFit/>
          </a:bodyPr>
          <a:lstStyle/>
          <a:p>
            <a:r>
              <a:rPr lang="en-US" sz="800" b="1" dirty="0">
                <a:solidFill>
                  <a:schemeClr val="bg1"/>
                </a:solidFill>
                <a:latin typeface="Arial" charset="0"/>
                <a:ea typeface="Arial" charset="0"/>
                <a:cs typeface="Arial" charset="0"/>
              </a:rPr>
              <a:t>Spiritual Discipline</a:t>
            </a:r>
          </a:p>
        </p:txBody>
      </p:sp>
      <p:sp>
        <p:nvSpPr>
          <p:cNvPr id="11" name="TextBox 10"/>
          <p:cNvSpPr txBox="1"/>
          <p:nvPr/>
        </p:nvSpPr>
        <p:spPr>
          <a:xfrm>
            <a:off x="8207298" y="6254293"/>
            <a:ext cx="936700" cy="230832"/>
          </a:xfrm>
          <a:prstGeom prst="rect">
            <a:avLst/>
          </a:prstGeom>
          <a:noFill/>
        </p:spPr>
        <p:txBody>
          <a:bodyPr wrap="square" rtlCol="0">
            <a:spAutoFit/>
          </a:bodyPr>
          <a:lstStyle/>
          <a:p>
            <a:pPr marL="409575" indent="-409575" algn="r"/>
            <a:r>
              <a:rPr lang="en-US" sz="900" dirty="0"/>
              <a:t>n=1,010 - 1,025</a:t>
            </a:r>
          </a:p>
        </p:txBody>
      </p:sp>
      <p:graphicFrame>
        <p:nvGraphicFramePr>
          <p:cNvPr id="21" name="Table 20"/>
          <p:cNvGraphicFramePr>
            <a:graphicFrameLocks noGrp="1"/>
          </p:cNvGraphicFramePr>
          <p:nvPr>
            <p:extLst/>
          </p:nvPr>
        </p:nvGraphicFramePr>
        <p:xfrm>
          <a:off x="2541853" y="1876029"/>
          <a:ext cx="5184648" cy="213360"/>
        </p:xfrm>
        <a:graphic>
          <a:graphicData uri="http://schemas.openxmlformats.org/drawingml/2006/table">
            <a:tbl>
              <a:tblPr firstRow="1" bandRow="1">
                <a:tableStyleId>{5C22544A-7EE6-4342-B048-85BDC9FD1C3A}</a:tableStyleId>
              </a:tblPr>
              <a:tblGrid>
                <a:gridCol w="1728216">
                  <a:extLst>
                    <a:ext uri="{9D8B030D-6E8A-4147-A177-3AD203B41FA5}">
                      <a16:colId xmlns:a16="http://schemas.microsoft.com/office/drawing/2014/main" val="20000"/>
                    </a:ext>
                  </a:extLst>
                </a:gridCol>
                <a:gridCol w="1728216">
                  <a:extLst>
                    <a:ext uri="{9D8B030D-6E8A-4147-A177-3AD203B41FA5}">
                      <a16:colId xmlns:a16="http://schemas.microsoft.com/office/drawing/2014/main" val="20001"/>
                    </a:ext>
                  </a:extLst>
                </a:gridCol>
                <a:gridCol w="1728216">
                  <a:extLst>
                    <a:ext uri="{9D8B030D-6E8A-4147-A177-3AD203B41FA5}">
                      <a16:colId xmlns:a16="http://schemas.microsoft.com/office/drawing/2014/main" val="20002"/>
                    </a:ext>
                  </a:extLst>
                </a:gridCol>
              </a:tblGrid>
              <a:tr h="133940">
                <a:tc>
                  <a:txBody>
                    <a:bodyPr/>
                    <a:lstStyle/>
                    <a:p>
                      <a:pPr algn="ctr"/>
                      <a:r>
                        <a:rPr lang="en-US" sz="800" dirty="0"/>
                        <a:t>Daily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lumMod val="50000"/>
                      </a:schemeClr>
                    </a:solidFill>
                  </a:tcPr>
                </a:tc>
                <a:tc>
                  <a:txBody>
                    <a:bodyPr/>
                    <a:lstStyle/>
                    <a:p>
                      <a:pPr algn="ctr"/>
                      <a:r>
                        <a:rPr lang="en-US" sz="800" dirty="0"/>
                        <a:t>Weekly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en-US" sz="800" dirty="0">
                          <a:solidFill>
                            <a:srgbClr val="404040"/>
                          </a:solidFill>
                        </a:rPr>
                        <a:t>Monthly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extLst/>
          </p:nvPr>
        </p:nvGraphicFramePr>
        <p:xfrm>
          <a:off x="7752103" y="1798209"/>
          <a:ext cx="434667" cy="3938447"/>
        </p:xfrm>
        <a:graphic>
          <a:graphicData uri="http://schemas.openxmlformats.org/drawingml/2006/table">
            <a:tbl>
              <a:tblPr firstRow="1" bandRow="1">
                <a:tableStyleId>{2D5ABB26-0587-4C30-8999-92F81FD0307C}</a:tableStyleId>
              </a:tblPr>
              <a:tblGrid>
                <a:gridCol w="434667">
                  <a:extLst>
                    <a:ext uri="{9D8B030D-6E8A-4147-A177-3AD203B41FA5}">
                      <a16:colId xmlns:a16="http://schemas.microsoft.com/office/drawing/2014/main" val="20000"/>
                    </a:ext>
                  </a:extLst>
                </a:gridCol>
              </a:tblGrid>
              <a:tr h="338599">
                <a:tc>
                  <a:txBody>
                    <a:bodyPr/>
                    <a:lstStyle/>
                    <a:p>
                      <a:pPr algn="ctr"/>
                      <a:r>
                        <a:rPr lang="en-US" sz="900" b="1" u="sng" dirty="0">
                          <a:solidFill>
                            <a:schemeClr val="tx1">
                              <a:lumMod val="50000"/>
                              <a:lumOff val="50000"/>
                            </a:schemeClr>
                          </a:solidFill>
                        </a:rPr>
                        <a:t>Never</a:t>
                      </a:r>
                    </a:p>
                  </a:txBody>
                  <a:tcPr marL="0" marR="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9981">
                <a:tc>
                  <a:txBody>
                    <a:bodyPr/>
                    <a:lstStyle/>
                    <a:p>
                      <a:pPr algn="ctr"/>
                      <a:r>
                        <a:rPr lang="en-US" sz="900" b="1" dirty="0">
                          <a:solidFill>
                            <a:schemeClr val="tx1">
                              <a:lumMod val="50000"/>
                              <a:lumOff val="50000"/>
                            </a:schemeClr>
                          </a:solidFill>
                        </a:rPr>
                        <a:t>5%</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49981">
                <a:tc>
                  <a:txBody>
                    <a:bodyPr/>
                    <a:lstStyle/>
                    <a:p>
                      <a:pPr algn="ctr"/>
                      <a:r>
                        <a:rPr lang="en-US" sz="900" b="1" dirty="0">
                          <a:solidFill>
                            <a:schemeClr val="tx1">
                              <a:lumMod val="50000"/>
                              <a:lumOff val="50000"/>
                            </a:schemeClr>
                          </a:solidFill>
                        </a:rPr>
                        <a:t>13%</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49981">
                <a:tc>
                  <a:txBody>
                    <a:bodyPr/>
                    <a:lstStyle/>
                    <a:p>
                      <a:pPr algn="ctr"/>
                      <a:r>
                        <a:rPr lang="en-US" sz="900" b="1" dirty="0">
                          <a:solidFill>
                            <a:schemeClr val="tx1">
                              <a:lumMod val="50000"/>
                              <a:lumOff val="50000"/>
                            </a:schemeClr>
                          </a:solidFill>
                        </a:rPr>
                        <a:t>9%</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49981">
                <a:tc>
                  <a:txBody>
                    <a:bodyPr/>
                    <a:lstStyle/>
                    <a:p>
                      <a:pPr algn="ctr"/>
                      <a:r>
                        <a:rPr lang="en-US" sz="900" b="1" dirty="0">
                          <a:solidFill>
                            <a:schemeClr val="tx1">
                              <a:lumMod val="50000"/>
                              <a:lumOff val="50000"/>
                            </a:schemeClr>
                          </a:solidFill>
                        </a:rPr>
                        <a:t>3%</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49981">
                <a:tc>
                  <a:txBody>
                    <a:bodyPr/>
                    <a:lstStyle/>
                    <a:p>
                      <a:pPr algn="ctr"/>
                      <a:r>
                        <a:rPr lang="en-US" sz="900" b="1" dirty="0">
                          <a:solidFill>
                            <a:schemeClr val="tx1">
                              <a:lumMod val="50000"/>
                              <a:lumOff val="50000"/>
                            </a:schemeClr>
                          </a:solidFill>
                        </a:rPr>
                        <a:t>26%</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9981">
                <a:tc>
                  <a:txBody>
                    <a:bodyPr/>
                    <a:lstStyle/>
                    <a:p>
                      <a:pPr algn="ctr"/>
                      <a:r>
                        <a:rPr lang="en-US" sz="900" b="1" dirty="0">
                          <a:solidFill>
                            <a:schemeClr val="tx1">
                              <a:lumMod val="50000"/>
                              <a:lumOff val="50000"/>
                            </a:schemeClr>
                          </a:solidFill>
                        </a:rPr>
                        <a:t>14%</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49981">
                <a:tc>
                  <a:txBody>
                    <a:bodyPr/>
                    <a:lstStyle/>
                    <a:p>
                      <a:pPr algn="ctr"/>
                      <a:r>
                        <a:rPr lang="en-US" sz="900" b="1" dirty="0">
                          <a:solidFill>
                            <a:schemeClr val="tx1">
                              <a:lumMod val="50000"/>
                              <a:lumOff val="50000"/>
                            </a:schemeClr>
                          </a:solidFill>
                        </a:rPr>
                        <a:t>4%</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49981">
                <a:tc>
                  <a:txBody>
                    <a:bodyPr/>
                    <a:lstStyle/>
                    <a:p>
                      <a:pPr algn="ctr"/>
                      <a:r>
                        <a:rPr lang="en-US" sz="900" b="1" dirty="0">
                          <a:solidFill>
                            <a:schemeClr val="tx1">
                              <a:lumMod val="50000"/>
                              <a:lumOff val="50000"/>
                            </a:schemeClr>
                          </a:solidFill>
                        </a:rPr>
                        <a:t>19%</a:t>
                      </a: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graphicFrame>
        <p:nvGraphicFramePr>
          <p:cNvPr id="15" name="Chart 14"/>
          <p:cNvGraphicFramePr/>
          <p:nvPr>
            <p:extLst>
              <p:ext uri="{D42A27DB-BD31-4B8C-83A1-F6EECF244321}">
                <p14:modId xmlns:p14="http://schemas.microsoft.com/office/powerpoint/2010/main" val="618655212"/>
              </p:ext>
            </p:extLst>
          </p:nvPr>
        </p:nvGraphicFramePr>
        <p:xfrm>
          <a:off x="566928" y="2072455"/>
          <a:ext cx="7415784" cy="38953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2010737462"/>
              </p:ext>
            </p:extLst>
          </p:nvPr>
        </p:nvGraphicFramePr>
        <p:xfrm>
          <a:off x="5241839" y="6147613"/>
          <a:ext cx="2593332" cy="213360"/>
        </p:xfrm>
        <a:graphic>
          <a:graphicData uri="http://schemas.openxmlformats.org/drawingml/2006/table">
            <a:tbl>
              <a:tblPr firstRow="1" bandRow="1">
                <a:tableStyleId>{5C22544A-7EE6-4342-B048-85BDC9FD1C3A}</a:tableStyleId>
              </a:tblPr>
              <a:tblGrid>
                <a:gridCol w="1296666">
                  <a:extLst>
                    <a:ext uri="{9D8B030D-6E8A-4147-A177-3AD203B41FA5}">
                      <a16:colId xmlns:a16="http://schemas.microsoft.com/office/drawing/2014/main" val="20000"/>
                    </a:ext>
                  </a:extLst>
                </a:gridCol>
                <a:gridCol w="1296666">
                  <a:extLst>
                    <a:ext uri="{9D8B030D-6E8A-4147-A177-3AD203B41FA5}">
                      <a16:colId xmlns:a16="http://schemas.microsoft.com/office/drawing/2014/main" val="20001"/>
                    </a:ext>
                  </a:extLst>
                </a:gridCol>
              </a:tblGrid>
              <a:tr h="133940">
                <a:tc>
                  <a:txBody>
                    <a:bodyPr/>
                    <a:lstStyle/>
                    <a:p>
                      <a:pPr algn="ctr"/>
                      <a:r>
                        <a:rPr lang="en-US" sz="800" dirty="0">
                          <a:solidFill>
                            <a:schemeClr val="tx1">
                              <a:lumMod val="75000"/>
                              <a:lumOff val="25000"/>
                            </a:schemeClr>
                          </a:solidFill>
                        </a:rPr>
                        <a:t>Quarterly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25000"/>
                        <a:lumOff val="75000"/>
                      </a:schemeClr>
                    </a:solidFill>
                  </a:tcPr>
                </a:tc>
                <a:tc>
                  <a:txBody>
                    <a:bodyPr/>
                    <a:lstStyle/>
                    <a:p>
                      <a:pPr algn="ctr"/>
                      <a:r>
                        <a:rPr lang="en-US" sz="800" dirty="0">
                          <a:solidFill>
                            <a:schemeClr val="tx1">
                              <a:lumMod val="75000"/>
                              <a:lumOff val="25000"/>
                            </a:schemeClr>
                          </a:solidFill>
                        </a:rPr>
                        <a:t>Yearly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769812957"/>
              </p:ext>
            </p:extLst>
          </p:nvPr>
        </p:nvGraphicFramePr>
        <p:xfrm>
          <a:off x="735412" y="2113007"/>
          <a:ext cx="1753248" cy="1361429"/>
        </p:xfrm>
        <a:graphic>
          <a:graphicData uri="http://schemas.openxmlformats.org/drawingml/2006/table">
            <a:tbl>
              <a:tblPr firstRow="1" bandRow="1">
                <a:tableStyleId>{2D5ABB26-0587-4C30-8999-92F81FD0307C}</a:tableStyleId>
              </a:tblPr>
              <a:tblGrid>
                <a:gridCol w="1753248">
                  <a:extLst>
                    <a:ext uri="{9D8B030D-6E8A-4147-A177-3AD203B41FA5}">
                      <a16:colId xmlns:a16="http://schemas.microsoft.com/office/drawing/2014/main" val="20000"/>
                    </a:ext>
                  </a:extLst>
                </a:gridCol>
              </a:tblGrid>
              <a:tr h="438743">
                <a:tc>
                  <a:txBody>
                    <a:bodyPr/>
                    <a:lstStyle/>
                    <a:p>
                      <a:pPr algn="r"/>
                      <a:r>
                        <a:rPr lang="en-US" sz="1200" dirty="0">
                          <a:solidFill>
                            <a:schemeClr val="tx1"/>
                          </a:solidFill>
                        </a:rPr>
                        <a:t>Faith sharing</a:t>
                      </a:r>
                    </a:p>
                  </a:txBody>
                  <a:tcPr anchor="ctr">
                    <a:lnL>
                      <a:noFill/>
                    </a:lnL>
                    <a:lnR>
                      <a:noFill/>
                    </a:lnR>
                    <a:lnT w="28575"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F0DA"/>
                    </a:solidFill>
                  </a:tcPr>
                </a:tc>
                <a:extLst>
                  <a:ext uri="{0D108BD9-81ED-4DB2-BD59-A6C34878D82A}">
                    <a16:rowId xmlns:a16="http://schemas.microsoft.com/office/drawing/2014/main" val="10000"/>
                  </a:ext>
                </a:extLst>
              </a:tr>
              <a:tr h="438743">
                <a:tc>
                  <a:txBody>
                    <a:bodyPr/>
                    <a:lstStyle/>
                    <a:p>
                      <a:pPr algn="r"/>
                      <a:r>
                        <a:rPr lang="en-US" sz="1200" dirty="0">
                          <a:solidFill>
                            <a:schemeClr val="tx1"/>
                          </a:solidFill>
                        </a:rPr>
                        <a:t>Sabbath time</a:t>
                      </a:r>
                    </a:p>
                  </a:txBody>
                  <a:tcPr anchor="ctr">
                    <a:lnL>
                      <a:noFill/>
                    </a:lnL>
                    <a:lnR>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F0DA"/>
                    </a:solidFill>
                  </a:tcPr>
                </a:tc>
                <a:extLst>
                  <a:ext uri="{0D108BD9-81ED-4DB2-BD59-A6C34878D82A}">
                    <a16:rowId xmlns:a16="http://schemas.microsoft.com/office/drawing/2014/main" val="10001"/>
                  </a:ext>
                </a:extLst>
              </a:tr>
              <a:tr h="483943">
                <a:tc>
                  <a:txBody>
                    <a:bodyPr/>
                    <a:lstStyle/>
                    <a:p>
                      <a:pPr algn="r"/>
                      <a:r>
                        <a:rPr lang="en-US" sz="1200" dirty="0">
                          <a:solidFill>
                            <a:schemeClr val="tx1"/>
                          </a:solidFill>
                        </a:rPr>
                        <a:t>Praise and worship,</a:t>
                      </a:r>
                      <a:br>
                        <a:rPr lang="en-US" sz="1200" dirty="0">
                          <a:solidFill>
                            <a:schemeClr val="tx1"/>
                          </a:solidFill>
                        </a:rPr>
                      </a:br>
                      <a:r>
                        <a:rPr lang="en-US" sz="1200" dirty="0">
                          <a:solidFill>
                            <a:schemeClr val="tx1"/>
                          </a:solidFill>
                        </a:rPr>
                        <a:t>art and music</a:t>
                      </a:r>
                    </a:p>
                  </a:txBody>
                  <a:tcPr anchor="ctr">
                    <a:lnL>
                      <a:noFill/>
                    </a:lnL>
                    <a:lnR>
                      <a:noFill/>
                    </a:lnR>
                    <a:lnT w="63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F0DA"/>
                    </a:solidFill>
                  </a:tcPr>
                </a:tc>
                <a:extLst>
                  <a:ext uri="{0D108BD9-81ED-4DB2-BD59-A6C34878D82A}">
                    <a16:rowId xmlns:a16="http://schemas.microsoft.com/office/drawing/2014/main" val="10002"/>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450373702"/>
              </p:ext>
            </p:extLst>
          </p:nvPr>
        </p:nvGraphicFramePr>
        <p:xfrm>
          <a:off x="735412" y="3479216"/>
          <a:ext cx="1753248" cy="890406"/>
        </p:xfrm>
        <a:graphic>
          <a:graphicData uri="http://schemas.openxmlformats.org/drawingml/2006/table">
            <a:tbl>
              <a:tblPr firstRow="1" bandRow="1">
                <a:tableStyleId>{2D5ABB26-0587-4C30-8999-92F81FD0307C}</a:tableStyleId>
              </a:tblPr>
              <a:tblGrid>
                <a:gridCol w="1753248">
                  <a:extLst>
                    <a:ext uri="{9D8B030D-6E8A-4147-A177-3AD203B41FA5}">
                      <a16:colId xmlns:a16="http://schemas.microsoft.com/office/drawing/2014/main" val="20000"/>
                    </a:ext>
                  </a:extLst>
                </a:gridCol>
              </a:tblGrid>
              <a:tr h="433206">
                <a:tc>
                  <a:txBody>
                    <a:bodyPr/>
                    <a:lstStyle/>
                    <a:p>
                      <a:pPr algn="r"/>
                      <a:r>
                        <a:rPr lang="en-US" sz="1200" dirty="0">
                          <a:solidFill>
                            <a:schemeClr val="tx1"/>
                          </a:solidFill>
                        </a:rPr>
                        <a:t>Service / work for justice</a:t>
                      </a:r>
                    </a:p>
                  </a:txBody>
                  <a:tcPr anchor="ctr">
                    <a:lnL>
                      <a:noFill/>
                    </a:lnL>
                    <a:lnR>
                      <a:noFill/>
                    </a:lnR>
                    <a:lnT w="28575"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F0DA"/>
                    </a:solidFill>
                  </a:tcPr>
                </a:tc>
                <a:extLst>
                  <a:ext uri="{0D108BD9-81ED-4DB2-BD59-A6C34878D82A}">
                    <a16:rowId xmlns:a16="http://schemas.microsoft.com/office/drawing/2014/main" val="10000"/>
                  </a:ext>
                </a:extLst>
              </a:tr>
              <a:tr h="452210">
                <a:tc>
                  <a:txBody>
                    <a:bodyPr/>
                    <a:lstStyle/>
                    <a:p>
                      <a:pPr algn="r"/>
                      <a:r>
                        <a:rPr lang="en-US" sz="1200" dirty="0">
                          <a:solidFill>
                            <a:schemeClr val="tx1"/>
                          </a:solidFill>
                        </a:rPr>
                        <a:t>Accountability / support group</a:t>
                      </a:r>
                    </a:p>
                  </a:txBody>
                  <a:tcPr anchor="ctr">
                    <a:lnL>
                      <a:noFill/>
                    </a:lnL>
                    <a:lnR>
                      <a:noFill/>
                    </a:lnR>
                    <a:lnT w="63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F0DA"/>
                    </a:solidFill>
                  </a:tcPr>
                </a:tc>
                <a:extLst>
                  <a:ext uri="{0D108BD9-81ED-4DB2-BD59-A6C34878D82A}">
                    <a16:rowId xmlns:a16="http://schemas.microsoft.com/office/drawing/2014/main" val="10001"/>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1698437486"/>
              </p:ext>
            </p:extLst>
          </p:nvPr>
        </p:nvGraphicFramePr>
        <p:xfrm>
          <a:off x="735412" y="4365056"/>
          <a:ext cx="1753248" cy="1371600"/>
        </p:xfrm>
        <a:graphic>
          <a:graphicData uri="http://schemas.openxmlformats.org/drawingml/2006/table">
            <a:tbl>
              <a:tblPr firstRow="1" bandRow="1">
                <a:tableStyleId>{2D5ABB26-0587-4C30-8999-92F81FD0307C}</a:tableStyleId>
              </a:tblPr>
              <a:tblGrid>
                <a:gridCol w="1753248">
                  <a:extLst>
                    <a:ext uri="{9D8B030D-6E8A-4147-A177-3AD203B41FA5}">
                      <a16:colId xmlns:a16="http://schemas.microsoft.com/office/drawing/2014/main" val="20000"/>
                    </a:ext>
                  </a:extLst>
                </a:gridCol>
              </a:tblGrid>
              <a:tr h="455218">
                <a:tc>
                  <a:txBody>
                    <a:bodyPr/>
                    <a:lstStyle/>
                    <a:p>
                      <a:pPr algn="r"/>
                      <a:r>
                        <a:rPr lang="en-US" sz="1200" dirty="0">
                          <a:solidFill>
                            <a:schemeClr val="tx1"/>
                          </a:solidFill>
                        </a:rPr>
                        <a:t>Receiving spiritual direction</a:t>
                      </a:r>
                    </a:p>
                  </a:txBody>
                  <a:tcPr anchor="ctr">
                    <a:lnL>
                      <a:noFill/>
                    </a:lnL>
                    <a:lnR>
                      <a:noFill/>
                    </a:lnR>
                    <a:lnT w="28575"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F0DA"/>
                    </a:solidFill>
                  </a:tcPr>
                </a:tc>
                <a:extLst>
                  <a:ext uri="{0D108BD9-81ED-4DB2-BD59-A6C34878D82A}">
                    <a16:rowId xmlns:a16="http://schemas.microsoft.com/office/drawing/2014/main" val="10000"/>
                  </a:ext>
                </a:extLst>
              </a:tr>
              <a:tr h="455218">
                <a:tc>
                  <a:txBody>
                    <a:bodyPr/>
                    <a:lstStyle/>
                    <a:p>
                      <a:pPr algn="r"/>
                      <a:r>
                        <a:rPr lang="en-US" sz="1200" dirty="0">
                          <a:solidFill>
                            <a:schemeClr val="tx1"/>
                          </a:solidFill>
                        </a:rPr>
                        <a:t>Sacrament of reconciliation</a:t>
                      </a:r>
                    </a:p>
                  </a:txBody>
                  <a:tcPr anchor="ctr">
                    <a:lnL>
                      <a:noFill/>
                    </a:lnL>
                    <a:lnR>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F0DA"/>
                    </a:solidFill>
                  </a:tcPr>
                </a:tc>
                <a:extLst>
                  <a:ext uri="{0D108BD9-81ED-4DB2-BD59-A6C34878D82A}">
                    <a16:rowId xmlns:a16="http://schemas.microsoft.com/office/drawing/2014/main" val="10001"/>
                  </a:ext>
                </a:extLst>
              </a:tr>
              <a:tr h="456598">
                <a:tc>
                  <a:txBody>
                    <a:bodyPr/>
                    <a:lstStyle/>
                    <a:p>
                      <a:pPr algn="r"/>
                      <a:r>
                        <a:rPr lang="en-US" sz="1200" dirty="0">
                          <a:solidFill>
                            <a:schemeClr val="tx1"/>
                          </a:solidFill>
                        </a:rPr>
                        <a:t>Ecumenical</a:t>
                      </a:r>
                      <a:r>
                        <a:rPr lang="en-US" sz="1200" baseline="0" dirty="0">
                          <a:solidFill>
                            <a:schemeClr val="tx1"/>
                          </a:solidFill>
                        </a:rPr>
                        <a:t>/interfaith prayer</a:t>
                      </a:r>
                      <a:endParaRPr lang="en-US" sz="1200" dirty="0">
                        <a:solidFill>
                          <a:schemeClr val="tx1"/>
                        </a:solidFill>
                      </a:endParaRPr>
                    </a:p>
                  </a:txBody>
                  <a:tcPr anchor="ctr">
                    <a:lnL>
                      <a:noFill/>
                    </a:lnL>
                    <a:lnR>
                      <a:noFill/>
                    </a:lnR>
                    <a:lnT w="63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F0DA"/>
                    </a:solidFill>
                  </a:tcPr>
                </a:tc>
                <a:extLst>
                  <a:ext uri="{0D108BD9-81ED-4DB2-BD59-A6C34878D82A}">
                    <a16:rowId xmlns:a16="http://schemas.microsoft.com/office/drawing/2014/main" val="10002"/>
                  </a:ext>
                </a:extLst>
              </a:tr>
            </a:tbl>
          </a:graphicData>
        </a:graphic>
      </p:graphicFrame>
      <p:sp>
        <p:nvSpPr>
          <p:cNvPr id="25" name="TextBox 24"/>
          <p:cNvSpPr txBox="1"/>
          <p:nvPr/>
        </p:nvSpPr>
        <p:spPr>
          <a:xfrm>
            <a:off x="8163244" y="2667163"/>
            <a:ext cx="897811" cy="276999"/>
          </a:xfrm>
          <a:prstGeom prst="rect">
            <a:avLst/>
          </a:prstGeom>
          <a:noFill/>
        </p:spPr>
        <p:txBody>
          <a:bodyPr wrap="square" rtlCol="0">
            <a:spAutoFit/>
          </a:bodyPr>
          <a:lstStyle/>
          <a:p>
            <a:pPr algn="ctr"/>
            <a:r>
              <a:rPr lang="en-US" sz="1200" dirty="0"/>
              <a:t>More</a:t>
            </a:r>
          </a:p>
        </p:txBody>
      </p:sp>
      <p:sp>
        <p:nvSpPr>
          <p:cNvPr id="27" name="TextBox 26"/>
          <p:cNvSpPr txBox="1"/>
          <p:nvPr/>
        </p:nvSpPr>
        <p:spPr>
          <a:xfrm>
            <a:off x="8228824" y="3780684"/>
            <a:ext cx="897811" cy="276999"/>
          </a:xfrm>
          <a:prstGeom prst="rect">
            <a:avLst/>
          </a:prstGeom>
          <a:noFill/>
        </p:spPr>
        <p:txBody>
          <a:bodyPr wrap="square" rtlCol="0">
            <a:spAutoFit/>
          </a:bodyPr>
          <a:lstStyle/>
          <a:p>
            <a:pPr algn="ctr"/>
            <a:r>
              <a:rPr lang="en-US" sz="1200" dirty="0"/>
              <a:t>Less</a:t>
            </a:r>
          </a:p>
        </p:txBody>
      </p:sp>
      <p:sp>
        <p:nvSpPr>
          <p:cNvPr id="31" name="TextBox 30"/>
          <p:cNvSpPr txBox="1"/>
          <p:nvPr/>
        </p:nvSpPr>
        <p:spPr>
          <a:xfrm>
            <a:off x="8173974" y="4928531"/>
            <a:ext cx="897811" cy="276999"/>
          </a:xfrm>
          <a:prstGeom prst="rect">
            <a:avLst/>
          </a:prstGeom>
          <a:noFill/>
        </p:spPr>
        <p:txBody>
          <a:bodyPr wrap="square" rtlCol="0">
            <a:spAutoFit/>
          </a:bodyPr>
          <a:lstStyle/>
          <a:p>
            <a:pPr algn="ctr"/>
            <a:r>
              <a:rPr lang="en-US" sz="1200" dirty="0"/>
              <a:t>Least</a:t>
            </a:r>
          </a:p>
        </p:txBody>
      </p:sp>
    </p:spTree>
    <p:extLst>
      <p:ext uri="{BB962C8B-B14F-4D97-AF65-F5344CB8AC3E}">
        <p14:creationId xmlns:p14="http://schemas.microsoft.com/office/powerpoint/2010/main" val="1308747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6490010"/>
            <a:ext cx="9143999" cy="367990"/>
          </a:xfrm>
          <a:prstGeom prst="rect">
            <a:avLst/>
          </a:prstGeom>
          <a:solidFill>
            <a:srgbClr val="B2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5373384" y="6577570"/>
            <a:ext cx="3606230" cy="215444"/>
          </a:xfrm>
          <a:prstGeom prst="rect">
            <a:avLst/>
          </a:prstGeom>
          <a:noFill/>
        </p:spPr>
        <p:txBody>
          <a:bodyPr wrap="square" rtlCol="0">
            <a:spAutoFit/>
          </a:bodyPr>
          <a:lstStyle/>
          <a:p>
            <a:pPr algn="r"/>
            <a:fld id="{D87A6DA5-A49C-AE44-90B5-FA07B3D6FBAE}" type="slidenum">
              <a:rPr lang="en-US" sz="800" b="1" smtClean="0">
                <a:solidFill>
                  <a:schemeClr val="bg1"/>
                </a:solidFill>
                <a:latin typeface="Arial" charset="0"/>
                <a:ea typeface="Arial" charset="0"/>
                <a:cs typeface="Arial" charset="0"/>
              </a:rPr>
              <a:t>21</a:t>
            </a:fld>
            <a:endParaRPr lang="en-US" sz="800" b="1" dirty="0">
              <a:solidFill>
                <a:schemeClr val="bg1"/>
              </a:solidFill>
              <a:latin typeface="Arial" charset="0"/>
              <a:ea typeface="Arial" charset="0"/>
              <a:cs typeface="Arial" charset="0"/>
            </a:endParaRPr>
          </a:p>
        </p:txBody>
      </p:sp>
      <p:sp>
        <p:nvSpPr>
          <p:cNvPr id="16" name="TextBox 15"/>
          <p:cNvSpPr txBox="1"/>
          <p:nvPr/>
        </p:nvSpPr>
        <p:spPr>
          <a:xfrm>
            <a:off x="5373384" y="6577570"/>
            <a:ext cx="3606230" cy="215444"/>
          </a:xfrm>
          <a:prstGeom prst="rect">
            <a:avLst/>
          </a:prstGeom>
          <a:noFill/>
        </p:spPr>
        <p:txBody>
          <a:bodyPr wrap="square" rtlCol="0">
            <a:spAutoFit/>
          </a:bodyPr>
          <a:lstStyle/>
          <a:p>
            <a:pPr algn="r"/>
            <a:fld id="{6AA631CD-0ED6-5241-B04D-327E06B10D85}" type="slidenum">
              <a:rPr lang="en-US" sz="800" b="1">
                <a:solidFill>
                  <a:schemeClr val="bg1"/>
                </a:solidFill>
                <a:latin typeface="Arial" charset="0"/>
                <a:ea typeface="Arial" charset="0"/>
                <a:cs typeface="Arial" charset="0"/>
              </a:rPr>
              <a:t>21</a:t>
            </a:fld>
            <a:endParaRPr lang="en-US" sz="800" b="1" dirty="0">
              <a:solidFill>
                <a:schemeClr val="bg1"/>
              </a:solidFill>
              <a:latin typeface="Arial" charset="0"/>
              <a:ea typeface="Arial" charset="0"/>
              <a:cs typeface="Arial" charset="0"/>
            </a:endParaRPr>
          </a:p>
        </p:txBody>
      </p:sp>
      <p:sp>
        <p:nvSpPr>
          <p:cNvPr id="26" name="TextBox 25"/>
          <p:cNvSpPr txBox="1"/>
          <p:nvPr/>
        </p:nvSpPr>
        <p:spPr>
          <a:xfrm>
            <a:off x="381000" y="102742"/>
            <a:ext cx="8084906" cy="1078024"/>
          </a:xfrm>
          <a:prstGeom prst="rect">
            <a:avLst/>
          </a:prstGeom>
          <a:noFill/>
        </p:spPr>
        <p:txBody>
          <a:bodyPr wrap="square" rtlCol="0" anchor="b" anchorCtr="0">
            <a:noAutofit/>
          </a:bodyPr>
          <a:lstStyle/>
          <a:p>
            <a:r>
              <a:rPr lang="en-US" sz="2200" b="1" dirty="0">
                <a:solidFill>
                  <a:srgbClr val="B2005C"/>
                </a:solidFill>
                <a:latin typeface="Arial" charset="0"/>
                <a:ea typeface="Arial" charset="0"/>
                <a:cs typeface="Arial" charset="0"/>
              </a:rPr>
              <a:t>More Frequent Participation in Spiritual Disciplines :</a:t>
            </a:r>
            <a:br>
              <a:rPr lang="en-US" sz="2200" b="1" dirty="0">
                <a:solidFill>
                  <a:srgbClr val="B2005C"/>
                </a:solidFill>
                <a:latin typeface="Arial" charset="0"/>
                <a:ea typeface="Arial" charset="0"/>
                <a:cs typeface="Arial" charset="0"/>
              </a:rPr>
            </a:br>
            <a:r>
              <a:rPr lang="en-US" sz="2200" b="1" dirty="0">
                <a:solidFill>
                  <a:srgbClr val="B2005C"/>
                </a:solidFill>
                <a:latin typeface="Arial" charset="0"/>
                <a:ea typeface="Arial" charset="0"/>
                <a:cs typeface="Arial" charset="0"/>
              </a:rPr>
              <a:t>By Organization Type</a:t>
            </a:r>
          </a:p>
        </p:txBody>
      </p:sp>
      <p:sp>
        <p:nvSpPr>
          <p:cNvPr id="28" name="TextBox 27"/>
          <p:cNvSpPr txBox="1"/>
          <p:nvPr/>
        </p:nvSpPr>
        <p:spPr>
          <a:xfrm>
            <a:off x="44346" y="6566283"/>
            <a:ext cx="3606230" cy="215444"/>
          </a:xfrm>
          <a:prstGeom prst="rect">
            <a:avLst/>
          </a:prstGeom>
          <a:noFill/>
        </p:spPr>
        <p:txBody>
          <a:bodyPr wrap="square" rtlCol="0">
            <a:spAutoFit/>
          </a:bodyPr>
          <a:lstStyle/>
          <a:p>
            <a:r>
              <a:rPr lang="en-US" sz="800" b="1" dirty="0">
                <a:solidFill>
                  <a:schemeClr val="bg1"/>
                </a:solidFill>
                <a:latin typeface="Arial" charset="0"/>
                <a:ea typeface="Arial" charset="0"/>
                <a:cs typeface="Arial" charset="0"/>
              </a:rPr>
              <a:t>Spiritual Discipline</a:t>
            </a:r>
          </a:p>
        </p:txBody>
      </p:sp>
      <p:graphicFrame>
        <p:nvGraphicFramePr>
          <p:cNvPr id="14" name="Table 13"/>
          <p:cNvGraphicFramePr>
            <a:graphicFrameLocks noGrp="1"/>
          </p:cNvGraphicFramePr>
          <p:nvPr>
            <p:extLst/>
          </p:nvPr>
        </p:nvGraphicFramePr>
        <p:xfrm>
          <a:off x="-1" y="2318891"/>
          <a:ext cx="2250385" cy="3732582"/>
        </p:xfrm>
        <a:graphic>
          <a:graphicData uri="http://schemas.openxmlformats.org/drawingml/2006/table">
            <a:tbl>
              <a:tblPr firstRow="1" bandRow="1">
                <a:tableStyleId>{2D5ABB26-0587-4C30-8999-92F81FD0307C}</a:tableStyleId>
              </a:tblPr>
              <a:tblGrid>
                <a:gridCol w="2250385">
                  <a:extLst>
                    <a:ext uri="{9D8B030D-6E8A-4147-A177-3AD203B41FA5}">
                      <a16:colId xmlns:a16="http://schemas.microsoft.com/office/drawing/2014/main" val="20000"/>
                    </a:ext>
                  </a:extLst>
                </a:gridCol>
              </a:tblGrid>
              <a:tr h="533226">
                <a:tc>
                  <a:txBody>
                    <a:bodyPr/>
                    <a:lstStyle/>
                    <a:p>
                      <a:pPr algn="r" fontAlgn="b"/>
                      <a:r>
                        <a:rPr lang="en-US" sz="1100" b="1" i="0" u="none" strike="noStrike" dirty="0">
                          <a:solidFill>
                            <a:srgbClr val="000000"/>
                          </a:solidFill>
                          <a:effectLst/>
                          <a:latin typeface="Calibri"/>
                        </a:rPr>
                        <a:t>Mass</a:t>
                      </a: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33226">
                <a:tc>
                  <a:txBody>
                    <a:bodyPr/>
                    <a:lstStyle/>
                    <a:p>
                      <a:pPr algn="r" fontAlgn="b"/>
                      <a:r>
                        <a:rPr lang="en-US" sz="1100" b="1" i="0" u="none" strike="noStrike" dirty="0">
                          <a:solidFill>
                            <a:srgbClr val="000000"/>
                          </a:solidFill>
                          <a:effectLst/>
                          <a:latin typeface="Calibri"/>
                        </a:rPr>
                        <a:t>Prayer with Scripture</a:t>
                      </a: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33226">
                <a:tc>
                  <a:txBody>
                    <a:bodyPr/>
                    <a:lstStyle/>
                    <a:p>
                      <a:pPr algn="r" fontAlgn="b"/>
                      <a:r>
                        <a:rPr lang="en-US" sz="1100" b="1" i="0" u="none" strike="noStrike" dirty="0">
                          <a:solidFill>
                            <a:srgbClr val="000000"/>
                          </a:solidFill>
                          <a:effectLst/>
                          <a:latin typeface="Calibri"/>
                        </a:rPr>
                        <a:t>Spiritual reading/study</a:t>
                      </a: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33226">
                <a:tc>
                  <a:txBody>
                    <a:bodyPr/>
                    <a:lstStyle/>
                    <a:p>
                      <a:pPr algn="r" fontAlgn="b"/>
                      <a:r>
                        <a:rPr lang="en-US" sz="1100" b="1" i="0" u="none" strike="noStrike" dirty="0">
                          <a:solidFill>
                            <a:srgbClr val="000000"/>
                          </a:solidFill>
                          <a:effectLst/>
                          <a:latin typeface="Calibri"/>
                        </a:rPr>
                        <a:t>Meditation, contemplation,</a:t>
                      </a:r>
                    </a:p>
                    <a:p>
                      <a:pPr algn="r" fontAlgn="b"/>
                      <a:r>
                        <a:rPr lang="en-US" sz="1100" b="1" i="0" u="none" strike="noStrike" dirty="0">
                          <a:solidFill>
                            <a:srgbClr val="000000"/>
                          </a:solidFill>
                          <a:effectLst/>
                          <a:latin typeface="Calibri"/>
                        </a:rPr>
                        <a:t>journaling</a:t>
                      </a: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33226">
                <a:tc>
                  <a:txBody>
                    <a:bodyPr/>
                    <a:lstStyle/>
                    <a:p>
                      <a:pPr algn="r" fontAlgn="b"/>
                      <a:r>
                        <a:rPr lang="en-US" sz="1100" b="1" i="0" u="none" strike="noStrike" dirty="0">
                          <a:solidFill>
                            <a:srgbClr val="000000"/>
                          </a:solidFill>
                          <a:effectLst/>
                          <a:latin typeface="Calibri"/>
                        </a:rPr>
                        <a:t>Devotional</a:t>
                      </a:r>
                      <a:r>
                        <a:rPr lang="en-US" sz="1100" b="1" i="0" u="none" strike="noStrike" baseline="0" dirty="0">
                          <a:solidFill>
                            <a:srgbClr val="000000"/>
                          </a:solidFill>
                          <a:effectLst/>
                          <a:latin typeface="Calibri"/>
                        </a:rPr>
                        <a:t> prayer/rosary</a:t>
                      </a:r>
                      <a:endParaRPr lang="en-US" sz="1100" b="1" i="0" u="none" strike="noStrike" dirty="0">
                        <a:solidFill>
                          <a:srgbClr val="000000"/>
                        </a:solidFill>
                        <a:effectLst/>
                        <a:latin typeface="Calibri"/>
                      </a:endParaRP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3226">
                <a:tc>
                  <a:txBody>
                    <a:bodyPr/>
                    <a:lstStyle/>
                    <a:p>
                      <a:pPr algn="r" fontAlgn="b"/>
                      <a:r>
                        <a:rPr lang="en-US" sz="1100" b="1" i="0" u="none" strike="noStrike" dirty="0">
                          <a:solidFill>
                            <a:srgbClr val="000000"/>
                          </a:solidFill>
                          <a:effectLst/>
                          <a:latin typeface="Calibri"/>
                        </a:rPr>
                        <a:t>Eucharistic adoration</a:t>
                      </a: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533226">
                <a:tc>
                  <a:txBody>
                    <a:bodyPr/>
                    <a:lstStyle/>
                    <a:p>
                      <a:pPr algn="r" fontAlgn="b"/>
                      <a:r>
                        <a:rPr lang="en-US" sz="1100" b="1" i="0" u="none" strike="noStrike" dirty="0">
                          <a:solidFill>
                            <a:srgbClr val="000000"/>
                          </a:solidFill>
                          <a:effectLst/>
                          <a:latin typeface="Calibri"/>
                        </a:rPr>
                        <a:t>Liturgy of the Hours</a:t>
                      </a:r>
                    </a:p>
                  </a:txBody>
                  <a:tcPr marL="12700" marR="12700" marT="1270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graphicFrame>
        <p:nvGraphicFramePr>
          <p:cNvPr id="15" name="Table 14"/>
          <p:cNvGraphicFramePr>
            <a:graphicFrameLocks noGrp="1"/>
          </p:cNvGraphicFramePr>
          <p:nvPr>
            <p:extLst/>
          </p:nvPr>
        </p:nvGraphicFramePr>
        <p:xfrm>
          <a:off x="1681239" y="2132267"/>
          <a:ext cx="7418240" cy="243840"/>
        </p:xfrm>
        <a:graphic>
          <a:graphicData uri="http://schemas.openxmlformats.org/drawingml/2006/table">
            <a:tbl>
              <a:tblPr firstRow="1" bandRow="1">
                <a:tableStyleId>{5C22544A-7EE6-4342-B048-85BDC9FD1C3A}</a:tableStyleId>
              </a:tblPr>
              <a:tblGrid>
                <a:gridCol w="1483648">
                  <a:extLst>
                    <a:ext uri="{9D8B030D-6E8A-4147-A177-3AD203B41FA5}">
                      <a16:colId xmlns:a16="http://schemas.microsoft.com/office/drawing/2014/main" val="20000"/>
                    </a:ext>
                  </a:extLst>
                </a:gridCol>
                <a:gridCol w="1483648">
                  <a:extLst>
                    <a:ext uri="{9D8B030D-6E8A-4147-A177-3AD203B41FA5}">
                      <a16:colId xmlns:a16="http://schemas.microsoft.com/office/drawing/2014/main" val="20001"/>
                    </a:ext>
                  </a:extLst>
                </a:gridCol>
                <a:gridCol w="1483648">
                  <a:extLst>
                    <a:ext uri="{9D8B030D-6E8A-4147-A177-3AD203B41FA5}">
                      <a16:colId xmlns:a16="http://schemas.microsoft.com/office/drawing/2014/main" val="20002"/>
                    </a:ext>
                  </a:extLst>
                </a:gridCol>
                <a:gridCol w="1483648">
                  <a:extLst>
                    <a:ext uri="{9D8B030D-6E8A-4147-A177-3AD203B41FA5}">
                      <a16:colId xmlns:a16="http://schemas.microsoft.com/office/drawing/2014/main" val="20003"/>
                    </a:ext>
                  </a:extLst>
                </a:gridCol>
                <a:gridCol w="1483648">
                  <a:extLst>
                    <a:ext uri="{9D8B030D-6E8A-4147-A177-3AD203B41FA5}">
                      <a16:colId xmlns:a16="http://schemas.microsoft.com/office/drawing/2014/main" val="20004"/>
                    </a:ext>
                  </a:extLst>
                </a:gridCol>
              </a:tblGrid>
              <a:tr h="133940">
                <a:tc>
                  <a:txBody>
                    <a:bodyPr/>
                    <a:lstStyle/>
                    <a:p>
                      <a:pPr algn="ctr"/>
                      <a:r>
                        <a:rPr lang="en-US" sz="1000" b="1" dirty="0">
                          <a:solidFill>
                            <a:srgbClr val="000000"/>
                          </a:solidFill>
                        </a:rPr>
                        <a:t>Daily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b="1" dirty="0">
                          <a:solidFill>
                            <a:srgbClr val="000000"/>
                          </a:solidFill>
                        </a:rPr>
                        <a:t>Weekly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b="1" dirty="0">
                          <a:solidFill>
                            <a:srgbClr val="000000"/>
                          </a:solidFill>
                        </a:rPr>
                        <a:t>Monthly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b="1" dirty="0">
                          <a:solidFill>
                            <a:srgbClr val="000000"/>
                          </a:solidFill>
                        </a:rPr>
                        <a:t>Quarterly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b="1" dirty="0">
                          <a:solidFill>
                            <a:srgbClr val="000000"/>
                          </a:solidFill>
                        </a:rPr>
                        <a:t>Annually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pSp>
        <p:nvGrpSpPr>
          <p:cNvPr id="3" name="Group 2"/>
          <p:cNvGrpSpPr/>
          <p:nvPr/>
        </p:nvGrpSpPr>
        <p:grpSpPr>
          <a:xfrm>
            <a:off x="2443233" y="2478312"/>
            <a:ext cx="5940325" cy="234648"/>
            <a:chOff x="2443233" y="2478312"/>
            <a:chExt cx="5940325" cy="234648"/>
          </a:xfrm>
        </p:grpSpPr>
        <p:cxnSp>
          <p:nvCxnSpPr>
            <p:cNvPr id="22" name="Straight Connector 21"/>
            <p:cNvCxnSpPr/>
            <p:nvPr/>
          </p:nvCxnSpPr>
          <p:spPr>
            <a:xfrm>
              <a:off x="2443233" y="2595636"/>
              <a:ext cx="5920817" cy="0"/>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443233"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3928313"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3185773" y="25270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72" name="Straight Connector 171"/>
            <p:cNvCxnSpPr/>
            <p:nvPr/>
          </p:nvCxnSpPr>
          <p:spPr>
            <a:xfrm>
              <a:off x="5413393"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73" name="Straight Connector 172"/>
            <p:cNvCxnSpPr/>
            <p:nvPr/>
          </p:nvCxnSpPr>
          <p:spPr>
            <a:xfrm>
              <a:off x="6898473"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74" name="Straight Connector 173"/>
            <p:cNvCxnSpPr/>
            <p:nvPr/>
          </p:nvCxnSpPr>
          <p:spPr>
            <a:xfrm>
              <a:off x="8383558"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a:off x="4670853" y="25270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p:nvCxnSpPr>
          <p:spPr>
            <a:xfrm>
              <a:off x="6155933" y="25270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a:off x="7641013" y="25270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p:nvCxnSpPr>
          <p:spPr>
            <a:xfrm>
              <a:off x="801228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82" name="Straight Connector 181"/>
            <p:cNvCxnSpPr/>
            <p:nvPr/>
          </p:nvCxnSpPr>
          <p:spPr>
            <a:xfrm>
              <a:off x="726974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a:off x="652720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84" name="Straight Connector 183"/>
            <p:cNvCxnSpPr/>
            <p:nvPr/>
          </p:nvCxnSpPr>
          <p:spPr>
            <a:xfrm>
              <a:off x="578466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85" name="Straight Connector 184"/>
            <p:cNvCxnSpPr/>
            <p:nvPr/>
          </p:nvCxnSpPr>
          <p:spPr>
            <a:xfrm>
              <a:off x="504212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a:xfrm>
              <a:off x="429958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a:xfrm>
              <a:off x="355704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a:xfrm>
              <a:off x="281450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grpSp>
      <p:sp>
        <p:nvSpPr>
          <p:cNvPr id="205" name="TextBox 204"/>
          <p:cNvSpPr txBox="1"/>
          <p:nvPr/>
        </p:nvSpPr>
        <p:spPr>
          <a:xfrm>
            <a:off x="-1" y="6115793"/>
            <a:ext cx="4869713" cy="369332"/>
          </a:xfrm>
          <a:prstGeom prst="rect">
            <a:avLst/>
          </a:prstGeom>
          <a:noFill/>
        </p:spPr>
        <p:txBody>
          <a:bodyPr wrap="square" rtlCol="0">
            <a:spAutoFit/>
          </a:bodyPr>
          <a:lstStyle/>
          <a:p>
            <a:pPr marL="349250" indent="-349250"/>
            <a:r>
              <a:rPr lang="en-US" sz="900" dirty="0"/>
              <a:t>Q26	How often do you participate in the following spiritual disciplines in your personal practice? </a:t>
            </a:r>
            <a:br>
              <a:rPr lang="is-IS" sz="900" dirty="0"/>
            </a:br>
            <a:r>
              <a:rPr lang="is-IS" sz="900" dirty="0"/>
              <a:t>Response options: Daily, Weekly, Monthly, Quarterly, Annually, Never</a:t>
            </a:r>
            <a:endParaRPr lang="en-US" sz="900" dirty="0"/>
          </a:p>
        </p:txBody>
      </p:sp>
      <p:sp>
        <p:nvSpPr>
          <p:cNvPr id="243" name="Rectangle 242"/>
          <p:cNvSpPr/>
          <p:nvPr/>
        </p:nvSpPr>
        <p:spPr>
          <a:xfrm>
            <a:off x="2550556" y="1786330"/>
            <a:ext cx="220980" cy="228601"/>
          </a:xfrm>
          <a:prstGeom prst="rect">
            <a:avLst/>
          </a:prstGeom>
          <a:solidFill>
            <a:schemeClr val="accent1">
              <a:alpha val="50000"/>
            </a:schemeClr>
          </a:solidFill>
          <a:ln w="38100" cmpd="sng">
            <a:solidFill>
              <a:schemeClr val="accent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dirty="0"/>
          </a:p>
        </p:txBody>
      </p:sp>
      <p:sp>
        <p:nvSpPr>
          <p:cNvPr id="244" name="Diamond 243"/>
          <p:cNvSpPr/>
          <p:nvPr/>
        </p:nvSpPr>
        <p:spPr>
          <a:xfrm>
            <a:off x="4842541" y="1786330"/>
            <a:ext cx="228600" cy="228600"/>
          </a:xfrm>
          <a:prstGeom prst="diamond">
            <a:avLst/>
          </a:prstGeom>
          <a:solidFill>
            <a:schemeClr val="accent3">
              <a:alpha val="50000"/>
            </a:schemeClr>
          </a:solidFill>
          <a:ln w="38100" cmpd="sng">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245" name="TextBox 244"/>
          <p:cNvSpPr txBox="1"/>
          <p:nvPr/>
        </p:nvSpPr>
        <p:spPr>
          <a:xfrm>
            <a:off x="2733437" y="1815991"/>
            <a:ext cx="932553" cy="169277"/>
          </a:xfrm>
          <a:prstGeom prst="rect">
            <a:avLst/>
          </a:prstGeom>
          <a:noFill/>
        </p:spPr>
        <p:txBody>
          <a:bodyPr wrap="square" tIns="0" bIns="0" rtlCol="0" anchor="ctr">
            <a:spAutoFit/>
          </a:bodyPr>
          <a:lstStyle/>
          <a:p>
            <a:r>
              <a:rPr lang="en-US" sz="1100" dirty="0"/>
              <a:t>Parish-based</a:t>
            </a:r>
          </a:p>
        </p:txBody>
      </p:sp>
      <p:sp>
        <p:nvSpPr>
          <p:cNvPr id="246" name="TextBox 245"/>
          <p:cNvSpPr txBox="1"/>
          <p:nvPr/>
        </p:nvSpPr>
        <p:spPr>
          <a:xfrm>
            <a:off x="5033041" y="1815991"/>
            <a:ext cx="929296" cy="169277"/>
          </a:xfrm>
          <a:prstGeom prst="rect">
            <a:avLst/>
          </a:prstGeom>
          <a:noFill/>
        </p:spPr>
        <p:txBody>
          <a:bodyPr wrap="square" tIns="0" bIns="0" rtlCol="0" anchor="ctr">
            <a:spAutoFit/>
          </a:bodyPr>
          <a:lstStyle/>
          <a:p>
            <a:r>
              <a:rPr lang="en-US" sz="1100" dirty="0"/>
              <a:t>Office-based</a:t>
            </a:r>
          </a:p>
        </p:txBody>
      </p:sp>
      <p:sp>
        <p:nvSpPr>
          <p:cNvPr id="249" name="TextBox 248"/>
          <p:cNvSpPr txBox="1"/>
          <p:nvPr/>
        </p:nvSpPr>
        <p:spPr>
          <a:xfrm>
            <a:off x="6192591" y="1815991"/>
            <a:ext cx="1595076" cy="169277"/>
          </a:xfrm>
          <a:prstGeom prst="rect">
            <a:avLst/>
          </a:prstGeom>
          <a:noFill/>
        </p:spPr>
        <p:txBody>
          <a:bodyPr wrap="square" tIns="0" bIns="0" rtlCol="0" anchor="ctr">
            <a:spAutoFit/>
          </a:bodyPr>
          <a:lstStyle/>
          <a:p>
            <a:r>
              <a:rPr lang="en-US" sz="1100" dirty="0"/>
              <a:t>Missionary Organization</a:t>
            </a:r>
          </a:p>
        </p:txBody>
      </p:sp>
      <p:sp>
        <p:nvSpPr>
          <p:cNvPr id="250" name="4-Point Star 249"/>
          <p:cNvSpPr/>
          <p:nvPr/>
        </p:nvSpPr>
        <p:spPr>
          <a:xfrm>
            <a:off x="5981289" y="1790217"/>
            <a:ext cx="220827" cy="220826"/>
          </a:xfrm>
          <a:prstGeom prst="star4">
            <a:avLst>
              <a:gd name="adj" fmla="val 24120"/>
            </a:avLst>
          </a:prstGeom>
          <a:solidFill>
            <a:schemeClr val="accent2">
              <a:alpha val="50000"/>
            </a:schemeClr>
          </a:solidFill>
          <a:ln w="38100" cmpd="sng">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51" name="Group 250"/>
          <p:cNvGrpSpPr/>
          <p:nvPr/>
        </p:nvGrpSpPr>
        <p:grpSpPr>
          <a:xfrm>
            <a:off x="2443233" y="3008890"/>
            <a:ext cx="5940325" cy="234648"/>
            <a:chOff x="2443233" y="2478312"/>
            <a:chExt cx="5940325" cy="234648"/>
          </a:xfrm>
        </p:grpSpPr>
        <p:cxnSp>
          <p:nvCxnSpPr>
            <p:cNvPr id="252" name="Straight Connector 251"/>
            <p:cNvCxnSpPr/>
            <p:nvPr/>
          </p:nvCxnSpPr>
          <p:spPr>
            <a:xfrm>
              <a:off x="2443233" y="2595636"/>
              <a:ext cx="5920817" cy="0"/>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53" name="Straight Connector 252"/>
            <p:cNvCxnSpPr/>
            <p:nvPr/>
          </p:nvCxnSpPr>
          <p:spPr>
            <a:xfrm>
              <a:off x="2443233"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54" name="Straight Connector 253"/>
            <p:cNvCxnSpPr/>
            <p:nvPr/>
          </p:nvCxnSpPr>
          <p:spPr>
            <a:xfrm>
              <a:off x="3928313"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55" name="Straight Connector 254"/>
            <p:cNvCxnSpPr/>
            <p:nvPr/>
          </p:nvCxnSpPr>
          <p:spPr>
            <a:xfrm>
              <a:off x="3185773" y="25270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56" name="Straight Connector 255"/>
            <p:cNvCxnSpPr/>
            <p:nvPr/>
          </p:nvCxnSpPr>
          <p:spPr>
            <a:xfrm>
              <a:off x="5413393"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p:nvCxnSpPr>
          <p:spPr>
            <a:xfrm>
              <a:off x="6898473"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58" name="Straight Connector 257"/>
            <p:cNvCxnSpPr/>
            <p:nvPr/>
          </p:nvCxnSpPr>
          <p:spPr>
            <a:xfrm>
              <a:off x="8383558"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59" name="Straight Connector 258"/>
            <p:cNvCxnSpPr/>
            <p:nvPr/>
          </p:nvCxnSpPr>
          <p:spPr>
            <a:xfrm>
              <a:off x="4670853" y="25270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60" name="Straight Connector 259"/>
            <p:cNvCxnSpPr/>
            <p:nvPr/>
          </p:nvCxnSpPr>
          <p:spPr>
            <a:xfrm>
              <a:off x="6155933" y="25270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61" name="Straight Connector 260"/>
            <p:cNvCxnSpPr/>
            <p:nvPr/>
          </p:nvCxnSpPr>
          <p:spPr>
            <a:xfrm>
              <a:off x="7641013" y="25270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62" name="Straight Connector 261"/>
            <p:cNvCxnSpPr/>
            <p:nvPr/>
          </p:nvCxnSpPr>
          <p:spPr>
            <a:xfrm>
              <a:off x="801228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63" name="Straight Connector 262"/>
            <p:cNvCxnSpPr/>
            <p:nvPr/>
          </p:nvCxnSpPr>
          <p:spPr>
            <a:xfrm>
              <a:off x="726974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64" name="Straight Connector 263"/>
            <p:cNvCxnSpPr/>
            <p:nvPr/>
          </p:nvCxnSpPr>
          <p:spPr>
            <a:xfrm>
              <a:off x="652720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65" name="Straight Connector 264"/>
            <p:cNvCxnSpPr/>
            <p:nvPr/>
          </p:nvCxnSpPr>
          <p:spPr>
            <a:xfrm>
              <a:off x="578466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66" name="Straight Connector 265"/>
            <p:cNvCxnSpPr/>
            <p:nvPr/>
          </p:nvCxnSpPr>
          <p:spPr>
            <a:xfrm>
              <a:off x="504212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67" name="Straight Connector 266"/>
            <p:cNvCxnSpPr/>
            <p:nvPr/>
          </p:nvCxnSpPr>
          <p:spPr>
            <a:xfrm>
              <a:off x="429958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68" name="Straight Connector 267"/>
            <p:cNvCxnSpPr/>
            <p:nvPr/>
          </p:nvCxnSpPr>
          <p:spPr>
            <a:xfrm>
              <a:off x="355704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69" name="Straight Connector 268"/>
            <p:cNvCxnSpPr/>
            <p:nvPr/>
          </p:nvCxnSpPr>
          <p:spPr>
            <a:xfrm>
              <a:off x="281450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grpSp>
      <p:grpSp>
        <p:nvGrpSpPr>
          <p:cNvPr id="270" name="Group 269"/>
          <p:cNvGrpSpPr/>
          <p:nvPr/>
        </p:nvGrpSpPr>
        <p:grpSpPr>
          <a:xfrm>
            <a:off x="2443233" y="3539468"/>
            <a:ext cx="5940325" cy="234648"/>
            <a:chOff x="2443233" y="2478312"/>
            <a:chExt cx="5940325" cy="234648"/>
          </a:xfrm>
        </p:grpSpPr>
        <p:cxnSp>
          <p:nvCxnSpPr>
            <p:cNvPr id="271" name="Straight Connector 270"/>
            <p:cNvCxnSpPr/>
            <p:nvPr/>
          </p:nvCxnSpPr>
          <p:spPr>
            <a:xfrm>
              <a:off x="2443233" y="2595636"/>
              <a:ext cx="5920817" cy="0"/>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72" name="Straight Connector 271"/>
            <p:cNvCxnSpPr/>
            <p:nvPr/>
          </p:nvCxnSpPr>
          <p:spPr>
            <a:xfrm>
              <a:off x="2443233"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73" name="Straight Connector 272"/>
            <p:cNvCxnSpPr/>
            <p:nvPr/>
          </p:nvCxnSpPr>
          <p:spPr>
            <a:xfrm>
              <a:off x="3928313"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74" name="Straight Connector 273"/>
            <p:cNvCxnSpPr/>
            <p:nvPr/>
          </p:nvCxnSpPr>
          <p:spPr>
            <a:xfrm>
              <a:off x="3185773" y="25270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75" name="Straight Connector 274"/>
            <p:cNvCxnSpPr/>
            <p:nvPr/>
          </p:nvCxnSpPr>
          <p:spPr>
            <a:xfrm>
              <a:off x="5413393"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76" name="Straight Connector 275"/>
            <p:cNvCxnSpPr/>
            <p:nvPr/>
          </p:nvCxnSpPr>
          <p:spPr>
            <a:xfrm>
              <a:off x="6898473"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77" name="Straight Connector 276"/>
            <p:cNvCxnSpPr/>
            <p:nvPr/>
          </p:nvCxnSpPr>
          <p:spPr>
            <a:xfrm>
              <a:off x="8383558"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78" name="Straight Connector 277"/>
            <p:cNvCxnSpPr/>
            <p:nvPr/>
          </p:nvCxnSpPr>
          <p:spPr>
            <a:xfrm>
              <a:off x="4670853" y="25270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79" name="Straight Connector 278"/>
            <p:cNvCxnSpPr/>
            <p:nvPr/>
          </p:nvCxnSpPr>
          <p:spPr>
            <a:xfrm>
              <a:off x="6155933" y="25270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80" name="Straight Connector 279"/>
            <p:cNvCxnSpPr/>
            <p:nvPr/>
          </p:nvCxnSpPr>
          <p:spPr>
            <a:xfrm>
              <a:off x="7641013" y="25270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81" name="Straight Connector 280"/>
            <p:cNvCxnSpPr/>
            <p:nvPr/>
          </p:nvCxnSpPr>
          <p:spPr>
            <a:xfrm>
              <a:off x="801228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82" name="Straight Connector 281"/>
            <p:cNvCxnSpPr/>
            <p:nvPr/>
          </p:nvCxnSpPr>
          <p:spPr>
            <a:xfrm>
              <a:off x="726974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83" name="Straight Connector 282"/>
            <p:cNvCxnSpPr/>
            <p:nvPr/>
          </p:nvCxnSpPr>
          <p:spPr>
            <a:xfrm>
              <a:off x="652720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84" name="Straight Connector 283"/>
            <p:cNvCxnSpPr/>
            <p:nvPr/>
          </p:nvCxnSpPr>
          <p:spPr>
            <a:xfrm>
              <a:off x="578466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85" name="Straight Connector 284"/>
            <p:cNvCxnSpPr/>
            <p:nvPr/>
          </p:nvCxnSpPr>
          <p:spPr>
            <a:xfrm>
              <a:off x="504212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86" name="Straight Connector 285"/>
            <p:cNvCxnSpPr/>
            <p:nvPr/>
          </p:nvCxnSpPr>
          <p:spPr>
            <a:xfrm>
              <a:off x="429958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87" name="Straight Connector 286"/>
            <p:cNvCxnSpPr/>
            <p:nvPr/>
          </p:nvCxnSpPr>
          <p:spPr>
            <a:xfrm>
              <a:off x="355704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88" name="Straight Connector 287"/>
            <p:cNvCxnSpPr/>
            <p:nvPr/>
          </p:nvCxnSpPr>
          <p:spPr>
            <a:xfrm>
              <a:off x="281450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grpSp>
      <p:grpSp>
        <p:nvGrpSpPr>
          <p:cNvPr id="289" name="Group 288"/>
          <p:cNvGrpSpPr/>
          <p:nvPr/>
        </p:nvGrpSpPr>
        <p:grpSpPr>
          <a:xfrm>
            <a:off x="2443233" y="4070046"/>
            <a:ext cx="5940325" cy="234648"/>
            <a:chOff x="2443233" y="2478312"/>
            <a:chExt cx="5940325" cy="234648"/>
          </a:xfrm>
        </p:grpSpPr>
        <p:cxnSp>
          <p:nvCxnSpPr>
            <p:cNvPr id="290" name="Straight Connector 289"/>
            <p:cNvCxnSpPr/>
            <p:nvPr/>
          </p:nvCxnSpPr>
          <p:spPr>
            <a:xfrm>
              <a:off x="2443233" y="2595636"/>
              <a:ext cx="5920817" cy="0"/>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91" name="Straight Connector 290"/>
            <p:cNvCxnSpPr/>
            <p:nvPr/>
          </p:nvCxnSpPr>
          <p:spPr>
            <a:xfrm>
              <a:off x="2443233"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92" name="Straight Connector 291"/>
            <p:cNvCxnSpPr/>
            <p:nvPr/>
          </p:nvCxnSpPr>
          <p:spPr>
            <a:xfrm>
              <a:off x="3928313"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93" name="Straight Connector 292"/>
            <p:cNvCxnSpPr/>
            <p:nvPr/>
          </p:nvCxnSpPr>
          <p:spPr>
            <a:xfrm>
              <a:off x="3185773" y="25270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94" name="Straight Connector 293"/>
            <p:cNvCxnSpPr/>
            <p:nvPr/>
          </p:nvCxnSpPr>
          <p:spPr>
            <a:xfrm>
              <a:off x="5413393"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95" name="Straight Connector 294"/>
            <p:cNvCxnSpPr/>
            <p:nvPr/>
          </p:nvCxnSpPr>
          <p:spPr>
            <a:xfrm>
              <a:off x="6898473"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96" name="Straight Connector 295"/>
            <p:cNvCxnSpPr/>
            <p:nvPr/>
          </p:nvCxnSpPr>
          <p:spPr>
            <a:xfrm>
              <a:off x="8383558"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97" name="Straight Connector 296"/>
            <p:cNvCxnSpPr/>
            <p:nvPr/>
          </p:nvCxnSpPr>
          <p:spPr>
            <a:xfrm>
              <a:off x="4670853" y="25270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98" name="Straight Connector 297"/>
            <p:cNvCxnSpPr/>
            <p:nvPr/>
          </p:nvCxnSpPr>
          <p:spPr>
            <a:xfrm>
              <a:off x="6155933" y="25270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99" name="Straight Connector 298"/>
            <p:cNvCxnSpPr/>
            <p:nvPr/>
          </p:nvCxnSpPr>
          <p:spPr>
            <a:xfrm>
              <a:off x="7641013" y="25270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00" name="Straight Connector 299"/>
            <p:cNvCxnSpPr/>
            <p:nvPr/>
          </p:nvCxnSpPr>
          <p:spPr>
            <a:xfrm>
              <a:off x="801228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01" name="Straight Connector 300"/>
            <p:cNvCxnSpPr/>
            <p:nvPr/>
          </p:nvCxnSpPr>
          <p:spPr>
            <a:xfrm>
              <a:off x="726974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02" name="Straight Connector 301"/>
            <p:cNvCxnSpPr/>
            <p:nvPr/>
          </p:nvCxnSpPr>
          <p:spPr>
            <a:xfrm>
              <a:off x="652720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03" name="Straight Connector 302"/>
            <p:cNvCxnSpPr/>
            <p:nvPr/>
          </p:nvCxnSpPr>
          <p:spPr>
            <a:xfrm>
              <a:off x="578466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04" name="Straight Connector 303"/>
            <p:cNvCxnSpPr/>
            <p:nvPr/>
          </p:nvCxnSpPr>
          <p:spPr>
            <a:xfrm>
              <a:off x="504212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05" name="Straight Connector 304"/>
            <p:cNvCxnSpPr/>
            <p:nvPr/>
          </p:nvCxnSpPr>
          <p:spPr>
            <a:xfrm>
              <a:off x="429958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06" name="Straight Connector 305"/>
            <p:cNvCxnSpPr/>
            <p:nvPr/>
          </p:nvCxnSpPr>
          <p:spPr>
            <a:xfrm>
              <a:off x="355704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07" name="Straight Connector 306"/>
            <p:cNvCxnSpPr/>
            <p:nvPr/>
          </p:nvCxnSpPr>
          <p:spPr>
            <a:xfrm>
              <a:off x="281450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grpSp>
      <p:grpSp>
        <p:nvGrpSpPr>
          <p:cNvPr id="308" name="Group 307"/>
          <p:cNvGrpSpPr/>
          <p:nvPr/>
        </p:nvGrpSpPr>
        <p:grpSpPr>
          <a:xfrm>
            <a:off x="2443233" y="4600624"/>
            <a:ext cx="5940325" cy="234648"/>
            <a:chOff x="2443233" y="2478312"/>
            <a:chExt cx="5940325" cy="234648"/>
          </a:xfrm>
        </p:grpSpPr>
        <p:cxnSp>
          <p:nvCxnSpPr>
            <p:cNvPr id="309" name="Straight Connector 308"/>
            <p:cNvCxnSpPr/>
            <p:nvPr/>
          </p:nvCxnSpPr>
          <p:spPr>
            <a:xfrm>
              <a:off x="2443233" y="2595636"/>
              <a:ext cx="5920817" cy="0"/>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10" name="Straight Connector 309"/>
            <p:cNvCxnSpPr/>
            <p:nvPr/>
          </p:nvCxnSpPr>
          <p:spPr>
            <a:xfrm>
              <a:off x="2443233"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11" name="Straight Connector 310"/>
            <p:cNvCxnSpPr/>
            <p:nvPr/>
          </p:nvCxnSpPr>
          <p:spPr>
            <a:xfrm>
              <a:off x="3928313"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12" name="Straight Connector 311"/>
            <p:cNvCxnSpPr/>
            <p:nvPr/>
          </p:nvCxnSpPr>
          <p:spPr>
            <a:xfrm>
              <a:off x="3185773" y="25270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13" name="Straight Connector 312"/>
            <p:cNvCxnSpPr/>
            <p:nvPr/>
          </p:nvCxnSpPr>
          <p:spPr>
            <a:xfrm>
              <a:off x="5413393"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14" name="Straight Connector 313"/>
            <p:cNvCxnSpPr/>
            <p:nvPr/>
          </p:nvCxnSpPr>
          <p:spPr>
            <a:xfrm>
              <a:off x="6898473"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15" name="Straight Connector 314"/>
            <p:cNvCxnSpPr/>
            <p:nvPr/>
          </p:nvCxnSpPr>
          <p:spPr>
            <a:xfrm>
              <a:off x="8383558"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16" name="Straight Connector 315"/>
            <p:cNvCxnSpPr/>
            <p:nvPr/>
          </p:nvCxnSpPr>
          <p:spPr>
            <a:xfrm>
              <a:off x="4670853" y="25270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17" name="Straight Connector 316"/>
            <p:cNvCxnSpPr/>
            <p:nvPr/>
          </p:nvCxnSpPr>
          <p:spPr>
            <a:xfrm>
              <a:off x="6155933" y="25270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18" name="Straight Connector 317"/>
            <p:cNvCxnSpPr/>
            <p:nvPr/>
          </p:nvCxnSpPr>
          <p:spPr>
            <a:xfrm>
              <a:off x="7641013" y="25270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19" name="Straight Connector 318"/>
            <p:cNvCxnSpPr/>
            <p:nvPr/>
          </p:nvCxnSpPr>
          <p:spPr>
            <a:xfrm>
              <a:off x="801228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20" name="Straight Connector 319"/>
            <p:cNvCxnSpPr/>
            <p:nvPr/>
          </p:nvCxnSpPr>
          <p:spPr>
            <a:xfrm>
              <a:off x="726974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21" name="Straight Connector 320"/>
            <p:cNvCxnSpPr/>
            <p:nvPr/>
          </p:nvCxnSpPr>
          <p:spPr>
            <a:xfrm>
              <a:off x="652720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22" name="Straight Connector 321"/>
            <p:cNvCxnSpPr/>
            <p:nvPr/>
          </p:nvCxnSpPr>
          <p:spPr>
            <a:xfrm>
              <a:off x="578466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23" name="Straight Connector 322"/>
            <p:cNvCxnSpPr/>
            <p:nvPr/>
          </p:nvCxnSpPr>
          <p:spPr>
            <a:xfrm>
              <a:off x="504212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24" name="Straight Connector 323"/>
            <p:cNvCxnSpPr/>
            <p:nvPr/>
          </p:nvCxnSpPr>
          <p:spPr>
            <a:xfrm>
              <a:off x="429958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25" name="Straight Connector 324"/>
            <p:cNvCxnSpPr/>
            <p:nvPr/>
          </p:nvCxnSpPr>
          <p:spPr>
            <a:xfrm>
              <a:off x="355704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26" name="Straight Connector 325"/>
            <p:cNvCxnSpPr/>
            <p:nvPr/>
          </p:nvCxnSpPr>
          <p:spPr>
            <a:xfrm>
              <a:off x="281450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grpSp>
      <p:grpSp>
        <p:nvGrpSpPr>
          <p:cNvPr id="327" name="Group 326"/>
          <p:cNvGrpSpPr/>
          <p:nvPr/>
        </p:nvGrpSpPr>
        <p:grpSpPr>
          <a:xfrm>
            <a:off x="2443233" y="5131202"/>
            <a:ext cx="5940325" cy="234648"/>
            <a:chOff x="2443233" y="2478312"/>
            <a:chExt cx="5940325" cy="234648"/>
          </a:xfrm>
        </p:grpSpPr>
        <p:cxnSp>
          <p:nvCxnSpPr>
            <p:cNvPr id="328" name="Straight Connector 327"/>
            <p:cNvCxnSpPr/>
            <p:nvPr/>
          </p:nvCxnSpPr>
          <p:spPr>
            <a:xfrm>
              <a:off x="2443233" y="2595636"/>
              <a:ext cx="5920817" cy="0"/>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29" name="Straight Connector 328"/>
            <p:cNvCxnSpPr/>
            <p:nvPr/>
          </p:nvCxnSpPr>
          <p:spPr>
            <a:xfrm>
              <a:off x="2443233"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30" name="Straight Connector 329"/>
            <p:cNvCxnSpPr/>
            <p:nvPr/>
          </p:nvCxnSpPr>
          <p:spPr>
            <a:xfrm>
              <a:off x="3928313"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31" name="Straight Connector 330"/>
            <p:cNvCxnSpPr/>
            <p:nvPr/>
          </p:nvCxnSpPr>
          <p:spPr>
            <a:xfrm>
              <a:off x="3185773" y="25270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32" name="Straight Connector 331"/>
            <p:cNvCxnSpPr/>
            <p:nvPr/>
          </p:nvCxnSpPr>
          <p:spPr>
            <a:xfrm>
              <a:off x="5413393"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33" name="Straight Connector 332"/>
            <p:cNvCxnSpPr/>
            <p:nvPr/>
          </p:nvCxnSpPr>
          <p:spPr>
            <a:xfrm>
              <a:off x="6898473"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34" name="Straight Connector 333"/>
            <p:cNvCxnSpPr/>
            <p:nvPr/>
          </p:nvCxnSpPr>
          <p:spPr>
            <a:xfrm>
              <a:off x="8383558"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35" name="Straight Connector 334"/>
            <p:cNvCxnSpPr/>
            <p:nvPr/>
          </p:nvCxnSpPr>
          <p:spPr>
            <a:xfrm>
              <a:off x="4670853" y="25270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36" name="Straight Connector 335"/>
            <p:cNvCxnSpPr/>
            <p:nvPr/>
          </p:nvCxnSpPr>
          <p:spPr>
            <a:xfrm>
              <a:off x="6155933" y="25270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37" name="Straight Connector 336"/>
            <p:cNvCxnSpPr/>
            <p:nvPr/>
          </p:nvCxnSpPr>
          <p:spPr>
            <a:xfrm>
              <a:off x="7641013" y="25270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38" name="Straight Connector 337"/>
            <p:cNvCxnSpPr/>
            <p:nvPr/>
          </p:nvCxnSpPr>
          <p:spPr>
            <a:xfrm>
              <a:off x="801228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39" name="Straight Connector 338"/>
            <p:cNvCxnSpPr/>
            <p:nvPr/>
          </p:nvCxnSpPr>
          <p:spPr>
            <a:xfrm>
              <a:off x="726974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40" name="Straight Connector 339"/>
            <p:cNvCxnSpPr/>
            <p:nvPr/>
          </p:nvCxnSpPr>
          <p:spPr>
            <a:xfrm>
              <a:off x="652720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41" name="Straight Connector 340"/>
            <p:cNvCxnSpPr/>
            <p:nvPr/>
          </p:nvCxnSpPr>
          <p:spPr>
            <a:xfrm>
              <a:off x="578466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42" name="Straight Connector 341"/>
            <p:cNvCxnSpPr/>
            <p:nvPr/>
          </p:nvCxnSpPr>
          <p:spPr>
            <a:xfrm>
              <a:off x="504212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43" name="Straight Connector 342"/>
            <p:cNvCxnSpPr/>
            <p:nvPr/>
          </p:nvCxnSpPr>
          <p:spPr>
            <a:xfrm>
              <a:off x="429958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44" name="Straight Connector 343"/>
            <p:cNvCxnSpPr/>
            <p:nvPr/>
          </p:nvCxnSpPr>
          <p:spPr>
            <a:xfrm>
              <a:off x="355704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45" name="Straight Connector 344"/>
            <p:cNvCxnSpPr/>
            <p:nvPr/>
          </p:nvCxnSpPr>
          <p:spPr>
            <a:xfrm>
              <a:off x="281450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grpSp>
      <p:grpSp>
        <p:nvGrpSpPr>
          <p:cNvPr id="346" name="Group 345"/>
          <p:cNvGrpSpPr/>
          <p:nvPr/>
        </p:nvGrpSpPr>
        <p:grpSpPr>
          <a:xfrm>
            <a:off x="2443233" y="5661779"/>
            <a:ext cx="5940325" cy="234648"/>
            <a:chOff x="2443233" y="2478312"/>
            <a:chExt cx="5940325" cy="234648"/>
          </a:xfrm>
        </p:grpSpPr>
        <p:cxnSp>
          <p:nvCxnSpPr>
            <p:cNvPr id="347" name="Straight Connector 346"/>
            <p:cNvCxnSpPr/>
            <p:nvPr/>
          </p:nvCxnSpPr>
          <p:spPr>
            <a:xfrm>
              <a:off x="2443233" y="2595636"/>
              <a:ext cx="5920817" cy="0"/>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48" name="Straight Connector 347"/>
            <p:cNvCxnSpPr/>
            <p:nvPr/>
          </p:nvCxnSpPr>
          <p:spPr>
            <a:xfrm>
              <a:off x="2443233"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49" name="Straight Connector 348"/>
            <p:cNvCxnSpPr/>
            <p:nvPr/>
          </p:nvCxnSpPr>
          <p:spPr>
            <a:xfrm>
              <a:off x="3928313"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50" name="Straight Connector 349"/>
            <p:cNvCxnSpPr/>
            <p:nvPr/>
          </p:nvCxnSpPr>
          <p:spPr>
            <a:xfrm>
              <a:off x="3185773" y="25270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51" name="Straight Connector 350"/>
            <p:cNvCxnSpPr/>
            <p:nvPr/>
          </p:nvCxnSpPr>
          <p:spPr>
            <a:xfrm>
              <a:off x="5413393"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52" name="Straight Connector 351"/>
            <p:cNvCxnSpPr/>
            <p:nvPr/>
          </p:nvCxnSpPr>
          <p:spPr>
            <a:xfrm>
              <a:off x="6898473"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53" name="Straight Connector 352"/>
            <p:cNvCxnSpPr/>
            <p:nvPr/>
          </p:nvCxnSpPr>
          <p:spPr>
            <a:xfrm>
              <a:off x="8383558"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54" name="Straight Connector 353"/>
            <p:cNvCxnSpPr/>
            <p:nvPr/>
          </p:nvCxnSpPr>
          <p:spPr>
            <a:xfrm>
              <a:off x="4670853" y="25270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55" name="Straight Connector 354"/>
            <p:cNvCxnSpPr/>
            <p:nvPr/>
          </p:nvCxnSpPr>
          <p:spPr>
            <a:xfrm>
              <a:off x="6155933" y="25270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56" name="Straight Connector 355"/>
            <p:cNvCxnSpPr/>
            <p:nvPr/>
          </p:nvCxnSpPr>
          <p:spPr>
            <a:xfrm>
              <a:off x="7641013" y="25270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57" name="Straight Connector 356"/>
            <p:cNvCxnSpPr/>
            <p:nvPr/>
          </p:nvCxnSpPr>
          <p:spPr>
            <a:xfrm>
              <a:off x="801228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58" name="Straight Connector 357"/>
            <p:cNvCxnSpPr/>
            <p:nvPr/>
          </p:nvCxnSpPr>
          <p:spPr>
            <a:xfrm>
              <a:off x="726974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59" name="Straight Connector 358"/>
            <p:cNvCxnSpPr/>
            <p:nvPr/>
          </p:nvCxnSpPr>
          <p:spPr>
            <a:xfrm>
              <a:off x="652720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p:nvCxnSpPr>
          <p:spPr>
            <a:xfrm>
              <a:off x="578466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61" name="Straight Connector 360"/>
            <p:cNvCxnSpPr/>
            <p:nvPr/>
          </p:nvCxnSpPr>
          <p:spPr>
            <a:xfrm>
              <a:off x="504212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62" name="Straight Connector 361"/>
            <p:cNvCxnSpPr/>
            <p:nvPr/>
          </p:nvCxnSpPr>
          <p:spPr>
            <a:xfrm>
              <a:off x="429958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63" name="Straight Connector 362"/>
            <p:cNvCxnSpPr/>
            <p:nvPr/>
          </p:nvCxnSpPr>
          <p:spPr>
            <a:xfrm>
              <a:off x="355704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64" name="Straight Connector 363"/>
            <p:cNvCxnSpPr/>
            <p:nvPr/>
          </p:nvCxnSpPr>
          <p:spPr>
            <a:xfrm>
              <a:off x="281450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grpSp>
      <p:sp>
        <p:nvSpPr>
          <p:cNvPr id="365" name="Rectangle 364"/>
          <p:cNvSpPr/>
          <p:nvPr/>
        </p:nvSpPr>
        <p:spPr>
          <a:xfrm>
            <a:off x="2922883" y="2471887"/>
            <a:ext cx="220980" cy="228601"/>
          </a:xfrm>
          <a:prstGeom prst="rect">
            <a:avLst/>
          </a:prstGeom>
          <a:solidFill>
            <a:schemeClr val="accent1">
              <a:alpha val="50000"/>
            </a:schemeClr>
          </a:solidFill>
          <a:ln w="38100" cmpd="sng">
            <a:solidFill>
              <a:schemeClr val="accent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dirty="0"/>
          </a:p>
        </p:txBody>
      </p:sp>
      <p:sp>
        <p:nvSpPr>
          <p:cNvPr id="367" name="Rectangle 366"/>
          <p:cNvSpPr/>
          <p:nvPr/>
        </p:nvSpPr>
        <p:spPr>
          <a:xfrm>
            <a:off x="3214983" y="3008890"/>
            <a:ext cx="220980" cy="228601"/>
          </a:xfrm>
          <a:prstGeom prst="rect">
            <a:avLst/>
          </a:prstGeom>
          <a:solidFill>
            <a:schemeClr val="accent1">
              <a:alpha val="50000"/>
            </a:schemeClr>
          </a:solidFill>
          <a:ln w="38100" cmpd="sng">
            <a:solidFill>
              <a:schemeClr val="accent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dirty="0"/>
          </a:p>
        </p:txBody>
      </p:sp>
      <p:sp>
        <p:nvSpPr>
          <p:cNvPr id="368" name="Rectangle 367"/>
          <p:cNvSpPr/>
          <p:nvPr/>
        </p:nvSpPr>
        <p:spPr>
          <a:xfrm>
            <a:off x="3370536" y="3539468"/>
            <a:ext cx="220980" cy="228601"/>
          </a:xfrm>
          <a:prstGeom prst="rect">
            <a:avLst/>
          </a:prstGeom>
          <a:solidFill>
            <a:schemeClr val="accent1">
              <a:alpha val="50000"/>
            </a:schemeClr>
          </a:solidFill>
          <a:ln w="38100" cmpd="sng">
            <a:solidFill>
              <a:schemeClr val="accent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dirty="0"/>
          </a:p>
        </p:txBody>
      </p:sp>
      <p:sp>
        <p:nvSpPr>
          <p:cNvPr id="369" name="Rectangle 368"/>
          <p:cNvSpPr/>
          <p:nvPr/>
        </p:nvSpPr>
        <p:spPr>
          <a:xfrm>
            <a:off x="3678123" y="4070046"/>
            <a:ext cx="220980" cy="228601"/>
          </a:xfrm>
          <a:prstGeom prst="rect">
            <a:avLst/>
          </a:prstGeom>
          <a:solidFill>
            <a:schemeClr val="accent1">
              <a:alpha val="50000"/>
            </a:schemeClr>
          </a:solidFill>
          <a:ln w="38100" cmpd="sng">
            <a:solidFill>
              <a:schemeClr val="accent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dirty="0"/>
          </a:p>
        </p:txBody>
      </p:sp>
      <p:sp>
        <p:nvSpPr>
          <p:cNvPr id="370" name="Rectangle 369"/>
          <p:cNvSpPr/>
          <p:nvPr/>
        </p:nvSpPr>
        <p:spPr>
          <a:xfrm>
            <a:off x="3957523" y="4600624"/>
            <a:ext cx="220980" cy="228601"/>
          </a:xfrm>
          <a:prstGeom prst="rect">
            <a:avLst/>
          </a:prstGeom>
          <a:solidFill>
            <a:schemeClr val="accent1">
              <a:alpha val="50000"/>
            </a:schemeClr>
          </a:solidFill>
          <a:ln w="38100" cmpd="sng">
            <a:solidFill>
              <a:schemeClr val="accent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dirty="0"/>
          </a:p>
        </p:txBody>
      </p:sp>
      <p:sp>
        <p:nvSpPr>
          <p:cNvPr id="371" name="Rectangle 370"/>
          <p:cNvSpPr/>
          <p:nvPr/>
        </p:nvSpPr>
        <p:spPr>
          <a:xfrm>
            <a:off x="4560363" y="5131202"/>
            <a:ext cx="220980" cy="228601"/>
          </a:xfrm>
          <a:prstGeom prst="rect">
            <a:avLst/>
          </a:prstGeom>
          <a:solidFill>
            <a:schemeClr val="accent1">
              <a:alpha val="50000"/>
            </a:schemeClr>
          </a:solidFill>
          <a:ln w="38100" cmpd="sng">
            <a:solidFill>
              <a:schemeClr val="accent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dirty="0"/>
          </a:p>
        </p:txBody>
      </p:sp>
      <p:sp>
        <p:nvSpPr>
          <p:cNvPr id="372" name="Rectangle 371"/>
          <p:cNvSpPr/>
          <p:nvPr/>
        </p:nvSpPr>
        <p:spPr>
          <a:xfrm>
            <a:off x="4277993" y="5661779"/>
            <a:ext cx="220980" cy="228601"/>
          </a:xfrm>
          <a:prstGeom prst="rect">
            <a:avLst/>
          </a:prstGeom>
          <a:solidFill>
            <a:schemeClr val="accent1">
              <a:alpha val="50000"/>
            </a:schemeClr>
          </a:solidFill>
          <a:ln w="38100" cmpd="sng">
            <a:solidFill>
              <a:schemeClr val="accent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dirty="0"/>
          </a:p>
        </p:txBody>
      </p:sp>
      <p:sp>
        <p:nvSpPr>
          <p:cNvPr id="373" name="Diamond 372"/>
          <p:cNvSpPr/>
          <p:nvPr/>
        </p:nvSpPr>
        <p:spPr>
          <a:xfrm>
            <a:off x="3211173" y="2471660"/>
            <a:ext cx="228600" cy="228600"/>
          </a:xfrm>
          <a:prstGeom prst="diamond">
            <a:avLst/>
          </a:prstGeom>
          <a:solidFill>
            <a:schemeClr val="accent3">
              <a:alpha val="50000"/>
            </a:schemeClr>
          </a:solidFill>
          <a:ln w="38100" cmpd="sng">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374" name="Diamond 373"/>
          <p:cNvSpPr/>
          <p:nvPr/>
        </p:nvSpPr>
        <p:spPr>
          <a:xfrm>
            <a:off x="3362916" y="3002961"/>
            <a:ext cx="228600" cy="228600"/>
          </a:xfrm>
          <a:prstGeom prst="diamond">
            <a:avLst/>
          </a:prstGeom>
          <a:solidFill>
            <a:schemeClr val="accent3">
              <a:alpha val="50000"/>
            </a:schemeClr>
          </a:solidFill>
          <a:ln w="38100" cmpd="sng">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375" name="Diamond 374"/>
          <p:cNvSpPr/>
          <p:nvPr/>
        </p:nvSpPr>
        <p:spPr>
          <a:xfrm>
            <a:off x="3362916" y="3545516"/>
            <a:ext cx="228600" cy="228600"/>
          </a:xfrm>
          <a:prstGeom prst="diamond">
            <a:avLst/>
          </a:prstGeom>
          <a:solidFill>
            <a:schemeClr val="accent3">
              <a:alpha val="50000"/>
            </a:schemeClr>
          </a:solidFill>
          <a:ln w="38100" cmpd="sng">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376" name="Diamond 375"/>
          <p:cNvSpPr/>
          <p:nvPr/>
        </p:nvSpPr>
        <p:spPr>
          <a:xfrm>
            <a:off x="3211173" y="4070046"/>
            <a:ext cx="228600" cy="228600"/>
          </a:xfrm>
          <a:prstGeom prst="diamond">
            <a:avLst/>
          </a:prstGeom>
          <a:solidFill>
            <a:schemeClr val="accent3">
              <a:alpha val="50000"/>
            </a:schemeClr>
          </a:solidFill>
          <a:ln w="38100" cmpd="sng">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377" name="Diamond 376"/>
          <p:cNvSpPr/>
          <p:nvPr/>
        </p:nvSpPr>
        <p:spPr>
          <a:xfrm>
            <a:off x="5159393" y="4603648"/>
            <a:ext cx="228600" cy="228600"/>
          </a:xfrm>
          <a:prstGeom prst="diamond">
            <a:avLst/>
          </a:prstGeom>
          <a:solidFill>
            <a:schemeClr val="accent3">
              <a:alpha val="50000"/>
            </a:schemeClr>
          </a:solidFill>
          <a:ln w="38100" cmpd="sng">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378" name="Diamond 377"/>
          <p:cNvSpPr/>
          <p:nvPr/>
        </p:nvSpPr>
        <p:spPr>
          <a:xfrm>
            <a:off x="6489103" y="5134184"/>
            <a:ext cx="228600" cy="228600"/>
          </a:xfrm>
          <a:prstGeom prst="diamond">
            <a:avLst/>
          </a:prstGeom>
          <a:solidFill>
            <a:schemeClr val="accent3">
              <a:alpha val="50000"/>
            </a:schemeClr>
          </a:solidFill>
          <a:ln w="38100" cmpd="sng">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379" name="Diamond 378"/>
          <p:cNvSpPr/>
          <p:nvPr/>
        </p:nvSpPr>
        <p:spPr>
          <a:xfrm>
            <a:off x="5759263" y="5661779"/>
            <a:ext cx="228600" cy="228600"/>
          </a:xfrm>
          <a:prstGeom prst="diamond">
            <a:avLst/>
          </a:prstGeom>
          <a:solidFill>
            <a:schemeClr val="accent3">
              <a:alpha val="50000"/>
            </a:schemeClr>
          </a:solidFill>
          <a:ln w="38100" cmpd="sng">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380" name="Oval 379"/>
          <p:cNvSpPr/>
          <p:nvPr/>
        </p:nvSpPr>
        <p:spPr>
          <a:xfrm>
            <a:off x="2779901" y="2471888"/>
            <a:ext cx="231882" cy="228600"/>
          </a:xfrm>
          <a:prstGeom prst="ellipse">
            <a:avLst/>
          </a:prstGeom>
          <a:solidFill>
            <a:srgbClr val="EEA224">
              <a:alpha val="50000"/>
            </a:srgbClr>
          </a:solidFill>
          <a:ln w="38100" cmpd="sng">
            <a:solidFill>
              <a:srgbClr val="7F53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1" name="Oval 380"/>
          <p:cNvSpPr/>
          <p:nvPr/>
        </p:nvSpPr>
        <p:spPr>
          <a:xfrm>
            <a:off x="2930132" y="3014328"/>
            <a:ext cx="231882" cy="228600"/>
          </a:xfrm>
          <a:prstGeom prst="ellipse">
            <a:avLst/>
          </a:prstGeom>
          <a:solidFill>
            <a:srgbClr val="EEA224">
              <a:alpha val="50000"/>
            </a:srgbClr>
          </a:solidFill>
          <a:ln w="38100" cmpd="sng">
            <a:solidFill>
              <a:srgbClr val="7F53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2" name="Oval 381"/>
          <p:cNvSpPr/>
          <p:nvPr/>
        </p:nvSpPr>
        <p:spPr>
          <a:xfrm>
            <a:off x="3069832" y="3539468"/>
            <a:ext cx="231882" cy="228600"/>
          </a:xfrm>
          <a:prstGeom prst="ellipse">
            <a:avLst/>
          </a:prstGeom>
          <a:solidFill>
            <a:srgbClr val="EEA224">
              <a:alpha val="50000"/>
            </a:srgbClr>
          </a:solidFill>
          <a:ln w="38100" cmpd="sng">
            <a:solidFill>
              <a:srgbClr val="7F53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3" name="Oval 382"/>
          <p:cNvSpPr/>
          <p:nvPr/>
        </p:nvSpPr>
        <p:spPr>
          <a:xfrm>
            <a:off x="3352202" y="4063621"/>
            <a:ext cx="231882" cy="228600"/>
          </a:xfrm>
          <a:prstGeom prst="ellipse">
            <a:avLst/>
          </a:prstGeom>
          <a:solidFill>
            <a:srgbClr val="EEA224">
              <a:alpha val="50000"/>
            </a:srgbClr>
          </a:solidFill>
          <a:ln w="38100" cmpd="sng">
            <a:solidFill>
              <a:srgbClr val="7F53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4" name="Oval 383"/>
          <p:cNvSpPr/>
          <p:nvPr/>
        </p:nvSpPr>
        <p:spPr>
          <a:xfrm>
            <a:off x="3672672" y="4600624"/>
            <a:ext cx="231882" cy="228600"/>
          </a:xfrm>
          <a:prstGeom prst="ellipse">
            <a:avLst/>
          </a:prstGeom>
          <a:solidFill>
            <a:srgbClr val="EEA224">
              <a:alpha val="50000"/>
            </a:srgbClr>
          </a:solidFill>
          <a:ln w="38100" cmpd="sng">
            <a:solidFill>
              <a:srgbClr val="7F53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5" name="Oval 384"/>
          <p:cNvSpPr/>
          <p:nvPr/>
        </p:nvSpPr>
        <p:spPr>
          <a:xfrm>
            <a:off x="4102303" y="5131202"/>
            <a:ext cx="231882" cy="228600"/>
          </a:xfrm>
          <a:prstGeom prst="ellipse">
            <a:avLst/>
          </a:prstGeom>
          <a:solidFill>
            <a:srgbClr val="EEA224">
              <a:alpha val="50000"/>
            </a:srgbClr>
          </a:solidFill>
          <a:ln w="38100" cmpd="sng">
            <a:solidFill>
              <a:srgbClr val="7F53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6" name="Oval 385"/>
          <p:cNvSpPr/>
          <p:nvPr/>
        </p:nvSpPr>
        <p:spPr>
          <a:xfrm>
            <a:off x="3952072" y="5661779"/>
            <a:ext cx="231882" cy="228600"/>
          </a:xfrm>
          <a:prstGeom prst="ellipse">
            <a:avLst/>
          </a:prstGeom>
          <a:solidFill>
            <a:srgbClr val="EEA224">
              <a:alpha val="50000"/>
            </a:srgbClr>
          </a:solidFill>
          <a:ln w="38100" cmpd="sng">
            <a:solidFill>
              <a:srgbClr val="7F53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4-Point Star 386"/>
          <p:cNvSpPr/>
          <p:nvPr/>
        </p:nvSpPr>
        <p:spPr>
          <a:xfrm>
            <a:off x="2472519" y="2492134"/>
            <a:ext cx="220827" cy="220826"/>
          </a:xfrm>
          <a:prstGeom prst="star4">
            <a:avLst>
              <a:gd name="adj" fmla="val 24120"/>
            </a:avLst>
          </a:prstGeom>
          <a:solidFill>
            <a:schemeClr val="accent2">
              <a:alpha val="50000"/>
            </a:schemeClr>
          </a:solidFill>
          <a:ln w="38100" cmpd="sng">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8" name="4-Point Star 387"/>
          <p:cNvSpPr/>
          <p:nvPr/>
        </p:nvSpPr>
        <p:spPr>
          <a:xfrm>
            <a:off x="2611467" y="3008890"/>
            <a:ext cx="220827" cy="220826"/>
          </a:xfrm>
          <a:prstGeom prst="star4">
            <a:avLst>
              <a:gd name="adj" fmla="val 24120"/>
            </a:avLst>
          </a:prstGeom>
          <a:solidFill>
            <a:schemeClr val="accent2">
              <a:alpha val="50000"/>
            </a:schemeClr>
          </a:solidFill>
          <a:ln w="38100" cmpd="sng">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9" name="4-Point Star 388"/>
          <p:cNvSpPr/>
          <p:nvPr/>
        </p:nvSpPr>
        <p:spPr>
          <a:xfrm>
            <a:off x="2941187" y="3539468"/>
            <a:ext cx="220827" cy="220826"/>
          </a:xfrm>
          <a:prstGeom prst="star4">
            <a:avLst>
              <a:gd name="adj" fmla="val 24120"/>
            </a:avLst>
          </a:prstGeom>
          <a:solidFill>
            <a:schemeClr val="accent2">
              <a:alpha val="50000"/>
            </a:schemeClr>
          </a:solidFill>
          <a:ln w="38100" cmpd="sng">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0" name="4-Point Star 389"/>
          <p:cNvSpPr/>
          <p:nvPr/>
        </p:nvSpPr>
        <p:spPr>
          <a:xfrm>
            <a:off x="2471767" y="4076206"/>
            <a:ext cx="220827" cy="220826"/>
          </a:xfrm>
          <a:prstGeom prst="star4">
            <a:avLst>
              <a:gd name="adj" fmla="val 24120"/>
            </a:avLst>
          </a:prstGeom>
          <a:solidFill>
            <a:schemeClr val="accent2">
              <a:alpha val="50000"/>
            </a:schemeClr>
          </a:solidFill>
          <a:ln w="38100" cmpd="sng">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1" name="4-Point Star 390"/>
          <p:cNvSpPr/>
          <p:nvPr/>
        </p:nvSpPr>
        <p:spPr>
          <a:xfrm>
            <a:off x="2922883" y="4609694"/>
            <a:ext cx="220827" cy="220826"/>
          </a:xfrm>
          <a:prstGeom prst="star4">
            <a:avLst>
              <a:gd name="adj" fmla="val 24120"/>
            </a:avLst>
          </a:prstGeom>
          <a:solidFill>
            <a:schemeClr val="accent2">
              <a:alpha val="50000"/>
            </a:schemeClr>
          </a:solidFill>
          <a:ln w="38100" cmpd="sng">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2" name="4-Point Star 391"/>
          <p:cNvSpPr/>
          <p:nvPr/>
        </p:nvSpPr>
        <p:spPr>
          <a:xfrm>
            <a:off x="2788081" y="5131202"/>
            <a:ext cx="220827" cy="220826"/>
          </a:xfrm>
          <a:prstGeom prst="star4">
            <a:avLst>
              <a:gd name="adj" fmla="val 24120"/>
            </a:avLst>
          </a:prstGeom>
          <a:solidFill>
            <a:schemeClr val="accent2">
              <a:alpha val="50000"/>
            </a:schemeClr>
          </a:solidFill>
          <a:ln w="38100" cmpd="sng">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3" name="4-Point Star 392"/>
          <p:cNvSpPr/>
          <p:nvPr/>
        </p:nvSpPr>
        <p:spPr>
          <a:xfrm>
            <a:off x="4700063" y="5675601"/>
            <a:ext cx="220827" cy="220826"/>
          </a:xfrm>
          <a:prstGeom prst="star4">
            <a:avLst>
              <a:gd name="adj" fmla="val 24120"/>
            </a:avLst>
          </a:prstGeom>
          <a:solidFill>
            <a:schemeClr val="accent2">
              <a:alpha val="50000"/>
            </a:schemeClr>
          </a:solidFill>
          <a:ln w="38100" cmpd="sng">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TextBox 188"/>
          <p:cNvSpPr txBox="1"/>
          <p:nvPr/>
        </p:nvSpPr>
        <p:spPr>
          <a:xfrm>
            <a:off x="3911812" y="1815991"/>
            <a:ext cx="889849" cy="169277"/>
          </a:xfrm>
          <a:prstGeom prst="rect">
            <a:avLst/>
          </a:prstGeom>
          <a:noFill/>
        </p:spPr>
        <p:txBody>
          <a:bodyPr wrap="square" tIns="0" bIns="0" rtlCol="0" anchor="ctr">
            <a:spAutoFit/>
          </a:bodyPr>
          <a:lstStyle/>
          <a:p>
            <a:r>
              <a:rPr lang="en-US" sz="1100" dirty="0"/>
              <a:t>Stand-alone</a:t>
            </a:r>
          </a:p>
        </p:txBody>
      </p:sp>
      <p:sp>
        <p:nvSpPr>
          <p:cNvPr id="190" name="Oval 189"/>
          <p:cNvSpPr/>
          <p:nvPr/>
        </p:nvSpPr>
        <p:spPr>
          <a:xfrm>
            <a:off x="3679929" y="1786330"/>
            <a:ext cx="231882" cy="228600"/>
          </a:xfrm>
          <a:prstGeom prst="ellipse">
            <a:avLst/>
          </a:prstGeom>
          <a:solidFill>
            <a:srgbClr val="EEA224">
              <a:alpha val="50000"/>
            </a:srgbClr>
          </a:solidFill>
          <a:ln w="38100" cmpd="sng">
            <a:solidFill>
              <a:srgbClr val="7F53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TextBox 190"/>
          <p:cNvSpPr txBox="1"/>
          <p:nvPr/>
        </p:nvSpPr>
        <p:spPr>
          <a:xfrm>
            <a:off x="5806787" y="6119861"/>
            <a:ext cx="3172827" cy="369332"/>
          </a:xfrm>
          <a:prstGeom prst="rect">
            <a:avLst/>
          </a:prstGeom>
          <a:noFill/>
        </p:spPr>
        <p:txBody>
          <a:bodyPr wrap="square" rtlCol="0">
            <a:spAutoFit/>
          </a:bodyPr>
          <a:lstStyle/>
          <a:p>
            <a:pPr>
              <a:tabLst>
                <a:tab pos="1593850" algn="l"/>
              </a:tabLst>
            </a:pPr>
            <a:r>
              <a:rPr lang="en-US" sz="900" dirty="0"/>
              <a:t>Parish-based  n=146	</a:t>
            </a:r>
            <a:r>
              <a:rPr lang="en-US" sz="900"/>
              <a:t>Stand-alone Newman </a:t>
            </a:r>
            <a:r>
              <a:rPr lang="en-US" sz="900" dirty="0"/>
              <a:t>n=206</a:t>
            </a:r>
            <a:br>
              <a:rPr lang="en-US" sz="900" dirty="0"/>
            </a:br>
            <a:r>
              <a:rPr lang="en-US" sz="900" dirty="0"/>
              <a:t>Missionary Organization  n=250</a:t>
            </a:r>
            <a:r>
              <a:rPr lang="en-US" sz="900"/>
              <a:t>	Office-based  </a:t>
            </a:r>
            <a:r>
              <a:rPr lang="en-US" sz="900" dirty="0"/>
              <a:t>n=329	</a:t>
            </a:r>
          </a:p>
        </p:txBody>
      </p:sp>
    </p:spTree>
    <p:extLst>
      <p:ext uri="{BB962C8B-B14F-4D97-AF65-F5344CB8AC3E}">
        <p14:creationId xmlns:p14="http://schemas.microsoft.com/office/powerpoint/2010/main" val="1451756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6490010"/>
            <a:ext cx="9143999" cy="367990"/>
          </a:xfrm>
          <a:prstGeom prst="rect">
            <a:avLst/>
          </a:prstGeom>
          <a:solidFill>
            <a:srgbClr val="B2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5373384" y="6577570"/>
            <a:ext cx="3606230" cy="215444"/>
          </a:xfrm>
          <a:prstGeom prst="rect">
            <a:avLst/>
          </a:prstGeom>
          <a:noFill/>
        </p:spPr>
        <p:txBody>
          <a:bodyPr wrap="square" rtlCol="0">
            <a:spAutoFit/>
          </a:bodyPr>
          <a:lstStyle/>
          <a:p>
            <a:pPr algn="r"/>
            <a:fld id="{D87A6DA5-A49C-AE44-90B5-FA07B3D6FBAE}" type="slidenum">
              <a:rPr lang="en-US" sz="800" b="1" smtClean="0">
                <a:solidFill>
                  <a:schemeClr val="bg1"/>
                </a:solidFill>
                <a:latin typeface="Arial" charset="0"/>
                <a:ea typeface="Arial" charset="0"/>
                <a:cs typeface="Arial" charset="0"/>
              </a:rPr>
              <a:t>22</a:t>
            </a:fld>
            <a:endParaRPr lang="en-US" sz="800" b="1" dirty="0">
              <a:solidFill>
                <a:schemeClr val="bg1"/>
              </a:solidFill>
              <a:latin typeface="Arial" charset="0"/>
              <a:ea typeface="Arial" charset="0"/>
              <a:cs typeface="Arial" charset="0"/>
            </a:endParaRPr>
          </a:p>
        </p:txBody>
      </p:sp>
      <p:sp>
        <p:nvSpPr>
          <p:cNvPr id="16" name="TextBox 15"/>
          <p:cNvSpPr txBox="1"/>
          <p:nvPr/>
        </p:nvSpPr>
        <p:spPr>
          <a:xfrm>
            <a:off x="5373384" y="6577570"/>
            <a:ext cx="3606230" cy="215444"/>
          </a:xfrm>
          <a:prstGeom prst="rect">
            <a:avLst/>
          </a:prstGeom>
          <a:noFill/>
        </p:spPr>
        <p:txBody>
          <a:bodyPr wrap="square" rtlCol="0">
            <a:spAutoFit/>
          </a:bodyPr>
          <a:lstStyle/>
          <a:p>
            <a:pPr algn="r"/>
            <a:fld id="{6AA631CD-0ED6-5241-B04D-327E06B10D85}" type="slidenum">
              <a:rPr lang="en-US" sz="800" b="1">
                <a:solidFill>
                  <a:schemeClr val="bg1"/>
                </a:solidFill>
                <a:latin typeface="Arial" charset="0"/>
                <a:ea typeface="Arial" charset="0"/>
                <a:cs typeface="Arial" charset="0"/>
              </a:rPr>
              <a:t>22</a:t>
            </a:fld>
            <a:endParaRPr lang="en-US" sz="800" b="1" dirty="0">
              <a:solidFill>
                <a:schemeClr val="bg1"/>
              </a:solidFill>
              <a:latin typeface="Arial" charset="0"/>
              <a:ea typeface="Arial" charset="0"/>
              <a:cs typeface="Arial" charset="0"/>
            </a:endParaRPr>
          </a:p>
        </p:txBody>
      </p:sp>
      <p:sp>
        <p:nvSpPr>
          <p:cNvPr id="26" name="TextBox 25"/>
          <p:cNvSpPr txBox="1"/>
          <p:nvPr/>
        </p:nvSpPr>
        <p:spPr>
          <a:xfrm>
            <a:off x="381000" y="102742"/>
            <a:ext cx="8084906" cy="1078024"/>
          </a:xfrm>
          <a:prstGeom prst="rect">
            <a:avLst/>
          </a:prstGeom>
          <a:noFill/>
        </p:spPr>
        <p:txBody>
          <a:bodyPr wrap="square" rtlCol="0" anchor="b" anchorCtr="0">
            <a:noAutofit/>
          </a:bodyPr>
          <a:lstStyle/>
          <a:p>
            <a:r>
              <a:rPr lang="en-US" sz="2200" b="1" dirty="0">
                <a:solidFill>
                  <a:srgbClr val="B2005C"/>
                </a:solidFill>
                <a:latin typeface="Arial" charset="0"/>
                <a:ea typeface="Arial" charset="0"/>
                <a:cs typeface="Arial" charset="0"/>
              </a:rPr>
              <a:t>Less Frequent Participation in Spiritual Disciplines:</a:t>
            </a:r>
            <a:br>
              <a:rPr lang="en-US" sz="2200" b="1" dirty="0">
                <a:solidFill>
                  <a:srgbClr val="B2005C"/>
                </a:solidFill>
                <a:latin typeface="Arial" charset="0"/>
                <a:ea typeface="Arial" charset="0"/>
                <a:cs typeface="Arial" charset="0"/>
              </a:rPr>
            </a:br>
            <a:r>
              <a:rPr lang="en-US" sz="2200" b="1" dirty="0">
                <a:solidFill>
                  <a:srgbClr val="B2005C"/>
                </a:solidFill>
                <a:latin typeface="Arial" charset="0"/>
                <a:ea typeface="Arial" charset="0"/>
                <a:cs typeface="Arial" charset="0"/>
              </a:rPr>
              <a:t>By Organization Type</a:t>
            </a:r>
          </a:p>
        </p:txBody>
      </p:sp>
      <p:sp>
        <p:nvSpPr>
          <p:cNvPr id="28" name="TextBox 27"/>
          <p:cNvSpPr txBox="1"/>
          <p:nvPr/>
        </p:nvSpPr>
        <p:spPr>
          <a:xfrm>
            <a:off x="44346" y="6566283"/>
            <a:ext cx="3606230" cy="215444"/>
          </a:xfrm>
          <a:prstGeom prst="rect">
            <a:avLst/>
          </a:prstGeom>
          <a:noFill/>
        </p:spPr>
        <p:txBody>
          <a:bodyPr wrap="square" rtlCol="0">
            <a:spAutoFit/>
          </a:bodyPr>
          <a:lstStyle/>
          <a:p>
            <a:r>
              <a:rPr lang="en-US" sz="800" b="1" dirty="0">
                <a:solidFill>
                  <a:schemeClr val="bg1"/>
                </a:solidFill>
                <a:latin typeface="Arial" charset="0"/>
                <a:ea typeface="Arial" charset="0"/>
                <a:cs typeface="Arial" charset="0"/>
              </a:rPr>
              <a:t>Spiritual Discipline</a:t>
            </a:r>
          </a:p>
        </p:txBody>
      </p:sp>
      <p:sp>
        <p:nvSpPr>
          <p:cNvPr id="13" name="TextBox 12"/>
          <p:cNvSpPr txBox="1"/>
          <p:nvPr/>
        </p:nvSpPr>
        <p:spPr>
          <a:xfrm>
            <a:off x="-1" y="6116348"/>
            <a:ext cx="5495545" cy="369332"/>
          </a:xfrm>
          <a:prstGeom prst="rect">
            <a:avLst/>
          </a:prstGeom>
          <a:noFill/>
        </p:spPr>
        <p:txBody>
          <a:bodyPr wrap="square" rtlCol="0">
            <a:spAutoFit/>
          </a:bodyPr>
          <a:lstStyle/>
          <a:p>
            <a:pPr marL="344488" indent="-344488"/>
            <a:r>
              <a:rPr lang="en-US" sz="900" dirty="0"/>
              <a:t>Q106	How often do you participate in the following spiritual disciplines in your personal practice? </a:t>
            </a:r>
            <a:br>
              <a:rPr lang="is-IS" sz="900" dirty="0"/>
            </a:br>
            <a:r>
              <a:rPr lang="is-IS" sz="900" dirty="0"/>
              <a:t>Response options: Daily, Weekly, Monthly, Quarterly, Annually, Never</a:t>
            </a:r>
            <a:endParaRPr lang="en-US" sz="900" dirty="0"/>
          </a:p>
        </p:txBody>
      </p:sp>
      <p:graphicFrame>
        <p:nvGraphicFramePr>
          <p:cNvPr id="14" name="Table 13"/>
          <p:cNvGraphicFramePr>
            <a:graphicFrameLocks noGrp="1"/>
          </p:cNvGraphicFramePr>
          <p:nvPr>
            <p:extLst/>
          </p:nvPr>
        </p:nvGraphicFramePr>
        <p:xfrm>
          <a:off x="0" y="2318891"/>
          <a:ext cx="2248288" cy="3732584"/>
        </p:xfrm>
        <a:graphic>
          <a:graphicData uri="http://schemas.openxmlformats.org/drawingml/2006/table">
            <a:tbl>
              <a:tblPr firstRow="1" bandRow="1">
                <a:tableStyleId>{2D5ABB26-0587-4C30-8999-92F81FD0307C}</a:tableStyleId>
              </a:tblPr>
              <a:tblGrid>
                <a:gridCol w="2248288">
                  <a:extLst>
                    <a:ext uri="{9D8B030D-6E8A-4147-A177-3AD203B41FA5}">
                      <a16:colId xmlns:a16="http://schemas.microsoft.com/office/drawing/2014/main" val="20000"/>
                    </a:ext>
                  </a:extLst>
                </a:gridCol>
              </a:tblGrid>
              <a:tr h="466573">
                <a:tc>
                  <a:txBody>
                    <a:bodyPr/>
                    <a:lstStyle/>
                    <a:p>
                      <a:pPr algn="r" fontAlgn="b"/>
                      <a:r>
                        <a:rPr lang="en-US" sz="1100" b="1" i="0" u="none" strike="noStrike" dirty="0">
                          <a:solidFill>
                            <a:srgbClr val="000000"/>
                          </a:solidFill>
                          <a:effectLst/>
                          <a:latin typeface="Calibri"/>
                        </a:rPr>
                        <a:t>Faith sharing</a:t>
                      </a: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66573">
                <a:tc>
                  <a:txBody>
                    <a:bodyPr/>
                    <a:lstStyle/>
                    <a:p>
                      <a:pPr algn="r" fontAlgn="b"/>
                      <a:r>
                        <a:rPr lang="en-US" sz="1100" b="1" i="0" u="none" strike="noStrike" dirty="0">
                          <a:solidFill>
                            <a:srgbClr val="000000"/>
                          </a:solidFill>
                          <a:effectLst/>
                          <a:latin typeface="Calibri"/>
                        </a:rPr>
                        <a:t>Sabbath time</a:t>
                      </a: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66573">
                <a:tc>
                  <a:txBody>
                    <a:bodyPr/>
                    <a:lstStyle/>
                    <a:p>
                      <a:pPr algn="r" fontAlgn="b"/>
                      <a:r>
                        <a:rPr lang="en-US" sz="1100" b="1" i="0" u="none" strike="noStrike" dirty="0">
                          <a:solidFill>
                            <a:srgbClr val="000000"/>
                          </a:solidFill>
                          <a:effectLst/>
                          <a:latin typeface="Calibri"/>
                        </a:rPr>
                        <a:t>Praise and worship, art, and music</a:t>
                      </a: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66573">
                <a:tc>
                  <a:txBody>
                    <a:bodyPr/>
                    <a:lstStyle/>
                    <a:p>
                      <a:pPr algn="r" fontAlgn="b"/>
                      <a:r>
                        <a:rPr lang="en-US" sz="1100" b="1" i="0" u="none" strike="noStrike" dirty="0">
                          <a:solidFill>
                            <a:srgbClr val="000000"/>
                          </a:solidFill>
                          <a:effectLst/>
                          <a:latin typeface="Calibri"/>
                        </a:rPr>
                        <a:t>Service/Work</a:t>
                      </a:r>
                      <a:r>
                        <a:rPr lang="en-US" sz="1100" b="1" i="0" u="none" strike="noStrike" baseline="0" dirty="0">
                          <a:solidFill>
                            <a:srgbClr val="000000"/>
                          </a:solidFill>
                          <a:effectLst/>
                          <a:latin typeface="Calibri"/>
                        </a:rPr>
                        <a:t> for justice</a:t>
                      </a:r>
                      <a:endParaRPr lang="en-US" sz="1100" b="1" i="0" u="none" strike="noStrike" dirty="0">
                        <a:solidFill>
                          <a:srgbClr val="000000"/>
                        </a:solidFill>
                        <a:effectLst/>
                        <a:latin typeface="Calibri"/>
                      </a:endParaRP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66573">
                <a:tc>
                  <a:txBody>
                    <a:bodyPr/>
                    <a:lstStyle/>
                    <a:p>
                      <a:pPr algn="r" fontAlgn="b"/>
                      <a:r>
                        <a:rPr lang="en-US" sz="1100" b="1" i="0" u="none" strike="noStrike" dirty="0">
                          <a:solidFill>
                            <a:srgbClr val="000000"/>
                          </a:solidFill>
                          <a:effectLst/>
                          <a:latin typeface="Calibri"/>
                        </a:rPr>
                        <a:t>Accountability/Support</a:t>
                      </a:r>
                      <a:r>
                        <a:rPr lang="en-US" sz="1100" b="1" i="0" u="none" strike="noStrike" baseline="0" dirty="0">
                          <a:solidFill>
                            <a:srgbClr val="000000"/>
                          </a:solidFill>
                          <a:effectLst/>
                          <a:latin typeface="Calibri"/>
                        </a:rPr>
                        <a:t> group</a:t>
                      </a:r>
                      <a:endParaRPr lang="en-US" sz="1100" b="1" i="0" u="none" strike="noStrike" dirty="0">
                        <a:solidFill>
                          <a:srgbClr val="000000"/>
                        </a:solidFill>
                        <a:effectLst/>
                        <a:latin typeface="Calibri"/>
                      </a:endParaRP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66573">
                <a:tc>
                  <a:txBody>
                    <a:bodyPr/>
                    <a:lstStyle/>
                    <a:p>
                      <a:pPr algn="r" fontAlgn="b"/>
                      <a:r>
                        <a:rPr lang="en-US" sz="1100" b="1" i="0" u="none" strike="noStrike" dirty="0">
                          <a:solidFill>
                            <a:srgbClr val="000000"/>
                          </a:solidFill>
                          <a:effectLst/>
                          <a:latin typeface="Calibri"/>
                        </a:rPr>
                        <a:t>Receiving spiritual direction</a:t>
                      </a: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66573">
                <a:tc>
                  <a:txBody>
                    <a:bodyPr/>
                    <a:lstStyle/>
                    <a:p>
                      <a:pPr algn="r" fontAlgn="b"/>
                      <a:r>
                        <a:rPr lang="en-US" sz="1100" b="1" i="0" u="none" strike="noStrike" dirty="0">
                          <a:solidFill>
                            <a:srgbClr val="000000"/>
                          </a:solidFill>
                          <a:effectLst/>
                          <a:latin typeface="Calibri"/>
                        </a:rPr>
                        <a:t>Sacrament of Reconciliation</a:t>
                      </a: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66573">
                <a:tc>
                  <a:txBody>
                    <a:bodyPr/>
                    <a:lstStyle/>
                    <a:p>
                      <a:pPr algn="r" fontAlgn="b"/>
                      <a:r>
                        <a:rPr lang="en-US" sz="1100" b="1" i="0" u="none" strike="noStrike" dirty="0">
                          <a:solidFill>
                            <a:srgbClr val="000000"/>
                          </a:solidFill>
                          <a:effectLst/>
                          <a:latin typeface="Calibri"/>
                        </a:rPr>
                        <a:t>Ecumenical/Interfaith</a:t>
                      </a:r>
                      <a:r>
                        <a:rPr lang="en-US" sz="1100" b="1" i="0" u="none" strike="noStrike" baseline="0" dirty="0">
                          <a:solidFill>
                            <a:srgbClr val="000000"/>
                          </a:solidFill>
                          <a:effectLst/>
                          <a:latin typeface="Calibri"/>
                        </a:rPr>
                        <a:t> prayer</a:t>
                      </a:r>
                      <a:endParaRPr lang="en-US" sz="1100" b="1" i="0" u="none" strike="noStrike" dirty="0">
                        <a:solidFill>
                          <a:srgbClr val="000000"/>
                        </a:solidFill>
                        <a:effectLst/>
                        <a:latin typeface="Calibri"/>
                      </a:endParaRPr>
                    </a:p>
                  </a:txBody>
                  <a:tcPr marL="12700" marR="12700" marT="1270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269" name="TextBox 268"/>
          <p:cNvSpPr txBox="1"/>
          <p:nvPr/>
        </p:nvSpPr>
        <p:spPr>
          <a:xfrm>
            <a:off x="5806787" y="6119861"/>
            <a:ext cx="3172827" cy="369332"/>
          </a:xfrm>
          <a:prstGeom prst="rect">
            <a:avLst/>
          </a:prstGeom>
          <a:noFill/>
        </p:spPr>
        <p:txBody>
          <a:bodyPr wrap="square" rtlCol="0">
            <a:spAutoFit/>
          </a:bodyPr>
          <a:lstStyle/>
          <a:p>
            <a:pPr>
              <a:tabLst>
                <a:tab pos="1593850" algn="l"/>
              </a:tabLst>
            </a:pPr>
            <a:r>
              <a:rPr lang="en-US" sz="900" dirty="0"/>
              <a:t>Parish-based  n=146	</a:t>
            </a:r>
            <a:r>
              <a:rPr lang="en-US" sz="900"/>
              <a:t>Stand-alone Newman </a:t>
            </a:r>
            <a:r>
              <a:rPr lang="en-US" sz="900" dirty="0"/>
              <a:t>n=206</a:t>
            </a:r>
            <a:br>
              <a:rPr lang="en-US" sz="900" dirty="0"/>
            </a:br>
            <a:r>
              <a:rPr lang="en-US" sz="900" dirty="0"/>
              <a:t>Missionary Organization  n=250</a:t>
            </a:r>
            <a:r>
              <a:rPr lang="en-US" sz="900"/>
              <a:t>	Office-based  </a:t>
            </a:r>
            <a:r>
              <a:rPr lang="en-US" sz="900" dirty="0"/>
              <a:t>n=329	</a:t>
            </a:r>
          </a:p>
        </p:txBody>
      </p:sp>
      <p:grpSp>
        <p:nvGrpSpPr>
          <p:cNvPr id="268" name="Group 267"/>
          <p:cNvGrpSpPr/>
          <p:nvPr/>
        </p:nvGrpSpPr>
        <p:grpSpPr>
          <a:xfrm>
            <a:off x="2443233" y="2454122"/>
            <a:ext cx="5940325" cy="234648"/>
            <a:chOff x="2443233" y="2478312"/>
            <a:chExt cx="5940325" cy="234648"/>
          </a:xfrm>
        </p:grpSpPr>
        <p:cxnSp>
          <p:nvCxnSpPr>
            <p:cNvPr id="270" name="Straight Connector 269"/>
            <p:cNvCxnSpPr/>
            <p:nvPr/>
          </p:nvCxnSpPr>
          <p:spPr>
            <a:xfrm>
              <a:off x="2443233" y="2595636"/>
              <a:ext cx="5920817" cy="0"/>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71" name="Straight Connector 270"/>
            <p:cNvCxnSpPr/>
            <p:nvPr/>
          </p:nvCxnSpPr>
          <p:spPr>
            <a:xfrm>
              <a:off x="2443233"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72" name="Straight Connector 271"/>
            <p:cNvCxnSpPr/>
            <p:nvPr/>
          </p:nvCxnSpPr>
          <p:spPr>
            <a:xfrm>
              <a:off x="3928313"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73" name="Straight Connector 272"/>
            <p:cNvCxnSpPr/>
            <p:nvPr/>
          </p:nvCxnSpPr>
          <p:spPr>
            <a:xfrm>
              <a:off x="3185773" y="25270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74" name="Straight Connector 273"/>
            <p:cNvCxnSpPr/>
            <p:nvPr/>
          </p:nvCxnSpPr>
          <p:spPr>
            <a:xfrm>
              <a:off x="5413393"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75" name="Straight Connector 274"/>
            <p:cNvCxnSpPr/>
            <p:nvPr/>
          </p:nvCxnSpPr>
          <p:spPr>
            <a:xfrm>
              <a:off x="6898473"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76" name="Straight Connector 275"/>
            <p:cNvCxnSpPr/>
            <p:nvPr/>
          </p:nvCxnSpPr>
          <p:spPr>
            <a:xfrm>
              <a:off x="8383558"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77" name="Straight Connector 276"/>
            <p:cNvCxnSpPr/>
            <p:nvPr/>
          </p:nvCxnSpPr>
          <p:spPr>
            <a:xfrm>
              <a:off x="4670853" y="25270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78" name="Straight Connector 277"/>
            <p:cNvCxnSpPr/>
            <p:nvPr/>
          </p:nvCxnSpPr>
          <p:spPr>
            <a:xfrm>
              <a:off x="6155933" y="25270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79" name="Straight Connector 278"/>
            <p:cNvCxnSpPr/>
            <p:nvPr/>
          </p:nvCxnSpPr>
          <p:spPr>
            <a:xfrm>
              <a:off x="7641013" y="25270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80" name="Straight Connector 279"/>
            <p:cNvCxnSpPr/>
            <p:nvPr/>
          </p:nvCxnSpPr>
          <p:spPr>
            <a:xfrm>
              <a:off x="801228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81" name="Straight Connector 280"/>
            <p:cNvCxnSpPr/>
            <p:nvPr/>
          </p:nvCxnSpPr>
          <p:spPr>
            <a:xfrm>
              <a:off x="726974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82" name="Straight Connector 281"/>
            <p:cNvCxnSpPr/>
            <p:nvPr/>
          </p:nvCxnSpPr>
          <p:spPr>
            <a:xfrm>
              <a:off x="652720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83" name="Straight Connector 282"/>
            <p:cNvCxnSpPr/>
            <p:nvPr/>
          </p:nvCxnSpPr>
          <p:spPr>
            <a:xfrm>
              <a:off x="578466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84" name="Straight Connector 283"/>
            <p:cNvCxnSpPr/>
            <p:nvPr/>
          </p:nvCxnSpPr>
          <p:spPr>
            <a:xfrm>
              <a:off x="504212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85" name="Straight Connector 284"/>
            <p:cNvCxnSpPr/>
            <p:nvPr/>
          </p:nvCxnSpPr>
          <p:spPr>
            <a:xfrm>
              <a:off x="429958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86" name="Straight Connector 285"/>
            <p:cNvCxnSpPr/>
            <p:nvPr/>
          </p:nvCxnSpPr>
          <p:spPr>
            <a:xfrm>
              <a:off x="355704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87" name="Straight Connector 286"/>
            <p:cNvCxnSpPr/>
            <p:nvPr/>
          </p:nvCxnSpPr>
          <p:spPr>
            <a:xfrm>
              <a:off x="281450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grpSp>
      <p:graphicFrame>
        <p:nvGraphicFramePr>
          <p:cNvPr id="288" name="Table 287"/>
          <p:cNvGraphicFramePr>
            <a:graphicFrameLocks noGrp="1"/>
          </p:cNvGraphicFramePr>
          <p:nvPr>
            <p:extLst/>
          </p:nvPr>
        </p:nvGraphicFramePr>
        <p:xfrm>
          <a:off x="1681239" y="2132267"/>
          <a:ext cx="7418240" cy="243840"/>
        </p:xfrm>
        <a:graphic>
          <a:graphicData uri="http://schemas.openxmlformats.org/drawingml/2006/table">
            <a:tbl>
              <a:tblPr firstRow="1" bandRow="1">
                <a:tableStyleId>{5C22544A-7EE6-4342-B048-85BDC9FD1C3A}</a:tableStyleId>
              </a:tblPr>
              <a:tblGrid>
                <a:gridCol w="1483648">
                  <a:extLst>
                    <a:ext uri="{9D8B030D-6E8A-4147-A177-3AD203B41FA5}">
                      <a16:colId xmlns:a16="http://schemas.microsoft.com/office/drawing/2014/main" val="20000"/>
                    </a:ext>
                  </a:extLst>
                </a:gridCol>
                <a:gridCol w="1483648">
                  <a:extLst>
                    <a:ext uri="{9D8B030D-6E8A-4147-A177-3AD203B41FA5}">
                      <a16:colId xmlns:a16="http://schemas.microsoft.com/office/drawing/2014/main" val="20001"/>
                    </a:ext>
                  </a:extLst>
                </a:gridCol>
                <a:gridCol w="1483648">
                  <a:extLst>
                    <a:ext uri="{9D8B030D-6E8A-4147-A177-3AD203B41FA5}">
                      <a16:colId xmlns:a16="http://schemas.microsoft.com/office/drawing/2014/main" val="20002"/>
                    </a:ext>
                  </a:extLst>
                </a:gridCol>
                <a:gridCol w="1483648">
                  <a:extLst>
                    <a:ext uri="{9D8B030D-6E8A-4147-A177-3AD203B41FA5}">
                      <a16:colId xmlns:a16="http://schemas.microsoft.com/office/drawing/2014/main" val="20003"/>
                    </a:ext>
                  </a:extLst>
                </a:gridCol>
                <a:gridCol w="1483648">
                  <a:extLst>
                    <a:ext uri="{9D8B030D-6E8A-4147-A177-3AD203B41FA5}">
                      <a16:colId xmlns:a16="http://schemas.microsoft.com/office/drawing/2014/main" val="20004"/>
                    </a:ext>
                  </a:extLst>
                </a:gridCol>
              </a:tblGrid>
              <a:tr h="133940">
                <a:tc>
                  <a:txBody>
                    <a:bodyPr/>
                    <a:lstStyle/>
                    <a:p>
                      <a:pPr algn="ctr"/>
                      <a:r>
                        <a:rPr lang="en-US" sz="1000" b="1" dirty="0">
                          <a:solidFill>
                            <a:srgbClr val="000000"/>
                          </a:solidFill>
                        </a:rPr>
                        <a:t>Daily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b="1" dirty="0">
                          <a:solidFill>
                            <a:srgbClr val="000000"/>
                          </a:solidFill>
                        </a:rPr>
                        <a:t>Weekly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b="1" dirty="0">
                          <a:solidFill>
                            <a:srgbClr val="000000"/>
                          </a:solidFill>
                        </a:rPr>
                        <a:t>Monthly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b="1" dirty="0">
                          <a:solidFill>
                            <a:srgbClr val="000000"/>
                          </a:solidFill>
                        </a:rPr>
                        <a:t>Quarterly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b="1" dirty="0">
                          <a:solidFill>
                            <a:srgbClr val="000000"/>
                          </a:solidFill>
                        </a:rPr>
                        <a:t>Annually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pSp>
        <p:nvGrpSpPr>
          <p:cNvPr id="289" name="Group 288"/>
          <p:cNvGrpSpPr/>
          <p:nvPr/>
        </p:nvGrpSpPr>
        <p:grpSpPr>
          <a:xfrm>
            <a:off x="2443233" y="2918958"/>
            <a:ext cx="5940325" cy="234648"/>
            <a:chOff x="2443233" y="2478312"/>
            <a:chExt cx="5940325" cy="234648"/>
          </a:xfrm>
        </p:grpSpPr>
        <p:cxnSp>
          <p:nvCxnSpPr>
            <p:cNvPr id="290" name="Straight Connector 289"/>
            <p:cNvCxnSpPr/>
            <p:nvPr/>
          </p:nvCxnSpPr>
          <p:spPr>
            <a:xfrm>
              <a:off x="2443233" y="2595636"/>
              <a:ext cx="5920817" cy="0"/>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91" name="Straight Connector 290"/>
            <p:cNvCxnSpPr/>
            <p:nvPr/>
          </p:nvCxnSpPr>
          <p:spPr>
            <a:xfrm>
              <a:off x="2443233"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92" name="Straight Connector 291"/>
            <p:cNvCxnSpPr/>
            <p:nvPr/>
          </p:nvCxnSpPr>
          <p:spPr>
            <a:xfrm>
              <a:off x="3928313"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93" name="Straight Connector 292"/>
            <p:cNvCxnSpPr/>
            <p:nvPr/>
          </p:nvCxnSpPr>
          <p:spPr>
            <a:xfrm>
              <a:off x="3185773" y="25270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94" name="Straight Connector 293"/>
            <p:cNvCxnSpPr/>
            <p:nvPr/>
          </p:nvCxnSpPr>
          <p:spPr>
            <a:xfrm>
              <a:off x="5413393"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95" name="Straight Connector 294"/>
            <p:cNvCxnSpPr/>
            <p:nvPr/>
          </p:nvCxnSpPr>
          <p:spPr>
            <a:xfrm>
              <a:off x="6898473"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96" name="Straight Connector 295"/>
            <p:cNvCxnSpPr/>
            <p:nvPr/>
          </p:nvCxnSpPr>
          <p:spPr>
            <a:xfrm>
              <a:off x="8383558"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97" name="Straight Connector 296"/>
            <p:cNvCxnSpPr/>
            <p:nvPr/>
          </p:nvCxnSpPr>
          <p:spPr>
            <a:xfrm>
              <a:off x="4670853" y="25270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98" name="Straight Connector 297"/>
            <p:cNvCxnSpPr/>
            <p:nvPr/>
          </p:nvCxnSpPr>
          <p:spPr>
            <a:xfrm>
              <a:off x="6155933" y="25270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99" name="Straight Connector 298"/>
            <p:cNvCxnSpPr/>
            <p:nvPr/>
          </p:nvCxnSpPr>
          <p:spPr>
            <a:xfrm>
              <a:off x="7641013" y="25270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00" name="Straight Connector 299"/>
            <p:cNvCxnSpPr/>
            <p:nvPr/>
          </p:nvCxnSpPr>
          <p:spPr>
            <a:xfrm>
              <a:off x="801228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01" name="Straight Connector 300"/>
            <p:cNvCxnSpPr/>
            <p:nvPr/>
          </p:nvCxnSpPr>
          <p:spPr>
            <a:xfrm>
              <a:off x="726974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02" name="Straight Connector 301"/>
            <p:cNvCxnSpPr/>
            <p:nvPr/>
          </p:nvCxnSpPr>
          <p:spPr>
            <a:xfrm>
              <a:off x="652720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03" name="Straight Connector 302"/>
            <p:cNvCxnSpPr/>
            <p:nvPr/>
          </p:nvCxnSpPr>
          <p:spPr>
            <a:xfrm>
              <a:off x="578466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04" name="Straight Connector 303"/>
            <p:cNvCxnSpPr/>
            <p:nvPr/>
          </p:nvCxnSpPr>
          <p:spPr>
            <a:xfrm>
              <a:off x="504212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05" name="Straight Connector 304"/>
            <p:cNvCxnSpPr/>
            <p:nvPr/>
          </p:nvCxnSpPr>
          <p:spPr>
            <a:xfrm>
              <a:off x="429958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06" name="Straight Connector 305"/>
            <p:cNvCxnSpPr/>
            <p:nvPr/>
          </p:nvCxnSpPr>
          <p:spPr>
            <a:xfrm>
              <a:off x="355704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07" name="Straight Connector 306"/>
            <p:cNvCxnSpPr/>
            <p:nvPr/>
          </p:nvCxnSpPr>
          <p:spPr>
            <a:xfrm>
              <a:off x="281450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grpSp>
      <p:grpSp>
        <p:nvGrpSpPr>
          <p:cNvPr id="308" name="Group 307"/>
          <p:cNvGrpSpPr/>
          <p:nvPr/>
        </p:nvGrpSpPr>
        <p:grpSpPr>
          <a:xfrm>
            <a:off x="2443233" y="3383794"/>
            <a:ext cx="5940325" cy="234648"/>
            <a:chOff x="2443233" y="2478312"/>
            <a:chExt cx="5940325" cy="234648"/>
          </a:xfrm>
        </p:grpSpPr>
        <p:cxnSp>
          <p:nvCxnSpPr>
            <p:cNvPr id="309" name="Straight Connector 308"/>
            <p:cNvCxnSpPr/>
            <p:nvPr/>
          </p:nvCxnSpPr>
          <p:spPr>
            <a:xfrm>
              <a:off x="2443233" y="2595636"/>
              <a:ext cx="5920817" cy="0"/>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10" name="Straight Connector 309"/>
            <p:cNvCxnSpPr/>
            <p:nvPr/>
          </p:nvCxnSpPr>
          <p:spPr>
            <a:xfrm>
              <a:off x="2443233"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11" name="Straight Connector 310"/>
            <p:cNvCxnSpPr/>
            <p:nvPr/>
          </p:nvCxnSpPr>
          <p:spPr>
            <a:xfrm>
              <a:off x="3928313"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12" name="Straight Connector 311"/>
            <p:cNvCxnSpPr/>
            <p:nvPr/>
          </p:nvCxnSpPr>
          <p:spPr>
            <a:xfrm>
              <a:off x="3185773" y="25270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13" name="Straight Connector 312"/>
            <p:cNvCxnSpPr/>
            <p:nvPr/>
          </p:nvCxnSpPr>
          <p:spPr>
            <a:xfrm>
              <a:off x="5413393"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14" name="Straight Connector 313"/>
            <p:cNvCxnSpPr/>
            <p:nvPr/>
          </p:nvCxnSpPr>
          <p:spPr>
            <a:xfrm>
              <a:off x="6898473"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15" name="Straight Connector 314"/>
            <p:cNvCxnSpPr/>
            <p:nvPr/>
          </p:nvCxnSpPr>
          <p:spPr>
            <a:xfrm>
              <a:off x="8383558"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16" name="Straight Connector 315"/>
            <p:cNvCxnSpPr/>
            <p:nvPr/>
          </p:nvCxnSpPr>
          <p:spPr>
            <a:xfrm>
              <a:off x="4670853" y="25270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17" name="Straight Connector 316"/>
            <p:cNvCxnSpPr/>
            <p:nvPr/>
          </p:nvCxnSpPr>
          <p:spPr>
            <a:xfrm>
              <a:off x="6155933" y="25270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18" name="Straight Connector 317"/>
            <p:cNvCxnSpPr/>
            <p:nvPr/>
          </p:nvCxnSpPr>
          <p:spPr>
            <a:xfrm>
              <a:off x="7641013" y="25270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19" name="Straight Connector 318"/>
            <p:cNvCxnSpPr/>
            <p:nvPr/>
          </p:nvCxnSpPr>
          <p:spPr>
            <a:xfrm>
              <a:off x="801228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20" name="Straight Connector 319"/>
            <p:cNvCxnSpPr/>
            <p:nvPr/>
          </p:nvCxnSpPr>
          <p:spPr>
            <a:xfrm>
              <a:off x="726974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21" name="Straight Connector 320"/>
            <p:cNvCxnSpPr/>
            <p:nvPr/>
          </p:nvCxnSpPr>
          <p:spPr>
            <a:xfrm>
              <a:off x="652720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22" name="Straight Connector 321"/>
            <p:cNvCxnSpPr/>
            <p:nvPr/>
          </p:nvCxnSpPr>
          <p:spPr>
            <a:xfrm>
              <a:off x="578466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23" name="Straight Connector 322"/>
            <p:cNvCxnSpPr/>
            <p:nvPr/>
          </p:nvCxnSpPr>
          <p:spPr>
            <a:xfrm>
              <a:off x="504212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24" name="Straight Connector 323"/>
            <p:cNvCxnSpPr/>
            <p:nvPr/>
          </p:nvCxnSpPr>
          <p:spPr>
            <a:xfrm>
              <a:off x="429958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25" name="Straight Connector 324"/>
            <p:cNvCxnSpPr/>
            <p:nvPr/>
          </p:nvCxnSpPr>
          <p:spPr>
            <a:xfrm>
              <a:off x="355704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26" name="Straight Connector 325"/>
            <p:cNvCxnSpPr/>
            <p:nvPr/>
          </p:nvCxnSpPr>
          <p:spPr>
            <a:xfrm>
              <a:off x="281450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grpSp>
      <p:grpSp>
        <p:nvGrpSpPr>
          <p:cNvPr id="327" name="Group 326"/>
          <p:cNvGrpSpPr/>
          <p:nvPr/>
        </p:nvGrpSpPr>
        <p:grpSpPr>
          <a:xfrm>
            <a:off x="2443233" y="3848630"/>
            <a:ext cx="5940325" cy="234648"/>
            <a:chOff x="2443233" y="2478312"/>
            <a:chExt cx="5940325" cy="234648"/>
          </a:xfrm>
        </p:grpSpPr>
        <p:cxnSp>
          <p:nvCxnSpPr>
            <p:cNvPr id="328" name="Straight Connector 327"/>
            <p:cNvCxnSpPr/>
            <p:nvPr/>
          </p:nvCxnSpPr>
          <p:spPr>
            <a:xfrm>
              <a:off x="2443233" y="2595636"/>
              <a:ext cx="5920817" cy="0"/>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29" name="Straight Connector 328"/>
            <p:cNvCxnSpPr/>
            <p:nvPr/>
          </p:nvCxnSpPr>
          <p:spPr>
            <a:xfrm>
              <a:off x="2443233"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30" name="Straight Connector 329"/>
            <p:cNvCxnSpPr/>
            <p:nvPr/>
          </p:nvCxnSpPr>
          <p:spPr>
            <a:xfrm>
              <a:off x="3928313"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31" name="Straight Connector 330"/>
            <p:cNvCxnSpPr/>
            <p:nvPr/>
          </p:nvCxnSpPr>
          <p:spPr>
            <a:xfrm>
              <a:off x="3185773" y="25270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32" name="Straight Connector 331"/>
            <p:cNvCxnSpPr/>
            <p:nvPr/>
          </p:nvCxnSpPr>
          <p:spPr>
            <a:xfrm>
              <a:off x="5413393"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33" name="Straight Connector 332"/>
            <p:cNvCxnSpPr/>
            <p:nvPr/>
          </p:nvCxnSpPr>
          <p:spPr>
            <a:xfrm>
              <a:off x="6898473"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34" name="Straight Connector 333"/>
            <p:cNvCxnSpPr/>
            <p:nvPr/>
          </p:nvCxnSpPr>
          <p:spPr>
            <a:xfrm>
              <a:off x="8383558"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35" name="Straight Connector 334"/>
            <p:cNvCxnSpPr/>
            <p:nvPr/>
          </p:nvCxnSpPr>
          <p:spPr>
            <a:xfrm>
              <a:off x="4670853" y="25270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36" name="Straight Connector 335"/>
            <p:cNvCxnSpPr/>
            <p:nvPr/>
          </p:nvCxnSpPr>
          <p:spPr>
            <a:xfrm>
              <a:off x="6155933" y="25270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37" name="Straight Connector 336"/>
            <p:cNvCxnSpPr/>
            <p:nvPr/>
          </p:nvCxnSpPr>
          <p:spPr>
            <a:xfrm>
              <a:off x="7641013" y="25270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38" name="Straight Connector 337"/>
            <p:cNvCxnSpPr/>
            <p:nvPr/>
          </p:nvCxnSpPr>
          <p:spPr>
            <a:xfrm>
              <a:off x="801228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39" name="Straight Connector 338"/>
            <p:cNvCxnSpPr/>
            <p:nvPr/>
          </p:nvCxnSpPr>
          <p:spPr>
            <a:xfrm>
              <a:off x="726974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40" name="Straight Connector 339"/>
            <p:cNvCxnSpPr/>
            <p:nvPr/>
          </p:nvCxnSpPr>
          <p:spPr>
            <a:xfrm>
              <a:off x="652720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41" name="Straight Connector 340"/>
            <p:cNvCxnSpPr/>
            <p:nvPr/>
          </p:nvCxnSpPr>
          <p:spPr>
            <a:xfrm>
              <a:off x="578466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42" name="Straight Connector 341"/>
            <p:cNvCxnSpPr/>
            <p:nvPr/>
          </p:nvCxnSpPr>
          <p:spPr>
            <a:xfrm>
              <a:off x="504212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43" name="Straight Connector 342"/>
            <p:cNvCxnSpPr/>
            <p:nvPr/>
          </p:nvCxnSpPr>
          <p:spPr>
            <a:xfrm>
              <a:off x="429958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44" name="Straight Connector 343"/>
            <p:cNvCxnSpPr/>
            <p:nvPr/>
          </p:nvCxnSpPr>
          <p:spPr>
            <a:xfrm>
              <a:off x="355704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45" name="Straight Connector 344"/>
            <p:cNvCxnSpPr/>
            <p:nvPr/>
          </p:nvCxnSpPr>
          <p:spPr>
            <a:xfrm>
              <a:off x="281450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grpSp>
      <p:grpSp>
        <p:nvGrpSpPr>
          <p:cNvPr id="346" name="Group 345"/>
          <p:cNvGrpSpPr/>
          <p:nvPr/>
        </p:nvGrpSpPr>
        <p:grpSpPr>
          <a:xfrm>
            <a:off x="2443233" y="4313466"/>
            <a:ext cx="5940325" cy="234648"/>
            <a:chOff x="2443233" y="2478312"/>
            <a:chExt cx="5940325" cy="234648"/>
          </a:xfrm>
        </p:grpSpPr>
        <p:cxnSp>
          <p:nvCxnSpPr>
            <p:cNvPr id="347" name="Straight Connector 346"/>
            <p:cNvCxnSpPr/>
            <p:nvPr/>
          </p:nvCxnSpPr>
          <p:spPr>
            <a:xfrm>
              <a:off x="2443233" y="2595636"/>
              <a:ext cx="5920817" cy="0"/>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48" name="Straight Connector 347"/>
            <p:cNvCxnSpPr/>
            <p:nvPr/>
          </p:nvCxnSpPr>
          <p:spPr>
            <a:xfrm>
              <a:off x="2443233"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49" name="Straight Connector 348"/>
            <p:cNvCxnSpPr/>
            <p:nvPr/>
          </p:nvCxnSpPr>
          <p:spPr>
            <a:xfrm>
              <a:off x="3928313"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50" name="Straight Connector 349"/>
            <p:cNvCxnSpPr/>
            <p:nvPr/>
          </p:nvCxnSpPr>
          <p:spPr>
            <a:xfrm>
              <a:off x="3185773" y="25270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51" name="Straight Connector 350"/>
            <p:cNvCxnSpPr/>
            <p:nvPr/>
          </p:nvCxnSpPr>
          <p:spPr>
            <a:xfrm>
              <a:off x="5413393"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52" name="Straight Connector 351"/>
            <p:cNvCxnSpPr/>
            <p:nvPr/>
          </p:nvCxnSpPr>
          <p:spPr>
            <a:xfrm>
              <a:off x="6898473"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53" name="Straight Connector 352"/>
            <p:cNvCxnSpPr/>
            <p:nvPr/>
          </p:nvCxnSpPr>
          <p:spPr>
            <a:xfrm>
              <a:off x="8383558"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54" name="Straight Connector 353"/>
            <p:cNvCxnSpPr/>
            <p:nvPr/>
          </p:nvCxnSpPr>
          <p:spPr>
            <a:xfrm>
              <a:off x="4670853" y="25270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55" name="Straight Connector 354"/>
            <p:cNvCxnSpPr/>
            <p:nvPr/>
          </p:nvCxnSpPr>
          <p:spPr>
            <a:xfrm>
              <a:off x="6155933" y="25270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56" name="Straight Connector 355"/>
            <p:cNvCxnSpPr/>
            <p:nvPr/>
          </p:nvCxnSpPr>
          <p:spPr>
            <a:xfrm>
              <a:off x="7641013" y="25270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57" name="Straight Connector 356"/>
            <p:cNvCxnSpPr/>
            <p:nvPr/>
          </p:nvCxnSpPr>
          <p:spPr>
            <a:xfrm>
              <a:off x="801228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58" name="Straight Connector 357"/>
            <p:cNvCxnSpPr/>
            <p:nvPr/>
          </p:nvCxnSpPr>
          <p:spPr>
            <a:xfrm>
              <a:off x="726974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59" name="Straight Connector 358"/>
            <p:cNvCxnSpPr/>
            <p:nvPr/>
          </p:nvCxnSpPr>
          <p:spPr>
            <a:xfrm>
              <a:off x="652720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p:nvCxnSpPr>
          <p:spPr>
            <a:xfrm>
              <a:off x="578466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61" name="Straight Connector 360"/>
            <p:cNvCxnSpPr/>
            <p:nvPr/>
          </p:nvCxnSpPr>
          <p:spPr>
            <a:xfrm>
              <a:off x="504212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62" name="Straight Connector 361"/>
            <p:cNvCxnSpPr/>
            <p:nvPr/>
          </p:nvCxnSpPr>
          <p:spPr>
            <a:xfrm>
              <a:off x="429958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63" name="Straight Connector 362"/>
            <p:cNvCxnSpPr/>
            <p:nvPr/>
          </p:nvCxnSpPr>
          <p:spPr>
            <a:xfrm>
              <a:off x="355704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64" name="Straight Connector 363"/>
            <p:cNvCxnSpPr/>
            <p:nvPr/>
          </p:nvCxnSpPr>
          <p:spPr>
            <a:xfrm>
              <a:off x="281450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grpSp>
      <p:grpSp>
        <p:nvGrpSpPr>
          <p:cNvPr id="365" name="Group 364"/>
          <p:cNvGrpSpPr/>
          <p:nvPr/>
        </p:nvGrpSpPr>
        <p:grpSpPr>
          <a:xfrm>
            <a:off x="2443233" y="4778302"/>
            <a:ext cx="5940325" cy="234648"/>
            <a:chOff x="2443233" y="2478312"/>
            <a:chExt cx="5940325" cy="234648"/>
          </a:xfrm>
        </p:grpSpPr>
        <p:cxnSp>
          <p:nvCxnSpPr>
            <p:cNvPr id="366" name="Straight Connector 365"/>
            <p:cNvCxnSpPr/>
            <p:nvPr/>
          </p:nvCxnSpPr>
          <p:spPr>
            <a:xfrm>
              <a:off x="2443233" y="2595636"/>
              <a:ext cx="5920817" cy="0"/>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67" name="Straight Connector 366"/>
            <p:cNvCxnSpPr/>
            <p:nvPr/>
          </p:nvCxnSpPr>
          <p:spPr>
            <a:xfrm>
              <a:off x="2443233"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68" name="Straight Connector 367"/>
            <p:cNvCxnSpPr/>
            <p:nvPr/>
          </p:nvCxnSpPr>
          <p:spPr>
            <a:xfrm>
              <a:off x="3928313"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69" name="Straight Connector 368"/>
            <p:cNvCxnSpPr/>
            <p:nvPr/>
          </p:nvCxnSpPr>
          <p:spPr>
            <a:xfrm>
              <a:off x="3185773" y="25270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70" name="Straight Connector 369"/>
            <p:cNvCxnSpPr/>
            <p:nvPr/>
          </p:nvCxnSpPr>
          <p:spPr>
            <a:xfrm>
              <a:off x="5413393"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71" name="Straight Connector 370"/>
            <p:cNvCxnSpPr/>
            <p:nvPr/>
          </p:nvCxnSpPr>
          <p:spPr>
            <a:xfrm>
              <a:off x="6898473"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72" name="Straight Connector 371"/>
            <p:cNvCxnSpPr/>
            <p:nvPr/>
          </p:nvCxnSpPr>
          <p:spPr>
            <a:xfrm>
              <a:off x="8383558"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73" name="Straight Connector 372"/>
            <p:cNvCxnSpPr/>
            <p:nvPr/>
          </p:nvCxnSpPr>
          <p:spPr>
            <a:xfrm>
              <a:off x="4670853" y="25270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74" name="Straight Connector 373"/>
            <p:cNvCxnSpPr/>
            <p:nvPr/>
          </p:nvCxnSpPr>
          <p:spPr>
            <a:xfrm>
              <a:off x="6155933" y="25270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75" name="Straight Connector 374"/>
            <p:cNvCxnSpPr/>
            <p:nvPr/>
          </p:nvCxnSpPr>
          <p:spPr>
            <a:xfrm>
              <a:off x="7641013" y="25270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76" name="Straight Connector 375"/>
            <p:cNvCxnSpPr/>
            <p:nvPr/>
          </p:nvCxnSpPr>
          <p:spPr>
            <a:xfrm>
              <a:off x="801228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77" name="Straight Connector 376"/>
            <p:cNvCxnSpPr/>
            <p:nvPr/>
          </p:nvCxnSpPr>
          <p:spPr>
            <a:xfrm>
              <a:off x="726974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78" name="Straight Connector 377"/>
            <p:cNvCxnSpPr/>
            <p:nvPr/>
          </p:nvCxnSpPr>
          <p:spPr>
            <a:xfrm>
              <a:off x="652720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79" name="Straight Connector 378"/>
            <p:cNvCxnSpPr/>
            <p:nvPr/>
          </p:nvCxnSpPr>
          <p:spPr>
            <a:xfrm>
              <a:off x="578466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80" name="Straight Connector 379"/>
            <p:cNvCxnSpPr/>
            <p:nvPr/>
          </p:nvCxnSpPr>
          <p:spPr>
            <a:xfrm>
              <a:off x="504212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81" name="Straight Connector 380"/>
            <p:cNvCxnSpPr/>
            <p:nvPr/>
          </p:nvCxnSpPr>
          <p:spPr>
            <a:xfrm>
              <a:off x="429958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82" name="Straight Connector 381"/>
            <p:cNvCxnSpPr/>
            <p:nvPr/>
          </p:nvCxnSpPr>
          <p:spPr>
            <a:xfrm>
              <a:off x="355704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83" name="Straight Connector 382"/>
            <p:cNvCxnSpPr/>
            <p:nvPr/>
          </p:nvCxnSpPr>
          <p:spPr>
            <a:xfrm>
              <a:off x="281450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grpSp>
      <p:grpSp>
        <p:nvGrpSpPr>
          <p:cNvPr id="384" name="Group 383"/>
          <p:cNvGrpSpPr/>
          <p:nvPr/>
        </p:nvGrpSpPr>
        <p:grpSpPr>
          <a:xfrm>
            <a:off x="2443233" y="5243138"/>
            <a:ext cx="5940325" cy="234648"/>
            <a:chOff x="2443233" y="2478312"/>
            <a:chExt cx="5940325" cy="234648"/>
          </a:xfrm>
        </p:grpSpPr>
        <p:cxnSp>
          <p:nvCxnSpPr>
            <p:cNvPr id="385" name="Straight Connector 384"/>
            <p:cNvCxnSpPr/>
            <p:nvPr/>
          </p:nvCxnSpPr>
          <p:spPr>
            <a:xfrm>
              <a:off x="2443233" y="2595636"/>
              <a:ext cx="5920817" cy="0"/>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86" name="Straight Connector 385"/>
            <p:cNvCxnSpPr/>
            <p:nvPr/>
          </p:nvCxnSpPr>
          <p:spPr>
            <a:xfrm>
              <a:off x="2443233"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87" name="Straight Connector 386"/>
            <p:cNvCxnSpPr/>
            <p:nvPr/>
          </p:nvCxnSpPr>
          <p:spPr>
            <a:xfrm>
              <a:off x="3928313"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88" name="Straight Connector 387"/>
            <p:cNvCxnSpPr/>
            <p:nvPr/>
          </p:nvCxnSpPr>
          <p:spPr>
            <a:xfrm>
              <a:off x="3185773" y="25270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89" name="Straight Connector 388"/>
            <p:cNvCxnSpPr/>
            <p:nvPr/>
          </p:nvCxnSpPr>
          <p:spPr>
            <a:xfrm>
              <a:off x="5413393"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90" name="Straight Connector 389"/>
            <p:cNvCxnSpPr/>
            <p:nvPr/>
          </p:nvCxnSpPr>
          <p:spPr>
            <a:xfrm>
              <a:off x="6898473"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91" name="Straight Connector 390"/>
            <p:cNvCxnSpPr/>
            <p:nvPr/>
          </p:nvCxnSpPr>
          <p:spPr>
            <a:xfrm>
              <a:off x="8383558"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92" name="Straight Connector 391"/>
            <p:cNvCxnSpPr/>
            <p:nvPr/>
          </p:nvCxnSpPr>
          <p:spPr>
            <a:xfrm>
              <a:off x="4670853" y="25270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93" name="Straight Connector 392"/>
            <p:cNvCxnSpPr/>
            <p:nvPr/>
          </p:nvCxnSpPr>
          <p:spPr>
            <a:xfrm>
              <a:off x="6155933" y="25270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94" name="Straight Connector 393"/>
            <p:cNvCxnSpPr/>
            <p:nvPr/>
          </p:nvCxnSpPr>
          <p:spPr>
            <a:xfrm>
              <a:off x="7641013" y="25270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95" name="Straight Connector 394"/>
            <p:cNvCxnSpPr/>
            <p:nvPr/>
          </p:nvCxnSpPr>
          <p:spPr>
            <a:xfrm>
              <a:off x="801228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96" name="Straight Connector 395"/>
            <p:cNvCxnSpPr/>
            <p:nvPr/>
          </p:nvCxnSpPr>
          <p:spPr>
            <a:xfrm>
              <a:off x="726974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97" name="Straight Connector 396"/>
            <p:cNvCxnSpPr/>
            <p:nvPr/>
          </p:nvCxnSpPr>
          <p:spPr>
            <a:xfrm>
              <a:off x="652720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98" name="Straight Connector 397"/>
            <p:cNvCxnSpPr/>
            <p:nvPr/>
          </p:nvCxnSpPr>
          <p:spPr>
            <a:xfrm>
              <a:off x="578466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99" name="Straight Connector 398"/>
            <p:cNvCxnSpPr/>
            <p:nvPr/>
          </p:nvCxnSpPr>
          <p:spPr>
            <a:xfrm>
              <a:off x="504212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400" name="Straight Connector 399"/>
            <p:cNvCxnSpPr/>
            <p:nvPr/>
          </p:nvCxnSpPr>
          <p:spPr>
            <a:xfrm>
              <a:off x="429958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401" name="Straight Connector 400"/>
            <p:cNvCxnSpPr/>
            <p:nvPr/>
          </p:nvCxnSpPr>
          <p:spPr>
            <a:xfrm>
              <a:off x="355704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402" name="Straight Connector 401"/>
            <p:cNvCxnSpPr/>
            <p:nvPr/>
          </p:nvCxnSpPr>
          <p:spPr>
            <a:xfrm>
              <a:off x="281450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grpSp>
      <p:grpSp>
        <p:nvGrpSpPr>
          <p:cNvPr id="403" name="Group 402"/>
          <p:cNvGrpSpPr/>
          <p:nvPr/>
        </p:nvGrpSpPr>
        <p:grpSpPr>
          <a:xfrm>
            <a:off x="2443233" y="5707972"/>
            <a:ext cx="5940325" cy="234648"/>
            <a:chOff x="2443233" y="2478312"/>
            <a:chExt cx="5940325" cy="234648"/>
          </a:xfrm>
        </p:grpSpPr>
        <p:cxnSp>
          <p:nvCxnSpPr>
            <p:cNvPr id="404" name="Straight Connector 403"/>
            <p:cNvCxnSpPr/>
            <p:nvPr/>
          </p:nvCxnSpPr>
          <p:spPr>
            <a:xfrm>
              <a:off x="2443233" y="2595636"/>
              <a:ext cx="5920817" cy="0"/>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405" name="Straight Connector 404"/>
            <p:cNvCxnSpPr/>
            <p:nvPr/>
          </p:nvCxnSpPr>
          <p:spPr>
            <a:xfrm>
              <a:off x="2443233"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406" name="Straight Connector 405"/>
            <p:cNvCxnSpPr/>
            <p:nvPr/>
          </p:nvCxnSpPr>
          <p:spPr>
            <a:xfrm>
              <a:off x="3928313"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407" name="Straight Connector 406"/>
            <p:cNvCxnSpPr/>
            <p:nvPr/>
          </p:nvCxnSpPr>
          <p:spPr>
            <a:xfrm>
              <a:off x="3185773" y="25270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408" name="Straight Connector 407"/>
            <p:cNvCxnSpPr/>
            <p:nvPr/>
          </p:nvCxnSpPr>
          <p:spPr>
            <a:xfrm>
              <a:off x="5413393"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409" name="Straight Connector 408"/>
            <p:cNvCxnSpPr/>
            <p:nvPr/>
          </p:nvCxnSpPr>
          <p:spPr>
            <a:xfrm>
              <a:off x="6898473"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410" name="Straight Connector 409"/>
            <p:cNvCxnSpPr/>
            <p:nvPr/>
          </p:nvCxnSpPr>
          <p:spPr>
            <a:xfrm>
              <a:off x="8383558" y="24783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411" name="Straight Connector 410"/>
            <p:cNvCxnSpPr/>
            <p:nvPr/>
          </p:nvCxnSpPr>
          <p:spPr>
            <a:xfrm>
              <a:off x="4670853" y="25270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412" name="Straight Connector 411"/>
            <p:cNvCxnSpPr/>
            <p:nvPr/>
          </p:nvCxnSpPr>
          <p:spPr>
            <a:xfrm>
              <a:off x="6155933" y="25270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413" name="Straight Connector 412"/>
            <p:cNvCxnSpPr/>
            <p:nvPr/>
          </p:nvCxnSpPr>
          <p:spPr>
            <a:xfrm>
              <a:off x="7641013" y="25270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414" name="Straight Connector 413"/>
            <p:cNvCxnSpPr/>
            <p:nvPr/>
          </p:nvCxnSpPr>
          <p:spPr>
            <a:xfrm>
              <a:off x="801228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415" name="Straight Connector 414"/>
            <p:cNvCxnSpPr/>
            <p:nvPr/>
          </p:nvCxnSpPr>
          <p:spPr>
            <a:xfrm>
              <a:off x="726974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416" name="Straight Connector 415"/>
            <p:cNvCxnSpPr/>
            <p:nvPr/>
          </p:nvCxnSpPr>
          <p:spPr>
            <a:xfrm>
              <a:off x="652720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417" name="Straight Connector 416"/>
            <p:cNvCxnSpPr/>
            <p:nvPr/>
          </p:nvCxnSpPr>
          <p:spPr>
            <a:xfrm>
              <a:off x="578466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418" name="Straight Connector 417"/>
            <p:cNvCxnSpPr/>
            <p:nvPr/>
          </p:nvCxnSpPr>
          <p:spPr>
            <a:xfrm>
              <a:off x="504212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419" name="Straight Connector 418"/>
            <p:cNvCxnSpPr/>
            <p:nvPr/>
          </p:nvCxnSpPr>
          <p:spPr>
            <a:xfrm>
              <a:off x="429958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420" name="Straight Connector 419"/>
            <p:cNvCxnSpPr/>
            <p:nvPr/>
          </p:nvCxnSpPr>
          <p:spPr>
            <a:xfrm>
              <a:off x="355704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421" name="Straight Connector 420"/>
            <p:cNvCxnSpPr/>
            <p:nvPr/>
          </p:nvCxnSpPr>
          <p:spPr>
            <a:xfrm>
              <a:off x="2814503" y="25270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grpSp>
      <p:sp>
        <p:nvSpPr>
          <p:cNvPr id="422" name="Rectangle 421"/>
          <p:cNvSpPr/>
          <p:nvPr/>
        </p:nvSpPr>
        <p:spPr>
          <a:xfrm>
            <a:off x="4420663" y="2452789"/>
            <a:ext cx="220980" cy="228601"/>
          </a:xfrm>
          <a:prstGeom prst="rect">
            <a:avLst/>
          </a:prstGeom>
          <a:solidFill>
            <a:schemeClr val="accent1">
              <a:alpha val="50000"/>
            </a:schemeClr>
          </a:solidFill>
          <a:ln w="38100" cmpd="sng">
            <a:solidFill>
              <a:schemeClr val="accent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dirty="0"/>
          </a:p>
        </p:txBody>
      </p:sp>
      <p:sp>
        <p:nvSpPr>
          <p:cNvPr id="423" name="Rectangle 422"/>
          <p:cNvSpPr/>
          <p:nvPr/>
        </p:nvSpPr>
        <p:spPr>
          <a:xfrm>
            <a:off x="5163203" y="2925005"/>
            <a:ext cx="220980" cy="228601"/>
          </a:xfrm>
          <a:prstGeom prst="rect">
            <a:avLst/>
          </a:prstGeom>
          <a:solidFill>
            <a:schemeClr val="accent1">
              <a:alpha val="50000"/>
            </a:schemeClr>
          </a:solidFill>
          <a:ln w="38100" cmpd="sng">
            <a:solidFill>
              <a:schemeClr val="accent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dirty="0"/>
          </a:p>
        </p:txBody>
      </p:sp>
      <p:sp>
        <p:nvSpPr>
          <p:cNvPr id="424" name="Rectangle 423"/>
          <p:cNvSpPr/>
          <p:nvPr/>
        </p:nvSpPr>
        <p:spPr>
          <a:xfrm>
            <a:off x="5302903" y="3386817"/>
            <a:ext cx="220980" cy="228601"/>
          </a:xfrm>
          <a:prstGeom prst="rect">
            <a:avLst/>
          </a:prstGeom>
          <a:solidFill>
            <a:schemeClr val="accent1">
              <a:alpha val="50000"/>
            </a:schemeClr>
          </a:solidFill>
          <a:ln w="38100" cmpd="sng">
            <a:solidFill>
              <a:schemeClr val="accent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dirty="0"/>
          </a:p>
        </p:txBody>
      </p:sp>
      <p:sp>
        <p:nvSpPr>
          <p:cNvPr id="425" name="Rectangle 424"/>
          <p:cNvSpPr/>
          <p:nvPr/>
        </p:nvSpPr>
        <p:spPr>
          <a:xfrm>
            <a:off x="5442603" y="3851653"/>
            <a:ext cx="220980" cy="228601"/>
          </a:xfrm>
          <a:prstGeom prst="rect">
            <a:avLst/>
          </a:prstGeom>
          <a:solidFill>
            <a:schemeClr val="accent1">
              <a:alpha val="50000"/>
            </a:schemeClr>
          </a:solidFill>
          <a:ln w="38100" cmpd="sng">
            <a:solidFill>
              <a:schemeClr val="accent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dirty="0"/>
          </a:p>
        </p:txBody>
      </p:sp>
      <p:sp>
        <p:nvSpPr>
          <p:cNvPr id="426" name="Rectangle 425"/>
          <p:cNvSpPr/>
          <p:nvPr/>
        </p:nvSpPr>
        <p:spPr>
          <a:xfrm>
            <a:off x="6648283" y="4319513"/>
            <a:ext cx="220980" cy="228601"/>
          </a:xfrm>
          <a:prstGeom prst="rect">
            <a:avLst/>
          </a:prstGeom>
          <a:solidFill>
            <a:schemeClr val="accent1">
              <a:alpha val="50000"/>
            </a:schemeClr>
          </a:solidFill>
          <a:ln w="38100" cmpd="sng">
            <a:solidFill>
              <a:schemeClr val="accent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dirty="0"/>
          </a:p>
        </p:txBody>
      </p:sp>
      <p:sp>
        <p:nvSpPr>
          <p:cNvPr id="427" name="Rectangle 426"/>
          <p:cNvSpPr/>
          <p:nvPr/>
        </p:nvSpPr>
        <p:spPr>
          <a:xfrm>
            <a:off x="6648283" y="4778302"/>
            <a:ext cx="220980" cy="228601"/>
          </a:xfrm>
          <a:prstGeom prst="rect">
            <a:avLst/>
          </a:prstGeom>
          <a:solidFill>
            <a:schemeClr val="accent1">
              <a:alpha val="50000"/>
            </a:schemeClr>
          </a:solidFill>
          <a:ln w="38100" cmpd="sng">
            <a:solidFill>
              <a:schemeClr val="accent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dirty="0"/>
          </a:p>
        </p:txBody>
      </p:sp>
      <p:sp>
        <p:nvSpPr>
          <p:cNvPr id="428" name="Rectangle 427"/>
          <p:cNvSpPr/>
          <p:nvPr/>
        </p:nvSpPr>
        <p:spPr>
          <a:xfrm>
            <a:off x="5750373" y="5249185"/>
            <a:ext cx="220980" cy="228601"/>
          </a:xfrm>
          <a:prstGeom prst="rect">
            <a:avLst/>
          </a:prstGeom>
          <a:solidFill>
            <a:schemeClr val="accent1">
              <a:alpha val="50000"/>
            </a:schemeClr>
          </a:solidFill>
          <a:ln w="38100" cmpd="sng">
            <a:solidFill>
              <a:schemeClr val="accent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dirty="0"/>
          </a:p>
        </p:txBody>
      </p:sp>
      <p:sp>
        <p:nvSpPr>
          <p:cNvPr id="429" name="Rectangle 428"/>
          <p:cNvSpPr/>
          <p:nvPr/>
        </p:nvSpPr>
        <p:spPr>
          <a:xfrm>
            <a:off x="7390823" y="5710995"/>
            <a:ext cx="220980" cy="228601"/>
          </a:xfrm>
          <a:prstGeom prst="rect">
            <a:avLst/>
          </a:prstGeom>
          <a:solidFill>
            <a:schemeClr val="accent1">
              <a:alpha val="50000"/>
            </a:schemeClr>
          </a:solidFill>
          <a:ln w="38100" cmpd="sng">
            <a:solidFill>
              <a:schemeClr val="accent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dirty="0"/>
          </a:p>
        </p:txBody>
      </p:sp>
      <p:sp>
        <p:nvSpPr>
          <p:cNvPr id="430" name="Diamond 429"/>
          <p:cNvSpPr/>
          <p:nvPr/>
        </p:nvSpPr>
        <p:spPr>
          <a:xfrm>
            <a:off x="4851623" y="2447697"/>
            <a:ext cx="228600" cy="228600"/>
          </a:xfrm>
          <a:prstGeom prst="diamond">
            <a:avLst/>
          </a:prstGeom>
          <a:solidFill>
            <a:schemeClr val="accent3">
              <a:alpha val="50000"/>
            </a:schemeClr>
          </a:solidFill>
          <a:ln w="38100" cmpd="sng">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431" name="Diamond 430"/>
          <p:cNvSpPr/>
          <p:nvPr/>
        </p:nvSpPr>
        <p:spPr>
          <a:xfrm>
            <a:off x="5442603" y="2925233"/>
            <a:ext cx="228600" cy="228600"/>
          </a:xfrm>
          <a:prstGeom prst="diamond">
            <a:avLst/>
          </a:prstGeom>
          <a:solidFill>
            <a:schemeClr val="accent3">
              <a:alpha val="50000"/>
            </a:schemeClr>
          </a:solidFill>
          <a:ln w="38100" cmpd="sng">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432" name="Diamond 431"/>
          <p:cNvSpPr/>
          <p:nvPr/>
        </p:nvSpPr>
        <p:spPr>
          <a:xfrm>
            <a:off x="5442603" y="3383794"/>
            <a:ext cx="228600" cy="228600"/>
          </a:xfrm>
          <a:prstGeom prst="diamond">
            <a:avLst/>
          </a:prstGeom>
          <a:solidFill>
            <a:schemeClr val="accent3">
              <a:alpha val="50000"/>
            </a:schemeClr>
          </a:solidFill>
          <a:ln w="38100" cmpd="sng">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433" name="Diamond 432"/>
          <p:cNvSpPr/>
          <p:nvPr/>
        </p:nvSpPr>
        <p:spPr>
          <a:xfrm>
            <a:off x="5295283" y="3854678"/>
            <a:ext cx="228600" cy="228600"/>
          </a:xfrm>
          <a:prstGeom prst="diamond">
            <a:avLst/>
          </a:prstGeom>
          <a:solidFill>
            <a:schemeClr val="accent3">
              <a:alpha val="50000"/>
            </a:schemeClr>
          </a:solidFill>
          <a:ln w="38100" cmpd="sng">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434" name="Diamond 433"/>
          <p:cNvSpPr/>
          <p:nvPr/>
        </p:nvSpPr>
        <p:spPr>
          <a:xfrm>
            <a:off x="6784173" y="4319514"/>
            <a:ext cx="228600" cy="228600"/>
          </a:xfrm>
          <a:prstGeom prst="diamond">
            <a:avLst/>
          </a:prstGeom>
          <a:solidFill>
            <a:schemeClr val="accent3">
              <a:alpha val="50000"/>
            </a:schemeClr>
          </a:solidFill>
          <a:ln w="38100" cmpd="sng">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435" name="Diamond 434"/>
          <p:cNvSpPr/>
          <p:nvPr/>
        </p:nvSpPr>
        <p:spPr>
          <a:xfrm>
            <a:off x="6489103" y="4778303"/>
            <a:ext cx="228600" cy="228600"/>
          </a:xfrm>
          <a:prstGeom prst="diamond">
            <a:avLst/>
          </a:prstGeom>
          <a:solidFill>
            <a:schemeClr val="accent3">
              <a:alpha val="50000"/>
            </a:schemeClr>
          </a:solidFill>
          <a:ln w="38100" cmpd="sng">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436" name="Diamond 435"/>
          <p:cNvSpPr/>
          <p:nvPr/>
        </p:nvSpPr>
        <p:spPr>
          <a:xfrm>
            <a:off x="7066543" y="5243138"/>
            <a:ext cx="228600" cy="228600"/>
          </a:xfrm>
          <a:prstGeom prst="diamond">
            <a:avLst/>
          </a:prstGeom>
          <a:solidFill>
            <a:schemeClr val="accent3">
              <a:alpha val="50000"/>
            </a:schemeClr>
          </a:solidFill>
          <a:ln w="38100" cmpd="sng">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437" name="Diamond 436"/>
          <p:cNvSpPr/>
          <p:nvPr/>
        </p:nvSpPr>
        <p:spPr>
          <a:xfrm>
            <a:off x="6784173" y="5714020"/>
            <a:ext cx="228600" cy="228600"/>
          </a:xfrm>
          <a:prstGeom prst="diamond">
            <a:avLst/>
          </a:prstGeom>
          <a:solidFill>
            <a:schemeClr val="accent3">
              <a:alpha val="50000"/>
            </a:schemeClr>
          </a:solidFill>
          <a:ln w="38100" cmpd="sng">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438" name="Oval 437"/>
          <p:cNvSpPr/>
          <p:nvPr/>
        </p:nvSpPr>
        <p:spPr>
          <a:xfrm>
            <a:off x="4409761" y="2447697"/>
            <a:ext cx="231882" cy="228600"/>
          </a:xfrm>
          <a:prstGeom prst="ellipse">
            <a:avLst/>
          </a:prstGeom>
          <a:solidFill>
            <a:srgbClr val="EEA224">
              <a:alpha val="50000"/>
            </a:srgbClr>
          </a:solidFill>
          <a:ln w="38100" cmpd="sng">
            <a:solidFill>
              <a:srgbClr val="7F53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9" name="Oval 438"/>
          <p:cNvSpPr/>
          <p:nvPr/>
        </p:nvSpPr>
        <p:spPr>
          <a:xfrm>
            <a:off x="5007521" y="2918958"/>
            <a:ext cx="231882" cy="228600"/>
          </a:xfrm>
          <a:prstGeom prst="ellipse">
            <a:avLst/>
          </a:prstGeom>
          <a:solidFill>
            <a:srgbClr val="EEA224">
              <a:alpha val="50000"/>
            </a:srgbClr>
          </a:solidFill>
          <a:ln w="38100" cmpd="sng">
            <a:solidFill>
              <a:srgbClr val="7F53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0" name="Oval 439"/>
          <p:cNvSpPr/>
          <p:nvPr/>
        </p:nvSpPr>
        <p:spPr>
          <a:xfrm>
            <a:off x="5007744" y="3377865"/>
            <a:ext cx="231882" cy="228600"/>
          </a:xfrm>
          <a:prstGeom prst="ellipse">
            <a:avLst/>
          </a:prstGeom>
          <a:solidFill>
            <a:srgbClr val="EEA224">
              <a:alpha val="50000"/>
            </a:srgbClr>
          </a:solidFill>
          <a:ln w="38100" cmpd="sng">
            <a:solidFill>
              <a:srgbClr val="7F53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1" name="Oval 440"/>
          <p:cNvSpPr/>
          <p:nvPr/>
        </p:nvSpPr>
        <p:spPr>
          <a:xfrm>
            <a:off x="5574906" y="3842205"/>
            <a:ext cx="231882" cy="228600"/>
          </a:xfrm>
          <a:prstGeom prst="ellipse">
            <a:avLst/>
          </a:prstGeom>
          <a:solidFill>
            <a:srgbClr val="EEA224">
              <a:alpha val="50000"/>
            </a:srgbClr>
          </a:solidFill>
          <a:ln w="38100" cmpd="sng">
            <a:solidFill>
              <a:srgbClr val="7F53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2" name="Oval 441"/>
          <p:cNvSpPr/>
          <p:nvPr/>
        </p:nvSpPr>
        <p:spPr>
          <a:xfrm>
            <a:off x="6128892" y="4319514"/>
            <a:ext cx="231882" cy="228600"/>
          </a:xfrm>
          <a:prstGeom prst="ellipse">
            <a:avLst/>
          </a:prstGeom>
          <a:solidFill>
            <a:srgbClr val="EEA224">
              <a:alpha val="50000"/>
            </a:srgbClr>
          </a:solidFill>
          <a:ln w="38100" cmpd="sng">
            <a:solidFill>
              <a:srgbClr val="7F53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3" name="Oval 442"/>
          <p:cNvSpPr/>
          <p:nvPr/>
        </p:nvSpPr>
        <p:spPr>
          <a:xfrm>
            <a:off x="6327501" y="4784350"/>
            <a:ext cx="231882" cy="228600"/>
          </a:xfrm>
          <a:prstGeom prst="ellipse">
            <a:avLst/>
          </a:prstGeom>
          <a:solidFill>
            <a:srgbClr val="EEA224">
              <a:alpha val="50000"/>
            </a:srgbClr>
          </a:solidFill>
          <a:ln w="38100" cmpd="sng">
            <a:solidFill>
              <a:srgbClr val="7F53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4" name="Oval 443"/>
          <p:cNvSpPr/>
          <p:nvPr/>
        </p:nvSpPr>
        <p:spPr>
          <a:xfrm>
            <a:off x="5739694" y="5243138"/>
            <a:ext cx="231882" cy="228600"/>
          </a:xfrm>
          <a:prstGeom prst="ellipse">
            <a:avLst/>
          </a:prstGeom>
          <a:solidFill>
            <a:srgbClr val="EEA224">
              <a:alpha val="50000"/>
            </a:srgbClr>
          </a:solidFill>
          <a:ln w="38100" cmpd="sng">
            <a:solidFill>
              <a:srgbClr val="7F53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5" name="Oval 444"/>
          <p:cNvSpPr/>
          <p:nvPr/>
        </p:nvSpPr>
        <p:spPr>
          <a:xfrm>
            <a:off x="7379921" y="5707972"/>
            <a:ext cx="231882" cy="228600"/>
          </a:xfrm>
          <a:prstGeom prst="ellipse">
            <a:avLst/>
          </a:prstGeom>
          <a:solidFill>
            <a:srgbClr val="EEA224">
              <a:alpha val="50000"/>
            </a:srgbClr>
          </a:solidFill>
          <a:ln w="38100" cmpd="sng">
            <a:solidFill>
              <a:srgbClr val="7F53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6" name="4-Point Star 445"/>
          <p:cNvSpPr/>
          <p:nvPr/>
        </p:nvSpPr>
        <p:spPr>
          <a:xfrm>
            <a:off x="3075359" y="2461033"/>
            <a:ext cx="220827" cy="220826"/>
          </a:xfrm>
          <a:prstGeom prst="star4">
            <a:avLst>
              <a:gd name="adj" fmla="val 24120"/>
            </a:avLst>
          </a:prstGeom>
          <a:solidFill>
            <a:schemeClr val="accent2">
              <a:alpha val="50000"/>
            </a:schemeClr>
          </a:solidFill>
          <a:ln w="38100" cmpd="sng">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7" name="4-Point Star 446"/>
          <p:cNvSpPr/>
          <p:nvPr/>
        </p:nvSpPr>
        <p:spPr>
          <a:xfrm>
            <a:off x="3817899" y="2918958"/>
            <a:ext cx="220827" cy="220826"/>
          </a:xfrm>
          <a:prstGeom prst="star4">
            <a:avLst>
              <a:gd name="adj" fmla="val 24120"/>
            </a:avLst>
          </a:prstGeom>
          <a:solidFill>
            <a:schemeClr val="accent2">
              <a:alpha val="50000"/>
            </a:schemeClr>
          </a:solidFill>
          <a:ln w="38100" cmpd="sng">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8" name="4-Point Star 447"/>
          <p:cNvSpPr/>
          <p:nvPr/>
        </p:nvSpPr>
        <p:spPr>
          <a:xfrm>
            <a:off x="4424752" y="3390705"/>
            <a:ext cx="220827" cy="220826"/>
          </a:xfrm>
          <a:prstGeom prst="star4">
            <a:avLst>
              <a:gd name="adj" fmla="val 24120"/>
            </a:avLst>
          </a:prstGeom>
          <a:solidFill>
            <a:schemeClr val="accent2">
              <a:alpha val="50000"/>
            </a:schemeClr>
          </a:solidFill>
          <a:ln w="38100" cmpd="sng">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9" name="4-Point Star 448"/>
          <p:cNvSpPr/>
          <p:nvPr/>
        </p:nvSpPr>
        <p:spPr>
          <a:xfrm>
            <a:off x="6139947" y="3848630"/>
            <a:ext cx="220827" cy="220826"/>
          </a:xfrm>
          <a:prstGeom prst="star4">
            <a:avLst>
              <a:gd name="adj" fmla="val 24120"/>
            </a:avLst>
          </a:prstGeom>
          <a:solidFill>
            <a:schemeClr val="accent2">
              <a:alpha val="50000"/>
            </a:schemeClr>
          </a:solidFill>
          <a:ln w="38100" cmpd="sng">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0" name="4-Point Star 449"/>
          <p:cNvSpPr/>
          <p:nvPr/>
        </p:nvSpPr>
        <p:spPr>
          <a:xfrm>
            <a:off x="4577152" y="4314588"/>
            <a:ext cx="220827" cy="220826"/>
          </a:xfrm>
          <a:prstGeom prst="star4">
            <a:avLst>
              <a:gd name="adj" fmla="val 24120"/>
            </a:avLst>
          </a:prstGeom>
          <a:solidFill>
            <a:schemeClr val="accent2">
              <a:alpha val="50000"/>
            </a:schemeClr>
          </a:solidFill>
          <a:ln w="38100" cmpd="sng">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1" name="4-Point Star 450"/>
          <p:cNvSpPr/>
          <p:nvPr/>
        </p:nvSpPr>
        <p:spPr>
          <a:xfrm>
            <a:off x="5750373" y="4786077"/>
            <a:ext cx="220827" cy="220826"/>
          </a:xfrm>
          <a:prstGeom prst="star4">
            <a:avLst>
              <a:gd name="adj" fmla="val 24120"/>
            </a:avLst>
          </a:prstGeom>
          <a:solidFill>
            <a:schemeClr val="accent2">
              <a:alpha val="50000"/>
            </a:schemeClr>
          </a:solidFill>
          <a:ln w="38100" cmpd="sng">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2" name="4-Point Star 451"/>
          <p:cNvSpPr/>
          <p:nvPr/>
        </p:nvSpPr>
        <p:spPr>
          <a:xfrm>
            <a:off x="4831249" y="5243138"/>
            <a:ext cx="220827" cy="220826"/>
          </a:xfrm>
          <a:prstGeom prst="star4">
            <a:avLst>
              <a:gd name="adj" fmla="val 24120"/>
            </a:avLst>
          </a:prstGeom>
          <a:solidFill>
            <a:schemeClr val="accent2">
              <a:alpha val="50000"/>
            </a:schemeClr>
          </a:solidFill>
          <a:ln w="38100" cmpd="sng">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3" name="4-Point Star 452"/>
          <p:cNvSpPr/>
          <p:nvPr/>
        </p:nvSpPr>
        <p:spPr>
          <a:xfrm>
            <a:off x="7230749" y="5707972"/>
            <a:ext cx="220827" cy="220826"/>
          </a:xfrm>
          <a:prstGeom prst="star4">
            <a:avLst>
              <a:gd name="adj" fmla="val 24120"/>
            </a:avLst>
          </a:prstGeom>
          <a:solidFill>
            <a:schemeClr val="accent2">
              <a:alpha val="50000"/>
            </a:schemeClr>
          </a:solidFill>
          <a:ln w="38100" cmpd="sng">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Rectangle 210"/>
          <p:cNvSpPr/>
          <p:nvPr/>
        </p:nvSpPr>
        <p:spPr>
          <a:xfrm>
            <a:off x="2550556" y="1786330"/>
            <a:ext cx="220980" cy="228601"/>
          </a:xfrm>
          <a:prstGeom prst="rect">
            <a:avLst/>
          </a:prstGeom>
          <a:solidFill>
            <a:schemeClr val="accent1">
              <a:alpha val="50000"/>
            </a:schemeClr>
          </a:solidFill>
          <a:ln w="38100" cmpd="sng">
            <a:solidFill>
              <a:schemeClr val="accent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dirty="0"/>
          </a:p>
        </p:txBody>
      </p:sp>
      <p:sp>
        <p:nvSpPr>
          <p:cNvPr id="212" name="Diamond 211"/>
          <p:cNvSpPr/>
          <p:nvPr/>
        </p:nvSpPr>
        <p:spPr>
          <a:xfrm>
            <a:off x="4842541" y="1786330"/>
            <a:ext cx="228600" cy="228600"/>
          </a:xfrm>
          <a:prstGeom prst="diamond">
            <a:avLst/>
          </a:prstGeom>
          <a:solidFill>
            <a:schemeClr val="accent3">
              <a:alpha val="50000"/>
            </a:schemeClr>
          </a:solidFill>
          <a:ln w="38100" cmpd="sng">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213" name="TextBox 212"/>
          <p:cNvSpPr txBox="1"/>
          <p:nvPr/>
        </p:nvSpPr>
        <p:spPr>
          <a:xfrm>
            <a:off x="2733437" y="1815991"/>
            <a:ext cx="932553" cy="169277"/>
          </a:xfrm>
          <a:prstGeom prst="rect">
            <a:avLst/>
          </a:prstGeom>
          <a:noFill/>
        </p:spPr>
        <p:txBody>
          <a:bodyPr wrap="square" tIns="0" bIns="0" rtlCol="0" anchor="ctr">
            <a:spAutoFit/>
          </a:bodyPr>
          <a:lstStyle/>
          <a:p>
            <a:r>
              <a:rPr lang="en-US" sz="1100" dirty="0"/>
              <a:t>Parish-based</a:t>
            </a:r>
          </a:p>
        </p:txBody>
      </p:sp>
      <p:sp>
        <p:nvSpPr>
          <p:cNvPr id="214" name="TextBox 213"/>
          <p:cNvSpPr txBox="1"/>
          <p:nvPr/>
        </p:nvSpPr>
        <p:spPr>
          <a:xfrm>
            <a:off x="5033041" y="1815991"/>
            <a:ext cx="929296" cy="169277"/>
          </a:xfrm>
          <a:prstGeom prst="rect">
            <a:avLst/>
          </a:prstGeom>
          <a:noFill/>
        </p:spPr>
        <p:txBody>
          <a:bodyPr wrap="square" tIns="0" bIns="0" rtlCol="0" anchor="ctr">
            <a:spAutoFit/>
          </a:bodyPr>
          <a:lstStyle/>
          <a:p>
            <a:r>
              <a:rPr lang="en-US" sz="1100" dirty="0"/>
              <a:t>Office-based</a:t>
            </a:r>
          </a:p>
        </p:txBody>
      </p:sp>
      <p:sp>
        <p:nvSpPr>
          <p:cNvPr id="215" name="TextBox 214"/>
          <p:cNvSpPr txBox="1"/>
          <p:nvPr/>
        </p:nvSpPr>
        <p:spPr>
          <a:xfrm>
            <a:off x="6192591" y="1815991"/>
            <a:ext cx="1595076" cy="169277"/>
          </a:xfrm>
          <a:prstGeom prst="rect">
            <a:avLst/>
          </a:prstGeom>
          <a:noFill/>
        </p:spPr>
        <p:txBody>
          <a:bodyPr wrap="square" tIns="0" bIns="0" rtlCol="0" anchor="ctr">
            <a:spAutoFit/>
          </a:bodyPr>
          <a:lstStyle/>
          <a:p>
            <a:r>
              <a:rPr lang="en-US" sz="1100" dirty="0"/>
              <a:t>Missionary Organization</a:t>
            </a:r>
          </a:p>
        </p:txBody>
      </p:sp>
      <p:sp>
        <p:nvSpPr>
          <p:cNvPr id="216" name="4-Point Star 215"/>
          <p:cNvSpPr/>
          <p:nvPr/>
        </p:nvSpPr>
        <p:spPr>
          <a:xfrm>
            <a:off x="5981289" y="1790217"/>
            <a:ext cx="220827" cy="220826"/>
          </a:xfrm>
          <a:prstGeom prst="star4">
            <a:avLst>
              <a:gd name="adj" fmla="val 24120"/>
            </a:avLst>
          </a:prstGeom>
          <a:solidFill>
            <a:schemeClr val="accent2">
              <a:alpha val="50000"/>
            </a:schemeClr>
          </a:solidFill>
          <a:ln w="38100" cmpd="sng">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TextBox 216"/>
          <p:cNvSpPr txBox="1"/>
          <p:nvPr/>
        </p:nvSpPr>
        <p:spPr>
          <a:xfrm>
            <a:off x="3911812" y="1815991"/>
            <a:ext cx="889849" cy="169277"/>
          </a:xfrm>
          <a:prstGeom prst="rect">
            <a:avLst/>
          </a:prstGeom>
          <a:noFill/>
        </p:spPr>
        <p:txBody>
          <a:bodyPr wrap="square" tIns="0" bIns="0" rtlCol="0" anchor="ctr">
            <a:spAutoFit/>
          </a:bodyPr>
          <a:lstStyle/>
          <a:p>
            <a:r>
              <a:rPr lang="en-US" sz="1100" dirty="0"/>
              <a:t>Stand-alone</a:t>
            </a:r>
          </a:p>
        </p:txBody>
      </p:sp>
      <p:sp>
        <p:nvSpPr>
          <p:cNvPr id="218" name="Oval 217"/>
          <p:cNvSpPr/>
          <p:nvPr/>
        </p:nvSpPr>
        <p:spPr>
          <a:xfrm>
            <a:off x="3679929" y="1786330"/>
            <a:ext cx="231882" cy="228600"/>
          </a:xfrm>
          <a:prstGeom prst="ellipse">
            <a:avLst/>
          </a:prstGeom>
          <a:solidFill>
            <a:srgbClr val="EEA224">
              <a:alpha val="50000"/>
            </a:srgbClr>
          </a:solidFill>
          <a:ln w="38100" cmpd="sng">
            <a:solidFill>
              <a:srgbClr val="7F53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36385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utterstock_386231083.jpg"/>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2283572"/>
            <a:ext cx="9144000" cy="4574427"/>
          </a:xfrm>
          <a:prstGeom prst="rect">
            <a:avLst/>
          </a:prstGeom>
        </p:spPr>
      </p:pic>
      <p:sp>
        <p:nvSpPr>
          <p:cNvPr id="5" name="TextBox 4"/>
          <p:cNvSpPr txBox="1"/>
          <p:nvPr/>
        </p:nvSpPr>
        <p:spPr>
          <a:xfrm>
            <a:off x="188767" y="1443399"/>
            <a:ext cx="7813966" cy="707886"/>
          </a:xfrm>
          <a:prstGeom prst="rect">
            <a:avLst/>
          </a:prstGeom>
          <a:noFill/>
        </p:spPr>
        <p:txBody>
          <a:bodyPr wrap="square" rtlCol="0">
            <a:spAutoFit/>
          </a:bodyPr>
          <a:lstStyle/>
          <a:p>
            <a:r>
              <a:rPr lang="en-US" sz="4000" b="1" dirty="0">
                <a:solidFill>
                  <a:srgbClr val="B31C5B"/>
                </a:solidFill>
                <a:latin typeface="Arial" charset="0"/>
                <a:ea typeface="Arial" charset="0"/>
                <a:cs typeface="Arial" charset="0"/>
              </a:rPr>
              <a:t>Job Satisfaction</a:t>
            </a:r>
            <a:endParaRPr lang="en-US" sz="4000" dirty="0">
              <a:solidFill>
                <a:srgbClr val="B31C5B"/>
              </a:solidFill>
            </a:endParaRPr>
          </a:p>
        </p:txBody>
      </p:sp>
      <p:sp>
        <p:nvSpPr>
          <p:cNvPr id="6" name="TextBox 5"/>
          <p:cNvSpPr txBox="1"/>
          <p:nvPr/>
        </p:nvSpPr>
        <p:spPr>
          <a:xfrm>
            <a:off x="8648700" y="28574"/>
            <a:ext cx="466725" cy="60007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273634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4"/>
          <p:cNvGraphicFramePr/>
          <p:nvPr>
            <p:extLst>
              <p:ext uri="{D42A27DB-BD31-4B8C-83A1-F6EECF244321}">
                <p14:modId xmlns:p14="http://schemas.microsoft.com/office/powerpoint/2010/main" val="1632797693"/>
              </p:ext>
            </p:extLst>
          </p:nvPr>
        </p:nvGraphicFramePr>
        <p:xfrm>
          <a:off x="2082075" y="1994631"/>
          <a:ext cx="4894458" cy="3826747"/>
        </p:xfrm>
        <a:graphic>
          <a:graphicData uri="http://schemas.openxmlformats.org/drawingml/2006/chart">
            <c:chart xmlns:c="http://schemas.openxmlformats.org/drawingml/2006/chart" xmlns:r="http://schemas.openxmlformats.org/officeDocument/2006/relationships" r:id="rId2"/>
          </a:graphicData>
        </a:graphic>
      </p:graphicFrame>
      <p:sp>
        <p:nvSpPr>
          <p:cNvPr id="23" name="Rectangle 22"/>
          <p:cNvSpPr/>
          <p:nvPr/>
        </p:nvSpPr>
        <p:spPr>
          <a:xfrm>
            <a:off x="0" y="6490010"/>
            <a:ext cx="9143999" cy="367990"/>
          </a:xfrm>
          <a:prstGeom prst="rect">
            <a:avLst/>
          </a:prstGeom>
          <a:solidFill>
            <a:srgbClr val="B2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5373384" y="6577570"/>
            <a:ext cx="3606230" cy="215444"/>
          </a:xfrm>
          <a:prstGeom prst="rect">
            <a:avLst/>
          </a:prstGeom>
          <a:noFill/>
        </p:spPr>
        <p:txBody>
          <a:bodyPr wrap="square" rtlCol="0">
            <a:spAutoFit/>
          </a:bodyPr>
          <a:lstStyle/>
          <a:p>
            <a:pPr algn="r"/>
            <a:fld id="{D87A6DA5-A49C-AE44-90B5-FA07B3D6FBAE}" type="slidenum">
              <a:rPr lang="en-US" sz="800" b="1" smtClean="0">
                <a:solidFill>
                  <a:schemeClr val="bg1"/>
                </a:solidFill>
                <a:latin typeface="Arial" charset="0"/>
                <a:ea typeface="Arial" charset="0"/>
                <a:cs typeface="Arial" charset="0"/>
              </a:rPr>
              <a:t>24</a:t>
            </a:fld>
            <a:endParaRPr lang="en-US" sz="800" b="1" dirty="0">
              <a:solidFill>
                <a:schemeClr val="bg1"/>
              </a:solidFill>
              <a:latin typeface="Arial" charset="0"/>
              <a:ea typeface="Arial" charset="0"/>
              <a:cs typeface="Arial" charset="0"/>
            </a:endParaRPr>
          </a:p>
        </p:txBody>
      </p:sp>
      <p:sp>
        <p:nvSpPr>
          <p:cNvPr id="16" name="TextBox 15"/>
          <p:cNvSpPr txBox="1"/>
          <p:nvPr/>
        </p:nvSpPr>
        <p:spPr>
          <a:xfrm>
            <a:off x="5373384" y="6577570"/>
            <a:ext cx="3606230" cy="215444"/>
          </a:xfrm>
          <a:prstGeom prst="rect">
            <a:avLst/>
          </a:prstGeom>
          <a:noFill/>
        </p:spPr>
        <p:txBody>
          <a:bodyPr wrap="square" rtlCol="0">
            <a:spAutoFit/>
          </a:bodyPr>
          <a:lstStyle/>
          <a:p>
            <a:pPr algn="r"/>
            <a:fld id="{6AA631CD-0ED6-5241-B04D-327E06B10D85}" type="slidenum">
              <a:rPr lang="en-US" sz="800" b="1">
                <a:solidFill>
                  <a:schemeClr val="bg1"/>
                </a:solidFill>
                <a:latin typeface="Arial" charset="0"/>
                <a:ea typeface="Arial" charset="0"/>
                <a:cs typeface="Arial" charset="0"/>
              </a:rPr>
              <a:t>24</a:t>
            </a:fld>
            <a:endParaRPr lang="en-US" sz="800" b="1" dirty="0">
              <a:solidFill>
                <a:schemeClr val="bg1"/>
              </a:solidFill>
              <a:latin typeface="Arial" charset="0"/>
              <a:ea typeface="Arial" charset="0"/>
              <a:cs typeface="Arial" charset="0"/>
            </a:endParaRPr>
          </a:p>
        </p:txBody>
      </p:sp>
      <p:sp>
        <p:nvSpPr>
          <p:cNvPr id="26" name="TextBox 25"/>
          <p:cNvSpPr txBox="1"/>
          <p:nvPr/>
        </p:nvSpPr>
        <p:spPr>
          <a:xfrm>
            <a:off x="381000" y="102742"/>
            <a:ext cx="8084906" cy="1078024"/>
          </a:xfrm>
          <a:prstGeom prst="rect">
            <a:avLst/>
          </a:prstGeom>
          <a:noFill/>
        </p:spPr>
        <p:txBody>
          <a:bodyPr wrap="square" rtlCol="0" anchor="b" anchorCtr="0">
            <a:normAutofit fontScale="92500" lnSpcReduction="20000"/>
          </a:bodyPr>
          <a:lstStyle/>
          <a:p>
            <a:r>
              <a:rPr lang="en-US" sz="2600" b="1" dirty="0">
                <a:solidFill>
                  <a:srgbClr val="B2005C"/>
                </a:solidFill>
                <a:latin typeface="Arial" charset="0"/>
                <a:ea typeface="Arial" charset="0"/>
                <a:cs typeface="Arial" charset="0"/>
              </a:rPr>
              <a:t>While campus ministers are quite satisfied with their relationships with students, they are not as satisfied with the level of participation by students.</a:t>
            </a:r>
          </a:p>
        </p:txBody>
      </p:sp>
      <p:sp>
        <p:nvSpPr>
          <p:cNvPr id="27" name="TextBox 26"/>
          <p:cNvSpPr txBox="1"/>
          <p:nvPr/>
        </p:nvSpPr>
        <p:spPr>
          <a:xfrm>
            <a:off x="381000" y="1401593"/>
            <a:ext cx="7877810" cy="307777"/>
          </a:xfrm>
          <a:prstGeom prst="rect">
            <a:avLst/>
          </a:prstGeom>
          <a:noFill/>
        </p:spPr>
        <p:txBody>
          <a:bodyPr wrap="square" rtlCol="0">
            <a:spAutoFit/>
          </a:bodyPr>
          <a:lstStyle/>
          <a:p>
            <a:r>
              <a:rPr lang="en-US" sz="1400" b="1" dirty="0"/>
              <a:t>Satisfaction with INTERPERSONAL Aspects of Ministry</a:t>
            </a:r>
          </a:p>
        </p:txBody>
      </p:sp>
      <p:sp>
        <p:nvSpPr>
          <p:cNvPr id="17" name="TextBox 16"/>
          <p:cNvSpPr txBox="1"/>
          <p:nvPr/>
        </p:nvSpPr>
        <p:spPr>
          <a:xfrm>
            <a:off x="0" y="6122366"/>
            <a:ext cx="7022353" cy="369332"/>
          </a:xfrm>
          <a:prstGeom prst="rect">
            <a:avLst/>
          </a:prstGeom>
          <a:noFill/>
        </p:spPr>
        <p:txBody>
          <a:bodyPr wrap="square" rtlCol="0">
            <a:spAutoFit/>
          </a:bodyPr>
          <a:lstStyle/>
          <a:p>
            <a:pPr marL="407988" indent="-407988"/>
            <a:r>
              <a:rPr lang="en-US" sz="900" dirty="0"/>
              <a:t>Q18ff	This next section explores your level of satisfaction with different aspects of your current ministry. Would you say that you are currently:</a:t>
            </a:r>
            <a:br>
              <a:rPr lang="en-US" sz="900" dirty="0"/>
            </a:br>
            <a:r>
              <a:rPr lang="en-US" sz="900" dirty="0"/>
              <a:t>very satisfied, somewhat satisfied, somewhat dissatisfied, or very dissatisfied with the following aspects of your job at your institute?</a:t>
            </a:r>
          </a:p>
        </p:txBody>
      </p:sp>
      <p:sp>
        <p:nvSpPr>
          <p:cNvPr id="24" name="TextBox 23"/>
          <p:cNvSpPr txBox="1"/>
          <p:nvPr/>
        </p:nvSpPr>
        <p:spPr>
          <a:xfrm>
            <a:off x="44346" y="6566283"/>
            <a:ext cx="3606230" cy="215444"/>
          </a:xfrm>
          <a:prstGeom prst="rect">
            <a:avLst/>
          </a:prstGeom>
          <a:noFill/>
        </p:spPr>
        <p:txBody>
          <a:bodyPr wrap="square" rtlCol="0">
            <a:spAutoFit/>
          </a:bodyPr>
          <a:lstStyle/>
          <a:p>
            <a:r>
              <a:rPr lang="en-US" sz="800" b="1" dirty="0">
                <a:solidFill>
                  <a:schemeClr val="bg1"/>
                </a:solidFill>
                <a:latin typeface="Arial" charset="0"/>
                <a:ea typeface="Arial" charset="0"/>
                <a:cs typeface="Arial" charset="0"/>
              </a:rPr>
              <a:t>Job Satisfaction</a:t>
            </a:r>
          </a:p>
        </p:txBody>
      </p:sp>
      <p:sp>
        <p:nvSpPr>
          <p:cNvPr id="22" name="TextBox 21"/>
          <p:cNvSpPr txBox="1"/>
          <p:nvPr/>
        </p:nvSpPr>
        <p:spPr>
          <a:xfrm>
            <a:off x="8139953" y="6260866"/>
            <a:ext cx="1004046" cy="230832"/>
          </a:xfrm>
          <a:prstGeom prst="rect">
            <a:avLst/>
          </a:prstGeom>
          <a:noFill/>
        </p:spPr>
        <p:txBody>
          <a:bodyPr wrap="square" rtlCol="0">
            <a:spAutoFit/>
          </a:bodyPr>
          <a:lstStyle/>
          <a:p>
            <a:pPr marL="409575" indent="-409575" algn="r"/>
            <a:r>
              <a:rPr lang="en-US" sz="900" dirty="0"/>
              <a:t>n=1,022 - 1,028</a:t>
            </a:r>
          </a:p>
        </p:txBody>
      </p:sp>
      <p:sp>
        <p:nvSpPr>
          <p:cNvPr id="21" name="TextBox 20"/>
          <p:cNvSpPr txBox="1"/>
          <p:nvPr/>
        </p:nvSpPr>
        <p:spPr>
          <a:xfrm>
            <a:off x="1207797" y="2914737"/>
            <a:ext cx="874278" cy="276999"/>
          </a:xfrm>
          <a:prstGeom prst="rect">
            <a:avLst/>
          </a:prstGeom>
          <a:noFill/>
        </p:spPr>
        <p:txBody>
          <a:bodyPr wrap="none" lIns="9144" rIns="9144" rtlCol="0">
            <a:spAutoFit/>
          </a:bodyPr>
          <a:lstStyle/>
          <a:p>
            <a:pPr algn="r"/>
            <a:r>
              <a:rPr lang="en-US" sz="1200" b="1" dirty="0">
                <a:solidFill>
                  <a:srgbClr val="7F530A"/>
                </a:solidFill>
              </a:rPr>
              <a:t>Very satisfied</a:t>
            </a:r>
          </a:p>
        </p:txBody>
      </p:sp>
      <p:sp>
        <p:nvSpPr>
          <p:cNvPr id="28" name="TextBox 27"/>
          <p:cNvSpPr txBox="1"/>
          <p:nvPr/>
        </p:nvSpPr>
        <p:spPr>
          <a:xfrm>
            <a:off x="813137" y="4640000"/>
            <a:ext cx="1268938" cy="276999"/>
          </a:xfrm>
          <a:prstGeom prst="rect">
            <a:avLst/>
          </a:prstGeom>
          <a:noFill/>
        </p:spPr>
        <p:txBody>
          <a:bodyPr wrap="none" lIns="9144" rIns="9144" rtlCol="0">
            <a:spAutoFit/>
          </a:bodyPr>
          <a:lstStyle/>
          <a:p>
            <a:pPr algn="r"/>
            <a:r>
              <a:rPr lang="en-US" sz="1200" b="1" dirty="0">
                <a:solidFill>
                  <a:srgbClr val="EEA224"/>
                </a:solidFill>
              </a:rPr>
              <a:t>Somewhat satisfied</a:t>
            </a:r>
          </a:p>
        </p:txBody>
      </p:sp>
      <p:cxnSp>
        <p:nvCxnSpPr>
          <p:cNvPr id="29" name="Straight Arrow Connector 28"/>
          <p:cNvCxnSpPr>
            <a:stCxn id="21" idx="3"/>
          </p:cNvCxnSpPr>
          <p:nvPr/>
        </p:nvCxnSpPr>
        <p:spPr>
          <a:xfrm flipV="1">
            <a:off x="2082075" y="3053057"/>
            <a:ext cx="731520" cy="180"/>
          </a:xfrm>
          <a:prstGeom prst="straightConnector1">
            <a:avLst/>
          </a:prstGeom>
          <a:ln>
            <a:solidFill>
              <a:srgbClr val="7F530A"/>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8" idx="3"/>
          </p:cNvCxnSpPr>
          <p:nvPr/>
        </p:nvCxnSpPr>
        <p:spPr>
          <a:xfrm flipV="1">
            <a:off x="2082075" y="4776274"/>
            <a:ext cx="731520" cy="2226"/>
          </a:xfrm>
          <a:prstGeom prst="straightConnector1">
            <a:avLst/>
          </a:prstGeom>
          <a:ln>
            <a:solidFill>
              <a:srgbClr val="EEA22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0577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4"/>
          <p:cNvGraphicFramePr/>
          <p:nvPr>
            <p:extLst>
              <p:ext uri="{D42A27DB-BD31-4B8C-83A1-F6EECF244321}">
                <p14:modId xmlns:p14="http://schemas.microsoft.com/office/powerpoint/2010/main" val="2101456064"/>
              </p:ext>
            </p:extLst>
          </p:nvPr>
        </p:nvGraphicFramePr>
        <p:xfrm>
          <a:off x="863600" y="1994631"/>
          <a:ext cx="7673818" cy="4070391"/>
        </p:xfrm>
        <a:graphic>
          <a:graphicData uri="http://schemas.openxmlformats.org/drawingml/2006/chart">
            <c:chart xmlns:c="http://schemas.openxmlformats.org/drawingml/2006/chart" xmlns:r="http://schemas.openxmlformats.org/officeDocument/2006/relationships" r:id="rId2"/>
          </a:graphicData>
        </a:graphic>
      </p:graphicFrame>
      <p:sp>
        <p:nvSpPr>
          <p:cNvPr id="23" name="Rectangle 22"/>
          <p:cNvSpPr/>
          <p:nvPr/>
        </p:nvSpPr>
        <p:spPr>
          <a:xfrm>
            <a:off x="0" y="6490010"/>
            <a:ext cx="9143999" cy="367990"/>
          </a:xfrm>
          <a:prstGeom prst="rect">
            <a:avLst/>
          </a:prstGeom>
          <a:solidFill>
            <a:srgbClr val="B2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5373384" y="6577570"/>
            <a:ext cx="3606230" cy="215444"/>
          </a:xfrm>
          <a:prstGeom prst="rect">
            <a:avLst/>
          </a:prstGeom>
          <a:noFill/>
        </p:spPr>
        <p:txBody>
          <a:bodyPr wrap="square" rtlCol="0">
            <a:spAutoFit/>
          </a:bodyPr>
          <a:lstStyle/>
          <a:p>
            <a:pPr algn="r"/>
            <a:fld id="{D87A6DA5-A49C-AE44-90B5-FA07B3D6FBAE}" type="slidenum">
              <a:rPr lang="en-US" sz="800" b="1" smtClean="0">
                <a:solidFill>
                  <a:schemeClr val="bg1"/>
                </a:solidFill>
                <a:latin typeface="Arial" charset="0"/>
                <a:ea typeface="Arial" charset="0"/>
                <a:cs typeface="Arial" charset="0"/>
              </a:rPr>
              <a:t>25</a:t>
            </a:fld>
            <a:endParaRPr lang="en-US" sz="800" b="1" dirty="0">
              <a:solidFill>
                <a:schemeClr val="bg1"/>
              </a:solidFill>
              <a:latin typeface="Arial" charset="0"/>
              <a:ea typeface="Arial" charset="0"/>
              <a:cs typeface="Arial" charset="0"/>
            </a:endParaRPr>
          </a:p>
        </p:txBody>
      </p:sp>
      <p:sp>
        <p:nvSpPr>
          <p:cNvPr id="16" name="TextBox 15"/>
          <p:cNvSpPr txBox="1"/>
          <p:nvPr/>
        </p:nvSpPr>
        <p:spPr>
          <a:xfrm>
            <a:off x="5373384" y="6577570"/>
            <a:ext cx="3606230" cy="215444"/>
          </a:xfrm>
          <a:prstGeom prst="rect">
            <a:avLst/>
          </a:prstGeom>
          <a:noFill/>
        </p:spPr>
        <p:txBody>
          <a:bodyPr wrap="square" rtlCol="0">
            <a:spAutoFit/>
          </a:bodyPr>
          <a:lstStyle/>
          <a:p>
            <a:pPr algn="r"/>
            <a:fld id="{6AA631CD-0ED6-5241-B04D-327E06B10D85}" type="slidenum">
              <a:rPr lang="en-US" sz="800" b="1">
                <a:solidFill>
                  <a:schemeClr val="bg1"/>
                </a:solidFill>
                <a:latin typeface="Arial" charset="0"/>
                <a:ea typeface="Arial" charset="0"/>
                <a:cs typeface="Arial" charset="0"/>
              </a:rPr>
              <a:t>25</a:t>
            </a:fld>
            <a:endParaRPr lang="en-US" sz="800" b="1" dirty="0">
              <a:solidFill>
                <a:schemeClr val="bg1"/>
              </a:solidFill>
              <a:latin typeface="Arial" charset="0"/>
              <a:ea typeface="Arial" charset="0"/>
              <a:cs typeface="Arial" charset="0"/>
            </a:endParaRPr>
          </a:p>
        </p:txBody>
      </p:sp>
      <p:sp>
        <p:nvSpPr>
          <p:cNvPr id="26" name="TextBox 25"/>
          <p:cNvSpPr txBox="1"/>
          <p:nvPr/>
        </p:nvSpPr>
        <p:spPr>
          <a:xfrm>
            <a:off x="381000" y="102742"/>
            <a:ext cx="8084906" cy="1078024"/>
          </a:xfrm>
          <a:prstGeom prst="rect">
            <a:avLst/>
          </a:prstGeom>
          <a:noFill/>
        </p:spPr>
        <p:txBody>
          <a:bodyPr wrap="square" rtlCol="0" anchor="b" anchorCtr="0">
            <a:normAutofit/>
          </a:bodyPr>
          <a:lstStyle/>
          <a:p>
            <a:r>
              <a:rPr lang="en-US" sz="2600" b="1" dirty="0">
                <a:solidFill>
                  <a:srgbClr val="B2005C"/>
                </a:solidFill>
                <a:latin typeface="Arial" charset="0"/>
                <a:ea typeface="Arial" charset="0"/>
                <a:cs typeface="Arial" charset="0"/>
              </a:rPr>
              <a:t>Satisfaction is lower across most administrative aspects of ministry.</a:t>
            </a:r>
          </a:p>
        </p:txBody>
      </p:sp>
      <p:sp>
        <p:nvSpPr>
          <p:cNvPr id="27" name="TextBox 26"/>
          <p:cNvSpPr txBox="1"/>
          <p:nvPr/>
        </p:nvSpPr>
        <p:spPr>
          <a:xfrm>
            <a:off x="381000" y="1401593"/>
            <a:ext cx="7877810" cy="307777"/>
          </a:xfrm>
          <a:prstGeom prst="rect">
            <a:avLst/>
          </a:prstGeom>
          <a:noFill/>
        </p:spPr>
        <p:txBody>
          <a:bodyPr wrap="square" rtlCol="0">
            <a:spAutoFit/>
          </a:bodyPr>
          <a:lstStyle/>
          <a:p>
            <a:r>
              <a:rPr lang="en-US" sz="1400" b="1" dirty="0"/>
              <a:t>Satisfaction with ADMINISTRATIVE Aspects of Ministry</a:t>
            </a:r>
          </a:p>
        </p:txBody>
      </p:sp>
      <p:sp>
        <p:nvSpPr>
          <p:cNvPr id="24" name="TextBox 23"/>
          <p:cNvSpPr txBox="1"/>
          <p:nvPr/>
        </p:nvSpPr>
        <p:spPr>
          <a:xfrm>
            <a:off x="44346" y="6566283"/>
            <a:ext cx="3606230" cy="215444"/>
          </a:xfrm>
          <a:prstGeom prst="rect">
            <a:avLst/>
          </a:prstGeom>
          <a:noFill/>
        </p:spPr>
        <p:txBody>
          <a:bodyPr wrap="square" rtlCol="0">
            <a:spAutoFit/>
          </a:bodyPr>
          <a:lstStyle/>
          <a:p>
            <a:r>
              <a:rPr lang="en-US" sz="800" b="1" dirty="0">
                <a:solidFill>
                  <a:schemeClr val="bg1"/>
                </a:solidFill>
                <a:latin typeface="Arial" charset="0"/>
                <a:ea typeface="Arial" charset="0"/>
                <a:cs typeface="Arial" charset="0"/>
              </a:rPr>
              <a:t>Job Satisfaction</a:t>
            </a:r>
          </a:p>
        </p:txBody>
      </p:sp>
      <p:sp>
        <p:nvSpPr>
          <p:cNvPr id="22" name="TextBox 21"/>
          <p:cNvSpPr txBox="1"/>
          <p:nvPr/>
        </p:nvSpPr>
        <p:spPr>
          <a:xfrm>
            <a:off x="0" y="6122366"/>
            <a:ext cx="7022353" cy="369332"/>
          </a:xfrm>
          <a:prstGeom prst="rect">
            <a:avLst/>
          </a:prstGeom>
          <a:noFill/>
        </p:spPr>
        <p:txBody>
          <a:bodyPr wrap="square" rtlCol="0">
            <a:spAutoFit/>
          </a:bodyPr>
          <a:lstStyle/>
          <a:p>
            <a:pPr marL="407988" indent="-407988"/>
            <a:r>
              <a:rPr lang="en-US" sz="900" dirty="0"/>
              <a:t>Q18ff	This next section explores your level of satisfaction with different aspects of your current ministry. Would you say that you are currently:</a:t>
            </a:r>
            <a:br>
              <a:rPr lang="en-US" sz="900" dirty="0"/>
            </a:br>
            <a:r>
              <a:rPr lang="en-US" sz="900" dirty="0"/>
              <a:t>very satisfied, somewhat satisfied, somewhat dissatisfied, or very dissatisfied with the following aspects of your job at your institute?</a:t>
            </a:r>
          </a:p>
        </p:txBody>
      </p:sp>
      <p:sp>
        <p:nvSpPr>
          <p:cNvPr id="28" name="TextBox 27"/>
          <p:cNvSpPr txBox="1"/>
          <p:nvPr/>
        </p:nvSpPr>
        <p:spPr>
          <a:xfrm>
            <a:off x="8139953" y="6260866"/>
            <a:ext cx="1004046" cy="230832"/>
          </a:xfrm>
          <a:prstGeom prst="rect">
            <a:avLst/>
          </a:prstGeom>
          <a:noFill/>
        </p:spPr>
        <p:txBody>
          <a:bodyPr wrap="square" rtlCol="0">
            <a:spAutoFit/>
          </a:bodyPr>
          <a:lstStyle/>
          <a:p>
            <a:pPr marL="409575" indent="-409575" algn="r"/>
            <a:r>
              <a:rPr lang="en-US" sz="900" dirty="0"/>
              <a:t>n=1,011 - 1,027</a:t>
            </a:r>
          </a:p>
        </p:txBody>
      </p:sp>
      <p:sp>
        <p:nvSpPr>
          <p:cNvPr id="29" name="TextBox 28"/>
          <p:cNvSpPr txBox="1"/>
          <p:nvPr/>
        </p:nvSpPr>
        <p:spPr>
          <a:xfrm>
            <a:off x="226332" y="2778942"/>
            <a:ext cx="606363" cy="461665"/>
          </a:xfrm>
          <a:prstGeom prst="rect">
            <a:avLst/>
          </a:prstGeom>
          <a:noFill/>
        </p:spPr>
        <p:txBody>
          <a:bodyPr wrap="square" lIns="9144" rIns="9144" rtlCol="0">
            <a:spAutoFit/>
          </a:bodyPr>
          <a:lstStyle/>
          <a:p>
            <a:pPr algn="r"/>
            <a:r>
              <a:rPr lang="en-US" sz="1200" b="1" dirty="0">
                <a:solidFill>
                  <a:srgbClr val="7F530A"/>
                </a:solidFill>
              </a:rPr>
              <a:t>Very satisfied</a:t>
            </a:r>
          </a:p>
        </p:txBody>
      </p:sp>
      <p:sp>
        <p:nvSpPr>
          <p:cNvPr id="30" name="TextBox 29"/>
          <p:cNvSpPr txBox="1"/>
          <p:nvPr/>
        </p:nvSpPr>
        <p:spPr>
          <a:xfrm>
            <a:off x="72424" y="4603786"/>
            <a:ext cx="760271" cy="461665"/>
          </a:xfrm>
          <a:prstGeom prst="rect">
            <a:avLst/>
          </a:prstGeom>
          <a:noFill/>
        </p:spPr>
        <p:txBody>
          <a:bodyPr wrap="square" lIns="9144" rIns="9144" rtlCol="0">
            <a:spAutoFit/>
          </a:bodyPr>
          <a:lstStyle/>
          <a:p>
            <a:pPr algn="r"/>
            <a:r>
              <a:rPr lang="en-US" sz="1200" b="1" dirty="0">
                <a:solidFill>
                  <a:srgbClr val="EEA224"/>
                </a:solidFill>
              </a:rPr>
              <a:t>Somewhat satisfied</a:t>
            </a:r>
          </a:p>
        </p:txBody>
      </p:sp>
      <p:cxnSp>
        <p:nvCxnSpPr>
          <p:cNvPr id="31" name="Straight Arrow Connector 30"/>
          <p:cNvCxnSpPr>
            <a:stCxn id="29" idx="3"/>
          </p:cNvCxnSpPr>
          <p:nvPr/>
        </p:nvCxnSpPr>
        <p:spPr>
          <a:xfrm flipV="1">
            <a:off x="832695" y="3009684"/>
            <a:ext cx="685800" cy="91"/>
          </a:xfrm>
          <a:prstGeom prst="straightConnector1">
            <a:avLst/>
          </a:prstGeom>
          <a:ln>
            <a:solidFill>
              <a:srgbClr val="7F530A"/>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30" idx="3"/>
          </p:cNvCxnSpPr>
          <p:nvPr/>
        </p:nvCxnSpPr>
        <p:spPr>
          <a:xfrm flipV="1">
            <a:off x="832695" y="4833505"/>
            <a:ext cx="685800" cy="1114"/>
          </a:xfrm>
          <a:prstGeom prst="straightConnector1">
            <a:avLst/>
          </a:prstGeom>
          <a:ln>
            <a:solidFill>
              <a:srgbClr val="EEA22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6260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6490010"/>
            <a:ext cx="9143999" cy="367990"/>
          </a:xfrm>
          <a:prstGeom prst="rect">
            <a:avLst/>
          </a:prstGeom>
          <a:solidFill>
            <a:srgbClr val="B2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5373384" y="6577570"/>
            <a:ext cx="3606230" cy="215444"/>
          </a:xfrm>
          <a:prstGeom prst="rect">
            <a:avLst/>
          </a:prstGeom>
          <a:noFill/>
        </p:spPr>
        <p:txBody>
          <a:bodyPr wrap="square" rtlCol="0">
            <a:spAutoFit/>
          </a:bodyPr>
          <a:lstStyle/>
          <a:p>
            <a:pPr algn="r"/>
            <a:fld id="{D87A6DA5-A49C-AE44-90B5-FA07B3D6FBAE}" type="slidenum">
              <a:rPr lang="en-US" sz="800" b="1" smtClean="0">
                <a:solidFill>
                  <a:schemeClr val="bg1"/>
                </a:solidFill>
                <a:latin typeface="Arial" charset="0"/>
                <a:ea typeface="Arial" charset="0"/>
                <a:cs typeface="Arial" charset="0"/>
              </a:rPr>
              <a:t>26</a:t>
            </a:fld>
            <a:endParaRPr lang="en-US" sz="800" b="1" dirty="0">
              <a:solidFill>
                <a:schemeClr val="bg1"/>
              </a:solidFill>
              <a:latin typeface="Arial" charset="0"/>
              <a:ea typeface="Arial" charset="0"/>
              <a:cs typeface="Arial" charset="0"/>
            </a:endParaRPr>
          </a:p>
        </p:txBody>
      </p:sp>
      <p:sp>
        <p:nvSpPr>
          <p:cNvPr id="16" name="TextBox 15"/>
          <p:cNvSpPr txBox="1"/>
          <p:nvPr/>
        </p:nvSpPr>
        <p:spPr>
          <a:xfrm>
            <a:off x="5373384" y="6577570"/>
            <a:ext cx="3606230" cy="215444"/>
          </a:xfrm>
          <a:prstGeom prst="rect">
            <a:avLst/>
          </a:prstGeom>
          <a:noFill/>
        </p:spPr>
        <p:txBody>
          <a:bodyPr wrap="square" rtlCol="0">
            <a:spAutoFit/>
          </a:bodyPr>
          <a:lstStyle/>
          <a:p>
            <a:pPr algn="r"/>
            <a:fld id="{6AA631CD-0ED6-5241-B04D-327E06B10D85}" type="slidenum">
              <a:rPr lang="en-US" sz="800" b="1">
                <a:solidFill>
                  <a:schemeClr val="bg1"/>
                </a:solidFill>
                <a:latin typeface="Arial" charset="0"/>
                <a:ea typeface="Arial" charset="0"/>
                <a:cs typeface="Arial" charset="0"/>
              </a:rPr>
              <a:t>26</a:t>
            </a:fld>
            <a:endParaRPr lang="en-US" sz="800" b="1" dirty="0">
              <a:solidFill>
                <a:schemeClr val="bg1"/>
              </a:solidFill>
              <a:latin typeface="Arial" charset="0"/>
              <a:ea typeface="Arial" charset="0"/>
              <a:cs typeface="Arial" charset="0"/>
            </a:endParaRPr>
          </a:p>
        </p:txBody>
      </p:sp>
      <p:sp>
        <p:nvSpPr>
          <p:cNvPr id="26" name="TextBox 25"/>
          <p:cNvSpPr txBox="1"/>
          <p:nvPr/>
        </p:nvSpPr>
        <p:spPr>
          <a:xfrm>
            <a:off x="381000" y="102742"/>
            <a:ext cx="8084906" cy="1078024"/>
          </a:xfrm>
          <a:prstGeom prst="rect">
            <a:avLst/>
          </a:prstGeom>
          <a:noFill/>
        </p:spPr>
        <p:txBody>
          <a:bodyPr wrap="square" rtlCol="0" anchor="b" anchorCtr="0">
            <a:normAutofit fontScale="92500" lnSpcReduction="20000"/>
          </a:bodyPr>
          <a:lstStyle/>
          <a:p>
            <a:r>
              <a:rPr lang="en-US" sz="2600" b="1" dirty="0">
                <a:solidFill>
                  <a:srgbClr val="B2005C"/>
                </a:solidFill>
                <a:latin typeface="Arial" charset="0"/>
                <a:ea typeface="Arial" charset="0"/>
                <a:cs typeface="Arial" charset="0"/>
              </a:rPr>
              <a:t>For the most part, different types of organizations are equally likely to be most satisfied with their relationships with students.</a:t>
            </a:r>
          </a:p>
        </p:txBody>
      </p:sp>
      <p:sp>
        <p:nvSpPr>
          <p:cNvPr id="27" name="TextBox 26"/>
          <p:cNvSpPr txBox="1"/>
          <p:nvPr/>
        </p:nvSpPr>
        <p:spPr>
          <a:xfrm>
            <a:off x="381000" y="1401593"/>
            <a:ext cx="7877810" cy="307777"/>
          </a:xfrm>
          <a:prstGeom prst="rect">
            <a:avLst/>
          </a:prstGeom>
          <a:noFill/>
        </p:spPr>
        <p:txBody>
          <a:bodyPr wrap="square" rtlCol="0">
            <a:spAutoFit/>
          </a:bodyPr>
          <a:lstStyle/>
          <a:p>
            <a:r>
              <a:rPr lang="en-US" sz="1400" b="1" u="sng" dirty="0"/>
              <a:t>VERY SATISFIED</a:t>
            </a:r>
            <a:r>
              <a:rPr lang="en-US" sz="1400" b="1" dirty="0"/>
              <a:t> </a:t>
            </a:r>
            <a:r>
              <a:rPr lang="en-US" sz="1400" b="1"/>
              <a:t>with INTERPERSONAL Aspects </a:t>
            </a:r>
            <a:r>
              <a:rPr lang="en-US" sz="1400" b="1" dirty="0"/>
              <a:t>of Ministry: By Organization Type</a:t>
            </a:r>
          </a:p>
        </p:txBody>
      </p:sp>
      <p:sp>
        <p:nvSpPr>
          <p:cNvPr id="17" name="TextBox 16"/>
          <p:cNvSpPr txBox="1"/>
          <p:nvPr/>
        </p:nvSpPr>
        <p:spPr>
          <a:xfrm>
            <a:off x="0" y="6122366"/>
            <a:ext cx="7022353" cy="369332"/>
          </a:xfrm>
          <a:prstGeom prst="rect">
            <a:avLst/>
          </a:prstGeom>
          <a:noFill/>
        </p:spPr>
        <p:txBody>
          <a:bodyPr wrap="square" rtlCol="0">
            <a:spAutoFit/>
          </a:bodyPr>
          <a:lstStyle/>
          <a:p>
            <a:pPr marL="407988" indent="-407988"/>
            <a:r>
              <a:rPr lang="en-US" sz="900" dirty="0"/>
              <a:t>Q18ff	This next section explores your level of satisfaction with different aspects of your current ministry. Would you say that you are currently:</a:t>
            </a:r>
            <a:br>
              <a:rPr lang="en-US" sz="900" dirty="0"/>
            </a:br>
            <a:r>
              <a:rPr lang="en-US" sz="900" dirty="0"/>
              <a:t>very satisfied, somewhat satisfied, somewhat dissatisfied, or very dissatisfied with the following aspects of your job at your institute?</a:t>
            </a:r>
          </a:p>
        </p:txBody>
      </p:sp>
      <p:sp>
        <p:nvSpPr>
          <p:cNvPr id="24" name="TextBox 23"/>
          <p:cNvSpPr txBox="1"/>
          <p:nvPr/>
        </p:nvSpPr>
        <p:spPr>
          <a:xfrm>
            <a:off x="44346" y="6566283"/>
            <a:ext cx="3606230" cy="215444"/>
          </a:xfrm>
          <a:prstGeom prst="rect">
            <a:avLst/>
          </a:prstGeom>
          <a:noFill/>
        </p:spPr>
        <p:txBody>
          <a:bodyPr wrap="square" rtlCol="0">
            <a:spAutoFit/>
          </a:bodyPr>
          <a:lstStyle/>
          <a:p>
            <a:r>
              <a:rPr lang="en-US" sz="800" b="1" dirty="0">
                <a:solidFill>
                  <a:schemeClr val="bg1"/>
                </a:solidFill>
                <a:latin typeface="Arial" charset="0"/>
                <a:ea typeface="Arial" charset="0"/>
                <a:cs typeface="Arial" charset="0"/>
              </a:rPr>
              <a:t>Job Satisfaction</a:t>
            </a:r>
          </a:p>
        </p:txBody>
      </p:sp>
      <p:sp>
        <p:nvSpPr>
          <p:cNvPr id="22" name="TextBox 21"/>
          <p:cNvSpPr txBox="1"/>
          <p:nvPr/>
        </p:nvSpPr>
        <p:spPr>
          <a:xfrm>
            <a:off x="8139953" y="6260866"/>
            <a:ext cx="1004046" cy="230832"/>
          </a:xfrm>
          <a:prstGeom prst="rect">
            <a:avLst/>
          </a:prstGeom>
          <a:noFill/>
        </p:spPr>
        <p:txBody>
          <a:bodyPr wrap="square" rtlCol="0">
            <a:spAutoFit/>
          </a:bodyPr>
          <a:lstStyle/>
          <a:p>
            <a:pPr marL="409575" indent="-409575" algn="r"/>
            <a:r>
              <a:rPr lang="en-US" sz="900" dirty="0"/>
              <a:t>n=1,022 - 1,028</a:t>
            </a:r>
          </a:p>
        </p:txBody>
      </p:sp>
      <p:graphicFrame>
        <p:nvGraphicFramePr>
          <p:cNvPr id="15" name="Chart 14"/>
          <p:cNvGraphicFramePr/>
          <p:nvPr>
            <p:extLst>
              <p:ext uri="{D42A27DB-BD31-4B8C-83A1-F6EECF244321}">
                <p14:modId xmlns:p14="http://schemas.microsoft.com/office/powerpoint/2010/main" val="780887802"/>
              </p:ext>
            </p:extLst>
          </p:nvPr>
        </p:nvGraphicFramePr>
        <p:xfrm>
          <a:off x="1020770" y="2124426"/>
          <a:ext cx="7153155" cy="3943769"/>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1502664" y="4101249"/>
            <a:ext cx="3791712" cy="1384995"/>
          </a:xfrm>
          <a:prstGeom prst="rect">
            <a:avLst/>
          </a:prstGeom>
          <a:noFill/>
        </p:spPr>
        <p:txBody>
          <a:bodyPr wrap="square" rtlCol="0">
            <a:spAutoFit/>
          </a:bodyPr>
          <a:lstStyle/>
          <a:p>
            <a:r>
              <a:rPr lang="en-US" sz="1400" b="1" dirty="0"/>
              <a:t>Additional observations:</a:t>
            </a:r>
          </a:p>
          <a:p>
            <a:pPr marL="171450" indent="-171450">
              <a:buFont typeface="Arial" charset="0"/>
              <a:buChar char="•"/>
            </a:pPr>
            <a:r>
              <a:rPr lang="en-US" sz="1400" dirty="0"/>
              <a:t>There is a </a:t>
            </a:r>
            <a:r>
              <a:rPr lang="en-US" sz="1400" i="1" dirty="0"/>
              <a:t>trend</a:t>
            </a:r>
            <a:r>
              <a:rPr lang="en-US" sz="1400" dirty="0"/>
              <a:t> for parish-based organizations to be </a:t>
            </a:r>
            <a:r>
              <a:rPr lang="en-US" sz="1400" u="sng" dirty="0"/>
              <a:t>slightly less</a:t>
            </a:r>
            <a:r>
              <a:rPr lang="en-US" sz="1400" dirty="0"/>
              <a:t> satisfied on relational items</a:t>
            </a:r>
          </a:p>
          <a:p>
            <a:pPr marL="171450" indent="-171450">
              <a:buFont typeface="Arial" charset="0"/>
              <a:buChar char="•"/>
            </a:pPr>
            <a:r>
              <a:rPr lang="en-US" sz="1400" dirty="0"/>
              <a:t>There is a similar trend for missionary organizations to be </a:t>
            </a:r>
            <a:r>
              <a:rPr lang="en-US" sz="1400" u="sng" dirty="0"/>
              <a:t>more</a:t>
            </a:r>
            <a:r>
              <a:rPr lang="en-US" sz="1400" dirty="0"/>
              <a:t> satisfied (especially regarding relationships with colleagues)</a:t>
            </a:r>
          </a:p>
        </p:txBody>
      </p:sp>
    </p:spTree>
    <p:extLst>
      <p:ext uri="{BB962C8B-B14F-4D97-AF65-F5344CB8AC3E}">
        <p14:creationId xmlns:p14="http://schemas.microsoft.com/office/powerpoint/2010/main" val="1383947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6490010"/>
            <a:ext cx="9143999" cy="367990"/>
          </a:xfrm>
          <a:prstGeom prst="rect">
            <a:avLst/>
          </a:prstGeom>
          <a:solidFill>
            <a:srgbClr val="B2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5373384" y="6577570"/>
            <a:ext cx="3606230" cy="215444"/>
          </a:xfrm>
          <a:prstGeom prst="rect">
            <a:avLst/>
          </a:prstGeom>
          <a:noFill/>
        </p:spPr>
        <p:txBody>
          <a:bodyPr wrap="square" rtlCol="0">
            <a:spAutoFit/>
          </a:bodyPr>
          <a:lstStyle/>
          <a:p>
            <a:pPr algn="r"/>
            <a:fld id="{D87A6DA5-A49C-AE44-90B5-FA07B3D6FBAE}" type="slidenum">
              <a:rPr lang="en-US" sz="800" b="1" smtClean="0">
                <a:solidFill>
                  <a:schemeClr val="bg1"/>
                </a:solidFill>
                <a:latin typeface="Arial" charset="0"/>
                <a:ea typeface="Arial" charset="0"/>
                <a:cs typeface="Arial" charset="0"/>
              </a:rPr>
              <a:t>27</a:t>
            </a:fld>
            <a:endParaRPr lang="en-US" sz="800" b="1" dirty="0">
              <a:solidFill>
                <a:schemeClr val="bg1"/>
              </a:solidFill>
              <a:latin typeface="Arial" charset="0"/>
              <a:ea typeface="Arial" charset="0"/>
              <a:cs typeface="Arial" charset="0"/>
            </a:endParaRPr>
          </a:p>
        </p:txBody>
      </p:sp>
      <p:sp>
        <p:nvSpPr>
          <p:cNvPr id="16" name="TextBox 15"/>
          <p:cNvSpPr txBox="1"/>
          <p:nvPr/>
        </p:nvSpPr>
        <p:spPr>
          <a:xfrm>
            <a:off x="5373384" y="6577570"/>
            <a:ext cx="3606230" cy="215444"/>
          </a:xfrm>
          <a:prstGeom prst="rect">
            <a:avLst/>
          </a:prstGeom>
          <a:noFill/>
        </p:spPr>
        <p:txBody>
          <a:bodyPr wrap="square" rtlCol="0">
            <a:spAutoFit/>
          </a:bodyPr>
          <a:lstStyle/>
          <a:p>
            <a:pPr algn="r"/>
            <a:fld id="{6AA631CD-0ED6-5241-B04D-327E06B10D85}" type="slidenum">
              <a:rPr lang="en-US" sz="800" b="1">
                <a:solidFill>
                  <a:schemeClr val="bg1"/>
                </a:solidFill>
                <a:latin typeface="Arial" charset="0"/>
                <a:ea typeface="Arial" charset="0"/>
                <a:cs typeface="Arial" charset="0"/>
              </a:rPr>
              <a:t>27</a:t>
            </a:fld>
            <a:endParaRPr lang="en-US" sz="800" b="1" dirty="0">
              <a:solidFill>
                <a:schemeClr val="bg1"/>
              </a:solidFill>
              <a:latin typeface="Arial" charset="0"/>
              <a:ea typeface="Arial" charset="0"/>
              <a:cs typeface="Arial" charset="0"/>
            </a:endParaRPr>
          </a:p>
        </p:txBody>
      </p:sp>
      <p:sp>
        <p:nvSpPr>
          <p:cNvPr id="26" name="TextBox 25"/>
          <p:cNvSpPr txBox="1"/>
          <p:nvPr/>
        </p:nvSpPr>
        <p:spPr>
          <a:xfrm>
            <a:off x="381000" y="102742"/>
            <a:ext cx="8084906" cy="1078024"/>
          </a:xfrm>
          <a:prstGeom prst="rect">
            <a:avLst/>
          </a:prstGeom>
          <a:noFill/>
        </p:spPr>
        <p:txBody>
          <a:bodyPr wrap="square" rtlCol="0" anchor="b" anchorCtr="0">
            <a:normAutofit/>
          </a:bodyPr>
          <a:lstStyle/>
          <a:p>
            <a:r>
              <a:rPr lang="en-US" sz="2600" b="1" dirty="0">
                <a:solidFill>
                  <a:srgbClr val="B2005C"/>
                </a:solidFill>
                <a:latin typeface="Arial" charset="0"/>
                <a:ea typeface="Arial" charset="0"/>
                <a:cs typeface="Arial" charset="0"/>
              </a:rPr>
              <a:t>Missionary organizations report higher satisfaction with several administrative functions.</a:t>
            </a:r>
          </a:p>
        </p:txBody>
      </p:sp>
      <p:sp>
        <p:nvSpPr>
          <p:cNvPr id="27" name="TextBox 26"/>
          <p:cNvSpPr txBox="1"/>
          <p:nvPr/>
        </p:nvSpPr>
        <p:spPr>
          <a:xfrm>
            <a:off x="381000" y="1401593"/>
            <a:ext cx="7877810" cy="307777"/>
          </a:xfrm>
          <a:prstGeom prst="rect">
            <a:avLst/>
          </a:prstGeom>
          <a:noFill/>
        </p:spPr>
        <p:txBody>
          <a:bodyPr wrap="square" rtlCol="0">
            <a:spAutoFit/>
          </a:bodyPr>
          <a:lstStyle/>
          <a:p>
            <a:r>
              <a:rPr lang="en-US" sz="1400" b="1" u="sng" dirty="0"/>
              <a:t>VERY SATISFIED</a:t>
            </a:r>
            <a:r>
              <a:rPr lang="en-US" sz="1400" b="1" dirty="0"/>
              <a:t> with ADMINISTRATIVE Aspects of Ministry: By Organization Type</a:t>
            </a:r>
          </a:p>
        </p:txBody>
      </p:sp>
      <p:sp>
        <p:nvSpPr>
          <p:cNvPr id="17" name="TextBox 16"/>
          <p:cNvSpPr txBox="1"/>
          <p:nvPr/>
        </p:nvSpPr>
        <p:spPr>
          <a:xfrm>
            <a:off x="0" y="6122366"/>
            <a:ext cx="7022353" cy="369332"/>
          </a:xfrm>
          <a:prstGeom prst="rect">
            <a:avLst/>
          </a:prstGeom>
          <a:noFill/>
        </p:spPr>
        <p:txBody>
          <a:bodyPr wrap="square" rtlCol="0">
            <a:spAutoFit/>
          </a:bodyPr>
          <a:lstStyle/>
          <a:p>
            <a:pPr marL="407988" indent="-407988"/>
            <a:r>
              <a:rPr lang="en-US" sz="900" dirty="0"/>
              <a:t>Q18ff	This next section explores your level of satisfaction with different aspects of your current ministry. Would you say that you are currently:</a:t>
            </a:r>
            <a:br>
              <a:rPr lang="en-US" sz="900" dirty="0"/>
            </a:br>
            <a:r>
              <a:rPr lang="en-US" sz="900" dirty="0"/>
              <a:t>very satisfied, somewhat satisfied, somewhat dissatisfied, or very dissatisfied with the following aspects of your job at your institute?</a:t>
            </a:r>
          </a:p>
        </p:txBody>
      </p:sp>
      <p:sp>
        <p:nvSpPr>
          <p:cNvPr id="24" name="TextBox 23"/>
          <p:cNvSpPr txBox="1"/>
          <p:nvPr/>
        </p:nvSpPr>
        <p:spPr>
          <a:xfrm>
            <a:off x="44346" y="6566283"/>
            <a:ext cx="3606230" cy="215444"/>
          </a:xfrm>
          <a:prstGeom prst="rect">
            <a:avLst/>
          </a:prstGeom>
          <a:noFill/>
        </p:spPr>
        <p:txBody>
          <a:bodyPr wrap="square" rtlCol="0">
            <a:spAutoFit/>
          </a:bodyPr>
          <a:lstStyle/>
          <a:p>
            <a:r>
              <a:rPr lang="en-US" sz="800" b="1" dirty="0">
                <a:solidFill>
                  <a:schemeClr val="bg1"/>
                </a:solidFill>
                <a:latin typeface="Arial" charset="0"/>
                <a:ea typeface="Arial" charset="0"/>
                <a:cs typeface="Arial" charset="0"/>
              </a:rPr>
              <a:t>Job Satisfaction</a:t>
            </a:r>
          </a:p>
        </p:txBody>
      </p:sp>
      <p:sp>
        <p:nvSpPr>
          <p:cNvPr id="22" name="TextBox 21"/>
          <p:cNvSpPr txBox="1"/>
          <p:nvPr/>
        </p:nvSpPr>
        <p:spPr>
          <a:xfrm>
            <a:off x="8139953" y="6260866"/>
            <a:ext cx="1004046" cy="230832"/>
          </a:xfrm>
          <a:prstGeom prst="rect">
            <a:avLst/>
          </a:prstGeom>
          <a:noFill/>
        </p:spPr>
        <p:txBody>
          <a:bodyPr wrap="square" rtlCol="0">
            <a:spAutoFit/>
          </a:bodyPr>
          <a:lstStyle/>
          <a:p>
            <a:pPr marL="409575" indent="-409575" algn="r"/>
            <a:r>
              <a:rPr lang="en-US" sz="900" dirty="0"/>
              <a:t>n=1,022 - 1,028</a:t>
            </a:r>
          </a:p>
        </p:txBody>
      </p:sp>
      <p:graphicFrame>
        <p:nvGraphicFramePr>
          <p:cNvPr id="15" name="Chart 14"/>
          <p:cNvGraphicFramePr/>
          <p:nvPr>
            <p:extLst>
              <p:ext uri="{D42A27DB-BD31-4B8C-83A1-F6EECF244321}">
                <p14:modId xmlns:p14="http://schemas.microsoft.com/office/powerpoint/2010/main" val="730596768"/>
              </p:ext>
            </p:extLst>
          </p:nvPr>
        </p:nvGraphicFramePr>
        <p:xfrm>
          <a:off x="462985" y="2051274"/>
          <a:ext cx="8090705" cy="3943769"/>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990600" y="2077014"/>
            <a:ext cx="4166616" cy="1169551"/>
          </a:xfrm>
          <a:prstGeom prst="rect">
            <a:avLst/>
          </a:prstGeom>
          <a:noFill/>
        </p:spPr>
        <p:txBody>
          <a:bodyPr wrap="square" rtlCol="0">
            <a:spAutoFit/>
          </a:bodyPr>
          <a:lstStyle/>
          <a:p>
            <a:r>
              <a:rPr lang="en-US" sz="1400" b="1" dirty="0"/>
              <a:t>Additional observations:</a:t>
            </a:r>
          </a:p>
          <a:p>
            <a:pPr marL="171450" indent="-171450">
              <a:buFont typeface="Arial" charset="0"/>
              <a:buChar char="•"/>
            </a:pPr>
            <a:r>
              <a:rPr lang="en-US" sz="1400" dirty="0"/>
              <a:t>Office- and parish-based campus ministers are less satisfied on most items</a:t>
            </a:r>
          </a:p>
          <a:p>
            <a:pPr marL="171450" indent="-171450">
              <a:buFont typeface="Arial" charset="0"/>
              <a:buChar char="•"/>
            </a:pPr>
            <a:r>
              <a:rPr lang="en-US" sz="1400" dirty="0"/>
              <a:t>Those in Newman/Catholic Centers are comparatively fairly well satisfied on these activities</a:t>
            </a:r>
          </a:p>
        </p:txBody>
      </p:sp>
    </p:spTree>
    <p:extLst>
      <p:ext uri="{BB962C8B-B14F-4D97-AF65-F5344CB8AC3E}">
        <p14:creationId xmlns:p14="http://schemas.microsoft.com/office/powerpoint/2010/main" val="1161673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8767" y="1443399"/>
            <a:ext cx="8256590" cy="707886"/>
          </a:xfrm>
          <a:prstGeom prst="rect">
            <a:avLst/>
          </a:prstGeom>
          <a:noFill/>
        </p:spPr>
        <p:txBody>
          <a:bodyPr wrap="square" rtlCol="0">
            <a:spAutoFit/>
          </a:bodyPr>
          <a:lstStyle/>
          <a:p>
            <a:r>
              <a:rPr lang="en-US" sz="4000" b="1" dirty="0">
                <a:solidFill>
                  <a:srgbClr val="B31C5B"/>
                </a:solidFill>
                <a:latin typeface="Arial" charset="0"/>
                <a:ea typeface="Arial" charset="0"/>
                <a:cs typeface="Arial" charset="0"/>
              </a:rPr>
              <a:t>Campus Ministry Prepares Me</a:t>
            </a:r>
            <a:endParaRPr lang="en-US" sz="4000" dirty="0">
              <a:solidFill>
                <a:srgbClr val="B31C5B"/>
              </a:solidFill>
            </a:endParaRPr>
          </a:p>
        </p:txBody>
      </p:sp>
      <p:sp>
        <p:nvSpPr>
          <p:cNvPr id="6" name="TextBox 5"/>
          <p:cNvSpPr txBox="1"/>
          <p:nvPr/>
        </p:nvSpPr>
        <p:spPr>
          <a:xfrm>
            <a:off x="8648700" y="28574"/>
            <a:ext cx="466725" cy="600075"/>
          </a:xfrm>
          <a:prstGeom prst="rect">
            <a:avLst/>
          </a:prstGeom>
          <a:solidFill>
            <a:schemeClr val="bg1"/>
          </a:solidFill>
        </p:spPr>
        <p:txBody>
          <a:bodyPr wrap="square" rtlCol="0">
            <a:spAutoFit/>
          </a:bodyPr>
          <a:lstStyle/>
          <a:p>
            <a:endParaRPr lang="en-US" dirty="0"/>
          </a:p>
        </p:txBody>
      </p:sp>
      <p:pic>
        <p:nvPicPr>
          <p:cNvPr id="7" name="Picture 6"/>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r="-314"/>
          <a:stretch/>
        </p:blipFill>
        <p:spPr>
          <a:xfrm>
            <a:off x="0" y="2281646"/>
            <a:ext cx="9144000" cy="4581472"/>
          </a:xfrm>
          <a:prstGeom prst="rect">
            <a:avLst/>
          </a:prstGeom>
        </p:spPr>
      </p:pic>
    </p:spTree>
    <p:extLst>
      <p:ext uri="{BB962C8B-B14F-4D97-AF65-F5344CB8AC3E}">
        <p14:creationId xmlns:p14="http://schemas.microsoft.com/office/powerpoint/2010/main" val="2033874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0" y="6490010"/>
            <a:ext cx="9143999" cy="367990"/>
          </a:xfrm>
          <a:prstGeom prst="rect">
            <a:avLst/>
          </a:prstGeom>
          <a:solidFill>
            <a:srgbClr val="B2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5373384" y="6577570"/>
            <a:ext cx="3606230" cy="215444"/>
          </a:xfrm>
          <a:prstGeom prst="rect">
            <a:avLst/>
          </a:prstGeom>
          <a:noFill/>
        </p:spPr>
        <p:txBody>
          <a:bodyPr wrap="square" rtlCol="0">
            <a:spAutoFit/>
          </a:bodyPr>
          <a:lstStyle/>
          <a:p>
            <a:pPr algn="r"/>
            <a:fld id="{D87A6DA5-A49C-AE44-90B5-FA07B3D6FBAE}" type="slidenum">
              <a:rPr lang="en-US" sz="800" b="1" smtClean="0">
                <a:solidFill>
                  <a:schemeClr val="bg1"/>
                </a:solidFill>
                <a:latin typeface="Arial" charset="0"/>
                <a:ea typeface="Arial" charset="0"/>
                <a:cs typeface="Arial" charset="0"/>
              </a:rPr>
              <a:t>29</a:t>
            </a:fld>
            <a:endParaRPr lang="en-US" sz="800" b="1" dirty="0">
              <a:solidFill>
                <a:schemeClr val="bg1"/>
              </a:solidFill>
              <a:latin typeface="Arial" charset="0"/>
              <a:ea typeface="Arial" charset="0"/>
              <a:cs typeface="Arial" charset="0"/>
            </a:endParaRPr>
          </a:p>
        </p:txBody>
      </p:sp>
      <p:sp>
        <p:nvSpPr>
          <p:cNvPr id="15" name="TextBox 14"/>
          <p:cNvSpPr txBox="1"/>
          <p:nvPr/>
        </p:nvSpPr>
        <p:spPr>
          <a:xfrm>
            <a:off x="44346" y="6566283"/>
            <a:ext cx="3606230" cy="215444"/>
          </a:xfrm>
          <a:prstGeom prst="rect">
            <a:avLst/>
          </a:prstGeom>
          <a:noFill/>
        </p:spPr>
        <p:txBody>
          <a:bodyPr wrap="square" rtlCol="0">
            <a:spAutoFit/>
          </a:bodyPr>
          <a:lstStyle/>
          <a:p>
            <a:r>
              <a:rPr lang="en-US" sz="800" b="1" dirty="0">
                <a:solidFill>
                  <a:schemeClr val="bg1"/>
                </a:solidFill>
                <a:latin typeface="Arial" charset="0"/>
                <a:ea typeface="Arial" charset="0"/>
                <a:cs typeface="Arial" charset="0"/>
              </a:rPr>
              <a:t>Campus Ministry Prepares</a:t>
            </a:r>
          </a:p>
        </p:txBody>
      </p:sp>
      <p:sp>
        <p:nvSpPr>
          <p:cNvPr id="16" name="TextBox 15"/>
          <p:cNvSpPr txBox="1"/>
          <p:nvPr/>
        </p:nvSpPr>
        <p:spPr>
          <a:xfrm>
            <a:off x="5373384" y="6577570"/>
            <a:ext cx="3606230" cy="215444"/>
          </a:xfrm>
          <a:prstGeom prst="rect">
            <a:avLst/>
          </a:prstGeom>
          <a:noFill/>
        </p:spPr>
        <p:txBody>
          <a:bodyPr wrap="square" rtlCol="0">
            <a:spAutoFit/>
          </a:bodyPr>
          <a:lstStyle/>
          <a:p>
            <a:pPr algn="r"/>
            <a:fld id="{6AA631CD-0ED6-5241-B04D-327E06B10D85}" type="slidenum">
              <a:rPr lang="en-US" sz="800" b="1">
                <a:solidFill>
                  <a:schemeClr val="bg1"/>
                </a:solidFill>
                <a:latin typeface="Arial" charset="0"/>
                <a:ea typeface="Arial" charset="0"/>
                <a:cs typeface="Arial" charset="0"/>
              </a:rPr>
              <a:t>29</a:t>
            </a:fld>
            <a:endParaRPr lang="en-US" sz="800" b="1" dirty="0">
              <a:solidFill>
                <a:schemeClr val="bg1"/>
              </a:solidFill>
              <a:latin typeface="Arial" charset="0"/>
              <a:ea typeface="Arial" charset="0"/>
              <a:cs typeface="Arial" charset="0"/>
            </a:endParaRPr>
          </a:p>
        </p:txBody>
      </p:sp>
      <p:sp>
        <p:nvSpPr>
          <p:cNvPr id="21" name="TextBox 20"/>
          <p:cNvSpPr txBox="1"/>
          <p:nvPr/>
        </p:nvSpPr>
        <p:spPr>
          <a:xfrm>
            <a:off x="414779" y="102742"/>
            <a:ext cx="8051127" cy="1078024"/>
          </a:xfrm>
          <a:prstGeom prst="rect">
            <a:avLst/>
          </a:prstGeom>
          <a:noFill/>
        </p:spPr>
        <p:txBody>
          <a:bodyPr wrap="square" rtlCol="0" anchor="b" anchorCtr="0">
            <a:normAutofit fontScale="70000" lnSpcReduction="20000"/>
          </a:bodyPr>
          <a:lstStyle/>
          <a:p>
            <a:r>
              <a:rPr lang="en-US" sz="2800" b="1" dirty="0">
                <a:solidFill>
                  <a:srgbClr val="B2005C"/>
                </a:solidFill>
                <a:latin typeface="Arial" charset="0"/>
                <a:ea typeface="Arial" charset="0"/>
                <a:cs typeface="Arial" charset="0"/>
              </a:rPr>
              <a:t>Campus ministers report that their ministry does well on relationship with Jesus, compassion, and living a moral life, but less well on facing challenges and discerning a vocation.</a:t>
            </a:r>
          </a:p>
        </p:txBody>
      </p:sp>
      <p:graphicFrame>
        <p:nvGraphicFramePr>
          <p:cNvPr id="18" name="Object 7"/>
          <p:cNvGraphicFramePr>
            <a:graphicFrameLocks/>
          </p:cNvGraphicFramePr>
          <p:nvPr>
            <p:extLst>
              <p:ext uri="{D42A27DB-BD31-4B8C-83A1-F6EECF244321}">
                <p14:modId xmlns:p14="http://schemas.microsoft.com/office/powerpoint/2010/main" val="963232943"/>
              </p:ext>
            </p:extLst>
          </p:nvPr>
        </p:nvGraphicFramePr>
        <p:xfrm>
          <a:off x="512064" y="2856416"/>
          <a:ext cx="8156448" cy="3087184"/>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p:cNvSpPr txBox="1"/>
          <p:nvPr/>
        </p:nvSpPr>
        <p:spPr>
          <a:xfrm>
            <a:off x="381000" y="1472713"/>
            <a:ext cx="7877810" cy="307777"/>
          </a:xfrm>
          <a:prstGeom prst="rect">
            <a:avLst/>
          </a:prstGeom>
          <a:noFill/>
        </p:spPr>
        <p:txBody>
          <a:bodyPr wrap="square" rtlCol="0">
            <a:spAutoFit/>
          </a:bodyPr>
          <a:lstStyle/>
          <a:p>
            <a:r>
              <a:rPr lang="en-US" sz="1400" b="1" dirty="0"/>
              <a:t>Extent to Which Campus Ministry Prepares Students: Strongly Agree</a:t>
            </a:r>
          </a:p>
        </p:txBody>
      </p:sp>
      <p:sp>
        <p:nvSpPr>
          <p:cNvPr id="12" name="TextBox 11"/>
          <p:cNvSpPr txBox="1"/>
          <p:nvPr/>
        </p:nvSpPr>
        <p:spPr>
          <a:xfrm>
            <a:off x="-1" y="6112494"/>
            <a:ext cx="5175505" cy="369332"/>
          </a:xfrm>
          <a:prstGeom prst="rect">
            <a:avLst/>
          </a:prstGeom>
          <a:noFill/>
        </p:spPr>
        <p:txBody>
          <a:bodyPr wrap="square" rtlCol="0">
            <a:spAutoFit/>
          </a:bodyPr>
          <a:lstStyle/>
          <a:p>
            <a:pPr marL="465138" indent="-465138"/>
            <a:r>
              <a:rPr lang="en-US" sz="900" dirty="0"/>
              <a:t>Students: Q33-40 My campus ministry effectively prepares me</a:t>
            </a:r>
            <a:r>
              <a:rPr lang="is-IS" sz="900" dirty="0"/>
              <a:t>….</a:t>
            </a:r>
          </a:p>
          <a:p>
            <a:pPr marL="465138" indent="-465138"/>
            <a:r>
              <a:rPr lang="en-US" sz="900" dirty="0"/>
              <a:t>Campus Ministers: Q54-135 Campus ministry on my campus effectively prepares students</a:t>
            </a:r>
            <a:r>
              <a:rPr lang="is-IS" sz="900" dirty="0"/>
              <a:t>….</a:t>
            </a:r>
            <a:endParaRPr lang="en-US" sz="900" dirty="0"/>
          </a:p>
        </p:txBody>
      </p:sp>
      <p:sp>
        <p:nvSpPr>
          <p:cNvPr id="13" name="TextBox 12"/>
          <p:cNvSpPr txBox="1"/>
          <p:nvPr/>
        </p:nvSpPr>
        <p:spPr>
          <a:xfrm>
            <a:off x="5102353" y="6111107"/>
            <a:ext cx="3264407" cy="369332"/>
          </a:xfrm>
          <a:prstGeom prst="rect">
            <a:avLst/>
          </a:prstGeom>
          <a:noFill/>
        </p:spPr>
        <p:txBody>
          <a:bodyPr wrap="square" rtlCol="0">
            <a:spAutoFit/>
          </a:bodyPr>
          <a:lstStyle/>
          <a:p>
            <a:pPr marL="1085850" indent="-1085850"/>
            <a:r>
              <a:rPr lang="is-IS" sz="900"/>
              <a:t>Response options:	Strongly agree, somewhat agree, somewhat disagree, strongly agree</a:t>
            </a:r>
            <a:endParaRPr lang="en-US" sz="900" dirty="0"/>
          </a:p>
        </p:txBody>
      </p:sp>
    </p:spTree>
    <p:extLst>
      <p:ext uri="{BB962C8B-B14F-4D97-AF65-F5344CB8AC3E}">
        <p14:creationId xmlns:p14="http://schemas.microsoft.com/office/powerpoint/2010/main" val="1280993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0" y="6490010"/>
            <a:ext cx="9143999" cy="367990"/>
          </a:xfrm>
          <a:prstGeom prst="rect">
            <a:avLst/>
          </a:prstGeom>
          <a:solidFill>
            <a:srgbClr val="B2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373384" y="6577570"/>
            <a:ext cx="3606230" cy="215444"/>
          </a:xfrm>
          <a:prstGeom prst="rect">
            <a:avLst/>
          </a:prstGeom>
          <a:noFill/>
        </p:spPr>
        <p:txBody>
          <a:bodyPr wrap="square" rtlCol="0">
            <a:spAutoFit/>
          </a:bodyPr>
          <a:lstStyle/>
          <a:p>
            <a:pPr algn="r"/>
            <a:fld id="{D87A6DA5-A49C-AE44-90B5-FA07B3D6FBAE}" type="slidenum">
              <a:rPr lang="en-US" sz="800" b="1" smtClean="0">
                <a:solidFill>
                  <a:schemeClr val="bg1"/>
                </a:solidFill>
                <a:latin typeface="Arial" charset="0"/>
                <a:ea typeface="Arial" charset="0"/>
                <a:cs typeface="Arial" charset="0"/>
              </a:rPr>
              <a:t>3</a:t>
            </a:fld>
            <a:endParaRPr lang="en-US" sz="800" b="1" dirty="0">
              <a:solidFill>
                <a:schemeClr val="bg1"/>
              </a:solidFill>
              <a:latin typeface="Arial" charset="0"/>
              <a:ea typeface="Arial" charset="0"/>
              <a:cs typeface="Arial" charset="0"/>
            </a:endParaRPr>
          </a:p>
        </p:txBody>
      </p:sp>
      <p:sp>
        <p:nvSpPr>
          <p:cNvPr id="15" name="TextBox 14"/>
          <p:cNvSpPr txBox="1"/>
          <p:nvPr/>
        </p:nvSpPr>
        <p:spPr>
          <a:xfrm>
            <a:off x="44346" y="6566283"/>
            <a:ext cx="3606230" cy="215444"/>
          </a:xfrm>
          <a:prstGeom prst="rect">
            <a:avLst/>
          </a:prstGeom>
          <a:noFill/>
        </p:spPr>
        <p:txBody>
          <a:bodyPr wrap="square" rtlCol="0">
            <a:spAutoFit/>
          </a:bodyPr>
          <a:lstStyle/>
          <a:p>
            <a:r>
              <a:rPr lang="en-US" sz="800" b="1" dirty="0">
                <a:solidFill>
                  <a:schemeClr val="bg1"/>
                </a:solidFill>
                <a:latin typeface="Arial" charset="0"/>
                <a:ea typeface="Arial" charset="0"/>
                <a:cs typeface="Arial" charset="0"/>
              </a:rPr>
              <a:t>Research Overview</a:t>
            </a:r>
          </a:p>
        </p:txBody>
      </p:sp>
      <p:sp>
        <p:nvSpPr>
          <p:cNvPr id="16" name="TextBox 15"/>
          <p:cNvSpPr txBox="1"/>
          <p:nvPr/>
        </p:nvSpPr>
        <p:spPr>
          <a:xfrm>
            <a:off x="5373384" y="6577570"/>
            <a:ext cx="3606230" cy="215444"/>
          </a:xfrm>
          <a:prstGeom prst="rect">
            <a:avLst/>
          </a:prstGeom>
          <a:noFill/>
        </p:spPr>
        <p:txBody>
          <a:bodyPr wrap="square" rtlCol="0">
            <a:spAutoFit/>
          </a:bodyPr>
          <a:lstStyle/>
          <a:p>
            <a:pPr algn="r"/>
            <a:fld id="{6AA631CD-0ED6-5241-B04D-327E06B10D85}" type="slidenum">
              <a:rPr lang="en-US" sz="800" b="1">
                <a:solidFill>
                  <a:schemeClr val="bg1"/>
                </a:solidFill>
                <a:latin typeface="Arial" charset="0"/>
                <a:ea typeface="Arial" charset="0"/>
                <a:cs typeface="Arial" charset="0"/>
              </a:rPr>
              <a:t>3</a:t>
            </a:fld>
            <a:endParaRPr lang="en-US" sz="800" b="1" dirty="0">
              <a:solidFill>
                <a:schemeClr val="bg1"/>
              </a:solidFill>
              <a:latin typeface="Arial" charset="0"/>
              <a:ea typeface="Arial" charset="0"/>
              <a:cs typeface="Arial" charset="0"/>
            </a:endParaRPr>
          </a:p>
        </p:txBody>
      </p:sp>
      <p:sp>
        <p:nvSpPr>
          <p:cNvPr id="21" name="TextBox 20"/>
          <p:cNvSpPr txBox="1"/>
          <p:nvPr/>
        </p:nvSpPr>
        <p:spPr>
          <a:xfrm>
            <a:off x="414779" y="102742"/>
            <a:ext cx="8051127" cy="1078024"/>
          </a:xfrm>
          <a:prstGeom prst="rect">
            <a:avLst/>
          </a:prstGeom>
          <a:noFill/>
        </p:spPr>
        <p:txBody>
          <a:bodyPr wrap="square" rtlCol="0" anchor="b" anchorCtr="0">
            <a:normAutofit/>
          </a:bodyPr>
          <a:lstStyle/>
          <a:p>
            <a:r>
              <a:rPr lang="en-US" sz="2800" b="1" dirty="0">
                <a:solidFill>
                  <a:srgbClr val="B2005C"/>
                </a:solidFill>
                <a:latin typeface="Arial" charset="0"/>
                <a:ea typeface="Arial" charset="0"/>
                <a:cs typeface="Arial" charset="0"/>
              </a:rPr>
              <a:t>Research Background</a:t>
            </a:r>
          </a:p>
        </p:txBody>
      </p:sp>
      <p:sp>
        <p:nvSpPr>
          <p:cNvPr id="9" name="Content Placeholder 1"/>
          <p:cNvSpPr>
            <a:spLocks noGrp="1"/>
          </p:cNvSpPr>
          <p:nvPr>
            <p:ph idx="1"/>
          </p:nvPr>
        </p:nvSpPr>
        <p:spPr>
          <a:xfrm>
            <a:off x="5033472" y="1725593"/>
            <a:ext cx="3627949" cy="4145368"/>
          </a:xfrm>
        </p:spPr>
        <p:txBody>
          <a:bodyPr>
            <a:normAutofit/>
          </a:bodyPr>
          <a:lstStyle/>
          <a:p>
            <a:pPr marL="0" indent="0">
              <a:buNone/>
            </a:pPr>
            <a:r>
              <a:rPr lang="en-US" sz="1800" dirty="0"/>
              <a:t>These objectives led to 4 goals:</a:t>
            </a:r>
          </a:p>
          <a:p>
            <a:pPr marL="288925" indent="-288925">
              <a:buFont typeface="+mj-lt"/>
              <a:buAutoNum type="arabicPeriod"/>
            </a:pPr>
            <a:r>
              <a:rPr lang="en-US" sz="1800" dirty="0"/>
              <a:t>Conduct a national study of campus ministry;</a:t>
            </a:r>
          </a:p>
          <a:p>
            <a:pPr marL="288925" indent="-288925">
              <a:buFont typeface="+mj-lt"/>
              <a:buAutoNum type="arabicPeriod"/>
            </a:pPr>
            <a:r>
              <a:rPr lang="en-US" sz="1800" dirty="0"/>
              <a:t>Explore the impact Catholic campus ministry has on individuals;</a:t>
            </a:r>
          </a:p>
          <a:p>
            <a:pPr marL="288925" indent="-288925">
              <a:buFont typeface="+mj-lt"/>
              <a:buAutoNum type="arabicPeriod"/>
            </a:pPr>
            <a:r>
              <a:rPr lang="en-US" sz="1800" dirty="0"/>
              <a:t>Identify necessary formation, enrichment and development components; and</a:t>
            </a:r>
          </a:p>
          <a:p>
            <a:pPr marL="288925" indent="-288925">
              <a:buFont typeface="+mj-lt"/>
              <a:buAutoNum type="arabicPeriod"/>
            </a:pPr>
            <a:r>
              <a:rPr lang="en-US" sz="1800" dirty="0"/>
              <a:t>Engage bishops, campus ministers, campus ministry organizations, networks, and stakeholders in rejuvenating campus ministry.</a:t>
            </a:r>
          </a:p>
        </p:txBody>
      </p:sp>
      <p:sp>
        <p:nvSpPr>
          <p:cNvPr id="10" name="Content Placeholder 1"/>
          <p:cNvSpPr txBox="1">
            <a:spLocks/>
          </p:cNvSpPr>
          <p:nvPr/>
        </p:nvSpPr>
        <p:spPr>
          <a:xfrm>
            <a:off x="492095" y="1725593"/>
            <a:ext cx="3567157" cy="41453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u="sng" dirty="0"/>
              <a:t>Case Statement</a:t>
            </a:r>
            <a:r>
              <a:rPr lang="en-US" sz="1800" dirty="0"/>
              <a:t>: The Secretariat of Catholic Education seeks to rejuvenate the vision of campus ministry through dynamic engagement of the faithful.</a:t>
            </a:r>
          </a:p>
          <a:p>
            <a:r>
              <a:rPr lang="en-US" sz="1800" dirty="0"/>
              <a:t>As a result, we had two objectives:</a:t>
            </a:r>
          </a:p>
          <a:p>
            <a:pPr marL="519113" lvl="1" indent="-230188">
              <a:buFont typeface="Wingdings" charset="2"/>
              <a:buChar char="§"/>
            </a:pPr>
            <a:r>
              <a:rPr lang="en-US" sz="1600" b="1" dirty="0"/>
              <a:t>Renew a national vision of campus ministry </a:t>
            </a:r>
            <a:r>
              <a:rPr lang="en-US" sz="1600" dirty="0"/>
              <a:t>as a community of faith, evangelization and discipleship</a:t>
            </a:r>
          </a:p>
          <a:p>
            <a:pPr marL="519113" lvl="1" indent="-230188">
              <a:buFont typeface="Wingdings" charset="2"/>
              <a:buChar char="§"/>
            </a:pPr>
            <a:r>
              <a:rPr lang="en-US" sz="1600" dirty="0"/>
              <a:t>Revise the existing </a:t>
            </a:r>
            <a:r>
              <a:rPr lang="en-US" sz="1600" b="1" dirty="0" err="1"/>
              <a:t>guidline</a:t>
            </a:r>
            <a:r>
              <a:rPr lang="en-US" sz="1600" b="1" dirty="0"/>
              <a:t> to orient campus ministers</a:t>
            </a:r>
            <a:r>
              <a:rPr lang="en-US" sz="1600" dirty="0"/>
              <a:t>, building on Empowered by the Spirit</a:t>
            </a:r>
          </a:p>
        </p:txBody>
      </p:sp>
      <p:sp>
        <p:nvSpPr>
          <p:cNvPr id="3" name="Triangle 2"/>
          <p:cNvSpPr/>
          <p:nvPr/>
        </p:nvSpPr>
        <p:spPr>
          <a:xfrm rot="5400000">
            <a:off x="3696055" y="3332860"/>
            <a:ext cx="1700613" cy="299103"/>
          </a:xfrm>
          <a:prstGeom prst="triangle">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2332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0" y="6490010"/>
            <a:ext cx="9143999" cy="367990"/>
          </a:xfrm>
          <a:prstGeom prst="rect">
            <a:avLst/>
          </a:prstGeom>
          <a:solidFill>
            <a:srgbClr val="B2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5373384" y="6577570"/>
            <a:ext cx="3606230" cy="215444"/>
          </a:xfrm>
          <a:prstGeom prst="rect">
            <a:avLst/>
          </a:prstGeom>
          <a:noFill/>
        </p:spPr>
        <p:txBody>
          <a:bodyPr wrap="square" rtlCol="0">
            <a:spAutoFit/>
          </a:bodyPr>
          <a:lstStyle/>
          <a:p>
            <a:pPr algn="r"/>
            <a:fld id="{D87A6DA5-A49C-AE44-90B5-FA07B3D6FBAE}" type="slidenum">
              <a:rPr lang="en-US" sz="800" b="1" smtClean="0">
                <a:solidFill>
                  <a:schemeClr val="bg1"/>
                </a:solidFill>
                <a:latin typeface="Arial" charset="0"/>
                <a:ea typeface="Arial" charset="0"/>
                <a:cs typeface="Arial" charset="0"/>
              </a:rPr>
              <a:t>30</a:t>
            </a:fld>
            <a:endParaRPr lang="en-US" sz="800" b="1" dirty="0">
              <a:solidFill>
                <a:schemeClr val="bg1"/>
              </a:solidFill>
              <a:latin typeface="Arial" charset="0"/>
              <a:ea typeface="Arial" charset="0"/>
              <a:cs typeface="Arial" charset="0"/>
            </a:endParaRPr>
          </a:p>
        </p:txBody>
      </p:sp>
      <p:sp>
        <p:nvSpPr>
          <p:cNvPr id="15" name="TextBox 14"/>
          <p:cNvSpPr txBox="1"/>
          <p:nvPr/>
        </p:nvSpPr>
        <p:spPr>
          <a:xfrm>
            <a:off x="44346" y="6566283"/>
            <a:ext cx="3606230" cy="215444"/>
          </a:xfrm>
          <a:prstGeom prst="rect">
            <a:avLst/>
          </a:prstGeom>
          <a:noFill/>
        </p:spPr>
        <p:txBody>
          <a:bodyPr wrap="square" rtlCol="0">
            <a:spAutoFit/>
          </a:bodyPr>
          <a:lstStyle/>
          <a:p>
            <a:r>
              <a:rPr lang="en-US" sz="800" b="1" dirty="0">
                <a:solidFill>
                  <a:schemeClr val="bg1"/>
                </a:solidFill>
                <a:latin typeface="Arial" charset="0"/>
                <a:ea typeface="Arial" charset="0"/>
                <a:cs typeface="Arial" charset="0"/>
              </a:rPr>
              <a:t>Campus Ministry Prepares</a:t>
            </a:r>
          </a:p>
        </p:txBody>
      </p:sp>
      <p:sp>
        <p:nvSpPr>
          <p:cNvPr id="16" name="TextBox 15"/>
          <p:cNvSpPr txBox="1"/>
          <p:nvPr/>
        </p:nvSpPr>
        <p:spPr>
          <a:xfrm>
            <a:off x="5373384" y="6577570"/>
            <a:ext cx="3606230" cy="215444"/>
          </a:xfrm>
          <a:prstGeom prst="rect">
            <a:avLst/>
          </a:prstGeom>
          <a:noFill/>
        </p:spPr>
        <p:txBody>
          <a:bodyPr wrap="square" rtlCol="0">
            <a:spAutoFit/>
          </a:bodyPr>
          <a:lstStyle/>
          <a:p>
            <a:pPr algn="r"/>
            <a:fld id="{6AA631CD-0ED6-5241-B04D-327E06B10D85}" type="slidenum">
              <a:rPr lang="en-US" sz="800" b="1">
                <a:solidFill>
                  <a:schemeClr val="bg1"/>
                </a:solidFill>
                <a:latin typeface="Arial" charset="0"/>
                <a:ea typeface="Arial" charset="0"/>
                <a:cs typeface="Arial" charset="0"/>
              </a:rPr>
              <a:t>30</a:t>
            </a:fld>
            <a:endParaRPr lang="en-US" sz="800" b="1" dirty="0">
              <a:solidFill>
                <a:schemeClr val="bg1"/>
              </a:solidFill>
              <a:latin typeface="Arial" charset="0"/>
              <a:ea typeface="Arial" charset="0"/>
              <a:cs typeface="Arial" charset="0"/>
            </a:endParaRPr>
          </a:p>
        </p:txBody>
      </p:sp>
      <p:sp>
        <p:nvSpPr>
          <p:cNvPr id="21" name="TextBox 20"/>
          <p:cNvSpPr txBox="1"/>
          <p:nvPr/>
        </p:nvSpPr>
        <p:spPr>
          <a:xfrm>
            <a:off x="414779" y="102742"/>
            <a:ext cx="8051127" cy="1078024"/>
          </a:xfrm>
          <a:prstGeom prst="rect">
            <a:avLst/>
          </a:prstGeom>
          <a:noFill/>
        </p:spPr>
        <p:txBody>
          <a:bodyPr wrap="square" rtlCol="0" anchor="b" anchorCtr="0">
            <a:normAutofit fontScale="70000" lnSpcReduction="20000"/>
          </a:bodyPr>
          <a:lstStyle/>
          <a:p>
            <a:r>
              <a:rPr lang="en-US" sz="2800" b="1" dirty="0">
                <a:solidFill>
                  <a:srgbClr val="B2005C"/>
                </a:solidFill>
                <a:latin typeface="Arial" charset="0"/>
                <a:ea typeface="Arial" charset="0"/>
                <a:cs typeface="Arial" charset="0"/>
              </a:rPr>
              <a:t>Students report a </a:t>
            </a:r>
            <a:r>
              <a:rPr lang="en-US" sz="2800" b="1">
                <a:solidFill>
                  <a:srgbClr val="B2005C"/>
                </a:solidFill>
                <a:latin typeface="Arial" charset="0"/>
                <a:ea typeface="Arial" charset="0"/>
                <a:cs typeface="Arial" charset="0"/>
              </a:rPr>
              <a:t>general agreement </a:t>
            </a:r>
            <a:r>
              <a:rPr lang="en-US" sz="2800" b="1" dirty="0">
                <a:solidFill>
                  <a:srgbClr val="B2005C"/>
                </a:solidFill>
                <a:latin typeface="Arial" charset="0"/>
                <a:ea typeface="Arial" charset="0"/>
                <a:cs typeface="Arial" charset="0"/>
              </a:rPr>
              <a:t>that campus ministry does well on relationship with Jesus and living a moral life, and less well on facing challenges and discerning a vocation.</a:t>
            </a:r>
          </a:p>
        </p:txBody>
      </p:sp>
      <p:sp>
        <p:nvSpPr>
          <p:cNvPr id="4" name="TextBox 3"/>
          <p:cNvSpPr txBox="1"/>
          <p:nvPr/>
        </p:nvSpPr>
        <p:spPr>
          <a:xfrm>
            <a:off x="-1" y="6112494"/>
            <a:ext cx="5175505" cy="369332"/>
          </a:xfrm>
          <a:prstGeom prst="rect">
            <a:avLst/>
          </a:prstGeom>
          <a:noFill/>
        </p:spPr>
        <p:txBody>
          <a:bodyPr wrap="square" rtlCol="0">
            <a:spAutoFit/>
          </a:bodyPr>
          <a:lstStyle/>
          <a:p>
            <a:pPr marL="465138" indent="-465138"/>
            <a:r>
              <a:rPr lang="en-US" sz="900" dirty="0"/>
              <a:t>Students: Q33-40 My campus ministry effectively prepares me</a:t>
            </a:r>
            <a:r>
              <a:rPr lang="is-IS" sz="900" dirty="0"/>
              <a:t>….</a:t>
            </a:r>
          </a:p>
          <a:p>
            <a:pPr marL="465138" indent="-465138"/>
            <a:r>
              <a:rPr lang="en-US" sz="900" dirty="0"/>
              <a:t>Campus Ministers: Q54-135 Campus ministry on my campus effectively prepares students</a:t>
            </a:r>
            <a:r>
              <a:rPr lang="is-IS" sz="900" dirty="0"/>
              <a:t>….</a:t>
            </a:r>
            <a:endParaRPr lang="en-US" sz="900" dirty="0"/>
          </a:p>
        </p:txBody>
      </p:sp>
      <p:graphicFrame>
        <p:nvGraphicFramePr>
          <p:cNvPr id="18" name="Object 7"/>
          <p:cNvGraphicFramePr>
            <a:graphicFrameLocks/>
          </p:cNvGraphicFramePr>
          <p:nvPr>
            <p:extLst>
              <p:ext uri="{D42A27DB-BD31-4B8C-83A1-F6EECF244321}">
                <p14:modId xmlns:p14="http://schemas.microsoft.com/office/powerpoint/2010/main" val="791323882"/>
              </p:ext>
            </p:extLst>
          </p:nvPr>
        </p:nvGraphicFramePr>
        <p:xfrm>
          <a:off x="512064" y="2856416"/>
          <a:ext cx="8156448" cy="3087184"/>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p:cNvSpPr txBox="1"/>
          <p:nvPr/>
        </p:nvSpPr>
        <p:spPr>
          <a:xfrm>
            <a:off x="381000" y="1472713"/>
            <a:ext cx="7877810" cy="307777"/>
          </a:xfrm>
          <a:prstGeom prst="rect">
            <a:avLst/>
          </a:prstGeom>
          <a:noFill/>
        </p:spPr>
        <p:txBody>
          <a:bodyPr wrap="square" rtlCol="0">
            <a:spAutoFit/>
          </a:bodyPr>
          <a:lstStyle/>
          <a:p>
            <a:r>
              <a:rPr lang="en-US" sz="1400" b="1" dirty="0"/>
              <a:t>Extent to Which Campus Ministry Prepares Students: Strongly Agree</a:t>
            </a:r>
          </a:p>
        </p:txBody>
      </p:sp>
      <p:graphicFrame>
        <p:nvGraphicFramePr>
          <p:cNvPr id="2" name="Table 1"/>
          <p:cNvGraphicFramePr>
            <a:graphicFrameLocks noGrp="1"/>
          </p:cNvGraphicFramePr>
          <p:nvPr>
            <p:extLst/>
          </p:nvPr>
        </p:nvGraphicFramePr>
        <p:xfrm>
          <a:off x="124968" y="1939526"/>
          <a:ext cx="8241792" cy="767080"/>
        </p:xfrm>
        <a:graphic>
          <a:graphicData uri="http://schemas.openxmlformats.org/drawingml/2006/table">
            <a:tbl>
              <a:tblPr firstRow="1" bandRow="1">
                <a:tableStyleId>{5C22544A-7EE6-4342-B048-85BDC9FD1C3A}</a:tableStyleId>
              </a:tblPr>
              <a:tblGrid>
                <a:gridCol w="688848">
                  <a:extLst>
                    <a:ext uri="{9D8B030D-6E8A-4147-A177-3AD203B41FA5}">
                      <a16:colId xmlns:a16="http://schemas.microsoft.com/office/drawing/2014/main" val="20000"/>
                    </a:ext>
                  </a:extLst>
                </a:gridCol>
                <a:gridCol w="944118">
                  <a:extLst>
                    <a:ext uri="{9D8B030D-6E8A-4147-A177-3AD203B41FA5}">
                      <a16:colId xmlns:a16="http://schemas.microsoft.com/office/drawing/2014/main" val="20001"/>
                    </a:ext>
                  </a:extLst>
                </a:gridCol>
                <a:gridCol w="944118">
                  <a:extLst>
                    <a:ext uri="{9D8B030D-6E8A-4147-A177-3AD203B41FA5}">
                      <a16:colId xmlns:a16="http://schemas.microsoft.com/office/drawing/2014/main" val="20002"/>
                    </a:ext>
                  </a:extLst>
                </a:gridCol>
                <a:gridCol w="944118">
                  <a:extLst>
                    <a:ext uri="{9D8B030D-6E8A-4147-A177-3AD203B41FA5}">
                      <a16:colId xmlns:a16="http://schemas.microsoft.com/office/drawing/2014/main" val="20003"/>
                    </a:ext>
                  </a:extLst>
                </a:gridCol>
                <a:gridCol w="944118">
                  <a:extLst>
                    <a:ext uri="{9D8B030D-6E8A-4147-A177-3AD203B41FA5}">
                      <a16:colId xmlns:a16="http://schemas.microsoft.com/office/drawing/2014/main" val="20004"/>
                    </a:ext>
                  </a:extLst>
                </a:gridCol>
                <a:gridCol w="944118">
                  <a:extLst>
                    <a:ext uri="{9D8B030D-6E8A-4147-A177-3AD203B41FA5}">
                      <a16:colId xmlns:a16="http://schemas.microsoft.com/office/drawing/2014/main" val="20005"/>
                    </a:ext>
                  </a:extLst>
                </a:gridCol>
                <a:gridCol w="944118">
                  <a:extLst>
                    <a:ext uri="{9D8B030D-6E8A-4147-A177-3AD203B41FA5}">
                      <a16:colId xmlns:a16="http://schemas.microsoft.com/office/drawing/2014/main" val="20006"/>
                    </a:ext>
                  </a:extLst>
                </a:gridCol>
                <a:gridCol w="944118">
                  <a:extLst>
                    <a:ext uri="{9D8B030D-6E8A-4147-A177-3AD203B41FA5}">
                      <a16:colId xmlns:a16="http://schemas.microsoft.com/office/drawing/2014/main" val="20007"/>
                    </a:ext>
                  </a:extLst>
                </a:gridCol>
                <a:gridCol w="944118">
                  <a:extLst>
                    <a:ext uri="{9D8B030D-6E8A-4147-A177-3AD203B41FA5}">
                      <a16:colId xmlns:a16="http://schemas.microsoft.com/office/drawing/2014/main" val="20008"/>
                    </a:ext>
                  </a:extLst>
                </a:gridCol>
              </a:tblGrid>
              <a:tr h="370840">
                <a:tc>
                  <a:txBody>
                    <a:bodyPr/>
                    <a:lstStyle/>
                    <a:p>
                      <a:r>
                        <a:rPr lang="en-US" sz="1000" b="1" dirty="0">
                          <a:solidFill>
                            <a:schemeClr val="tx1">
                              <a:lumMod val="65000"/>
                              <a:lumOff val="35000"/>
                            </a:schemeClr>
                          </a:solidFill>
                        </a:rPr>
                        <a:t>Students</a:t>
                      </a:r>
                    </a:p>
                  </a:txBody>
                  <a:tcPr anchor="ctr">
                    <a:noFill/>
                  </a:tcPr>
                </a:tc>
                <a:tc>
                  <a:txBody>
                    <a:bodyPr/>
                    <a:lstStyle/>
                    <a:p>
                      <a:pPr algn="ctr"/>
                      <a:r>
                        <a:rPr lang="en-US" b="0" dirty="0">
                          <a:solidFill>
                            <a:schemeClr val="accent2"/>
                          </a:solidFill>
                        </a:rPr>
                        <a:t>✓</a:t>
                      </a: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accent2"/>
                          </a:solidFill>
                        </a:rPr>
                        <a:t>✓</a:t>
                      </a: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accent2"/>
                          </a:solidFill>
                        </a:rPr>
                        <a:t>✓</a:t>
                      </a: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accent2"/>
                          </a:solidFill>
                        </a:rPr>
                        <a:t>✓</a:t>
                      </a:r>
                    </a:p>
                  </a:txBody>
                  <a:tcPr>
                    <a:noFill/>
                  </a:tcPr>
                </a:tc>
                <a:tc>
                  <a:txBody>
                    <a:bodyPr/>
                    <a:lstStyle/>
                    <a:p>
                      <a:pPr algn="ctr"/>
                      <a:r>
                        <a:rPr lang="en-US" b="1" dirty="0">
                          <a:solidFill>
                            <a:srgbClr val="FFC000"/>
                          </a:solidFill>
                        </a:rPr>
                        <a:t>~</a:t>
                      </a:r>
                    </a:p>
                  </a:txBody>
                  <a:tcPr>
                    <a:noFill/>
                  </a:tcPr>
                </a:tc>
                <a:tc>
                  <a:txBody>
                    <a:bodyPr/>
                    <a:lstStyle/>
                    <a:p>
                      <a:pPr algn="ctr"/>
                      <a:r>
                        <a:rPr lang="en-US" b="1" dirty="0">
                          <a:solidFill>
                            <a:srgbClr val="FFC000"/>
                          </a:solidFill>
                        </a:rPr>
                        <a:t>~</a:t>
                      </a: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i="0" dirty="0">
                          <a:solidFill>
                            <a:srgbClr val="C00000"/>
                          </a:solidFill>
                          <a:latin typeface="Chalkboard" charset="0"/>
                          <a:ea typeface="Chalkboard" charset="0"/>
                          <a:cs typeface="Chalkboard" charset="0"/>
                        </a:rPr>
                        <a:t>x</a:t>
                      </a: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i="0" dirty="0">
                          <a:solidFill>
                            <a:srgbClr val="C00000"/>
                          </a:solidFill>
                          <a:latin typeface="Chalkboard" charset="0"/>
                          <a:ea typeface="Chalkboard" charset="0"/>
                          <a:cs typeface="Chalkboard" charset="0"/>
                        </a:rPr>
                        <a:t>x</a:t>
                      </a:r>
                    </a:p>
                  </a:txBody>
                  <a:tcPr>
                    <a:noFill/>
                  </a:tcPr>
                </a:tc>
                <a:extLst>
                  <a:ext uri="{0D108BD9-81ED-4DB2-BD59-A6C34878D82A}">
                    <a16:rowId xmlns:a16="http://schemas.microsoft.com/office/drawing/2014/main" val="10000"/>
                  </a:ext>
                </a:extLst>
              </a:tr>
              <a:tr h="370840">
                <a:tc>
                  <a:txBody>
                    <a:bodyPr/>
                    <a:lstStyle/>
                    <a:p>
                      <a:r>
                        <a:rPr lang="en-US" sz="1000" b="1" dirty="0">
                          <a:solidFill>
                            <a:schemeClr val="tx1">
                              <a:lumMod val="65000"/>
                              <a:lumOff val="35000"/>
                            </a:schemeClr>
                          </a:solidFill>
                        </a:rPr>
                        <a:t>Campus Ministers</a:t>
                      </a: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accent2"/>
                          </a:solidFill>
                        </a:rPr>
                        <a:t>✓</a:t>
                      </a:r>
                    </a:p>
                  </a:txBody>
                  <a:tcPr>
                    <a:noFill/>
                  </a:tcPr>
                </a:tc>
                <a:tc>
                  <a:txBody>
                    <a:bodyPr/>
                    <a:lstStyle/>
                    <a:p>
                      <a:pPr algn="ctr"/>
                      <a:r>
                        <a:rPr lang="en-US" b="0" dirty="0">
                          <a:solidFill>
                            <a:schemeClr val="accent2"/>
                          </a:solidFill>
                        </a:rPr>
                        <a:t>✓</a:t>
                      </a: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accent2"/>
                          </a:solidFill>
                        </a:rPr>
                        <a:t>✓</a:t>
                      </a:r>
                      <a:endParaRPr lang="en-US" b="1" i="0" dirty="0">
                        <a:solidFill>
                          <a:srgbClr val="C00000"/>
                        </a:solidFill>
                        <a:latin typeface="Chalkboard" charset="0"/>
                        <a:ea typeface="Chalkboard" charset="0"/>
                        <a:cs typeface="Chalkboard" charset="0"/>
                      </a:endParaRPr>
                    </a:p>
                  </a:txBody>
                  <a:tcPr>
                    <a:noFill/>
                  </a:tcPr>
                </a:tc>
                <a:tc>
                  <a:txBody>
                    <a:bodyPr/>
                    <a:lstStyle/>
                    <a:p>
                      <a:pPr algn="ctr"/>
                      <a:r>
                        <a:rPr lang="en-US" b="1" i="0" dirty="0">
                          <a:solidFill>
                            <a:srgbClr val="C00000"/>
                          </a:solidFill>
                          <a:latin typeface="Chalkboard" charset="0"/>
                          <a:ea typeface="Chalkboard" charset="0"/>
                          <a:cs typeface="Chalkboard" charset="0"/>
                        </a:rPr>
                        <a:t>x</a:t>
                      </a:r>
                      <a:endParaRPr lang="en-US" b="0" dirty="0">
                        <a:solidFill>
                          <a:schemeClr val="accent2"/>
                        </a:solidFill>
                      </a:endParaRPr>
                    </a:p>
                  </a:txBody>
                  <a:tcPr>
                    <a:noFill/>
                  </a:tcPr>
                </a:tc>
                <a:tc>
                  <a:txBody>
                    <a:bodyPr/>
                    <a:lstStyle/>
                    <a:p>
                      <a:pPr algn="ctr"/>
                      <a:r>
                        <a:rPr lang="en-US" b="0" dirty="0">
                          <a:solidFill>
                            <a:schemeClr val="accent2"/>
                          </a:solidFill>
                        </a:rPr>
                        <a:t>✓</a:t>
                      </a:r>
                    </a:p>
                  </a:txBody>
                  <a:tcPr>
                    <a:noFill/>
                  </a:tcPr>
                </a:tc>
                <a:tc>
                  <a:txBody>
                    <a:bodyPr/>
                    <a:lstStyle/>
                    <a:p>
                      <a:pPr algn="ctr"/>
                      <a:r>
                        <a:rPr lang="en-US" b="0" dirty="0">
                          <a:solidFill>
                            <a:schemeClr val="accent2"/>
                          </a:solidFill>
                        </a:rPr>
                        <a:t>✓</a:t>
                      </a: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i="0" dirty="0">
                          <a:solidFill>
                            <a:srgbClr val="C00000"/>
                          </a:solidFill>
                          <a:latin typeface="Chalkboard" charset="0"/>
                          <a:ea typeface="Chalkboard" charset="0"/>
                          <a:cs typeface="Chalkboard" charset="0"/>
                        </a:rPr>
                        <a:t>x</a:t>
                      </a: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i="0" dirty="0">
                          <a:solidFill>
                            <a:srgbClr val="C00000"/>
                          </a:solidFill>
                          <a:latin typeface="Chalkboard" charset="0"/>
                          <a:ea typeface="Chalkboard" charset="0"/>
                          <a:cs typeface="Chalkboard" charset="0"/>
                        </a:rPr>
                        <a:t>x</a:t>
                      </a:r>
                    </a:p>
                  </a:txBody>
                  <a:tcPr>
                    <a:noFill/>
                  </a:tcPr>
                </a:tc>
                <a:extLst>
                  <a:ext uri="{0D108BD9-81ED-4DB2-BD59-A6C34878D82A}">
                    <a16:rowId xmlns:a16="http://schemas.microsoft.com/office/drawing/2014/main" val="10001"/>
                  </a:ext>
                </a:extLst>
              </a:tr>
            </a:tbl>
          </a:graphicData>
        </a:graphic>
      </p:graphicFrame>
      <p:sp>
        <p:nvSpPr>
          <p:cNvPr id="11" name="TextBox 10"/>
          <p:cNvSpPr txBox="1"/>
          <p:nvPr/>
        </p:nvSpPr>
        <p:spPr>
          <a:xfrm>
            <a:off x="5102353" y="6111107"/>
            <a:ext cx="3264407" cy="369332"/>
          </a:xfrm>
          <a:prstGeom prst="rect">
            <a:avLst/>
          </a:prstGeom>
          <a:noFill/>
        </p:spPr>
        <p:txBody>
          <a:bodyPr wrap="square" rtlCol="0">
            <a:spAutoFit/>
          </a:bodyPr>
          <a:lstStyle/>
          <a:p>
            <a:pPr marL="1085850" indent="-1085850"/>
            <a:r>
              <a:rPr lang="is-IS" sz="900"/>
              <a:t>Response options:	Strongly agree, somewhat agree, somewhat disagree, strongly agree</a:t>
            </a:r>
            <a:endParaRPr lang="en-US" sz="900" dirty="0"/>
          </a:p>
        </p:txBody>
      </p:sp>
    </p:spTree>
    <p:extLst>
      <p:ext uri="{BB962C8B-B14F-4D97-AF65-F5344CB8AC3E}">
        <p14:creationId xmlns:p14="http://schemas.microsoft.com/office/powerpoint/2010/main" val="628363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6490010"/>
            <a:ext cx="9143999" cy="367990"/>
          </a:xfrm>
          <a:prstGeom prst="rect">
            <a:avLst/>
          </a:prstGeom>
          <a:solidFill>
            <a:srgbClr val="B2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5373384" y="6577570"/>
            <a:ext cx="3606230" cy="215444"/>
          </a:xfrm>
          <a:prstGeom prst="rect">
            <a:avLst/>
          </a:prstGeom>
          <a:noFill/>
        </p:spPr>
        <p:txBody>
          <a:bodyPr wrap="square" rtlCol="0">
            <a:spAutoFit/>
          </a:bodyPr>
          <a:lstStyle/>
          <a:p>
            <a:pPr algn="r"/>
            <a:fld id="{D87A6DA5-A49C-AE44-90B5-FA07B3D6FBAE}" type="slidenum">
              <a:rPr lang="en-US" sz="800" b="1" smtClean="0">
                <a:solidFill>
                  <a:schemeClr val="bg1"/>
                </a:solidFill>
                <a:latin typeface="Arial" charset="0"/>
                <a:ea typeface="Arial" charset="0"/>
                <a:cs typeface="Arial" charset="0"/>
              </a:rPr>
              <a:t>31</a:t>
            </a:fld>
            <a:endParaRPr lang="en-US" sz="800" b="1" dirty="0">
              <a:solidFill>
                <a:schemeClr val="bg1"/>
              </a:solidFill>
              <a:latin typeface="Arial" charset="0"/>
              <a:ea typeface="Arial" charset="0"/>
              <a:cs typeface="Arial" charset="0"/>
            </a:endParaRPr>
          </a:p>
        </p:txBody>
      </p:sp>
      <p:sp>
        <p:nvSpPr>
          <p:cNvPr id="16" name="TextBox 15"/>
          <p:cNvSpPr txBox="1"/>
          <p:nvPr/>
        </p:nvSpPr>
        <p:spPr>
          <a:xfrm>
            <a:off x="5373384" y="6577570"/>
            <a:ext cx="3606230" cy="215444"/>
          </a:xfrm>
          <a:prstGeom prst="rect">
            <a:avLst/>
          </a:prstGeom>
          <a:noFill/>
        </p:spPr>
        <p:txBody>
          <a:bodyPr wrap="square" rtlCol="0">
            <a:spAutoFit/>
          </a:bodyPr>
          <a:lstStyle/>
          <a:p>
            <a:pPr algn="r"/>
            <a:fld id="{6AA631CD-0ED6-5241-B04D-327E06B10D85}" type="slidenum">
              <a:rPr lang="en-US" sz="800" b="1">
                <a:solidFill>
                  <a:schemeClr val="bg1"/>
                </a:solidFill>
                <a:latin typeface="Arial" charset="0"/>
                <a:ea typeface="Arial" charset="0"/>
                <a:cs typeface="Arial" charset="0"/>
              </a:rPr>
              <a:t>31</a:t>
            </a:fld>
            <a:endParaRPr lang="en-US" sz="800" b="1" dirty="0">
              <a:solidFill>
                <a:schemeClr val="bg1"/>
              </a:solidFill>
              <a:latin typeface="Arial" charset="0"/>
              <a:ea typeface="Arial" charset="0"/>
              <a:cs typeface="Arial" charset="0"/>
            </a:endParaRPr>
          </a:p>
        </p:txBody>
      </p:sp>
      <p:sp>
        <p:nvSpPr>
          <p:cNvPr id="26" name="TextBox 25"/>
          <p:cNvSpPr txBox="1"/>
          <p:nvPr/>
        </p:nvSpPr>
        <p:spPr>
          <a:xfrm>
            <a:off x="381000" y="102742"/>
            <a:ext cx="8084906" cy="1078024"/>
          </a:xfrm>
          <a:prstGeom prst="rect">
            <a:avLst/>
          </a:prstGeom>
          <a:noFill/>
        </p:spPr>
        <p:txBody>
          <a:bodyPr wrap="square" rtlCol="0" anchor="b" anchorCtr="0">
            <a:normAutofit fontScale="77500" lnSpcReduction="20000"/>
          </a:bodyPr>
          <a:lstStyle/>
          <a:p>
            <a:r>
              <a:rPr lang="en-US" sz="2600" b="1" dirty="0">
                <a:solidFill>
                  <a:srgbClr val="B2005C"/>
                </a:solidFill>
                <a:latin typeface="Arial" charset="0"/>
                <a:ea typeface="Arial" charset="0"/>
                <a:cs typeface="Arial" charset="0"/>
              </a:rPr>
              <a:t>Research participants were predominantly women from a mix of year in college. Many had some level of Catholic education, with most considering themselves to be “traditional” or “moderate” Catholics.</a:t>
            </a:r>
          </a:p>
        </p:txBody>
      </p:sp>
      <p:sp>
        <p:nvSpPr>
          <p:cNvPr id="27" name="TextBox 26"/>
          <p:cNvSpPr txBox="1"/>
          <p:nvPr/>
        </p:nvSpPr>
        <p:spPr>
          <a:xfrm>
            <a:off x="381000" y="1401593"/>
            <a:ext cx="7877810" cy="307777"/>
          </a:xfrm>
          <a:prstGeom prst="rect">
            <a:avLst/>
          </a:prstGeom>
          <a:noFill/>
        </p:spPr>
        <p:txBody>
          <a:bodyPr wrap="square" rtlCol="0">
            <a:spAutoFit/>
          </a:bodyPr>
          <a:lstStyle/>
          <a:p>
            <a:r>
              <a:rPr lang="en-US" sz="1400" b="1" dirty="0"/>
              <a:t>Students: Demographics</a:t>
            </a:r>
          </a:p>
        </p:txBody>
      </p:sp>
      <p:sp>
        <p:nvSpPr>
          <p:cNvPr id="24" name="TextBox 23"/>
          <p:cNvSpPr txBox="1"/>
          <p:nvPr/>
        </p:nvSpPr>
        <p:spPr>
          <a:xfrm>
            <a:off x="44346" y="6566283"/>
            <a:ext cx="3606230" cy="215444"/>
          </a:xfrm>
          <a:prstGeom prst="rect">
            <a:avLst/>
          </a:prstGeom>
          <a:noFill/>
        </p:spPr>
        <p:txBody>
          <a:bodyPr wrap="square" rtlCol="0">
            <a:spAutoFit/>
          </a:bodyPr>
          <a:lstStyle/>
          <a:p>
            <a:r>
              <a:rPr lang="en-US" sz="800" b="1" dirty="0">
                <a:solidFill>
                  <a:schemeClr val="bg1"/>
                </a:solidFill>
                <a:latin typeface="Arial" charset="0"/>
                <a:ea typeface="Arial" charset="0"/>
                <a:cs typeface="Arial" charset="0"/>
              </a:rPr>
              <a:t>Campus Ministers: State of Ministry</a:t>
            </a:r>
          </a:p>
        </p:txBody>
      </p:sp>
      <p:sp>
        <p:nvSpPr>
          <p:cNvPr id="28" name="TextBox 27"/>
          <p:cNvSpPr txBox="1"/>
          <p:nvPr/>
        </p:nvSpPr>
        <p:spPr>
          <a:xfrm>
            <a:off x="8139953" y="6260866"/>
            <a:ext cx="1004046" cy="230832"/>
          </a:xfrm>
          <a:prstGeom prst="rect">
            <a:avLst/>
          </a:prstGeom>
          <a:noFill/>
        </p:spPr>
        <p:txBody>
          <a:bodyPr wrap="square" rtlCol="0">
            <a:spAutoFit/>
          </a:bodyPr>
          <a:lstStyle/>
          <a:p>
            <a:pPr marL="409575" indent="-409575" algn="r"/>
            <a:r>
              <a:rPr lang="en-US" sz="900" dirty="0"/>
              <a:t>n=3,336</a:t>
            </a:r>
          </a:p>
        </p:txBody>
      </p:sp>
      <p:graphicFrame>
        <p:nvGraphicFramePr>
          <p:cNvPr id="3" name="Table 2"/>
          <p:cNvGraphicFramePr>
            <a:graphicFrameLocks noGrp="1"/>
          </p:cNvGraphicFramePr>
          <p:nvPr>
            <p:extLst>
              <p:ext uri="{D42A27DB-BD31-4B8C-83A1-F6EECF244321}">
                <p14:modId xmlns:p14="http://schemas.microsoft.com/office/powerpoint/2010/main" val="938863156"/>
              </p:ext>
            </p:extLst>
          </p:nvPr>
        </p:nvGraphicFramePr>
        <p:xfrm>
          <a:off x="221494" y="2577837"/>
          <a:ext cx="4306687" cy="2928421"/>
        </p:xfrm>
        <a:graphic>
          <a:graphicData uri="http://schemas.openxmlformats.org/drawingml/2006/table">
            <a:tbl>
              <a:tblPr firstRow="1" bandRow="1">
                <a:tableStyleId>{21E4AEA4-8DFA-4A89-87EB-49C32662AFE0}</a:tableStyleId>
              </a:tblPr>
              <a:tblGrid>
                <a:gridCol w="1319647">
                  <a:extLst>
                    <a:ext uri="{9D8B030D-6E8A-4147-A177-3AD203B41FA5}">
                      <a16:colId xmlns:a16="http://schemas.microsoft.com/office/drawing/2014/main" val="20000"/>
                    </a:ext>
                  </a:extLst>
                </a:gridCol>
                <a:gridCol w="2987040">
                  <a:extLst>
                    <a:ext uri="{9D8B030D-6E8A-4147-A177-3AD203B41FA5}">
                      <a16:colId xmlns:a16="http://schemas.microsoft.com/office/drawing/2014/main" val="20001"/>
                    </a:ext>
                  </a:extLst>
                </a:gridCol>
              </a:tblGrid>
              <a:tr h="467187">
                <a:tc gridSpan="2">
                  <a:txBody>
                    <a:bodyPr/>
                    <a:lstStyle/>
                    <a:p>
                      <a:pPr algn="ctr"/>
                      <a:r>
                        <a:rPr lang="en-US" sz="1600" dirty="0"/>
                        <a:t>Personal Summary</a:t>
                      </a:r>
                    </a:p>
                  </a:txBody>
                  <a:tcPr marR="137160" anchor="ctr">
                    <a:lnB w="12700" cap="flat" cmpd="sng" algn="ctr">
                      <a:noFill/>
                      <a:prstDash val="solid"/>
                      <a:round/>
                      <a:headEnd type="none" w="med" len="med"/>
                      <a:tailEnd type="none" w="med" len="med"/>
                    </a:lnB>
                  </a:tcPr>
                </a:tc>
                <a:tc hMerge="1">
                  <a:txBody>
                    <a:bodyPr/>
                    <a:lstStyle/>
                    <a:p>
                      <a:endParaRPr lang="en-US" sz="1400" b="0" dirty="0">
                        <a:solidFill>
                          <a:schemeClr val="tx1"/>
                        </a:solidFill>
                      </a:endParaRPr>
                    </a:p>
                  </a:txBody>
                  <a:tcPr anchor="ctr">
                    <a:lnB w="12700"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467187">
                <a:tc>
                  <a:txBody>
                    <a:bodyPr/>
                    <a:lstStyle/>
                    <a:p>
                      <a:pPr algn="r"/>
                      <a:r>
                        <a:rPr lang="en-US" sz="1600" b="1" dirty="0">
                          <a:solidFill>
                            <a:schemeClr val="bg1"/>
                          </a:solidFill>
                        </a:rPr>
                        <a:t>Gender</a:t>
                      </a:r>
                    </a:p>
                  </a:txBody>
                  <a:tcPr marR="137160" anchor="ctr">
                    <a:lnT w="38100" cmpd="sng">
                      <a:noFill/>
                    </a:lnT>
                    <a:lnB w="12700" cap="flat" cmpd="sng" algn="ctr">
                      <a:noFill/>
                      <a:prstDash val="solid"/>
                      <a:round/>
                      <a:headEnd type="none" w="med" len="med"/>
                      <a:tailEnd type="none" w="med" len="med"/>
                    </a:lnB>
                    <a:solidFill>
                      <a:schemeClr val="accent2"/>
                    </a:solidFill>
                  </a:tcPr>
                </a:tc>
                <a:tc>
                  <a:txBody>
                    <a:bodyPr/>
                    <a:lstStyle/>
                    <a:p>
                      <a:r>
                        <a:rPr lang="en-US" sz="1400" b="0" dirty="0">
                          <a:solidFill>
                            <a:schemeClr val="tx1"/>
                          </a:solidFill>
                        </a:rPr>
                        <a:t>Mostly women (66%;</a:t>
                      </a:r>
                      <a:r>
                        <a:rPr lang="en-US" sz="1400" b="0" baseline="0" dirty="0">
                          <a:solidFill>
                            <a:schemeClr val="tx1"/>
                          </a:solidFill>
                        </a:rPr>
                        <a:t> men = 34%)</a:t>
                      </a:r>
                      <a:endParaRPr lang="en-US" sz="1400" b="0" dirty="0">
                        <a:solidFill>
                          <a:schemeClr val="tx1"/>
                        </a:solidFill>
                      </a:endParaRPr>
                    </a:p>
                  </a:txBody>
                  <a:tcPr anchor="ctr">
                    <a:lnT w="38100" cmpd="sng">
                      <a:noFill/>
                    </a:lnT>
                    <a:lnB w="12700" cap="flat" cmpd="sng" algn="ctr">
                      <a:noFill/>
                      <a:prstDash val="solid"/>
                      <a:round/>
                      <a:headEnd type="none" w="med" len="med"/>
                      <a:tailEnd type="none" w="med" len="med"/>
                    </a:lnB>
                    <a:solidFill>
                      <a:srgbClr val="EEE7E8"/>
                    </a:solidFill>
                  </a:tcPr>
                </a:tc>
                <a:extLst>
                  <a:ext uri="{0D108BD9-81ED-4DB2-BD59-A6C34878D82A}">
                    <a16:rowId xmlns:a16="http://schemas.microsoft.com/office/drawing/2014/main" val="10001"/>
                  </a:ext>
                </a:extLst>
              </a:tr>
              <a:tr h="470047">
                <a:tc>
                  <a:txBody>
                    <a:bodyPr/>
                    <a:lstStyle/>
                    <a:p>
                      <a:pPr algn="r"/>
                      <a:r>
                        <a:rPr lang="en-US" sz="1600" b="1" dirty="0">
                          <a:solidFill>
                            <a:schemeClr val="bg1"/>
                          </a:solidFill>
                        </a:rPr>
                        <a:t>Age</a:t>
                      </a:r>
                    </a:p>
                  </a:txBody>
                  <a:tcPr marR="13716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r>
                        <a:rPr lang="en-US" sz="1400" b="0" dirty="0"/>
                        <a:t>Median age is 21 years</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BCBCE"/>
                    </a:solidFill>
                  </a:tcPr>
                </a:tc>
                <a:extLst>
                  <a:ext uri="{0D108BD9-81ED-4DB2-BD59-A6C34878D82A}">
                    <a16:rowId xmlns:a16="http://schemas.microsoft.com/office/drawing/2014/main" val="10002"/>
                  </a:ext>
                </a:extLst>
              </a:tr>
              <a:tr h="470047">
                <a:tc>
                  <a:txBody>
                    <a:bodyPr/>
                    <a:lstStyle/>
                    <a:p>
                      <a:pPr algn="r"/>
                      <a:r>
                        <a:rPr lang="en-US" sz="1600" b="1" dirty="0">
                          <a:solidFill>
                            <a:schemeClr val="bg1"/>
                          </a:solidFill>
                        </a:rPr>
                        <a:t>Race</a:t>
                      </a:r>
                      <a:r>
                        <a:rPr lang="en-US" sz="1600" b="1" baseline="0" dirty="0">
                          <a:solidFill>
                            <a:schemeClr val="bg1"/>
                          </a:solidFill>
                        </a:rPr>
                        <a:t> and </a:t>
                      </a:r>
                      <a:r>
                        <a:rPr lang="en-US" sz="1600" b="1" dirty="0">
                          <a:solidFill>
                            <a:schemeClr val="bg1"/>
                          </a:solidFill>
                        </a:rPr>
                        <a:t>Ethnicity</a:t>
                      </a:r>
                    </a:p>
                  </a:txBody>
                  <a:tcPr marR="13716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r>
                        <a:rPr lang="en-US" sz="1400" b="0" dirty="0"/>
                        <a:t>Predominantly white Caucasian (88%)</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t>11% consider</a:t>
                      </a:r>
                      <a:r>
                        <a:rPr lang="en-US" sz="1400" b="0" baseline="0" dirty="0"/>
                        <a:t> self to be Hispanic</a:t>
                      </a:r>
                      <a:endParaRPr lang="en-US" sz="1400" b="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EE7E8"/>
                    </a:solidFill>
                  </a:tcPr>
                </a:tc>
                <a:extLst>
                  <a:ext uri="{0D108BD9-81ED-4DB2-BD59-A6C34878D82A}">
                    <a16:rowId xmlns:a16="http://schemas.microsoft.com/office/drawing/2014/main" val="10003"/>
                  </a:ext>
                </a:extLst>
              </a:tr>
              <a:tr h="470047">
                <a:tc>
                  <a:txBody>
                    <a:bodyPr/>
                    <a:lstStyle/>
                    <a:p>
                      <a:pPr algn="r"/>
                      <a:r>
                        <a:rPr lang="en-US" sz="1600" b="1" dirty="0">
                          <a:solidFill>
                            <a:schemeClr val="bg1"/>
                          </a:solidFill>
                        </a:rPr>
                        <a:t>Class Standing</a:t>
                      </a:r>
                    </a:p>
                  </a:txBody>
                  <a:tcPr marR="13716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r>
                        <a:rPr lang="en-US" sz="1400" b="0" dirty="0"/>
                        <a:t>18%  Freshman</a:t>
                      </a:r>
                    </a:p>
                    <a:p>
                      <a:r>
                        <a:rPr lang="en-US" sz="1400" b="0" dirty="0"/>
                        <a:t>24% </a:t>
                      </a:r>
                      <a:r>
                        <a:rPr lang="en-US" sz="1400" b="0" baseline="0" dirty="0"/>
                        <a:t> Sophomore</a:t>
                      </a:r>
                    </a:p>
                    <a:p>
                      <a:r>
                        <a:rPr lang="en-US" sz="1400" b="0" baseline="0" dirty="0"/>
                        <a:t>24%  Junior</a:t>
                      </a:r>
                    </a:p>
                    <a:p>
                      <a:r>
                        <a:rPr lang="en-US" sz="1400" b="0" baseline="0" dirty="0"/>
                        <a:t>23%  Senior</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BCBCE"/>
                    </a:solidFill>
                  </a:tcPr>
                </a:tc>
                <a:extLst>
                  <a:ext uri="{0D108BD9-81ED-4DB2-BD59-A6C34878D82A}">
                    <a16:rowId xmlns:a16="http://schemas.microsoft.com/office/drawing/2014/main" val="10004"/>
                  </a:ext>
                </a:extLst>
              </a:tr>
            </a:tbl>
          </a:graphicData>
        </a:graphic>
      </p:graphicFrame>
      <p:graphicFrame>
        <p:nvGraphicFramePr>
          <p:cNvPr id="34" name="Table 33"/>
          <p:cNvGraphicFramePr>
            <a:graphicFrameLocks noGrp="1"/>
          </p:cNvGraphicFramePr>
          <p:nvPr>
            <p:extLst>
              <p:ext uri="{D42A27DB-BD31-4B8C-83A1-F6EECF244321}">
                <p14:modId xmlns:p14="http://schemas.microsoft.com/office/powerpoint/2010/main" val="760460851"/>
              </p:ext>
            </p:extLst>
          </p:nvPr>
        </p:nvGraphicFramePr>
        <p:xfrm>
          <a:off x="4593175" y="2577837"/>
          <a:ext cx="3952241" cy="2917707"/>
        </p:xfrm>
        <a:graphic>
          <a:graphicData uri="http://schemas.openxmlformats.org/drawingml/2006/table">
            <a:tbl>
              <a:tblPr firstRow="1" bandRow="1">
                <a:tableStyleId>{21E4AEA4-8DFA-4A89-87EB-49C32662AFE0}</a:tableStyleId>
              </a:tblPr>
              <a:tblGrid>
                <a:gridCol w="1422401">
                  <a:extLst>
                    <a:ext uri="{9D8B030D-6E8A-4147-A177-3AD203B41FA5}">
                      <a16:colId xmlns:a16="http://schemas.microsoft.com/office/drawing/2014/main" val="20000"/>
                    </a:ext>
                  </a:extLst>
                </a:gridCol>
                <a:gridCol w="2529840">
                  <a:extLst>
                    <a:ext uri="{9D8B030D-6E8A-4147-A177-3AD203B41FA5}">
                      <a16:colId xmlns:a16="http://schemas.microsoft.com/office/drawing/2014/main" val="20001"/>
                    </a:ext>
                  </a:extLst>
                </a:gridCol>
              </a:tblGrid>
              <a:tr h="445270">
                <a:tc gridSpan="2">
                  <a:txBody>
                    <a:bodyPr/>
                    <a:lstStyle/>
                    <a:p>
                      <a:pPr algn="ctr"/>
                      <a:r>
                        <a:rPr lang="en-US" sz="1600" dirty="0"/>
                        <a:t>Identity</a:t>
                      </a:r>
                      <a:r>
                        <a:rPr lang="en-US" sz="1600" baseline="0" dirty="0"/>
                        <a:t> </a:t>
                      </a:r>
                      <a:r>
                        <a:rPr lang="en-US" sz="1600" dirty="0"/>
                        <a:t>Summary</a:t>
                      </a:r>
                    </a:p>
                  </a:txBody>
                  <a:tcPr marR="137160" anchor="ctr">
                    <a:lnB w="12700" cap="flat" cmpd="sng" algn="ctr">
                      <a:noFill/>
                      <a:prstDash val="solid"/>
                      <a:round/>
                      <a:headEnd type="none" w="med" len="med"/>
                      <a:tailEnd type="none" w="med" len="med"/>
                    </a:lnB>
                  </a:tcPr>
                </a:tc>
                <a:tc hMerge="1">
                  <a:txBody>
                    <a:bodyPr/>
                    <a:lstStyle/>
                    <a:p>
                      <a:endParaRPr lang="en-US" sz="1400" b="0" dirty="0">
                        <a:solidFill>
                          <a:schemeClr val="tx1"/>
                        </a:solidFill>
                      </a:endParaRPr>
                    </a:p>
                  </a:txBody>
                  <a:tcPr anchor="ctr">
                    <a:lnB w="12700"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954423">
                <a:tc>
                  <a:txBody>
                    <a:bodyPr/>
                    <a:lstStyle/>
                    <a:p>
                      <a:pPr algn="r"/>
                      <a:r>
                        <a:rPr lang="en-US" sz="1600" b="1" dirty="0">
                          <a:solidFill>
                            <a:schemeClr val="bg1"/>
                          </a:solidFill>
                        </a:rPr>
                        <a:t>Catholic Education</a:t>
                      </a:r>
                    </a:p>
                  </a:txBody>
                  <a:tcPr marR="13716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r>
                        <a:rPr lang="en-US" sz="1400" b="0" dirty="0"/>
                        <a:t>47%  Elementary</a:t>
                      </a:r>
                      <a:r>
                        <a:rPr lang="en-US" sz="1400" b="0" baseline="0" dirty="0"/>
                        <a:t> or Middle</a:t>
                      </a:r>
                    </a:p>
                    <a:p>
                      <a:r>
                        <a:rPr lang="en-US" sz="1400" b="0" baseline="0" dirty="0"/>
                        <a:t>36%  High School</a:t>
                      </a:r>
                    </a:p>
                    <a:p>
                      <a:r>
                        <a:rPr lang="en-US" sz="1400" b="0" baseline="0" dirty="0"/>
                        <a:t>35%  College</a:t>
                      </a:r>
                      <a:endParaRPr lang="en-US" sz="1400" b="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EE7E8"/>
                    </a:solidFill>
                  </a:tcPr>
                </a:tc>
                <a:extLst>
                  <a:ext uri="{0D108BD9-81ED-4DB2-BD59-A6C34878D82A}">
                    <a16:rowId xmlns:a16="http://schemas.microsoft.com/office/drawing/2014/main" val="10001"/>
                  </a:ext>
                </a:extLst>
              </a:tr>
              <a:tr h="573134">
                <a:tc>
                  <a:txBody>
                    <a:bodyPr/>
                    <a:lstStyle/>
                    <a:p>
                      <a:pPr algn="r"/>
                      <a:r>
                        <a:rPr lang="en-US" sz="1600" b="1" dirty="0">
                          <a:solidFill>
                            <a:schemeClr val="bg1"/>
                          </a:solidFill>
                        </a:rPr>
                        <a:t>Confirmed</a:t>
                      </a:r>
                    </a:p>
                  </a:txBody>
                  <a:tcPr marR="13716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r>
                        <a:rPr lang="en-US" sz="1400" b="0" dirty="0"/>
                        <a:t>95% have received Sacrament of Confirmation</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BCBCE"/>
                    </a:solidFill>
                  </a:tcPr>
                </a:tc>
                <a:extLst>
                  <a:ext uri="{0D108BD9-81ED-4DB2-BD59-A6C34878D82A}">
                    <a16:rowId xmlns:a16="http://schemas.microsoft.com/office/drawing/2014/main" val="10002"/>
                  </a:ext>
                </a:extLst>
              </a:tr>
              <a:tr h="573134">
                <a:tc>
                  <a:txBody>
                    <a:bodyPr/>
                    <a:lstStyle/>
                    <a:p>
                      <a:pPr algn="r"/>
                      <a:r>
                        <a:rPr lang="en-US" sz="1600" b="1" dirty="0">
                          <a:solidFill>
                            <a:schemeClr val="bg1"/>
                          </a:solidFill>
                        </a:rPr>
                        <a:t>Self-Designation</a:t>
                      </a:r>
                    </a:p>
                  </a:txBody>
                  <a:tcPr marR="13716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r>
                        <a:rPr lang="en-US" sz="1400" b="0" dirty="0"/>
                        <a:t>43%  Traditional Catholic</a:t>
                      </a:r>
                    </a:p>
                    <a:p>
                      <a:r>
                        <a:rPr lang="en-US" sz="1400" b="0" dirty="0"/>
                        <a:t>33%</a:t>
                      </a:r>
                      <a:r>
                        <a:rPr lang="en-US" sz="1400" b="0" baseline="0" dirty="0"/>
                        <a:t>  Moderate Catholic</a:t>
                      </a:r>
                    </a:p>
                    <a:p>
                      <a:r>
                        <a:rPr lang="en-US" sz="1400" b="0" baseline="0" dirty="0"/>
                        <a:t>15%  Liberal Catholic</a:t>
                      </a:r>
                    </a:p>
                    <a:p>
                      <a:r>
                        <a:rPr lang="en-US" sz="1400" b="0" baseline="0" dirty="0"/>
                        <a:t>10%  “None of the above”</a:t>
                      </a:r>
                      <a:endParaRPr lang="en-US" sz="1400" b="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EE7E8"/>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679002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648700" y="28574"/>
            <a:ext cx="466725" cy="600075"/>
          </a:xfrm>
          <a:prstGeom prst="rect">
            <a:avLst/>
          </a:prstGeom>
          <a:solidFill>
            <a:schemeClr val="bg1"/>
          </a:solidFill>
        </p:spPr>
        <p:txBody>
          <a:bodyPr wrap="square" rtlCol="0">
            <a:spAutoFit/>
          </a:bodyPr>
          <a:lstStyle/>
          <a:p>
            <a:endParaRPr lang="en-US" dirty="0"/>
          </a:p>
        </p:txBody>
      </p:sp>
      <p:sp>
        <p:nvSpPr>
          <p:cNvPr id="7" name="TextBox 6"/>
          <p:cNvSpPr txBox="1"/>
          <p:nvPr/>
        </p:nvSpPr>
        <p:spPr>
          <a:xfrm>
            <a:off x="188767" y="1443399"/>
            <a:ext cx="7813966" cy="707886"/>
          </a:xfrm>
          <a:prstGeom prst="rect">
            <a:avLst/>
          </a:prstGeom>
          <a:noFill/>
        </p:spPr>
        <p:txBody>
          <a:bodyPr wrap="square" rtlCol="0">
            <a:spAutoFit/>
          </a:bodyPr>
          <a:lstStyle/>
          <a:p>
            <a:r>
              <a:rPr lang="en-US" sz="4000" b="1" dirty="0">
                <a:solidFill>
                  <a:srgbClr val="B31C5B"/>
                </a:solidFill>
                <a:latin typeface="Arial" charset="0"/>
                <a:ea typeface="Arial" charset="0"/>
                <a:cs typeface="Arial" charset="0"/>
              </a:rPr>
              <a:t>Campus Ministry Activities</a:t>
            </a:r>
            <a:endParaRPr lang="en-US" sz="4000" dirty="0">
              <a:solidFill>
                <a:srgbClr val="B31C5B"/>
              </a:solidFill>
            </a:endParaRPr>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31899" y="2281646"/>
            <a:ext cx="9212281" cy="4661414"/>
          </a:xfrm>
          <a:prstGeom prst="rect">
            <a:avLst/>
          </a:prstGeom>
        </p:spPr>
      </p:pic>
      <p:sp>
        <p:nvSpPr>
          <p:cNvPr id="2" name="TextBox 1"/>
          <p:cNvSpPr txBox="1"/>
          <p:nvPr/>
        </p:nvSpPr>
        <p:spPr>
          <a:xfrm>
            <a:off x="877833" y="5840767"/>
            <a:ext cx="1468222" cy="523220"/>
          </a:xfrm>
          <a:prstGeom prst="rect">
            <a:avLst/>
          </a:prstGeom>
          <a:solidFill>
            <a:srgbClr val="FFFFFF">
              <a:alpha val="34510"/>
            </a:srgbClr>
          </a:solidFill>
        </p:spPr>
        <p:txBody>
          <a:bodyPr wrap="none" rtlCol="0">
            <a:spAutoFit/>
          </a:bodyPr>
          <a:lstStyle/>
          <a:p>
            <a:r>
              <a:rPr lang="en-US" sz="2800" b="1" dirty="0">
                <a:solidFill>
                  <a:schemeClr val="bg1"/>
                </a:solidFill>
              </a:rPr>
              <a:t>Personal</a:t>
            </a:r>
          </a:p>
        </p:txBody>
      </p:sp>
      <p:sp>
        <p:nvSpPr>
          <p:cNvPr id="9" name="TextBox 8"/>
          <p:cNvSpPr txBox="1"/>
          <p:nvPr/>
        </p:nvSpPr>
        <p:spPr>
          <a:xfrm>
            <a:off x="3862892" y="5840767"/>
            <a:ext cx="1422697" cy="523220"/>
          </a:xfrm>
          <a:prstGeom prst="rect">
            <a:avLst/>
          </a:prstGeom>
          <a:solidFill>
            <a:srgbClr val="FFFFFF">
              <a:alpha val="34510"/>
            </a:srgbClr>
          </a:solidFill>
        </p:spPr>
        <p:txBody>
          <a:bodyPr wrap="none" rtlCol="0">
            <a:spAutoFit/>
          </a:bodyPr>
          <a:lstStyle/>
          <a:p>
            <a:r>
              <a:rPr lang="en-US" sz="2800" b="1" dirty="0">
                <a:solidFill>
                  <a:schemeClr val="bg1"/>
                </a:solidFill>
              </a:rPr>
              <a:t>Ecclesial</a:t>
            </a:r>
          </a:p>
        </p:txBody>
      </p:sp>
      <p:sp>
        <p:nvSpPr>
          <p:cNvPr id="10" name="TextBox 9"/>
          <p:cNvSpPr txBox="1"/>
          <p:nvPr/>
        </p:nvSpPr>
        <p:spPr>
          <a:xfrm>
            <a:off x="6802426" y="5840767"/>
            <a:ext cx="1567289" cy="523220"/>
          </a:xfrm>
          <a:prstGeom prst="rect">
            <a:avLst/>
          </a:prstGeom>
          <a:solidFill>
            <a:srgbClr val="FFFFFF">
              <a:alpha val="34510"/>
            </a:srgbClr>
          </a:solidFill>
        </p:spPr>
        <p:txBody>
          <a:bodyPr wrap="none" rtlCol="0">
            <a:spAutoFit/>
          </a:bodyPr>
          <a:lstStyle/>
          <a:p>
            <a:r>
              <a:rPr lang="en-US" sz="2800" b="1" dirty="0">
                <a:solidFill>
                  <a:schemeClr val="bg1"/>
                </a:solidFill>
              </a:rPr>
              <a:t>Apostolic</a:t>
            </a:r>
          </a:p>
        </p:txBody>
      </p:sp>
    </p:spTree>
    <p:extLst>
      <p:ext uri="{BB962C8B-B14F-4D97-AF65-F5344CB8AC3E}">
        <p14:creationId xmlns:p14="http://schemas.microsoft.com/office/powerpoint/2010/main" val="7687039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4"/>
          <p:cNvGraphicFramePr/>
          <p:nvPr>
            <p:extLst/>
          </p:nvPr>
        </p:nvGraphicFramePr>
        <p:xfrm>
          <a:off x="1328589" y="2371151"/>
          <a:ext cx="6629400" cy="3671063"/>
        </p:xfrm>
        <a:graphic>
          <a:graphicData uri="http://schemas.openxmlformats.org/drawingml/2006/chart">
            <c:chart xmlns:c="http://schemas.openxmlformats.org/drawingml/2006/chart" xmlns:r="http://schemas.openxmlformats.org/officeDocument/2006/relationships" r:id="rId2"/>
          </a:graphicData>
        </a:graphic>
      </p:graphicFrame>
      <p:sp>
        <p:nvSpPr>
          <p:cNvPr id="23" name="Rectangle 22"/>
          <p:cNvSpPr/>
          <p:nvPr/>
        </p:nvSpPr>
        <p:spPr>
          <a:xfrm>
            <a:off x="0" y="6490010"/>
            <a:ext cx="9143999" cy="367990"/>
          </a:xfrm>
          <a:prstGeom prst="rect">
            <a:avLst/>
          </a:prstGeom>
          <a:solidFill>
            <a:srgbClr val="B2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5373384" y="6577570"/>
            <a:ext cx="3606230" cy="215444"/>
          </a:xfrm>
          <a:prstGeom prst="rect">
            <a:avLst/>
          </a:prstGeom>
          <a:noFill/>
        </p:spPr>
        <p:txBody>
          <a:bodyPr wrap="square" rtlCol="0">
            <a:spAutoFit/>
          </a:bodyPr>
          <a:lstStyle/>
          <a:p>
            <a:pPr algn="r"/>
            <a:fld id="{D87A6DA5-A49C-AE44-90B5-FA07B3D6FBAE}" type="slidenum">
              <a:rPr lang="en-US" sz="800" b="1" smtClean="0">
                <a:solidFill>
                  <a:schemeClr val="bg1"/>
                </a:solidFill>
                <a:latin typeface="Arial" charset="0"/>
                <a:ea typeface="Arial" charset="0"/>
                <a:cs typeface="Arial" charset="0"/>
              </a:rPr>
              <a:t>33</a:t>
            </a:fld>
            <a:endParaRPr lang="en-US" sz="800" b="1" dirty="0">
              <a:solidFill>
                <a:schemeClr val="bg1"/>
              </a:solidFill>
              <a:latin typeface="Arial" charset="0"/>
              <a:ea typeface="Arial" charset="0"/>
              <a:cs typeface="Arial" charset="0"/>
            </a:endParaRPr>
          </a:p>
        </p:txBody>
      </p:sp>
      <p:sp>
        <p:nvSpPr>
          <p:cNvPr id="16" name="TextBox 15"/>
          <p:cNvSpPr txBox="1"/>
          <p:nvPr/>
        </p:nvSpPr>
        <p:spPr>
          <a:xfrm>
            <a:off x="5373384" y="6577570"/>
            <a:ext cx="3606230" cy="215444"/>
          </a:xfrm>
          <a:prstGeom prst="rect">
            <a:avLst/>
          </a:prstGeom>
          <a:noFill/>
        </p:spPr>
        <p:txBody>
          <a:bodyPr wrap="square" rtlCol="0">
            <a:spAutoFit/>
          </a:bodyPr>
          <a:lstStyle/>
          <a:p>
            <a:pPr algn="r"/>
            <a:fld id="{6AA631CD-0ED6-5241-B04D-327E06B10D85}" type="slidenum">
              <a:rPr lang="en-US" sz="800" b="1">
                <a:solidFill>
                  <a:schemeClr val="bg1"/>
                </a:solidFill>
                <a:latin typeface="Arial" charset="0"/>
                <a:ea typeface="Arial" charset="0"/>
                <a:cs typeface="Arial" charset="0"/>
              </a:rPr>
              <a:t>33</a:t>
            </a:fld>
            <a:endParaRPr lang="en-US" sz="800" b="1" dirty="0">
              <a:solidFill>
                <a:schemeClr val="bg1"/>
              </a:solidFill>
              <a:latin typeface="Arial" charset="0"/>
              <a:ea typeface="Arial" charset="0"/>
              <a:cs typeface="Arial" charset="0"/>
            </a:endParaRPr>
          </a:p>
        </p:txBody>
      </p:sp>
      <p:sp>
        <p:nvSpPr>
          <p:cNvPr id="26" name="TextBox 25"/>
          <p:cNvSpPr txBox="1"/>
          <p:nvPr/>
        </p:nvSpPr>
        <p:spPr>
          <a:xfrm>
            <a:off x="381000" y="102742"/>
            <a:ext cx="8084906" cy="1078024"/>
          </a:xfrm>
          <a:prstGeom prst="rect">
            <a:avLst/>
          </a:prstGeom>
          <a:noFill/>
        </p:spPr>
        <p:txBody>
          <a:bodyPr wrap="square" rtlCol="0" anchor="b" anchorCtr="0">
            <a:normAutofit fontScale="92500" lnSpcReduction="20000"/>
          </a:bodyPr>
          <a:lstStyle/>
          <a:p>
            <a:r>
              <a:rPr lang="en-US" sz="2600" b="1" dirty="0">
                <a:solidFill>
                  <a:srgbClr val="B2005C"/>
                </a:solidFill>
                <a:latin typeface="Arial" charset="0"/>
                <a:ea typeface="Arial" charset="0"/>
                <a:cs typeface="Arial" charset="0"/>
              </a:rPr>
              <a:t>Among personal activities, Bible study and reconciliation stand apart from other activities as contributing to students’ growth in faith.</a:t>
            </a:r>
          </a:p>
        </p:txBody>
      </p:sp>
      <p:sp>
        <p:nvSpPr>
          <p:cNvPr id="27" name="TextBox 26"/>
          <p:cNvSpPr txBox="1"/>
          <p:nvPr/>
        </p:nvSpPr>
        <p:spPr>
          <a:xfrm>
            <a:off x="381000" y="1401593"/>
            <a:ext cx="7877810" cy="553998"/>
          </a:xfrm>
          <a:prstGeom prst="rect">
            <a:avLst/>
          </a:prstGeom>
          <a:noFill/>
        </p:spPr>
        <p:txBody>
          <a:bodyPr wrap="square" rtlCol="0">
            <a:spAutoFit/>
          </a:bodyPr>
          <a:lstStyle/>
          <a:p>
            <a:r>
              <a:rPr lang="en-US" sz="1600" b="1" cap="small" dirty="0">
                <a:solidFill>
                  <a:srgbClr val="B31C5B"/>
                </a:solidFill>
              </a:rPr>
              <a:t>Campus Ministers: </a:t>
            </a:r>
            <a:br>
              <a:rPr lang="en-US" sz="1400" b="1" dirty="0"/>
            </a:br>
            <a:r>
              <a:rPr lang="en-US" sz="1400" b="1" dirty="0"/>
              <a:t>Significance of </a:t>
            </a:r>
            <a:r>
              <a:rPr lang="en-US" sz="1400" b="1" u="sng" dirty="0">
                <a:solidFill>
                  <a:srgbClr val="B31C5B"/>
                </a:solidFill>
              </a:rPr>
              <a:t>PERSONAL</a:t>
            </a:r>
            <a:r>
              <a:rPr lang="en-US" sz="1400" b="1" dirty="0">
                <a:solidFill>
                  <a:srgbClr val="B31C5B"/>
                </a:solidFill>
              </a:rPr>
              <a:t> </a:t>
            </a:r>
            <a:r>
              <a:rPr lang="en-US" sz="1400" b="1" dirty="0"/>
              <a:t>activities on Students’ Growth in Faith: Very or Somewhat Significant</a:t>
            </a:r>
          </a:p>
        </p:txBody>
      </p:sp>
      <p:sp>
        <p:nvSpPr>
          <p:cNvPr id="24" name="TextBox 23"/>
          <p:cNvSpPr txBox="1"/>
          <p:nvPr/>
        </p:nvSpPr>
        <p:spPr>
          <a:xfrm>
            <a:off x="44346" y="6566283"/>
            <a:ext cx="3606230" cy="215444"/>
          </a:xfrm>
          <a:prstGeom prst="rect">
            <a:avLst/>
          </a:prstGeom>
          <a:noFill/>
        </p:spPr>
        <p:txBody>
          <a:bodyPr wrap="square" rtlCol="0">
            <a:spAutoFit/>
          </a:bodyPr>
          <a:lstStyle/>
          <a:p>
            <a:r>
              <a:rPr lang="en-US" sz="800" b="1" dirty="0">
                <a:solidFill>
                  <a:schemeClr val="bg1"/>
                </a:solidFill>
                <a:latin typeface="Arial" charset="0"/>
                <a:ea typeface="Arial" charset="0"/>
                <a:cs typeface="Arial" charset="0"/>
              </a:rPr>
              <a:t>Campus Ministry Activities</a:t>
            </a:r>
          </a:p>
        </p:txBody>
      </p:sp>
      <p:sp>
        <p:nvSpPr>
          <p:cNvPr id="22" name="TextBox 21"/>
          <p:cNvSpPr txBox="1"/>
          <p:nvPr/>
        </p:nvSpPr>
        <p:spPr>
          <a:xfrm>
            <a:off x="0" y="6122366"/>
            <a:ext cx="7022353" cy="369332"/>
          </a:xfrm>
          <a:prstGeom prst="rect">
            <a:avLst/>
          </a:prstGeom>
          <a:noFill/>
        </p:spPr>
        <p:txBody>
          <a:bodyPr wrap="square" rtlCol="0">
            <a:spAutoFit/>
          </a:bodyPr>
          <a:lstStyle/>
          <a:p>
            <a:pPr marL="407988" indent="-407988"/>
            <a:r>
              <a:rPr lang="en-US" sz="900" dirty="0"/>
              <a:t>Q125ff	How significant is [activity] for campus ministry participants’ growth in faith</a:t>
            </a:r>
            <a:br>
              <a:rPr lang="en-US" sz="900" dirty="0"/>
            </a:br>
            <a:r>
              <a:rPr lang="en-US" sz="900" dirty="0"/>
              <a:t>Response options: very, moderately, somewhat, not at all significant, not currently offered through campus ministry</a:t>
            </a:r>
          </a:p>
        </p:txBody>
      </p:sp>
      <p:sp>
        <p:nvSpPr>
          <p:cNvPr id="28" name="TextBox 27"/>
          <p:cNvSpPr txBox="1"/>
          <p:nvPr/>
        </p:nvSpPr>
        <p:spPr>
          <a:xfrm>
            <a:off x="8139953" y="6260866"/>
            <a:ext cx="1004046" cy="230832"/>
          </a:xfrm>
          <a:prstGeom prst="rect">
            <a:avLst/>
          </a:prstGeom>
          <a:noFill/>
        </p:spPr>
        <p:txBody>
          <a:bodyPr wrap="square" rtlCol="0">
            <a:spAutoFit/>
          </a:bodyPr>
          <a:lstStyle/>
          <a:p>
            <a:pPr marL="409575" indent="-409575" algn="r"/>
            <a:r>
              <a:rPr lang="en-US" sz="900" dirty="0"/>
              <a:t>n=1,011 - 1,027</a:t>
            </a:r>
          </a:p>
        </p:txBody>
      </p:sp>
      <p:sp>
        <p:nvSpPr>
          <p:cNvPr id="29" name="TextBox 28"/>
          <p:cNvSpPr txBox="1"/>
          <p:nvPr/>
        </p:nvSpPr>
        <p:spPr>
          <a:xfrm>
            <a:off x="456472" y="3713246"/>
            <a:ext cx="760271" cy="461665"/>
          </a:xfrm>
          <a:prstGeom prst="rect">
            <a:avLst/>
          </a:prstGeom>
          <a:noFill/>
        </p:spPr>
        <p:txBody>
          <a:bodyPr wrap="square" lIns="9144" rIns="9144" rtlCol="0">
            <a:spAutoFit/>
          </a:bodyPr>
          <a:lstStyle/>
          <a:p>
            <a:pPr algn="r"/>
            <a:r>
              <a:rPr lang="en-US" sz="1200" b="1">
                <a:solidFill>
                  <a:srgbClr val="6D2A10"/>
                </a:solidFill>
              </a:rPr>
              <a:t>Very significant</a:t>
            </a:r>
            <a:endParaRPr lang="en-US" sz="1200" b="1" dirty="0">
              <a:solidFill>
                <a:srgbClr val="6D2A10"/>
              </a:solidFill>
            </a:endParaRPr>
          </a:p>
        </p:txBody>
      </p:sp>
      <p:sp>
        <p:nvSpPr>
          <p:cNvPr id="30" name="TextBox 29"/>
          <p:cNvSpPr txBox="1"/>
          <p:nvPr/>
        </p:nvSpPr>
        <p:spPr>
          <a:xfrm>
            <a:off x="456472" y="4980306"/>
            <a:ext cx="760271" cy="461665"/>
          </a:xfrm>
          <a:prstGeom prst="rect">
            <a:avLst/>
          </a:prstGeom>
          <a:noFill/>
        </p:spPr>
        <p:txBody>
          <a:bodyPr wrap="square" lIns="9144" rIns="9144" rtlCol="0">
            <a:spAutoFit/>
          </a:bodyPr>
          <a:lstStyle/>
          <a:p>
            <a:pPr algn="r"/>
            <a:r>
              <a:rPr lang="en-US" sz="1200" b="1" dirty="0">
                <a:solidFill>
                  <a:srgbClr val="DB5520"/>
                </a:solidFill>
              </a:rPr>
              <a:t>Somewhat significant</a:t>
            </a:r>
          </a:p>
        </p:txBody>
      </p:sp>
      <p:cxnSp>
        <p:nvCxnSpPr>
          <p:cNvPr id="31" name="Straight Arrow Connector 30"/>
          <p:cNvCxnSpPr>
            <a:stCxn id="29" idx="3"/>
          </p:cNvCxnSpPr>
          <p:nvPr/>
        </p:nvCxnSpPr>
        <p:spPr>
          <a:xfrm flipV="1">
            <a:off x="1216743" y="3943990"/>
            <a:ext cx="822960" cy="89"/>
          </a:xfrm>
          <a:prstGeom prst="straightConnector1">
            <a:avLst/>
          </a:prstGeom>
          <a:ln>
            <a:solidFill>
              <a:srgbClr val="6D2A1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30" idx="3"/>
          </p:cNvCxnSpPr>
          <p:nvPr/>
        </p:nvCxnSpPr>
        <p:spPr>
          <a:xfrm flipV="1">
            <a:off x="1216743" y="5210025"/>
            <a:ext cx="822960" cy="1114"/>
          </a:xfrm>
          <a:prstGeom prst="straightConnector1">
            <a:avLst/>
          </a:prstGeom>
          <a:ln>
            <a:solidFill>
              <a:srgbClr val="DB552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288182" y="2442811"/>
            <a:ext cx="1453880" cy="461665"/>
          </a:xfrm>
          <a:prstGeom prst="rect">
            <a:avLst/>
          </a:prstGeom>
          <a:noFill/>
        </p:spPr>
        <p:txBody>
          <a:bodyPr wrap="square" lIns="9144" rIns="9144" rtlCol="0">
            <a:spAutoFit/>
          </a:bodyPr>
          <a:lstStyle/>
          <a:p>
            <a:r>
              <a:rPr lang="en-US" sz="1200" b="1" dirty="0">
                <a:solidFill>
                  <a:srgbClr val="B31C5B"/>
                </a:solidFill>
              </a:rPr>
              <a:t>Most significant of</a:t>
            </a:r>
            <a:br>
              <a:rPr lang="en-US" sz="1200" b="1" dirty="0">
                <a:solidFill>
                  <a:srgbClr val="B31C5B"/>
                </a:solidFill>
              </a:rPr>
            </a:br>
            <a:r>
              <a:rPr lang="en-US" sz="1200" b="1" dirty="0">
                <a:solidFill>
                  <a:srgbClr val="B31C5B"/>
                </a:solidFill>
              </a:rPr>
              <a:t>the personal activities</a:t>
            </a:r>
          </a:p>
        </p:txBody>
      </p:sp>
      <p:sp>
        <p:nvSpPr>
          <p:cNvPr id="18" name="Right Brace 17"/>
          <p:cNvSpPr/>
          <p:nvPr/>
        </p:nvSpPr>
        <p:spPr>
          <a:xfrm rot="16200000">
            <a:off x="2954970" y="1948400"/>
            <a:ext cx="120305" cy="2061623"/>
          </a:xfrm>
          <a:prstGeom prst="rightBrace">
            <a:avLst>
              <a:gd name="adj1" fmla="val 22105"/>
              <a:gd name="adj2" fmla="val 50000"/>
            </a:avLst>
          </a:prstGeom>
          <a:ln>
            <a:solidFill>
              <a:srgbClr val="B31C5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Right Brace 19"/>
          <p:cNvSpPr/>
          <p:nvPr/>
        </p:nvSpPr>
        <p:spPr>
          <a:xfrm rot="16200000">
            <a:off x="6046152" y="1586368"/>
            <a:ext cx="120305" cy="3216926"/>
          </a:xfrm>
          <a:prstGeom prst="rightBrace">
            <a:avLst>
              <a:gd name="adj1" fmla="val 22105"/>
              <a:gd name="adj2" fmla="val 50000"/>
            </a:avLst>
          </a:prstGeom>
          <a:ln>
            <a:solidFill>
              <a:srgbClr val="B31C5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TextBox 20"/>
          <p:cNvSpPr txBox="1"/>
          <p:nvPr/>
        </p:nvSpPr>
        <p:spPr>
          <a:xfrm>
            <a:off x="5111688" y="2537543"/>
            <a:ext cx="1989231" cy="461665"/>
          </a:xfrm>
          <a:prstGeom prst="rect">
            <a:avLst/>
          </a:prstGeom>
          <a:solidFill>
            <a:schemeClr val="bg1"/>
          </a:solidFill>
        </p:spPr>
        <p:txBody>
          <a:bodyPr wrap="square" lIns="9144" rIns="9144" rtlCol="0">
            <a:spAutoFit/>
          </a:bodyPr>
          <a:lstStyle/>
          <a:p>
            <a:r>
              <a:rPr lang="en-US" sz="1200" b="1">
                <a:solidFill>
                  <a:srgbClr val="B31C5B"/>
                </a:solidFill>
              </a:rPr>
              <a:t>Perceived to be somewhat </a:t>
            </a:r>
            <a:r>
              <a:rPr lang="en-US" sz="1200" b="1" dirty="0">
                <a:solidFill>
                  <a:srgbClr val="B31C5B"/>
                </a:solidFill>
              </a:rPr>
              <a:t>less significant to growth of faith</a:t>
            </a:r>
          </a:p>
        </p:txBody>
      </p:sp>
    </p:spTree>
    <p:extLst>
      <p:ext uri="{BB962C8B-B14F-4D97-AF65-F5344CB8AC3E}">
        <p14:creationId xmlns:p14="http://schemas.microsoft.com/office/powerpoint/2010/main" val="1031446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554481" y="1955591"/>
            <a:ext cx="3392424" cy="3947847"/>
          </a:xfrm>
          <a:prstGeom prst="rect">
            <a:avLst/>
          </a:prstGeom>
          <a:solidFill>
            <a:srgbClr val="7F530A">
              <a:alpha val="10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400" dirty="0">
                <a:solidFill>
                  <a:schemeClr val="tx1">
                    <a:lumMod val="85000"/>
                    <a:lumOff val="15000"/>
                  </a:schemeClr>
                </a:solidFill>
              </a:rPr>
              <a:t>Most Significant</a:t>
            </a:r>
          </a:p>
        </p:txBody>
      </p:sp>
      <p:sp>
        <p:nvSpPr>
          <p:cNvPr id="20" name="Rectangle 19"/>
          <p:cNvSpPr/>
          <p:nvPr/>
        </p:nvSpPr>
        <p:spPr>
          <a:xfrm>
            <a:off x="4946905" y="1963908"/>
            <a:ext cx="3392424" cy="3947847"/>
          </a:xfrm>
          <a:prstGeom prst="rect">
            <a:avLst/>
          </a:prstGeom>
          <a:solidFill>
            <a:srgbClr val="7F530A">
              <a:alpha val="10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400" dirty="0">
                <a:solidFill>
                  <a:schemeClr val="tx1">
                    <a:lumMod val="85000"/>
                    <a:lumOff val="15000"/>
                  </a:schemeClr>
                </a:solidFill>
              </a:rPr>
              <a:t>Less Significant</a:t>
            </a:r>
          </a:p>
        </p:txBody>
      </p:sp>
      <p:graphicFrame>
        <p:nvGraphicFramePr>
          <p:cNvPr id="25" name="Chart 24"/>
          <p:cNvGraphicFramePr/>
          <p:nvPr>
            <p:extLst>
              <p:ext uri="{D42A27DB-BD31-4B8C-83A1-F6EECF244321}">
                <p14:modId xmlns:p14="http://schemas.microsoft.com/office/powerpoint/2010/main" val="881254762"/>
              </p:ext>
            </p:extLst>
          </p:nvPr>
        </p:nvGraphicFramePr>
        <p:xfrm>
          <a:off x="1092200" y="2232375"/>
          <a:ext cx="7276353" cy="3671063"/>
        </p:xfrm>
        <a:graphic>
          <a:graphicData uri="http://schemas.openxmlformats.org/drawingml/2006/chart">
            <c:chart xmlns:c="http://schemas.openxmlformats.org/drawingml/2006/chart" xmlns:r="http://schemas.openxmlformats.org/officeDocument/2006/relationships" r:id="rId2"/>
          </a:graphicData>
        </a:graphic>
      </p:graphicFrame>
      <p:sp>
        <p:nvSpPr>
          <p:cNvPr id="23" name="Rectangle 22"/>
          <p:cNvSpPr/>
          <p:nvPr/>
        </p:nvSpPr>
        <p:spPr>
          <a:xfrm>
            <a:off x="0" y="6490010"/>
            <a:ext cx="9143999" cy="367990"/>
          </a:xfrm>
          <a:prstGeom prst="rect">
            <a:avLst/>
          </a:prstGeom>
          <a:solidFill>
            <a:srgbClr val="B2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5373384" y="6577570"/>
            <a:ext cx="3606230" cy="215444"/>
          </a:xfrm>
          <a:prstGeom prst="rect">
            <a:avLst/>
          </a:prstGeom>
          <a:noFill/>
        </p:spPr>
        <p:txBody>
          <a:bodyPr wrap="square" rtlCol="0">
            <a:spAutoFit/>
          </a:bodyPr>
          <a:lstStyle/>
          <a:p>
            <a:pPr algn="r"/>
            <a:fld id="{D87A6DA5-A49C-AE44-90B5-FA07B3D6FBAE}" type="slidenum">
              <a:rPr lang="en-US" sz="800" b="1" smtClean="0">
                <a:solidFill>
                  <a:schemeClr val="bg1"/>
                </a:solidFill>
                <a:latin typeface="Arial" charset="0"/>
                <a:ea typeface="Arial" charset="0"/>
                <a:cs typeface="Arial" charset="0"/>
              </a:rPr>
              <a:t>34</a:t>
            </a:fld>
            <a:endParaRPr lang="en-US" sz="800" b="1" dirty="0">
              <a:solidFill>
                <a:schemeClr val="bg1"/>
              </a:solidFill>
              <a:latin typeface="Arial" charset="0"/>
              <a:ea typeface="Arial" charset="0"/>
              <a:cs typeface="Arial" charset="0"/>
            </a:endParaRPr>
          </a:p>
        </p:txBody>
      </p:sp>
      <p:sp>
        <p:nvSpPr>
          <p:cNvPr id="16" name="TextBox 15"/>
          <p:cNvSpPr txBox="1"/>
          <p:nvPr/>
        </p:nvSpPr>
        <p:spPr>
          <a:xfrm>
            <a:off x="5373384" y="6577570"/>
            <a:ext cx="3606230" cy="215444"/>
          </a:xfrm>
          <a:prstGeom prst="rect">
            <a:avLst/>
          </a:prstGeom>
          <a:noFill/>
        </p:spPr>
        <p:txBody>
          <a:bodyPr wrap="square" rtlCol="0">
            <a:spAutoFit/>
          </a:bodyPr>
          <a:lstStyle/>
          <a:p>
            <a:pPr algn="r"/>
            <a:fld id="{6AA631CD-0ED6-5241-B04D-327E06B10D85}" type="slidenum">
              <a:rPr lang="en-US" sz="800" b="1">
                <a:solidFill>
                  <a:schemeClr val="bg1"/>
                </a:solidFill>
                <a:latin typeface="Arial" charset="0"/>
                <a:ea typeface="Arial" charset="0"/>
                <a:cs typeface="Arial" charset="0"/>
              </a:rPr>
              <a:t>34</a:t>
            </a:fld>
            <a:endParaRPr lang="en-US" sz="800" b="1" dirty="0">
              <a:solidFill>
                <a:schemeClr val="bg1"/>
              </a:solidFill>
              <a:latin typeface="Arial" charset="0"/>
              <a:ea typeface="Arial" charset="0"/>
              <a:cs typeface="Arial" charset="0"/>
            </a:endParaRPr>
          </a:p>
        </p:txBody>
      </p:sp>
      <p:sp>
        <p:nvSpPr>
          <p:cNvPr id="26" name="TextBox 25"/>
          <p:cNvSpPr txBox="1"/>
          <p:nvPr/>
        </p:nvSpPr>
        <p:spPr>
          <a:xfrm>
            <a:off x="381000" y="102742"/>
            <a:ext cx="8084906" cy="1078024"/>
          </a:xfrm>
          <a:prstGeom prst="rect">
            <a:avLst/>
          </a:prstGeom>
          <a:noFill/>
        </p:spPr>
        <p:txBody>
          <a:bodyPr wrap="square" rtlCol="0" anchor="b" anchorCtr="0">
            <a:normAutofit fontScale="92500"/>
          </a:bodyPr>
          <a:lstStyle/>
          <a:p>
            <a:r>
              <a:rPr lang="en-US" sz="2600" b="1" dirty="0">
                <a:solidFill>
                  <a:srgbClr val="B2005C"/>
                </a:solidFill>
                <a:latin typeface="Arial" charset="0"/>
                <a:ea typeface="Arial" charset="0"/>
                <a:cs typeface="Arial" charset="0"/>
              </a:rPr>
              <a:t>There is a clear separation of ecclesial activities that are </a:t>
            </a:r>
            <a:r>
              <a:rPr lang="en-US" sz="2600" b="1">
                <a:solidFill>
                  <a:srgbClr val="B2005C"/>
                </a:solidFill>
                <a:latin typeface="Arial" charset="0"/>
                <a:ea typeface="Arial" charset="0"/>
                <a:cs typeface="Arial" charset="0"/>
              </a:rPr>
              <a:t>very significant from ones that are less so.</a:t>
            </a:r>
            <a:endParaRPr lang="en-US" sz="2600" b="1" dirty="0">
              <a:solidFill>
                <a:srgbClr val="B2005C"/>
              </a:solidFill>
              <a:latin typeface="Arial" charset="0"/>
              <a:ea typeface="Arial" charset="0"/>
              <a:cs typeface="Arial" charset="0"/>
            </a:endParaRPr>
          </a:p>
        </p:txBody>
      </p:sp>
      <p:sp>
        <p:nvSpPr>
          <p:cNvPr id="27" name="TextBox 26"/>
          <p:cNvSpPr txBox="1"/>
          <p:nvPr/>
        </p:nvSpPr>
        <p:spPr>
          <a:xfrm>
            <a:off x="380999" y="1401593"/>
            <a:ext cx="8288867" cy="553998"/>
          </a:xfrm>
          <a:prstGeom prst="rect">
            <a:avLst/>
          </a:prstGeom>
          <a:noFill/>
        </p:spPr>
        <p:txBody>
          <a:bodyPr wrap="square" rtlCol="0">
            <a:spAutoFit/>
          </a:bodyPr>
          <a:lstStyle/>
          <a:p>
            <a:r>
              <a:rPr lang="en-US" sz="1600" b="1" cap="small" dirty="0">
                <a:solidFill>
                  <a:srgbClr val="B31C5B"/>
                </a:solidFill>
              </a:rPr>
              <a:t>Campus Ministers:</a:t>
            </a:r>
            <a:r>
              <a:rPr lang="en-US" sz="1400" b="1" dirty="0"/>
              <a:t> </a:t>
            </a:r>
            <a:br>
              <a:rPr lang="en-US" sz="1400" b="1" dirty="0"/>
            </a:br>
            <a:r>
              <a:rPr lang="en-US" sz="1400" b="1" dirty="0"/>
              <a:t>Significance of </a:t>
            </a:r>
            <a:r>
              <a:rPr lang="en-US" sz="1400" b="1" u="sng" dirty="0">
                <a:solidFill>
                  <a:srgbClr val="B31C5B"/>
                </a:solidFill>
              </a:rPr>
              <a:t>ECCLESIAL/COMMUNAL</a:t>
            </a:r>
            <a:r>
              <a:rPr lang="en-US" sz="1400" b="1" dirty="0">
                <a:solidFill>
                  <a:srgbClr val="B31C5B"/>
                </a:solidFill>
              </a:rPr>
              <a:t> </a:t>
            </a:r>
            <a:r>
              <a:rPr lang="en-US" sz="1400" b="1" dirty="0"/>
              <a:t>activities on Students’ Growth in Faith: Very or Somewhat Significant</a:t>
            </a:r>
          </a:p>
        </p:txBody>
      </p:sp>
      <p:sp>
        <p:nvSpPr>
          <p:cNvPr id="24" name="TextBox 23"/>
          <p:cNvSpPr txBox="1"/>
          <p:nvPr/>
        </p:nvSpPr>
        <p:spPr>
          <a:xfrm>
            <a:off x="44346" y="6566283"/>
            <a:ext cx="3606230" cy="215444"/>
          </a:xfrm>
          <a:prstGeom prst="rect">
            <a:avLst/>
          </a:prstGeom>
          <a:noFill/>
        </p:spPr>
        <p:txBody>
          <a:bodyPr wrap="square" rtlCol="0">
            <a:spAutoFit/>
          </a:bodyPr>
          <a:lstStyle/>
          <a:p>
            <a:r>
              <a:rPr lang="en-US" sz="800" b="1" dirty="0">
                <a:solidFill>
                  <a:schemeClr val="bg1"/>
                </a:solidFill>
                <a:latin typeface="Arial" charset="0"/>
                <a:ea typeface="Arial" charset="0"/>
                <a:cs typeface="Arial" charset="0"/>
              </a:rPr>
              <a:t>Campus Ministry Activities</a:t>
            </a:r>
          </a:p>
        </p:txBody>
      </p:sp>
      <p:sp>
        <p:nvSpPr>
          <p:cNvPr id="22" name="TextBox 21"/>
          <p:cNvSpPr txBox="1"/>
          <p:nvPr/>
        </p:nvSpPr>
        <p:spPr>
          <a:xfrm>
            <a:off x="0" y="6122366"/>
            <a:ext cx="7022353" cy="369332"/>
          </a:xfrm>
          <a:prstGeom prst="rect">
            <a:avLst/>
          </a:prstGeom>
          <a:noFill/>
        </p:spPr>
        <p:txBody>
          <a:bodyPr wrap="square" rtlCol="0">
            <a:spAutoFit/>
          </a:bodyPr>
          <a:lstStyle/>
          <a:p>
            <a:pPr marL="407988" indent="-407988"/>
            <a:r>
              <a:rPr lang="en-US" sz="900" dirty="0"/>
              <a:t>Q125ff	How significant is [activity] for campus ministry participants’ growth in faith</a:t>
            </a:r>
            <a:br>
              <a:rPr lang="en-US" sz="900" dirty="0"/>
            </a:br>
            <a:r>
              <a:rPr lang="en-US" sz="900" dirty="0"/>
              <a:t>Response options: very, moderately, somewhat, not at all significant, not currently offered through campus ministry</a:t>
            </a:r>
          </a:p>
        </p:txBody>
      </p:sp>
      <p:sp>
        <p:nvSpPr>
          <p:cNvPr id="28" name="TextBox 27"/>
          <p:cNvSpPr txBox="1"/>
          <p:nvPr/>
        </p:nvSpPr>
        <p:spPr>
          <a:xfrm>
            <a:off x="8139953" y="6260866"/>
            <a:ext cx="1004046" cy="230832"/>
          </a:xfrm>
          <a:prstGeom prst="rect">
            <a:avLst/>
          </a:prstGeom>
          <a:noFill/>
        </p:spPr>
        <p:txBody>
          <a:bodyPr wrap="square" rtlCol="0">
            <a:spAutoFit/>
          </a:bodyPr>
          <a:lstStyle/>
          <a:p>
            <a:pPr marL="409575" indent="-409575" algn="r"/>
            <a:r>
              <a:rPr lang="en-US" sz="900" dirty="0"/>
              <a:t>n=1,011 - 1,027</a:t>
            </a:r>
          </a:p>
        </p:txBody>
      </p:sp>
      <p:sp>
        <p:nvSpPr>
          <p:cNvPr id="30" name="TextBox 29"/>
          <p:cNvSpPr txBox="1"/>
          <p:nvPr/>
        </p:nvSpPr>
        <p:spPr>
          <a:xfrm>
            <a:off x="291880" y="4841530"/>
            <a:ext cx="760271" cy="461665"/>
          </a:xfrm>
          <a:prstGeom prst="rect">
            <a:avLst/>
          </a:prstGeom>
          <a:noFill/>
        </p:spPr>
        <p:txBody>
          <a:bodyPr wrap="square" lIns="9144" rIns="9144" rtlCol="0">
            <a:spAutoFit/>
          </a:bodyPr>
          <a:lstStyle/>
          <a:p>
            <a:pPr algn="r"/>
            <a:r>
              <a:rPr lang="en-US" sz="1200" b="1" dirty="0">
                <a:solidFill>
                  <a:srgbClr val="DB5520"/>
                </a:solidFill>
              </a:rPr>
              <a:t>Somewhat significant</a:t>
            </a:r>
          </a:p>
        </p:txBody>
      </p:sp>
      <p:cxnSp>
        <p:nvCxnSpPr>
          <p:cNvPr id="32" name="Straight Arrow Connector 31"/>
          <p:cNvCxnSpPr>
            <a:stCxn id="30" idx="3"/>
          </p:cNvCxnSpPr>
          <p:nvPr/>
        </p:nvCxnSpPr>
        <p:spPr>
          <a:xfrm flipV="1">
            <a:off x="1052151" y="5071249"/>
            <a:ext cx="685800" cy="1114"/>
          </a:xfrm>
          <a:prstGeom prst="straightConnector1">
            <a:avLst/>
          </a:prstGeom>
          <a:ln>
            <a:solidFill>
              <a:srgbClr val="DB552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91880" y="3016686"/>
            <a:ext cx="760271" cy="461665"/>
          </a:xfrm>
          <a:prstGeom prst="rect">
            <a:avLst/>
          </a:prstGeom>
          <a:noFill/>
        </p:spPr>
        <p:txBody>
          <a:bodyPr wrap="square" lIns="9144" rIns="9144" rtlCol="0">
            <a:spAutoFit/>
          </a:bodyPr>
          <a:lstStyle/>
          <a:p>
            <a:pPr algn="r"/>
            <a:r>
              <a:rPr lang="en-US" sz="1200" b="1">
                <a:solidFill>
                  <a:srgbClr val="6D2A10"/>
                </a:solidFill>
              </a:rPr>
              <a:t>Very significant</a:t>
            </a:r>
            <a:endParaRPr lang="en-US" sz="1200" b="1" dirty="0">
              <a:solidFill>
                <a:srgbClr val="6D2A10"/>
              </a:solidFill>
            </a:endParaRPr>
          </a:p>
        </p:txBody>
      </p:sp>
      <p:cxnSp>
        <p:nvCxnSpPr>
          <p:cNvPr id="17" name="Straight Arrow Connector 16"/>
          <p:cNvCxnSpPr/>
          <p:nvPr/>
        </p:nvCxnSpPr>
        <p:spPr>
          <a:xfrm flipV="1">
            <a:off x="1052151" y="3247430"/>
            <a:ext cx="685800" cy="89"/>
          </a:xfrm>
          <a:prstGeom prst="straightConnector1">
            <a:avLst/>
          </a:prstGeom>
          <a:ln>
            <a:solidFill>
              <a:srgbClr val="6D2A1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79584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4"/>
          <p:cNvGraphicFramePr/>
          <p:nvPr>
            <p:extLst>
              <p:ext uri="{D42A27DB-BD31-4B8C-83A1-F6EECF244321}">
                <p14:modId xmlns:p14="http://schemas.microsoft.com/office/powerpoint/2010/main" val="1886524496"/>
              </p:ext>
            </p:extLst>
          </p:nvPr>
        </p:nvGraphicFramePr>
        <p:xfrm>
          <a:off x="982472" y="2159223"/>
          <a:ext cx="7518400" cy="3671063"/>
        </p:xfrm>
        <a:graphic>
          <a:graphicData uri="http://schemas.openxmlformats.org/drawingml/2006/chart">
            <c:chart xmlns:c="http://schemas.openxmlformats.org/drawingml/2006/chart" xmlns:r="http://schemas.openxmlformats.org/officeDocument/2006/relationships" r:id="rId2"/>
          </a:graphicData>
        </a:graphic>
      </p:graphicFrame>
      <p:sp>
        <p:nvSpPr>
          <p:cNvPr id="23" name="Rectangle 22"/>
          <p:cNvSpPr/>
          <p:nvPr/>
        </p:nvSpPr>
        <p:spPr>
          <a:xfrm>
            <a:off x="0" y="6490010"/>
            <a:ext cx="9143999" cy="367990"/>
          </a:xfrm>
          <a:prstGeom prst="rect">
            <a:avLst/>
          </a:prstGeom>
          <a:solidFill>
            <a:srgbClr val="B2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5373384" y="6577570"/>
            <a:ext cx="3606230" cy="215444"/>
          </a:xfrm>
          <a:prstGeom prst="rect">
            <a:avLst/>
          </a:prstGeom>
          <a:noFill/>
        </p:spPr>
        <p:txBody>
          <a:bodyPr wrap="square" rtlCol="0">
            <a:spAutoFit/>
          </a:bodyPr>
          <a:lstStyle/>
          <a:p>
            <a:pPr algn="r"/>
            <a:fld id="{D87A6DA5-A49C-AE44-90B5-FA07B3D6FBAE}" type="slidenum">
              <a:rPr lang="en-US" sz="800" b="1" smtClean="0">
                <a:solidFill>
                  <a:schemeClr val="bg1"/>
                </a:solidFill>
                <a:latin typeface="Arial" charset="0"/>
                <a:ea typeface="Arial" charset="0"/>
                <a:cs typeface="Arial" charset="0"/>
              </a:rPr>
              <a:t>35</a:t>
            </a:fld>
            <a:endParaRPr lang="en-US" sz="800" b="1" dirty="0">
              <a:solidFill>
                <a:schemeClr val="bg1"/>
              </a:solidFill>
              <a:latin typeface="Arial" charset="0"/>
              <a:ea typeface="Arial" charset="0"/>
              <a:cs typeface="Arial" charset="0"/>
            </a:endParaRPr>
          </a:p>
        </p:txBody>
      </p:sp>
      <p:sp>
        <p:nvSpPr>
          <p:cNvPr id="16" name="TextBox 15"/>
          <p:cNvSpPr txBox="1"/>
          <p:nvPr/>
        </p:nvSpPr>
        <p:spPr>
          <a:xfrm>
            <a:off x="5373384" y="6577570"/>
            <a:ext cx="3606230" cy="215444"/>
          </a:xfrm>
          <a:prstGeom prst="rect">
            <a:avLst/>
          </a:prstGeom>
          <a:noFill/>
        </p:spPr>
        <p:txBody>
          <a:bodyPr wrap="square" rtlCol="0">
            <a:spAutoFit/>
          </a:bodyPr>
          <a:lstStyle/>
          <a:p>
            <a:pPr algn="r"/>
            <a:fld id="{6AA631CD-0ED6-5241-B04D-327E06B10D85}" type="slidenum">
              <a:rPr lang="en-US" sz="800" b="1">
                <a:solidFill>
                  <a:schemeClr val="bg1"/>
                </a:solidFill>
                <a:latin typeface="Arial" charset="0"/>
                <a:ea typeface="Arial" charset="0"/>
                <a:cs typeface="Arial" charset="0"/>
              </a:rPr>
              <a:t>35</a:t>
            </a:fld>
            <a:endParaRPr lang="en-US" sz="800" b="1" dirty="0">
              <a:solidFill>
                <a:schemeClr val="bg1"/>
              </a:solidFill>
              <a:latin typeface="Arial" charset="0"/>
              <a:ea typeface="Arial" charset="0"/>
              <a:cs typeface="Arial" charset="0"/>
            </a:endParaRPr>
          </a:p>
        </p:txBody>
      </p:sp>
      <p:sp>
        <p:nvSpPr>
          <p:cNvPr id="26" name="TextBox 25"/>
          <p:cNvSpPr txBox="1"/>
          <p:nvPr/>
        </p:nvSpPr>
        <p:spPr>
          <a:xfrm>
            <a:off x="381000" y="102742"/>
            <a:ext cx="8084906" cy="1078024"/>
          </a:xfrm>
          <a:prstGeom prst="rect">
            <a:avLst/>
          </a:prstGeom>
          <a:noFill/>
        </p:spPr>
        <p:txBody>
          <a:bodyPr wrap="square" rtlCol="0" anchor="b" anchorCtr="0">
            <a:normAutofit fontScale="92500" lnSpcReduction="20000"/>
          </a:bodyPr>
          <a:lstStyle/>
          <a:p>
            <a:r>
              <a:rPr lang="en-US" sz="2600" b="1" dirty="0">
                <a:solidFill>
                  <a:srgbClr val="B2005C"/>
                </a:solidFill>
                <a:latin typeface="Arial" charset="0"/>
                <a:ea typeface="Arial" charset="0"/>
                <a:cs typeface="Arial" charset="0"/>
              </a:rPr>
              <a:t>The more significant faith growth activities include leadership development plus those activities which more directly involve interacting with others.</a:t>
            </a:r>
          </a:p>
        </p:txBody>
      </p:sp>
      <p:sp>
        <p:nvSpPr>
          <p:cNvPr id="27" name="TextBox 26"/>
          <p:cNvSpPr txBox="1"/>
          <p:nvPr/>
        </p:nvSpPr>
        <p:spPr>
          <a:xfrm>
            <a:off x="381000" y="1401593"/>
            <a:ext cx="8001000" cy="553998"/>
          </a:xfrm>
          <a:prstGeom prst="rect">
            <a:avLst/>
          </a:prstGeom>
          <a:noFill/>
        </p:spPr>
        <p:txBody>
          <a:bodyPr wrap="square" rtlCol="0">
            <a:spAutoFit/>
          </a:bodyPr>
          <a:lstStyle/>
          <a:p>
            <a:r>
              <a:rPr lang="en-US" sz="1600" b="1" cap="small" dirty="0">
                <a:solidFill>
                  <a:srgbClr val="B31C5B"/>
                </a:solidFill>
              </a:rPr>
              <a:t>Campus Ministers:</a:t>
            </a:r>
            <a:br>
              <a:rPr lang="en-US" sz="1400" b="1" dirty="0"/>
            </a:br>
            <a:r>
              <a:rPr lang="en-US" sz="1400" b="1" dirty="0"/>
              <a:t>Significance of </a:t>
            </a:r>
            <a:r>
              <a:rPr lang="en-US" sz="1400" b="1" u="sng" dirty="0">
                <a:solidFill>
                  <a:srgbClr val="B31C5B"/>
                </a:solidFill>
              </a:rPr>
              <a:t>APOSTOLIC</a:t>
            </a:r>
            <a:r>
              <a:rPr lang="en-US" sz="1400" b="1" dirty="0">
                <a:solidFill>
                  <a:srgbClr val="B31C5B"/>
                </a:solidFill>
              </a:rPr>
              <a:t> </a:t>
            </a:r>
            <a:r>
              <a:rPr lang="en-US" sz="1400" b="1" dirty="0"/>
              <a:t>activities on Students’ Growth in Faith: Very or Somewhat Significant</a:t>
            </a:r>
          </a:p>
        </p:txBody>
      </p:sp>
      <p:sp>
        <p:nvSpPr>
          <p:cNvPr id="24" name="TextBox 23"/>
          <p:cNvSpPr txBox="1"/>
          <p:nvPr/>
        </p:nvSpPr>
        <p:spPr>
          <a:xfrm>
            <a:off x="44346" y="6566283"/>
            <a:ext cx="3606230" cy="215444"/>
          </a:xfrm>
          <a:prstGeom prst="rect">
            <a:avLst/>
          </a:prstGeom>
          <a:noFill/>
        </p:spPr>
        <p:txBody>
          <a:bodyPr wrap="square" rtlCol="0">
            <a:spAutoFit/>
          </a:bodyPr>
          <a:lstStyle/>
          <a:p>
            <a:r>
              <a:rPr lang="en-US" sz="800" b="1" dirty="0">
                <a:solidFill>
                  <a:schemeClr val="bg1"/>
                </a:solidFill>
                <a:latin typeface="Arial" charset="0"/>
                <a:ea typeface="Arial" charset="0"/>
                <a:cs typeface="Arial" charset="0"/>
              </a:rPr>
              <a:t>Campus Ministry Activities</a:t>
            </a:r>
          </a:p>
        </p:txBody>
      </p:sp>
      <p:sp>
        <p:nvSpPr>
          <p:cNvPr id="22" name="TextBox 21"/>
          <p:cNvSpPr txBox="1"/>
          <p:nvPr/>
        </p:nvSpPr>
        <p:spPr>
          <a:xfrm>
            <a:off x="0" y="6122366"/>
            <a:ext cx="7022353" cy="369332"/>
          </a:xfrm>
          <a:prstGeom prst="rect">
            <a:avLst/>
          </a:prstGeom>
          <a:noFill/>
        </p:spPr>
        <p:txBody>
          <a:bodyPr wrap="square" rtlCol="0">
            <a:spAutoFit/>
          </a:bodyPr>
          <a:lstStyle/>
          <a:p>
            <a:pPr marL="407988" indent="-407988"/>
            <a:r>
              <a:rPr lang="en-US" sz="900" dirty="0"/>
              <a:t>Q125ff	How significant is [activity] for campus ministry participants’ growth in faith</a:t>
            </a:r>
            <a:br>
              <a:rPr lang="en-US" sz="900" dirty="0"/>
            </a:br>
            <a:r>
              <a:rPr lang="en-US" sz="900" dirty="0"/>
              <a:t>Response options: very, moderately, somewhat, not at all significant, not currently offered through campus ministry</a:t>
            </a:r>
          </a:p>
        </p:txBody>
      </p:sp>
      <p:sp>
        <p:nvSpPr>
          <p:cNvPr id="28" name="TextBox 27"/>
          <p:cNvSpPr txBox="1"/>
          <p:nvPr/>
        </p:nvSpPr>
        <p:spPr>
          <a:xfrm>
            <a:off x="8139953" y="6260866"/>
            <a:ext cx="1004046" cy="230832"/>
          </a:xfrm>
          <a:prstGeom prst="rect">
            <a:avLst/>
          </a:prstGeom>
          <a:noFill/>
        </p:spPr>
        <p:txBody>
          <a:bodyPr wrap="square" rtlCol="0">
            <a:spAutoFit/>
          </a:bodyPr>
          <a:lstStyle/>
          <a:p>
            <a:pPr marL="409575" indent="-409575" algn="r"/>
            <a:r>
              <a:rPr lang="en-US" sz="900" dirty="0"/>
              <a:t>n=1,011 - 1,027</a:t>
            </a:r>
          </a:p>
        </p:txBody>
      </p:sp>
      <p:sp>
        <p:nvSpPr>
          <p:cNvPr id="30" name="TextBox 29"/>
          <p:cNvSpPr txBox="1"/>
          <p:nvPr/>
        </p:nvSpPr>
        <p:spPr>
          <a:xfrm>
            <a:off x="191296" y="4768378"/>
            <a:ext cx="760271" cy="461665"/>
          </a:xfrm>
          <a:prstGeom prst="rect">
            <a:avLst/>
          </a:prstGeom>
          <a:noFill/>
        </p:spPr>
        <p:txBody>
          <a:bodyPr wrap="square" lIns="9144" rIns="9144" rtlCol="0">
            <a:spAutoFit/>
          </a:bodyPr>
          <a:lstStyle/>
          <a:p>
            <a:pPr algn="r"/>
            <a:r>
              <a:rPr lang="en-US" sz="1200" b="1" dirty="0">
                <a:solidFill>
                  <a:srgbClr val="DB5520"/>
                </a:solidFill>
              </a:rPr>
              <a:t>Somewhat significant</a:t>
            </a:r>
          </a:p>
        </p:txBody>
      </p:sp>
      <p:cxnSp>
        <p:nvCxnSpPr>
          <p:cNvPr id="32" name="Straight Arrow Connector 31"/>
          <p:cNvCxnSpPr>
            <a:stCxn id="30" idx="3"/>
          </p:cNvCxnSpPr>
          <p:nvPr/>
        </p:nvCxnSpPr>
        <p:spPr>
          <a:xfrm flipV="1">
            <a:off x="951567" y="4998097"/>
            <a:ext cx="685800" cy="1114"/>
          </a:xfrm>
          <a:prstGeom prst="straightConnector1">
            <a:avLst/>
          </a:prstGeom>
          <a:ln>
            <a:solidFill>
              <a:srgbClr val="DB552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91296" y="3510462"/>
            <a:ext cx="760271" cy="461665"/>
          </a:xfrm>
          <a:prstGeom prst="rect">
            <a:avLst/>
          </a:prstGeom>
          <a:noFill/>
        </p:spPr>
        <p:txBody>
          <a:bodyPr wrap="square" lIns="9144" rIns="9144" rtlCol="0">
            <a:spAutoFit/>
          </a:bodyPr>
          <a:lstStyle/>
          <a:p>
            <a:pPr algn="r"/>
            <a:r>
              <a:rPr lang="en-US" sz="1200" b="1">
                <a:solidFill>
                  <a:srgbClr val="6D2A10"/>
                </a:solidFill>
              </a:rPr>
              <a:t>Very significant</a:t>
            </a:r>
            <a:endParaRPr lang="en-US" sz="1200" b="1" dirty="0">
              <a:solidFill>
                <a:srgbClr val="6D2A10"/>
              </a:solidFill>
            </a:endParaRPr>
          </a:p>
        </p:txBody>
      </p:sp>
      <p:cxnSp>
        <p:nvCxnSpPr>
          <p:cNvPr id="17" name="Straight Arrow Connector 16"/>
          <p:cNvCxnSpPr/>
          <p:nvPr/>
        </p:nvCxnSpPr>
        <p:spPr>
          <a:xfrm flipV="1">
            <a:off x="951567" y="3741206"/>
            <a:ext cx="685800" cy="89"/>
          </a:xfrm>
          <a:prstGeom prst="straightConnector1">
            <a:avLst/>
          </a:prstGeom>
          <a:ln>
            <a:solidFill>
              <a:srgbClr val="6D2A10"/>
            </a:solidFill>
            <a:tailEnd type="triangle"/>
          </a:ln>
        </p:spPr>
        <p:style>
          <a:lnRef idx="1">
            <a:schemeClr val="accent1"/>
          </a:lnRef>
          <a:fillRef idx="0">
            <a:schemeClr val="accent1"/>
          </a:fillRef>
          <a:effectRef idx="0">
            <a:schemeClr val="accent1"/>
          </a:effectRef>
          <a:fontRef idx="minor">
            <a:schemeClr val="tx1"/>
          </a:fontRef>
        </p:style>
      </p:cxnSp>
      <p:sp>
        <p:nvSpPr>
          <p:cNvPr id="20" name="Right Brace 19"/>
          <p:cNvSpPr/>
          <p:nvPr/>
        </p:nvSpPr>
        <p:spPr>
          <a:xfrm rot="16200000">
            <a:off x="7410402" y="2205208"/>
            <a:ext cx="120305" cy="1924293"/>
          </a:xfrm>
          <a:prstGeom prst="rightBrace">
            <a:avLst>
              <a:gd name="adj1" fmla="val 46179"/>
              <a:gd name="adj2" fmla="val 50000"/>
            </a:avLst>
          </a:prstGeom>
          <a:solidFill>
            <a:schemeClr val="bg1"/>
          </a:solidFill>
          <a:ln>
            <a:solidFill>
              <a:srgbClr val="B31C5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TextBox 20"/>
          <p:cNvSpPr txBox="1"/>
          <p:nvPr/>
        </p:nvSpPr>
        <p:spPr>
          <a:xfrm>
            <a:off x="6754641" y="2601756"/>
            <a:ext cx="1431825" cy="461665"/>
          </a:xfrm>
          <a:prstGeom prst="rect">
            <a:avLst/>
          </a:prstGeom>
          <a:solidFill>
            <a:schemeClr val="bg1"/>
          </a:solidFill>
        </p:spPr>
        <p:txBody>
          <a:bodyPr wrap="square" lIns="9144" rIns="9144" rtlCol="0">
            <a:spAutoFit/>
          </a:bodyPr>
          <a:lstStyle/>
          <a:p>
            <a:r>
              <a:rPr lang="en-US" sz="1200" b="1" dirty="0">
                <a:solidFill>
                  <a:srgbClr val="B31C5B"/>
                </a:solidFill>
              </a:rPr>
              <a:t>Less </a:t>
            </a:r>
            <a:r>
              <a:rPr lang="en-US" sz="1200" b="1">
                <a:solidFill>
                  <a:srgbClr val="B31C5B"/>
                </a:solidFill>
              </a:rPr>
              <a:t>direct interaction with others</a:t>
            </a:r>
            <a:endParaRPr lang="en-US" sz="1200" b="1" dirty="0">
              <a:solidFill>
                <a:srgbClr val="B31C5B"/>
              </a:solidFill>
            </a:endParaRPr>
          </a:p>
        </p:txBody>
      </p:sp>
    </p:spTree>
    <p:extLst>
      <p:ext uri="{BB962C8B-B14F-4D97-AF65-F5344CB8AC3E}">
        <p14:creationId xmlns:p14="http://schemas.microsoft.com/office/powerpoint/2010/main" val="5973378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4"/>
          <p:cNvGraphicFramePr/>
          <p:nvPr>
            <p:extLst>
              <p:ext uri="{D42A27DB-BD31-4B8C-83A1-F6EECF244321}">
                <p14:modId xmlns:p14="http://schemas.microsoft.com/office/powerpoint/2010/main" val="1022788209"/>
              </p:ext>
            </p:extLst>
          </p:nvPr>
        </p:nvGraphicFramePr>
        <p:xfrm>
          <a:off x="702733" y="2372016"/>
          <a:ext cx="7276353" cy="3293678"/>
        </p:xfrm>
        <a:graphic>
          <a:graphicData uri="http://schemas.openxmlformats.org/drawingml/2006/chart">
            <c:chart xmlns:c="http://schemas.openxmlformats.org/drawingml/2006/chart" xmlns:r="http://schemas.openxmlformats.org/officeDocument/2006/relationships" r:id="rId2"/>
          </a:graphicData>
        </a:graphic>
      </p:graphicFrame>
      <p:sp>
        <p:nvSpPr>
          <p:cNvPr id="23" name="Rectangle 22"/>
          <p:cNvSpPr/>
          <p:nvPr/>
        </p:nvSpPr>
        <p:spPr>
          <a:xfrm>
            <a:off x="0" y="6490010"/>
            <a:ext cx="9143999" cy="367990"/>
          </a:xfrm>
          <a:prstGeom prst="rect">
            <a:avLst/>
          </a:prstGeom>
          <a:solidFill>
            <a:srgbClr val="B2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5373384" y="6577570"/>
            <a:ext cx="3606230" cy="215444"/>
          </a:xfrm>
          <a:prstGeom prst="rect">
            <a:avLst/>
          </a:prstGeom>
          <a:noFill/>
        </p:spPr>
        <p:txBody>
          <a:bodyPr wrap="square" rtlCol="0">
            <a:spAutoFit/>
          </a:bodyPr>
          <a:lstStyle/>
          <a:p>
            <a:pPr algn="r"/>
            <a:fld id="{D87A6DA5-A49C-AE44-90B5-FA07B3D6FBAE}" type="slidenum">
              <a:rPr lang="en-US" sz="800" b="1" smtClean="0">
                <a:solidFill>
                  <a:schemeClr val="bg1"/>
                </a:solidFill>
                <a:latin typeface="Arial" charset="0"/>
                <a:ea typeface="Arial" charset="0"/>
                <a:cs typeface="Arial" charset="0"/>
              </a:rPr>
              <a:t>36</a:t>
            </a:fld>
            <a:endParaRPr lang="en-US" sz="800" b="1" dirty="0">
              <a:solidFill>
                <a:schemeClr val="bg1"/>
              </a:solidFill>
              <a:latin typeface="Arial" charset="0"/>
              <a:ea typeface="Arial" charset="0"/>
              <a:cs typeface="Arial" charset="0"/>
            </a:endParaRPr>
          </a:p>
        </p:txBody>
      </p:sp>
      <p:sp>
        <p:nvSpPr>
          <p:cNvPr id="16" name="TextBox 15"/>
          <p:cNvSpPr txBox="1"/>
          <p:nvPr/>
        </p:nvSpPr>
        <p:spPr>
          <a:xfrm>
            <a:off x="5373384" y="6577570"/>
            <a:ext cx="3606230" cy="215444"/>
          </a:xfrm>
          <a:prstGeom prst="rect">
            <a:avLst/>
          </a:prstGeom>
          <a:noFill/>
        </p:spPr>
        <p:txBody>
          <a:bodyPr wrap="square" rtlCol="0">
            <a:spAutoFit/>
          </a:bodyPr>
          <a:lstStyle/>
          <a:p>
            <a:pPr algn="r"/>
            <a:fld id="{6AA631CD-0ED6-5241-B04D-327E06B10D85}" type="slidenum">
              <a:rPr lang="en-US" sz="800" b="1">
                <a:solidFill>
                  <a:schemeClr val="bg1"/>
                </a:solidFill>
                <a:latin typeface="Arial" charset="0"/>
                <a:ea typeface="Arial" charset="0"/>
                <a:cs typeface="Arial" charset="0"/>
              </a:rPr>
              <a:t>36</a:t>
            </a:fld>
            <a:endParaRPr lang="en-US" sz="800" b="1" dirty="0">
              <a:solidFill>
                <a:schemeClr val="bg1"/>
              </a:solidFill>
              <a:latin typeface="Arial" charset="0"/>
              <a:ea typeface="Arial" charset="0"/>
              <a:cs typeface="Arial" charset="0"/>
            </a:endParaRPr>
          </a:p>
        </p:txBody>
      </p:sp>
      <p:sp>
        <p:nvSpPr>
          <p:cNvPr id="26" name="TextBox 25"/>
          <p:cNvSpPr txBox="1"/>
          <p:nvPr/>
        </p:nvSpPr>
        <p:spPr>
          <a:xfrm>
            <a:off x="381000" y="102742"/>
            <a:ext cx="8084906" cy="1078024"/>
          </a:xfrm>
          <a:prstGeom prst="rect">
            <a:avLst/>
          </a:prstGeom>
          <a:noFill/>
        </p:spPr>
        <p:txBody>
          <a:bodyPr wrap="square" rtlCol="0" anchor="b" anchorCtr="0">
            <a:normAutofit fontScale="92500" lnSpcReduction="20000"/>
          </a:bodyPr>
          <a:lstStyle/>
          <a:p>
            <a:r>
              <a:rPr lang="en-US" sz="2600" b="1" dirty="0">
                <a:solidFill>
                  <a:srgbClr val="B2005C"/>
                </a:solidFill>
                <a:latin typeface="Arial" charset="0"/>
                <a:ea typeface="Arial" charset="0"/>
                <a:cs typeface="Arial" charset="0"/>
              </a:rPr>
              <a:t>Students report weekly involvement in several personal activities (through campus ministry), with no single activity standing out a great deal.</a:t>
            </a:r>
          </a:p>
        </p:txBody>
      </p:sp>
      <p:sp>
        <p:nvSpPr>
          <p:cNvPr id="27" name="TextBox 26"/>
          <p:cNvSpPr txBox="1"/>
          <p:nvPr/>
        </p:nvSpPr>
        <p:spPr>
          <a:xfrm>
            <a:off x="381000" y="1401593"/>
            <a:ext cx="8001000" cy="553998"/>
          </a:xfrm>
          <a:prstGeom prst="rect">
            <a:avLst/>
          </a:prstGeom>
          <a:noFill/>
        </p:spPr>
        <p:txBody>
          <a:bodyPr wrap="square" rtlCol="0">
            <a:spAutoFit/>
          </a:bodyPr>
          <a:lstStyle/>
          <a:p>
            <a:r>
              <a:rPr lang="en-US" sz="1600" b="1" cap="small" dirty="0">
                <a:solidFill>
                  <a:srgbClr val="B31C5B"/>
                </a:solidFill>
              </a:rPr>
              <a:t>Students:</a:t>
            </a:r>
            <a:br>
              <a:rPr lang="en-US" sz="1400" b="1" dirty="0"/>
            </a:br>
            <a:r>
              <a:rPr lang="en-US" sz="1400" b="1" dirty="0"/>
              <a:t>Frequency of Participating in </a:t>
            </a:r>
            <a:r>
              <a:rPr lang="en-US" sz="1400" b="1" u="sng" dirty="0">
                <a:solidFill>
                  <a:srgbClr val="B31C5B"/>
                </a:solidFill>
              </a:rPr>
              <a:t>PERSONAL</a:t>
            </a:r>
            <a:r>
              <a:rPr lang="en-US" sz="1400" b="1" dirty="0">
                <a:solidFill>
                  <a:srgbClr val="B31C5B"/>
                </a:solidFill>
              </a:rPr>
              <a:t> </a:t>
            </a:r>
            <a:r>
              <a:rPr lang="en-US" sz="1400" b="1" dirty="0"/>
              <a:t>activities </a:t>
            </a:r>
            <a:r>
              <a:rPr lang="en-US" sz="1400" b="1" u="sng" dirty="0"/>
              <a:t>through Campus Ministry</a:t>
            </a:r>
          </a:p>
        </p:txBody>
      </p:sp>
      <p:sp>
        <p:nvSpPr>
          <p:cNvPr id="24" name="TextBox 23"/>
          <p:cNvSpPr txBox="1"/>
          <p:nvPr/>
        </p:nvSpPr>
        <p:spPr>
          <a:xfrm>
            <a:off x="44346" y="6566283"/>
            <a:ext cx="3606230" cy="215444"/>
          </a:xfrm>
          <a:prstGeom prst="rect">
            <a:avLst/>
          </a:prstGeom>
          <a:noFill/>
        </p:spPr>
        <p:txBody>
          <a:bodyPr wrap="square" rtlCol="0">
            <a:spAutoFit/>
          </a:bodyPr>
          <a:lstStyle/>
          <a:p>
            <a:r>
              <a:rPr lang="en-US" sz="800" b="1" dirty="0">
                <a:solidFill>
                  <a:schemeClr val="bg1"/>
                </a:solidFill>
                <a:latin typeface="Arial" charset="0"/>
                <a:ea typeface="Arial" charset="0"/>
                <a:cs typeface="Arial" charset="0"/>
              </a:rPr>
              <a:t>Campus Ministry Activities</a:t>
            </a:r>
          </a:p>
        </p:txBody>
      </p:sp>
      <p:sp>
        <p:nvSpPr>
          <p:cNvPr id="22" name="TextBox 21"/>
          <p:cNvSpPr txBox="1"/>
          <p:nvPr/>
        </p:nvSpPr>
        <p:spPr>
          <a:xfrm>
            <a:off x="0" y="6122366"/>
            <a:ext cx="5706533" cy="369332"/>
          </a:xfrm>
          <a:prstGeom prst="rect">
            <a:avLst/>
          </a:prstGeom>
          <a:noFill/>
        </p:spPr>
        <p:txBody>
          <a:bodyPr wrap="square" rtlCol="0">
            <a:spAutoFit/>
          </a:bodyPr>
          <a:lstStyle/>
          <a:p>
            <a:pPr marL="407988" indent="-407988"/>
            <a:r>
              <a:rPr lang="en-US" sz="900" dirty="0"/>
              <a:t>Q7ff	How often have you participated in [activity] through your campus ministry in the past year?</a:t>
            </a:r>
            <a:br>
              <a:rPr lang="en-US" sz="900" dirty="0"/>
            </a:br>
            <a:r>
              <a:rPr lang="en-US" sz="900" dirty="0"/>
              <a:t>Response options: daily, weekly, monthly, quarterly, annually, never, participate OUTSIDE of campus ministry</a:t>
            </a:r>
          </a:p>
        </p:txBody>
      </p:sp>
      <p:sp>
        <p:nvSpPr>
          <p:cNvPr id="28" name="TextBox 27"/>
          <p:cNvSpPr txBox="1"/>
          <p:nvPr/>
        </p:nvSpPr>
        <p:spPr>
          <a:xfrm>
            <a:off x="8139953" y="6260866"/>
            <a:ext cx="1004046" cy="230832"/>
          </a:xfrm>
          <a:prstGeom prst="rect">
            <a:avLst/>
          </a:prstGeom>
          <a:noFill/>
        </p:spPr>
        <p:txBody>
          <a:bodyPr wrap="square" rtlCol="0">
            <a:spAutoFit/>
          </a:bodyPr>
          <a:lstStyle/>
          <a:p>
            <a:pPr marL="409575" indent="-409575" algn="r"/>
            <a:r>
              <a:rPr lang="en-US" sz="900" dirty="0"/>
              <a:t>n=1,011 - 1,027</a:t>
            </a:r>
          </a:p>
        </p:txBody>
      </p:sp>
      <p:sp>
        <p:nvSpPr>
          <p:cNvPr id="30" name="TextBox 29"/>
          <p:cNvSpPr txBox="1"/>
          <p:nvPr/>
        </p:nvSpPr>
        <p:spPr>
          <a:xfrm>
            <a:off x="294639" y="4908609"/>
            <a:ext cx="398892" cy="276999"/>
          </a:xfrm>
          <a:prstGeom prst="rect">
            <a:avLst/>
          </a:prstGeom>
          <a:noFill/>
        </p:spPr>
        <p:txBody>
          <a:bodyPr wrap="square" lIns="9144" rIns="9144" rtlCol="0">
            <a:spAutoFit/>
          </a:bodyPr>
          <a:lstStyle/>
          <a:p>
            <a:pPr algn="r"/>
            <a:r>
              <a:rPr lang="en-US" sz="1200" b="1" dirty="0">
                <a:solidFill>
                  <a:srgbClr val="57A034"/>
                </a:solidFill>
              </a:rPr>
              <a:t>Daily</a:t>
            </a:r>
          </a:p>
        </p:txBody>
      </p:sp>
      <p:cxnSp>
        <p:nvCxnSpPr>
          <p:cNvPr id="32" name="Straight Arrow Connector 31"/>
          <p:cNvCxnSpPr>
            <a:stCxn id="30" idx="3"/>
          </p:cNvCxnSpPr>
          <p:nvPr/>
        </p:nvCxnSpPr>
        <p:spPr>
          <a:xfrm>
            <a:off x="693531" y="5047109"/>
            <a:ext cx="582325" cy="2667"/>
          </a:xfrm>
          <a:prstGeom prst="straightConnector1">
            <a:avLst/>
          </a:prstGeom>
          <a:ln>
            <a:solidFill>
              <a:srgbClr val="57A034"/>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50947" y="4016777"/>
            <a:ext cx="542584" cy="276999"/>
          </a:xfrm>
          <a:prstGeom prst="rect">
            <a:avLst/>
          </a:prstGeom>
          <a:noFill/>
        </p:spPr>
        <p:txBody>
          <a:bodyPr wrap="square" lIns="9144" rIns="9144" rtlCol="0">
            <a:spAutoFit/>
          </a:bodyPr>
          <a:lstStyle/>
          <a:p>
            <a:pPr algn="r"/>
            <a:r>
              <a:rPr lang="en-US" sz="1200" b="1" dirty="0">
                <a:solidFill>
                  <a:srgbClr val="2C501A"/>
                </a:solidFill>
              </a:rPr>
              <a:t>Weekly</a:t>
            </a:r>
          </a:p>
        </p:txBody>
      </p:sp>
      <p:cxnSp>
        <p:nvCxnSpPr>
          <p:cNvPr id="17" name="Straight Arrow Connector 16"/>
          <p:cNvCxnSpPr/>
          <p:nvPr/>
        </p:nvCxnSpPr>
        <p:spPr>
          <a:xfrm>
            <a:off x="693531" y="4155277"/>
            <a:ext cx="582325" cy="3687"/>
          </a:xfrm>
          <a:prstGeom prst="straightConnector1">
            <a:avLst/>
          </a:prstGeom>
          <a:ln>
            <a:solidFill>
              <a:srgbClr val="2C501A"/>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95615" y="3347642"/>
            <a:ext cx="597916" cy="276999"/>
          </a:xfrm>
          <a:prstGeom prst="rect">
            <a:avLst/>
          </a:prstGeom>
          <a:noFill/>
        </p:spPr>
        <p:txBody>
          <a:bodyPr wrap="square" lIns="9144" rIns="9144" rtlCol="0">
            <a:spAutoFit/>
          </a:bodyPr>
          <a:lstStyle/>
          <a:p>
            <a:pPr algn="r"/>
            <a:r>
              <a:rPr lang="en-US" sz="1200" b="1" dirty="0">
                <a:solidFill>
                  <a:schemeClr val="accent4"/>
                </a:solidFill>
              </a:rPr>
              <a:t>Monthly</a:t>
            </a:r>
          </a:p>
        </p:txBody>
      </p:sp>
      <p:cxnSp>
        <p:nvCxnSpPr>
          <p:cNvPr id="31" name="Straight Arrow Connector 30"/>
          <p:cNvCxnSpPr>
            <a:stCxn id="29" idx="3"/>
          </p:cNvCxnSpPr>
          <p:nvPr/>
        </p:nvCxnSpPr>
        <p:spPr>
          <a:xfrm>
            <a:off x="693531" y="3486142"/>
            <a:ext cx="582325" cy="2077"/>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071822" y="3516796"/>
            <a:ext cx="637774" cy="276999"/>
          </a:xfrm>
          <a:prstGeom prst="rect">
            <a:avLst/>
          </a:prstGeom>
          <a:solidFill>
            <a:schemeClr val="bg1"/>
          </a:solidFill>
        </p:spPr>
        <p:txBody>
          <a:bodyPr wrap="square" lIns="9144" rIns="9144" rtlCol="0">
            <a:spAutoFit/>
          </a:bodyPr>
          <a:lstStyle/>
          <a:p>
            <a:r>
              <a:rPr lang="en-US" sz="1200" b="1" dirty="0">
                <a:solidFill>
                  <a:srgbClr val="C00000"/>
                </a:solidFill>
              </a:rPr>
              <a:t>Quarterly</a:t>
            </a:r>
          </a:p>
        </p:txBody>
      </p:sp>
      <p:cxnSp>
        <p:nvCxnSpPr>
          <p:cNvPr id="35" name="Straight Arrow Connector 34"/>
          <p:cNvCxnSpPr/>
          <p:nvPr/>
        </p:nvCxnSpPr>
        <p:spPr>
          <a:xfrm flipH="1" flipV="1">
            <a:off x="6883662" y="3654392"/>
            <a:ext cx="188160" cy="90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 y="5872421"/>
            <a:ext cx="5870575" cy="230832"/>
          </a:xfrm>
          <a:prstGeom prst="rect">
            <a:avLst/>
          </a:prstGeom>
          <a:noFill/>
        </p:spPr>
        <p:txBody>
          <a:bodyPr wrap="square" rtlCol="0">
            <a:spAutoFit/>
          </a:bodyPr>
          <a:lstStyle/>
          <a:p>
            <a:pPr marL="407988" indent="-407988"/>
            <a:r>
              <a:rPr lang="en-US" sz="900" i="1" dirty="0"/>
              <a:t>Note: Monthly, Quarterly, and Outside of Campus Ministry responses shown if 15% or more of students selected this option</a:t>
            </a:r>
          </a:p>
        </p:txBody>
      </p:sp>
      <p:sp>
        <p:nvSpPr>
          <p:cNvPr id="37" name="TextBox 36"/>
          <p:cNvSpPr txBox="1"/>
          <p:nvPr/>
        </p:nvSpPr>
        <p:spPr>
          <a:xfrm>
            <a:off x="7070285" y="2798297"/>
            <a:ext cx="1124433" cy="461665"/>
          </a:xfrm>
          <a:prstGeom prst="rect">
            <a:avLst/>
          </a:prstGeom>
          <a:solidFill>
            <a:schemeClr val="bg1"/>
          </a:solidFill>
        </p:spPr>
        <p:txBody>
          <a:bodyPr wrap="square" lIns="9144" rIns="9144" rtlCol="0">
            <a:spAutoFit/>
          </a:bodyPr>
          <a:lstStyle/>
          <a:p>
            <a:r>
              <a:rPr lang="en-US" sz="1200" b="1" dirty="0">
                <a:solidFill>
                  <a:schemeClr val="accent6"/>
                </a:solidFill>
              </a:rPr>
              <a:t>Outside of Campus Ministry</a:t>
            </a:r>
          </a:p>
        </p:txBody>
      </p:sp>
      <p:cxnSp>
        <p:nvCxnSpPr>
          <p:cNvPr id="38" name="Straight Arrow Connector 37"/>
          <p:cNvCxnSpPr>
            <a:stCxn id="37" idx="1"/>
          </p:cNvCxnSpPr>
          <p:nvPr/>
        </p:nvCxnSpPr>
        <p:spPr>
          <a:xfrm flipH="1" flipV="1">
            <a:off x="6882125" y="3028102"/>
            <a:ext cx="188160" cy="102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16531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4"/>
          <p:cNvGraphicFramePr/>
          <p:nvPr>
            <p:extLst>
              <p:ext uri="{D42A27DB-BD31-4B8C-83A1-F6EECF244321}">
                <p14:modId xmlns:p14="http://schemas.microsoft.com/office/powerpoint/2010/main" val="534777060"/>
              </p:ext>
            </p:extLst>
          </p:nvPr>
        </p:nvGraphicFramePr>
        <p:xfrm>
          <a:off x="863601" y="2445168"/>
          <a:ext cx="7162800" cy="3293678"/>
        </p:xfrm>
        <a:graphic>
          <a:graphicData uri="http://schemas.openxmlformats.org/drawingml/2006/chart">
            <c:chart xmlns:c="http://schemas.openxmlformats.org/drawingml/2006/chart" xmlns:r="http://schemas.openxmlformats.org/officeDocument/2006/relationships" r:id="rId2"/>
          </a:graphicData>
        </a:graphic>
      </p:graphicFrame>
      <p:sp>
        <p:nvSpPr>
          <p:cNvPr id="23" name="Rectangle 22"/>
          <p:cNvSpPr/>
          <p:nvPr/>
        </p:nvSpPr>
        <p:spPr>
          <a:xfrm>
            <a:off x="0" y="6490010"/>
            <a:ext cx="9143999" cy="367990"/>
          </a:xfrm>
          <a:prstGeom prst="rect">
            <a:avLst/>
          </a:prstGeom>
          <a:solidFill>
            <a:srgbClr val="B2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5373384" y="6577570"/>
            <a:ext cx="3606230" cy="215444"/>
          </a:xfrm>
          <a:prstGeom prst="rect">
            <a:avLst/>
          </a:prstGeom>
          <a:noFill/>
        </p:spPr>
        <p:txBody>
          <a:bodyPr wrap="square" rtlCol="0">
            <a:spAutoFit/>
          </a:bodyPr>
          <a:lstStyle/>
          <a:p>
            <a:pPr algn="r"/>
            <a:fld id="{D87A6DA5-A49C-AE44-90B5-FA07B3D6FBAE}" type="slidenum">
              <a:rPr lang="en-US" sz="800" b="1" smtClean="0">
                <a:solidFill>
                  <a:schemeClr val="bg1"/>
                </a:solidFill>
                <a:latin typeface="Arial" charset="0"/>
                <a:ea typeface="Arial" charset="0"/>
                <a:cs typeface="Arial" charset="0"/>
              </a:rPr>
              <a:t>37</a:t>
            </a:fld>
            <a:endParaRPr lang="en-US" sz="800" b="1" dirty="0">
              <a:solidFill>
                <a:schemeClr val="bg1"/>
              </a:solidFill>
              <a:latin typeface="Arial" charset="0"/>
              <a:ea typeface="Arial" charset="0"/>
              <a:cs typeface="Arial" charset="0"/>
            </a:endParaRPr>
          </a:p>
        </p:txBody>
      </p:sp>
      <p:sp>
        <p:nvSpPr>
          <p:cNvPr id="16" name="TextBox 15"/>
          <p:cNvSpPr txBox="1"/>
          <p:nvPr/>
        </p:nvSpPr>
        <p:spPr>
          <a:xfrm>
            <a:off x="5373384" y="6577570"/>
            <a:ext cx="3606230" cy="215444"/>
          </a:xfrm>
          <a:prstGeom prst="rect">
            <a:avLst/>
          </a:prstGeom>
          <a:noFill/>
        </p:spPr>
        <p:txBody>
          <a:bodyPr wrap="square" rtlCol="0">
            <a:spAutoFit/>
          </a:bodyPr>
          <a:lstStyle/>
          <a:p>
            <a:pPr algn="r"/>
            <a:fld id="{6AA631CD-0ED6-5241-B04D-327E06B10D85}" type="slidenum">
              <a:rPr lang="en-US" sz="800" b="1">
                <a:solidFill>
                  <a:schemeClr val="bg1"/>
                </a:solidFill>
                <a:latin typeface="Arial" charset="0"/>
                <a:ea typeface="Arial" charset="0"/>
                <a:cs typeface="Arial" charset="0"/>
              </a:rPr>
              <a:t>37</a:t>
            </a:fld>
            <a:endParaRPr lang="en-US" sz="800" b="1" dirty="0">
              <a:solidFill>
                <a:schemeClr val="bg1"/>
              </a:solidFill>
              <a:latin typeface="Arial" charset="0"/>
              <a:ea typeface="Arial" charset="0"/>
              <a:cs typeface="Arial" charset="0"/>
            </a:endParaRPr>
          </a:p>
        </p:txBody>
      </p:sp>
      <p:sp>
        <p:nvSpPr>
          <p:cNvPr id="26" name="TextBox 25"/>
          <p:cNvSpPr txBox="1"/>
          <p:nvPr/>
        </p:nvSpPr>
        <p:spPr>
          <a:xfrm>
            <a:off x="381000" y="102742"/>
            <a:ext cx="8084906" cy="1078024"/>
          </a:xfrm>
          <a:prstGeom prst="rect">
            <a:avLst/>
          </a:prstGeom>
          <a:noFill/>
        </p:spPr>
        <p:txBody>
          <a:bodyPr wrap="square" rtlCol="0" anchor="b" anchorCtr="0">
            <a:normAutofit fontScale="92500" lnSpcReduction="20000"/>
          </a:bodyPr>
          <a:lstStyle/>
          <a:p>
            <a:r>
              <a:rPr lang="en-US" sz="2600" b="1" dirty="0">
                <a:solidFill>
                  <a:srgbClr val="B2005C"/>
                </a:solidFill>
                <a:latin typeface="Arial" charset="0"/>
                <a:ea typeface="Arial" charset="0"/>
                <a:cs typeface="Arial" charset="0"/>
              </a:rPr>
              <a:t>Weekly Mass is a regular part of most study participant’s (students) lives. Nearly half are involved weekly with social events or small groups.</a:t>
            </a:r>
          </a:p>
        </p:txBody>
      </p:sp>
      <p:sp>
        <p:nvSpPr>
          <p:cNvPr id="27" name="TextBox 26"/>
          <p:cNvSpPr txBox="1"/>
          <p:nvPr/>
        </p:nvSpPr>
        <p:spPr>
          <a:xfrm>
            <a:off x="381000" y="1401593"/>
            <a:ext cx="8001000" cy="553998"/>
          </a:xfrm>
          <a:prstGeom prst="rect">
            <a:avLst/>
          </a:prstGeom>
          <a:noFill/>
        </p:spPr>
        <p:txBody>
          <a:bodyPr wrap="square" rtlCol="0">
            <a:spAutoFit/>
          </a:bodyPr>
          <a:lstStyle/>
          <a:p>
            <a:r>
              <a:rPr lang="en-US" sz="1600" b="1" cap="small" dirty="0">
                <a:solidFill>
                  <a:srgbClr val="B31C5B"/>
                </a:solidFill>
              </a:rPr>
              <a:t>Students: </a:t>
            </a:r>
            <a:br>
              <a:rPr lang="en-US" sz="1400" b="1" dirty="0"/>
            </a:br>
            <a:r>
              <a:rPr lang="en-US" sz="1400" b="1" dirty="0"/>
              <a:t>Participation in </a:t>
            </a:r>
            <a:r>
              <a:rPr lang="en-US" sz="1400" b="1" u="sng" dirty="0">
                <a:solidFill>
                  <a:srgbClr val="B31C5B"/>
                </a:solidFill>
              </a:rPr>
              <a:t>ECCLESIAL/COMMUNAL</a:t>
            </a:r>
            <a:r>
              <a:rPr lang="en-US" sz="1400" b="1" dirty="0">
                <a:solidFill>
                  <a:srgbClr val="B31C5B"/>
                </a:solidFill>
              </a:rPr>
              <a:t> </a:t>
            </a:r>
            <a:r>
              <a:rPr lang="en-US" sz="1400" b="1" dirty="0"/>
              <a:t>activities through Campus Ministry </a:t>
            </a:r>
            <a:r>
              <a:rPr lang="en-US" sz="1400" b="1" u="sng" dirty="0"/>
              <a:t>Monthly or More Often</a:t>
            </a:r>
          </a:p>
        </p:txBody>
      </p:sp>
      <p:sp>
        <p:nvSpPr>
          <p:cNvPr id="24" name="TextBox 23"/>
          <p:cNvSpPr txBox="1"/>
          <p:nvPr/>
        </p:nvSpPr>
        <p:spPr>
          <a:xfrm>
            <a:off x="44346" y="6566283"/>
            <a:ext cx="3606230" cy="215444"/>
          </a:xfrm>
          <a:prstGeom prst="rect">
            <a:avLst/>
          </a:prstGeom>
          <a:noFill/>
        </p:spPr>
        <p:txBody>
          <a:bodyPr wrap="square" rtlCol="0">
            <a:spAutoFit/>
          </a:bodyPr>
          <a:lstStyle/>
          <a:p>
            <a:r>
              <a:rPr lang="en-US" sz="800" b="1" dirty="0">
                <a:solidFill>
                  <a:schemeClr val="bg1"/>
                </a:solidFill>
                <a:latin typeface="Arial" charset="0"/>
                <a:ea typeface="Arial" charset="0"/>
                <a:cs typeface="Arial" charset="0"/>
              </a:rPr>
              <a:t>Campus Ministry Activities</a:t>
            </a:r>
          </a:p>
        </p:txBody>
      </p:sp>
      <p:sp>
        <p:nvSpPr>
          <p:cNvPr id="22" name="TextBox 21"/>
          <p:cNvSpPr txBox="1"/>
          <p:nvPr/>
        </p:nvSpPr>
        <p:spPr>
          <a:xfrm>
            <a:off x="0" y="6122366"/>
            <a:ext cx="5706533" cy="369332"/>
          </a:xfrm>
          <a:prstGeom prst="rect">
            <a:avLst/>
          </a:prstGeom>
          <a:noFill/>
        </p:spPr>
        <p:txBody>
          <a:bodyPr wrap="square" rtlCol="0">
            <a:spAutoFit/>
          </a:bodyPr>
          <a:lstStyle/>
          <a:p>
            <a:pPr marL="407988" indent="-407988"/>
            <a:r>
              <a:rPr lang="en-US" sz="900" dirty="0"/>
              <a:t>Q7ff	How often have you participated in [activity] through your campus ministry in the past year?</a:t>
            </a:r>
            <a:br>
              <a:rPr lang="en-US" sz="900" dirty="0"/>
            </a:br>
            <a:r>
              <a:rPr lang="en-US" sz="900" dirty="0"/>
              <a:t>Response options: daily, weekly, monthly, quarterly, annually, never, participate OUTSIDE of campus ministry</a:t>
            </a:r>
          </a:p>
        </p:txBody>
      </p:sp>
      <p:sp>
        <p:nvSpPr>
          <p:cNvPr id="28" name="TextBox 27"/>
          <p:cNvSpPr txBox="1"/>
          <p:nvPr/>
        </p:nvSpPr>
        <p:spPr>
          <a:xfrm>
            <a:off x="8139953" y="6260866"/>
            <a:ext cx="1004046" cy="230832"/>
          </a:xfrm>
          <a:prstGeom prst="rect">
            <a:avLst/>
          </a:prstGeom>
          <a:noFill/>
        </p:spPr>
        <p:txBody>
          <a:bodyPr wrap="square" rtlCol="0">
            <a:spAutoFit/>
          </a:bodyPr>
          <a:lstStyle/>
          <a:p>
            <a:pPr marL="409575" indent="-409575" algn="r"/>
            <a:r>
              <a:rPr lang="en-US" sz="900" dirty="0"/>
              <a:t>n=1,011 - 1,027</a:t>
            </a:r>
          </a:p>
        </p:txBody>
      </p:sp>
      <p:sp>
        <p:nvSpPr>
          <p:cNvPr id="33" name="TextBox 32"/>
          <p:cNvSpPr txBox="1"/>
          <p:nvPr/>
        </p:nvSpPr>
        <p:spPr>
          <a:xfrm>
            <a:off x="273924" y="4199995"/>
            <a:ext cx="589677" cy="461665"/>
          </a:xfrm>
          <a:prstGeom prst="rect">
            <a:avLst/>
          </a:prstGeom>
          <a:noFill/>
        </p:spPr>
        <p:txBody>
          <a:bodyPr wrap="square" lIns="9144" rIns="9144" rtlCol="0">
            <a:spAutoFit/>
          </a:bodyPr>
          <a:lstStyle/>
          <a:p>
            <a:pPr algn="r"/>
            <a:r>
              <a:rPr lang="en-US" sz="1200" b="1">
                <a:solidFill>
                  <a:srgbClr val="2C501A"/>
                </a:solidFill>
              </a:rPr>
              <a:t>At least weekly</a:t>
            </a:r>
            <a:endParaRPr lang="en-US" sz="1200" b="1" dirty="0">
              <a:solidFill>
                <a:srgbClr val="2C501A"/>
              </a:solidFill>
            </a:endParaRPr>
          </a:p>
        </p:txBody>
      </p:sp>
      <p:cxnSp>
        <p:nvCxnSpPr>
          <p:cNvPr id="39" name="Straight Arrow Connector 38"/>
          <p:cNvCxnSpPr>
            <a:stCxn id="33" idx="3"/>
          </p:cNvCxnSpPr>
          <p:nvPr/>
        </p:nvCxnSpPr>
        <p:spPr>
          <a:xfrm>
            <a:off x="863601" y="4430828"/>
            <a:ext cx="597916" cy="2242"/>
          </a:xfrm>
          <a:prstGeom prst="straightConnector1">
            <a:avLst/>
          </a:prstGeom>
          <a:ln>
            <a:solidFill>
              <a:srgbClr val="2C501A"/>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65685" y="2740749"/>
            <a:ext cx="597916" cy="276999"/>
          </a:xfrm>
          <a:prstGeom prst="rect">
            <a:avLst/>
          </a:prstGeom>
          <a:noFill/>
        </p:spPr>
        <p:txBody>
          <a:bodyPr wrap="square" lIns="9144" rIns="9144" rtlCol="0">
            <a:spAutoFit/>
          </a:bodyPr>
          <a:lstStyle/>
          <a:p>
            <a:pPr algn="r"/>
            <a:r>
              <a:rPr lang="en-US" sz="1200" b="1" dirty="0">
                <a:solidFill>
                  <a:schemeClr val="accent4"/>
                </a:solidFill>
              </a:rPr>
              <a:t>Monthly</a:t>
            </a:r>
          </a:p>
        </p:txBody>
      </p:sp>
      <p:cxnSp>
        <p:nvCxnSpPr>
          <p:cNvPr id="41" name="Straight Arrow Connector 40"/>
          <p:cNvCxnSpPr>
            <a:stCxn id="40" idx="3"/>
          </p:cNvCxnSpPr>
          <p:nvPr/>
        </p:nvCxnSpPr>
        <p:spPr>
          <a:xfrm>
            <a:off x="863601" y="2879249"/>
            <a:ext cx="620051"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26040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4"/>
          <p:cNvGraphicFramePr/>
          <p:nvPr>
            <p:extLst>
              <p:ext uri="{D42A27DB-BD31-4B8C-83A1-F6EECF244321}">
                <p14:modId xmlns:p14="http://schemas.microsoft.com/office/powerpoint/2010/main" val="1181414163"/>
              </p:ext>
            </p:extLst>
          </p:nvPr>
        </p:nvGraphicFramePr>
        <p:xfrm>
          <a:off x="1134532" y="2372016"/>
          <a:ext cx="6866467" cy="3293678"/>
        </p:xfrm>
        <a:graphic>
          <a:graphicData uri="http://schemas.openxmlformats.org/drawingml/2006/chart">
            <c:chart xmlns:c="http://schemas.openxmlformats.org/drawingml/2006/chart" xmlns:r="http://schemas.openxmlformats.org/officeDocument/2006/relationships" r:id="rId2"/>
          </a:graphicData>
        </a:graphic>
      </p:graphicFrame>
      <p:sp>
        <p:nvSpPr>
          <p:cNvPr id="23" name="Rectangle 22"/>
          <p:cNvSpPr/>
          <p:nvPr/>
        </p:nvSpPr>
        <p:spPr>
          <a:xfrm>
            <a:off x="0" y="6490010"/>
            <a:ext cx="9143999" cy="367990"/>
          </a:xfrm>
          <a:prstGeom prst="rect">
            <a:avLst/>
          </a:prstGeom>
          <a:solidFill>
            <a:srgbClr val="B2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5373384" y="6577570"/>
            <a:ext cx="3606230" cy="215444"/>
          </a:xfrm>
          <a:prstGeom prst="rect">
            <a:avLst/>
          </a:prstGeom>
          <a:noFill/>
        </p:spPr>
        <p:txBody>
          <a:bodyPr wrap="square" rtlCol="0">
            <a:spAutoFit/>
          </a:bodyPr>
          <a:lstStyle/>
          <a:p>
            <a:pPr algn="r"/>
            <a:fld id="{D87A6DA5-A49C-AE44-90B5-FA07B3D6FBAE}" type="slidenum">
              <a:rPr lang="en-US" sz="800" b="1" smtClean="0">
                <a:solidFill>
                  <a:schemeClr val="bg1"/>
                </a:solidFill>
                <a:latin typeface="Arial" charset="0"/>
                <a:ea typeface="Arial" charset="0"/>
                <a:cs typeface="Arial" charset="0"/>
              </a:rPr>
              <a:t>38</a:t>
            </a:fld>
            <a:endParaRPr lang="en-US" sz="800" b="1" dirty="0">
              <a:solidFill>
                <a:schemeClr val="bg1"/>
              </a:solidFill>
              <a:latin typeface="Arial" charset="0"/>
              <a:ea typeface="Arial" charset="0"/>
              <a:cs typeface="Arial" charset="0"/>
            </a:endParaRPr>
          </a:p>
        </p:txBody>
      </p:sp>
      <p:sp>
        <p:nvSpPr>
          <p:cNvPr id="16" name="TextBox 15"/>
          <p:cNvSpPr txBox="1"/>
          <p:nvPr/>
        </p:nvSpPr>
        <p:spPr>
          <a:xfrm>
            <a:off x="5373384" y="6577570"/>
            <a:ext cx="3606230" cy="215444"/>
          </a:xfrm>
          <a:prstGeom prst="rect">
            <a:avLst/>
          </a:prstGeom>
          <a:noFill/>
        </p:spPr>
        <p:txBody>
          <a:bodyPr wrap="square" rtlCol="0">
            <a:spAutoFit/>
          </a:bodyPr>
          <a:lstStyle/>
          <a:p>
            <a:pPr algn="r"/>
            <a:fld id="{6AA631CD-0ED6-5241-B04D-327E06B10D85}" type="slidenum">
              <a:rPr lang="en-US" sz="800" b="1">
                <a:solidFill>
                  <a:schemeClr val="bg1"/>
                </a:solidFill>
                <a:latin typeface="Arial" charset="0"/>
                <a:ea typeface="Arial" charset="0"/>
                <a:cs typeface="Arial" charset="0"/>
              </a:rPr>
              <a:t>38</a:t>
            </a:fld>
            <a:endParaRPr lang="en-US" sz="800" b="1" dirty="0">
              <a:solidFill>
                <a:schemeClr val="bg1"/>
              </a:solidFill>
              <a:latin typeface="Arial" charset="0"/>
              <a:ea typeface="Arial" charset="0"/>
              <a:cs typeface="Arial" charset="0"/>
            </a:endParaRPr>
          </a:p>
        </p:txBody>
      </p:sp>
      <p:sp>
        <p:nvSpPr>
          <p:cNvPr id="26" name="TextBox 25"/>
          <p:cNvSpPr txBox="1"/>
          <p:nvPr/>
        </p:nvSpPr>
        <p:spPr>
          <a:xfrm>
            <a:off x="381000" y="102742"/>
            <a:ext cx="8084906" cy="1078024"/>
          </a:xfrm>
          <a:prstGeom prst="rect">
            <a:avLst/>
          </a:prstGeom>
          <a:noFill/>
        </p:spPr>
        <p:txBody>
          <a:bodyPr wrap="square" rtlCol="0" anchor="b" anchorCtr="0">
            <a:normAutofit fontScale="85000" lnSpcReduction="10000"/>
          </a:bodyPr>
          <a:lstStyle/>
          <a:p>
            <a:r>
              <a:rPr lang="en-US" sz="2600" b="1" dirty="0">
                <a:solidFill>
                  <a:srgbClr val="B2005C"/>
                </a:solidFill>
                <a:latin typeface="Arial" charset="0"/>
                <a:ea typeface="Arial" charset="0"/>
                <a:cs typeface="Arial" charset="0"/>
              </a:rPr>
              <a:t>Students are further involved in a number of notable activities, most notably service/charitable works. A fair number are also involved in leadership development.</a:t>
            </a:r>
          </a:p>
        </p:txBody>
      </p:sp>
      <p:sp>
        <p:nvSpPr>
          <p:cNvPr id="27" name="TextBox 26"/>
          <p:cNvSpPr txBox="1"/>
          <p:nvPr/>
        </p:nvSpPr>
        <p:spPr>
          <a:xfrm>
            <a:off x="381000" y="1401593"/>
            <a:ext cx="8001000" cy="553998"/>
          </a:xfrm>
          <a:prstGeom prst="rect">
            <a:avLst/>
          </a:prstGeom>
          <a:noFill/>
        </p:spPr>
        <p:txBody>
          <a:bodyPr wrap="square" rtlCol="0">
            <a:spAutoFit/>
          </a:bodyPr>
          <a:lstStyle/>
          <a:p>
            <a:r>
              <a:rPr lang="en-US" sz="1600" b="1" cap="small" dirty="0">
                <a:solidFill>
                  <a:srgbClr val="B31C5B"/>
                </a:solidFill>
              </a:rPr>
              <a:t>Students: </a:t>
            </a:r>
            <a:br>
              <a:rPr lang="en-US" sz="1400" b="1" dirty="0"/>
            </a:br>
            <a:r>
              <a:rPr lang="en-US" sz="1400" b="1" dirty="0"/>
              <a:t>Frequency of Participating in </a:t>
            </a:r>
            <a:r>
              <a:rPr lang="en-US" sz="1400" b="1" u="sng" dirty="0">
                <a:solidFill>
                  <a:srgbClr val="B31C5B"/>
                </a:solidFill>
              </a:rPr>
              <a:t>APOSTOLIC</a:t>
            </a:r>
            <a:r>
              <a:rPr lang="en-US" sz="1400" b="1" dirty="0">
                <a:solidFill>
                  <a:srgbClr val="B31C5B"/>
                </a:solidFill>
              </a:rPr>
              <a:t> </a:t>
            </a:r>
            <a:r>
              <a:rPr lang="en-US" sz="1400" b="1" dirty="0"/>
              <a:t>activities </a:t>
            </a:r>
            <a:r>
              <a:rPr lang="en-US" sz="1400" b="1" u="sng" dirty="0"/>
              <a:t>through Campus Ministry</a:t>
            </a:r>
          </a:p>
        </p:txBody>
      </p:sp>
      <p:sp>
        <p:nvSpPr>
          <p:cNvPr id="24" name="TextBox 23"/>
          <p:cNvSpPr txBox="1"/>
          <p:nvPr/>
        </p:nvSpPr>
        <p:spPr>
          <a:xfrm>
            <a:off x="44346" y="6566283"/>
            <a:ext cx="3606230" cy="215444"/>
          </a:xfrm>
          <a:prstGeom prst="rect">
            <a:avLst/>
          </a:prstGeom>
          <a:noFill/>
        </p:spPr>
        <p:txBody>
          <a:bodyPr wrap="square" rtlCol="0">
            <a:spAutoFit/>
          </a:bodyPr>
          <a:lstStyle/>
          <a:p>
            <a:r>
              <a:rPr lang="en-US" sz="800" b="1" dirty="0">
                <a:solidFill>
                  <a:schemeClr val="bg1"/>
                </a:solidFill>
                <a:latin typeface="Arial" charset="0"/>
                <a:ea typeface="Arial" charset="0"/>
                <a:cs typeface="Arial" charset="0"/>
              </a:rPr>
              <a:t>Campus Ministry Activities</a:t>
            </a:r>
          </a:p>
        </p:txBody>
      </p:sp>
      <p:sp>
        <p:nvSpPr>
          <p:cNvPr id="22" name="TextBox 21"/>
          <p:cNvSpPr txBox="1"/>
          <p:nvPr/>
        </p:nvSpPr>
        <p:spPr>
          <a:xfrm>
            <a:off x="0" y="6122366"/>
            <a:ext cx="5706533" cy="369332"/>
          </a:xfrm>
          <a:prstGeom prst="rect">
            <a:avLst/>
          </a:prstGeom>
          <a:noFill/>
        </p:spPr>
        <p:txBody>
          <a:bodyPr wrap="square" rtlCol="0">
            <a:spAutoFit/>
          </a:bodyPr>
          <a:lstStyle/>
          <a:p>
            <a:pPr marL="407988" indent="-407988"/>
            <a:r>
              <a:rPr lang="en-US" sz="900" dirty="0"/>
              <a:t>Q7ff	How often have you participated in [activity] through your campus ministry in the past year?</a:t>
            </a:r>
            <a:br>
              <a:rPr lang="en-US" sz="900" dirty="0"/>
            </a:br>
            <a:r>
              <a:rPr lang="en-US" sz="900" dirty="0"/>
              <a:t>Response options: daily, weekly, monthly, quarterly, annually, never, participate OUTSIDE of campus ministry</a:t>
            </a:r>
          </a:p>
        </p:txBody>
      </p:sp>
      <p:sp>
        <p:nvSpPr>
          <p:cNvPr id="28" name="TextBox 27"/>
          <p:cNvSpPr txBox="1"/>
          <p:nvPr/>
        </p:nvSpPr>
        <p:spPr>
          <a:xfrm>
            <a:off x="8139953" y="6260866"/>
            <a:ext cx="1004046" cy="230832"/>
          </a:xfrm>
          <a:prstGeom prst="rect">
            <a:avLst/>
          </a:prstGeom>
          <a:noFill/>
        </p:spPr>
        <p:txBody>
          <a:bodyPr wrap="square" rtlCol="0">
            <a:spAutoFit/>
          </a:bodyPr>
          <a:lstStyle/>
          <a:p>
            <a:pPr marL="409575" indent="-409575" algn="r"/>
            <a:r>
              <a:rPr lang="en-US" sz="900" dirty="0"/>
              <a:t>n=1,011 - 1,027</a:t>
            </a:r>
          </a:p>
        </p:txBody>
      </p:sp>
      <p:sp>
        <p:nvSpPr>
          <p:cNvPr id="30" name="TextBox 29"/>
          <p:cNvSpPr txBox="1"/>
          <p:nvPr/>
        </p:nvSpPr>
        <p:spPr>
          <a:xfrm>
            <a:off x="330951" y="4937097"/>
            <a:ext cx="760271" cy="276999"/>
          </a:xfrm>
          <a:prstGeom prst="rect">
            <a:avLst/>
          </a:prstGeom>
          <a:noFill/>
        </p:spPr>
        <p:txBody>
          <a:bodyPr wrap="square" lIns="9144" rIns="9144" rtlCol="0">
            <a:spAutoFit/>
          </a:bodyPr>
          <a:lstStyle/>
          <a:p>
            <a:pPr algn="r"/>
            <a:r>
              <a:rPr lang="en-US" sz="1200" b="1" dirty="0">
                <a:solidFill>
                  <a:srgbClr val="57A034"/>
                </a:solidFill>
              </a:rPr>
              <a:t>Daily</a:t>
            </a:r>
          </a:p>
        </p:txBody>
      </p:sp>
      <p:cxnSp>
        <p:nvCxnSpPr>
          <p:cNvPr id="32" name="Straight Arrow Connector 31"/>
          <p:cNvCxnSpPr>
            <a:stCxn id="30" idx="3"/>
          </p:cNvCxnSpPr>
          <p:nvPr/>
        </p:nvCxnSpPr>
        <p:spPr>
          <a:xfrm>
            <a:off x="1091222" y="5075597"/>
            <a:ext cx="654895" cy="2667"/>
          </a:xfrm>
          <a:prstGeom prst="straightConnector1">
            <a:avLst/>
          </a:prstGeom>
          <a:ln>
            <a:solidFill>
              <a:srgbClr val="57A034"/>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30951" y="4533242"/>
            <a:ext cx="760271" cy="276999"/>
          </a:xfrm>
          <a:prstGeom prst="rect">
            <a:avLst/>
          </a:prstGeom>
          <a:noFill/>
        </p:spPr>
        <p:txBody>
          <a:bodyPr wrap="square" lIns="9144" rIns="9144" rtlCol="0">
            <a:spAutoFit/>
          </a:bodyPr>
          <a:lstStyle/>
          <a:p>
            <a:pPr algn="r"/>
            <a:r>
              <a:rPr lang="en-US" sz="1200" b="1" dirty="0">
                <a:solidFill>
                  <a:srgbClr val="2C501A"/>
                </a:solidFill>
              </a:rPr>
              <a:t>Weekly</a:t>
            </a:r>
          </a:p>
        </p:txBody>
      </p:sp>
      <p:cxnSp>
        <p:nvCxnSpPr>
          <p:cNvPr id="17" name="Straight Arrow Connector 16"/>
          <p:cNvCxnSpPr/>
          <p:nvPr/>
        </p:nvCxnSpPr>
        <p:spPr>
          <a:xfrm>
            <a:off x="1091222" y="4671742"/>
            <a:ext cx="654895" cy="3687"/>
          </a:xfrm>
          <a:prstGeom prst="straightConnector1">
            <a:avLst/>
          </a:prstGeom>
          <a:ln>
            <a:solidFill>
              <a:srgbClr val="2C501A"/>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93306" y="3960317"/>
            <a:ext cx="597916" cy="276999"/>
          </a:xfrm>
          <a:prstGeom prst="rect">
            <a:avLst/>
          </a:prstGeom>
          <a:noFill/>
        </p:spPr>
        <p:txBody>
          <a:bodyPr wrap="square" lIns="9144" rIns="9144" rtlCol="0">
            <a:spAutoFit/>
          </a:bodyPr>
          <a:lstStyle/>
          <a:p>
            <a:pPr algn="r"/>
            <a:r>
              <a:rPr lang="en-US" sz="1200" b="1" dirty="0">
                <a:solidFill>
                  <a:schemeClr val="accent4"/>
                </a:solidFill>
              </a:rPr>
              <a:t>Monthly</a:t>
            </a:r>
          </a:p>
        </p:txBody>
      </p:sp>
      <p:cxnSp>
        <p:nvCxnSpPr>
          <p:cNvPr id="31" name="Straight Arrow Connector 30"/>
          <p:cNvCxnSpPr>
            <a:stCxn id="29" idx="3"/>
          </p:cNvCxnSpPr>
          <p:nvPr/>
        </p:nvCxnSpPr>
        <p:spPr>
          <a:xfrm>
            <a:off x="1091222" y="4098817"/>
            <a:ext cx="654895"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624664" y="3366767"/>
            <a:ext cx="637774" cy="276999"/>
          </a:xfrm>
          <a:prstGeom prst="rect">
            <a:avLst/>
          </a:prstGeom>
          <a:noFill/>
        </p:spPr>
        <p:txBody>
          <a:bodyPr wrap="square" lIns="9144" rIns="9144" rtlCol="0">
            <a:spAutoFit/>
          </a:bodyPr>
          <a:lstStyle/>
          <a:p>
            <a:r>
              <a:rPr lang="en-US" sz="1200" b="1" dirty="0">
                <a:solidFill>
                  <a:srgbClr val="C00000"/>
                </a:solidFill>
              </a:rPr>
              <a:t>Quarterly</a:t>
            </a:r>
          </a:p>
        </p:txBody>
      </p:sp>
      <p:cxnSp>
        <p:nvCxnSpPr>
          <p:cNvPr id="35" name="Straight Arrow Connector 34"/>
          <p:cNvCxnSpPr/>
          <p:nvPr/>
        </p:nvCxnSpPr>
        <p:spPr>
          <a:xfrm flipH="1" flipV="1">
            <a:off x="3436504" y="3504363"/>
            <a:ext cx="188160" cy="90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 y="5872421"/>
            <a:ext cx="5870575" cy="230832"/>
          </a:xfrm>
          <a:prstGeom prst="rect">
            <a:avLst/>
          </a:prstGeom>
          <a:noFill/>
        </p:spPr>
        <p:txBody>
          <a:bodyPr wrap="square" rtlCol="0">
            <a:spAutoFit/>
          </a:bodyPr>
          <a:lstStyle/>
          <a:p>
            <a:pPr marL="407988" indent="-407988"/>
            <a:r>
              <a:rPr lang="en-US" sz="900" i="1" dirty="0"/>
              <a:t>Note: Quarterly and Annually responses shown if 15% or more of students selected this option</a:t>
            </a:r>
          </a:p>
        </p:txBody>
      </p:sp>
      <p:sp>
        <p:nvSpPr>
          <p:cNvPr id="37" name="TextBox 36"/>
          <p:cNvSpPr txBox="1"/>
          <p:nvPr/>
        </p:nvSpPr>
        <p:spPr>
          <a:xfrm>
            <a:off x="7912539" y="4183484"/>
            <a:ext cx="604287" cy="276999"/>
          </a:xfrm>
          <a:prstGeom prst="rect">
            <a:avLst/>
          </a:prstGeom>
          <a:solidFill>
            <a:schemeClr val="bg1"/>
          </a:solidFill>
        </p:spPr>
        <p:txBody>
          <a:bodyPr wrap="square" lIns="9144" rIns="9144" rtlCol="0">
            <a:spAutoFit/>
          </a:bodyPr>
          <a:lstStyle/>
          <a:p>
            <a:r>
              <a:rPr lang="en-US" sz="1200" b="1" dirty="0">
                <a:solidFill>
                  <a:srgbClr val="A5A6A5"/>
                </a:solidFill>
              </a:rPr>
              <a:t>Annually</a:t>
            </a:r>
          </a:p>
        </p:txBody>
      </p:sp>
      <p:cxnSp>
        <p:nvCxnSpPr>
          <p:cNvPr id="38" name="Straight Arrow Connector 37"/>
          <p:cNvCxnSpPr>
            <a:stCxn id="37" idx="1"/>
          </p:cNvCxnSpPr>
          <p:nvPr/>
        </p:nvCxnSpPr>
        <p:spPr>
          <a:xfrm flipH="1">
            <a:off x="7724379" y="4321984"/>
            <a:ext cx="188160" cy="0"/>
          </a:xfrm>
          <a:prstGeom prst="straightConnector1">
            <a:avLst/>
          </a:prstGeom>
          <a:ln>
            <a:solidFill>
              <a:srgbClr val="A5A6A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6123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4707644" y="2073452"/>
            <a:ext cx="1682744" cy="1627693"/>
          </a:xfrm>
          <a:prstGeom prst="rect">
            <a:avLst/>
          </a:prstGeom>
          <a:noFill/>
        </p:spPr>
        <p:txBody>
          <a:bodyPr wrap="square" lIns="18288" tIns="18288" rIns="18288" rtlCol="0" anchor="t" anchorCtr="0">
            <a:noAutofit/>
          </a:bodyPr>
          <a:lstStyle/>
          <a:p>
            <a:pPr algn="r"/>
            <a:r>
              <a:rPr lang="en-US" sz="1000" b="1" i="1" dirty="0">
                <a:solidFill>
                  <a:srgbClr val="B31C5B"/>
                </a:solidFill>
              </a:rPr>
              <a:t>Agreement (Positive)</a:t>
            </a:r>
            <a:endParaRPr lang="en-US" sz="1000" dirty="0">
              <a:solidFill>
                <a:srgbClr val="B31C5B"/>
              </a:solidFill>
            </a:endParaRPr>
          </a:p>
        </p:txBody>
      </p:sp>
      <p:sp>
        <p:nvSpPr>
          <p:cNvPr id="41" name="TextBox 40"/>
          <p:cNvSpPr txBox="1"/>
          <p:nvPr/>
        </p:nvSpPr>
        <p:spPr>
          <a:xfrm>
            <a:off x="3024899" y="2073452"/>
            <a:ext cx="1682744" cy="1627693"/>
          </a:xfrm>
          <a:prstGeom prst="rect">
            <a:avLst/>
          </a:prstGeom>
          <a:noFill/>
        </p:spPr>
        <p:txBody>
          <a:bodyPr wrap="square" lIns="18288" tIns="18288" rIns="18288" rtlCol="0" anchor="t" anchorCtr="0">
            <a:noAutofit/>
          </a:bodyPr>
          <a:lstStyle/>
          <a:p>
            <a:r>
              <a:rPr lang="en-US" sz="1000" b="1" i="1" dirty="0">
                <a:solidFill>
                  <a:srgbClr val="B31C5B"/>
                </a:solidFill>
              </a:rPr>
              <a:t>Higher with Students</a:t>
            </a:r>
          </a:p>
        </p:txBody>
      </p:sp>
      <p:sp>
        <p:nvSpPr>
          <p:cNvPr id="42" name="TextBox 41"/>
          <p:cNvSpPr txBox="1"/>
          <p:nvPr/>
        </p:nvSpPr>
        <p:spPr>
          <a:xfrm>
            <a:off x="3016463" y="3698913"/>
            <a:ext cx="1682744" cy="1627693"/>
          </a:xfrm>
          <a:prstGeom prst="rect">
            <a:avLst/>
          </a:prstGeom>
          <a:noFill/>
        </p:spPr>
        <p:txBody>
          <a:bodyPr wrap="square" lIns="18288" rIns="18288" rtlCol="0" anchor="b" anchorCtr="0">
            <a:noAutofit/>
          </a:bodyPr>
          <a:lstStyle/>
          <a:p>
            <a:r>
              <a:rPr lang="en-US" sz="1000" b="1" i="1" dirty="0">
                <a:solidFill>
                  <a:srgbClr val="B31C5B"/>
                </a:solidFill>
              </a:rPr>
              <a:t>Agreement (Negative)</a:t>
            </a:r>
          </a:p>
        </p:txBody>
      </p:sp>
      <p:sp>
        <p:nvSpPr>
          <p:cNvPr id="43" name="TextBox 42"/>
          <p:cNvSpPr txBox="1"/>
          <p:nvPr/>
        </p:nvSpPr>
        <p:spPr>
          <a:xfrm>
            <a:off x="4707644" y="3698913"/>
            <a:ext cx="1682744" cy="1627693"/>
          </a:xfrm>
          <a:prstGeom prst="rect">
            <a:avLst/>
          </a:prstGeom>
          <a:noFill/>
        </p:spPr>
        <p:txBody>
          <a:bodyPr wrap="square" lIns="18288" rIns="18288" rtlCol="0" anchor="b" anchorCtr="0">
            <a:noAutofit/>
          </a:bodyPr>
          <a:lstStyle/>
          <a:p>
            <a:pPr algn="r"/>
            <a:r>
              <a:rPr lang="en-US" sz="1000" b="1" i="1" dirty="0">
                <a:solidFill>
                  <a:srgbClr val="B31C5B"/>
                </a:solidFill>
              </a:rPr>
              <a:t>Higher with Campus Ministers</a:t>
            </a:r>
            <a:endParaRPr lang="en-US" sz="1000" dirty="0">
              <a:solidFill>
                <a:srgbClr val="B31C5B"/>
              </a:solidFill>
            </a:endParaRPr>
          </a:p>
        </p:txBody>
      </p:sp>
      <p:graphicFrame>
        <p:nvGraphicFramePr>
          <p:cNvPr id="15" name="Content Placeholder 6"/>
          <p:cNvGraphicFramePr>
            <a:graphicFrameLocks/>
          </p:cNvGraphicFramePr>
          <p:nvPr>
            <p:extLst/>
          </p:nvPr>
        </p:nvGraphicFramePr>
        <p:xfrm>
          <a:off x="2516777" y="1899110"/>
          <a:ext cx="4124729" cy="3764673"/>
        </p:xfrm>
        <a:graphic>
          <a:graphicData uri="http://schemas.openxmlformats.org/drawingml/2006/chart">
            <c:chart xmlns:c="http://schemas.openxmlformats.org/drawingml/2006/chart" xmlns:r="http://schemas.openxmlformats.org/officeDocument/2006/relationships" r:id="rId2"/>
          </a:graphicData>
        </a:graphic>
      </p:graphicFrame>
      <p:sp>
        <p:nvSpPr>
          <p:cNvPr id="23" name="Rectangle 22"/>
          <p:cNvSpPr/>
          <p:nvPr/>
        </p:nvSpPr>
        <p:spPr>
          <a:xfrm>
            <a:off x="0" y="6490010"/>
            <a:ext cx="9143999" cy="367990"/>
          </a:xfrm>
          <a:prstGeom prst="rect">
            <a:avLst/>
          </a:prstGeom>
          <a:solidFill>
            <a:srgbClr val="B2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5373384" y="6577570"/>
            <a:ext cx="3606230" cy="215444"/>
          </a:xfrm>
          <a:prstGeom prst="rect">
            <a:avLst/>
          </a:prstGeom>
          <a:noFill/>
        </p:spPr>
        <p:txBody>
          <a:bodyPr wrap="square" rtlCol="0">
            <a:spAutoFit/>
          </a:bodyPr>
          <a:lstStyle/>
          <a:p>
            <a:pPr algn="r"/>
            <a:fld id="{D87A6DA5-A49C-AE44-90B5-FA07B3D6FBAE}" type="slidenum">
              <a:rPr lang="en-US" sz="800" b="1" smtClean="0">
                <a:solidFill>
                  <a:schemeClr val="bg1"/>
                </a:solidFill>
                <a:latin typeface="Arial" charset="0"/>
                <a:ea typeface="Arial" charset="0"/>
                <a:cs typeface="Arial" charset="0"/>
              </a:rPr>
              <a:t>39</a:t>
            </a:fld>
            <a:endParaRPr lang="en-US" sz="800" b="1" dirty="0">
              <a:solidFill>
                <a:schemeClr val="bg1"/>
              </a:solidFill>
              <a:latin typeface="Arial" charset="0"/>
              <a:ea typeface="Arial" charset="0"/>
              <a:cs typeface="Arial" charset="0"/>
            </a:endParaRPr>
          </a:p>
        </p:txBody>
      </p:sp>
      <p:sp>
        <p:nvSpPr>
          <p:cNvPr id="16" name="TextBox 15"/>
          <p:cNvSpPr txBox="1"/>
          <p:nvPr/>
        </p:nvSpPr>
        <p:spPr>
          <a:xfrm>
            <a:off x="5373384" y="6577570"/>
            <a:ext cx="3606230" cy="215444"/>
          </a:xfrm>
          <a:prstGeom prst="rect">
            <a:avLst/>
          </a:prstGeom>
          <a:noFill/>
        </p:spPr>
        <p:txBody>
          <a:bodyPr wrap="square" rtlCol="0">
            <a:spAutoFit/>
          </a:bodyPr>
          <a:lstStyle/>
          <a:p>
            <a:pPr algn="r"/>
            <a:fld id="{6AA631CD-0ED6-5241-B04D-327E06B10D85}" type="slidenum">
              <a:rPr lang="en-US" sz="800" b="1">
                <a:solidFill>
                  <a:schemeClr val="bg1"/>
                </a:solidFill>
                <a:latin typeface="Arial" charset="0"/>
                <a:ea typeface="Arial" charset="0"/>
                <a:cs typeface="Arial" charset="0"/>
              </a:rPr>
              <a:t>39</a:t>
            </a:fld>
            <a:endParaRPr lang="en-US" sz="800" b="1" dirty="0">
              <a:solidFill>
                <a:schemeClr val="bg1"/>
              </a:solidFill>
              <a:latin typeface="Arial" charset="0"/>
              <a:ea typeface="Arial" charset="0"/>
              <a:cs typeface="Arial" charset="0"/>
            </a:endParaRPr>
          </a:p>
        </p:txBody>
      </p:sp>
      <p:sp>
        <p:nvSpPr>
          <p:cNvPr id="26" name="TextBox 25"/>
          <p:cNvSpPr txBox="1"/>
          <p:nvPr/>
        </p:nvSpPr>
        <p:spPr>
          <a:xfrm>
            <a:off x="381000" y="102742"/>
            <a:ext cx="8084906" cy="1078024"/>
          </a:xfrm>
          <a:prstGeom prst="rect">
            <a:avLst/>
          </a:prstGeom>
          <a:noFill/>
        </p:spPr>
        <p:txBody>
          <a:bodyPr wrap="square" rtlCol="0" anchor="b" anchorCtr="0">
            <a:normAutofit fontScale="92500" lnSpcReduction="10000"/>
          </a:bodyPr>
          <a:lstStyle/>
          <a:p>
            <a:r>
              <a:rPr lang="en-US" sz="2400" b="1" dirty="0">
                <a:solidFill>
                  <a:srgbClr val="B2005C"/>
                </a:solidFill>
                <a:latin typeface="Arial" charset="0"/>
                <a:ea typeface="Arial" charset="0"/>
                <a:cs typeface="Arial" charset="0"/>
              </a:rPr>
              <a:t>Of the </a:t>
            </a:r>
            <a:r>
              <a:rPr lang="en-US" sz="2400" b="1" u="sng" dirty="0">
                <a:solidFill>
                  <a:srgbClr val="B2005C"/>
                </a:solidFill>
                <a:latin typeface="Arial" charset="0"/>
                <a:ea typeface="Arial" charset="0"/>
                <a:cs typeface="Arial" charset="0"/>
              </a:rPr>
              <a:t>personal</a:t>
            </a:r>
            <a:r>
              <a:rPr lang="en-US" sz="2400" b="1" dirty="0">
                <a:solidFill>
                  <a:srgbClr val="B2005C"/>
                </a:solidFill>
                <a:latin typeface="Arial" charset="0"/>
                <a:ea typeface="Arial" charset="0"/>
                <a:cs typeface="Arial" charset="0"/>
              </a:rPr>
              <a:t> activities, the sacrament of reconciliation stands out as being both significant to growth (ministers) and commonly practiced (students).</a:t>
            </a:r>
          </a:p>
        </p:txBody>
      </p:sp>
      <p:sp>
        <p:nvSpPr>
          <p:cNvPr id="27" name="TextBox 26"/>
          <p:cNvSpPr txBox="1"/>
          <p:nvPr/>
        </p:nvSpPr>
        <p:spPr>
          <a:xfrm>
            <a:off x="381000" y="1401593"/>
            <a:ext cx="8150352" cy="523220"/>
          </a:xfrm>
          <a:prstGeom prst="rect">
            <a:avLst/>
          </a:prstGeom>
          <a:noFill/>
        </p:spPr>
        <p:txBody>
          <a:bodyPr wrap="square" rtlCol="0">
            <a:spAutoFit/>
          </a:bodyPr>
          <a:lstStyle/>
          <a:p>
            <a:r>
              <a:rPr lang="en-US" sz="1400" b="1" u="sng" cap="small" dirty="0">
                <a:solidFill>
                  <a:srgbClr val="B31C5B"/>
                </a:solidFill>
              </a:rPr>
              <a:t>PERSONAL</a:t>
            </a:r>
            <a:r>
              <a:rPr lang="en-US" sz="1400" b="1" cap="small" dirty="0">
                <a:solidFill>
                  <a:srgbClr val="B31C5B"/>
                </a:solidFill>
              </a:rPr>
              <a:t> </a:t>
            </a:r>
            <a:r>
              <a:rPr lang="en-US" sz="1400" b="1" dirty="0">
                <a:solidFill>
                  <a:srgbClr val="B31C5B"/>
                </a:solidFill>
              </a:rPr>
              <a:t>activities</a:t>
            </a:r>
            <a:r>
              <a:rPr lang="en-US" sz="1400" b="1" cap="small" dirty="0">
                <a:solidFill>
                  <a:srgbClr val="B31C5B"/>
                </a:solidFill>
              </a:rPr>
              <a:t>: </a:t>
            </a:r>
          </a:p>
          <a:p>
            <a:r>
              <a:rPr lang="en-US" sz="1400" b="1" dirty="0"/>
              <a:t>Matrix Evaluating 1) Significance in Growing Faith (Ministers) and 2) Frequency of Participation (Students)</a:t>
            </a:r>
          </a:p>
        </p:txBody>
      </p:sp>
      <p:sp>
        <p:nvSpPr>
          <p:cNvPr id="12" name="TextBox 11"/>
          <p:cNvSpPr txBox="1"/>
          <p:nvPr/>
        </p:nvSpPr>
        <p:spPr>
          <a:xfrm>
            <a:off x="44346" y="6566283"/>
            <a:ext cx="3606230" cy="215444"/>
          </a:xfrm>
          <a:prstGeom prst="rect">
            <a:avLst/>
          </a:prstGeom>
          <a:noFill/>
        </p:spPr>
        <p:txBody>
          <a:bodyPr wrap="square" rtlCol="0">
            <a:spAutoFit/>
          </a:bodyPr>
          <a:lstStyle/>
          <a:p>
            <a:r>
              <a:rPr lang="en-US" sz="800" b="1" dirty="0">
                <a:solidFill>
                  <a:schemeClr val="bg1"/>
                </a:solidFill>
                <a:latin typeface="Arial" charset="0"/>
                <a:ea typeface="Arial" charset="0"/>
                <a:cs typeface="Arial" charset="0"/>
              </a:rPr>
              <a:t>Campus Ministry Activities</a:t>
            </a:r>
          </a:p>
        </p:txBody>
      </p:sp>
      <p:sp>
        <p:nvSpPr>
          <p:cNvPr id="18" name="TextBox 6"/>
          <p:cNvSpPr txBox="1">
            <a:spLocks noChangeArrowheads="1"/>
          </p:cNvSpPr>
          <p:nvPr/>
        </p:nvSpPr>
        <p:spPr bwMode="auto">
          <a:xfrm>
            <a:off x="3228258" y="5813492"/>
            <a:ext cx="29718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pitchFamily="-110" charset="-128"/>
              </a:defRPr>
            </a:lvl1pPr>
            <a:lvl2pPr marL="742950" indent="-285750" eaLnBrk="0" hangingPunct="0">
              <a:defRPr sz="2400">
                <a:solidFill>
                  <a:schemeClr val="tx1"/>
                </a:solidFill>
                <a:latin typeface="Arial" charset="0"/>
                <a:ea typeface="ヒラギノ角ゴ Pro W3" pitchFamily="-110" charset="-128"/>
              </a:defRPr>
            </a:lvl2pPr>
            <a:lvl3pPr marL="1143000" indent="-228600" eaLnBrk="0" hangingPunct="0">
              <a:defRPr sz="2400">
                <a:solidFill>
                  <a:schemeClr val="tx1"/>
                </a:solidFill>
                <a:latin typeface="Arial" charset="0"/>
                <a:ea typeface="ヒラギノ角ゴ Pro W3" pitchFamily="-110" charset="-128"/>
              </a:defRPr>
            </a:lvl3pPr>
            <a:lvl4pPr marL="1600200" indent="-228600" eaLnBrk="0" hangingPunct="0">
              <a:defRPr sz="2400">
                <a:solidFill>
                  <a:schemeClr val="tx1"/>
                </a:solidFill>
                <a:latin typeface="Arial" charset="0"/>
                <a:ea typeface="ヒラギノ角ゴ Pro W3" pitchFamily="-110" charset="-128"/>
              </a:defRPr>
            </a:lvl4pPr>
            <a:lvl5pPr marL="2057400" indent="-228600" eaLnBrk="0" hangingPunct="0">
              <a:defRPr sz="2400">
                <a:solidFill>
                  <a:schemeClr val="tx1"/>
                </a:solidFill>
                <a:latin typeface="Arial" charset="0"/>
                <a:ea typeface="ヒラギノ角ゴ Pro W3" pitchFamily="-11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0" charset="-128"/>
              </a:defRPr>
            </a:lvl9pPr>
          </a:lstStyle>
          <a:p>
            <a:pPr algn="ctr"/>
            <a:r>
              <a:rPr lang="en-US" altLang="en-US" sz="1200" b="1" u="sng" dirty="0"/>
              <a:t>Ministers: Very Significant to Growth</a:t>
            </a:r>
          </a:p>
        </p:txBody>
      </p:sp>
      <p:sp>
        <p:nvSpPr>
          <p:cNvPr id="35" name="TextBox 6"/>
          <p:cNvSpPr txBox="1">
            <a:spLocks noChangeArrowheads="1"/>
          </p:cNvSpPr>
          <p:nvPr/>
        </p:nvSpPr>
        <p:spPr bwMode="auto">
          <a:xfrm>
            <a:off x="3007754" y="5532956"/>
            <a:ext cx="169989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pitchFamily="-110" charset="-128"/>
              </a:defRPr>
            </a:lvl1pPr>
            <a:lvl2pPr marL="742950" indent="-285750" eaLnBrk="0" hangingPunct="0">
              <a:defRPr sz="2400">
                <a:solidFill>
                  <a:schemeClr val="tx1"/>
                </a:solidFill>
                <a:latin typeface="Arial" charset="0"/>
                <a:ea typeface="ヒラギノ角ゴ Pro W3" pitchFamily="-110" charset="-128"/>
              </a:defRPr>
            </a:lvl2pPr>
            <a:lvl3pPr marL="1143000" indent="-228600" eaLnBrk="0" hangingPunct="0">
              <a:defRPr sz="2400">
                <a:solidFill>
                  <a:schemeClr val="tx1"/>
                </a:solidFill>
                <a:latin typeface="Arial" charset="0"/>
                <a:ea typeface="ヒラギノ角ゴ Pro W3" pitchFamily="-110" charset="-128"/>
              </a:defRPr>
            </a:lvl3pPr>
            <a:lvl4pPr marL="1600200" indent="-228600" eaLnBrk="0" hangingPunct="0">
              <a:defRPr sz="2400">
                <a:solidFill>
                  <a:schemeClr val="tx1"/>
                </a:solidFill>
                <a:latin typeface="Arial" charset="0"/>
                <a:ea typeface="ヒラギノ角ゴ Pro W3" pitchFamily="-110" charset="-128"/>
              </a:defRPr>
            </a:lvl4pPr>
            <a:lvl5pPr marL="2057400" indent="-228600" eaLnBrk="0" hangingPunct="0">
              <a:defRPr sz="2400">
                <a:solidFill>
                  <a:schemeClr val="tx1"/>
                </a:solidFill>
                <a:latin typeface="Arial" charset="0"/>
                <a:ea typeface="ヒラギノ角ゴ Pro W3" pitchFamily="-11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0" charset="-128"/>
              </a:defRPr>
            </a:lvl9pPr>
          </a:lstStyle>
          <a:p>
            <a:pPr algn="ctr"/>
            <a:r>
              <a:rPr lang="en-US" altLang="en-US" sz="1200" b="1" dirty="0"/>
              <a:t>Lower</a:t>
            </a:r>
          </a:p>
        </p:txBody>
      </p:sp>
      <p:sp>
        <p:nvSpPr>
          <p:cNvPr id="36" name="TextBox 6"/>
          <p:cNvSpPr txBox="1">
            <a:spLocks noChangeArrowheads="1"/>
          </p:cNvSpPr>
          <p:nvPr/>
        </p:nvSpPr>
        <p:spPr bwMode="auto">
          <a:xfrm>
            <a:off x="4707644" y="5532956"/>
            <a:ext cx="1682744"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pitchFamily="-110" charset="-128"/>
              </a:defRPr>
            </a:lvl1pPr>
            <a:lvl2pPr marL="742950" indent="-285750" eaLnBrk="0" hangingPunct="0">
              <a:defRPr sz="2400">
                <a:solidFill>
                  <a:schemeClr val="tx1"/>
                </a:solidFill>
                <a:latin typeface="Arial" charset="0"/>
                <a:ea typeface="ヒラギノ角ゴ Pro W3" pitchFamily="-110" charset="-128"/>
              </a:defRPr>
            </a:lvl2pPr>
            <a:lvl3pPr marL="1143000" indent="-228600" eaLnBrk="0" hangingPunct="0">
              <a:defRPr sz="2400">
                <a:solidFill>
                  <a:schemeClr val="tx1"/>
                </a:solidFill>
                <a:latin typeface="Arial" charset="0"/>
                <a:ea typeface="ヒラギノ角ゴ Pro W3" pitchFamily="-110" charset="-128"/>
              </a:defRPr>
            </a:lvl3pPr>
            <a:lvl4pPr marL="1600200" indent="-228600" eaLnBrk="0" hangingPunct="0">
              <a:defRPr sz="2400">
                <a:solidFill>
                  <a:schemeClr val="tx1"/>
                </a:solidFill>
                <a:latin typeface="Arial" charset="0"/>
                <a:ea typeface="ヒラギノ角ゴ Pro W3" pitchFamily="-110" charset="-128"/>
              </a:defRPr>
            </a:lvl4pPr>
            <a:lvl5pPr marL="2057400" indent="-228600" eaLnBrk="0" hangingPunct="0">
              <a:defRPr sz="2400">
                <a:solidFill>
                  <a:schemeClr val="tx1"/>
                </a:solidFill>
                <a:latin typeface="Arial" charset="0"/>
                <a:ea typeface="ヒラギノ角ゴ Pro W3" pitchFamily="-11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0" charset="-128"/>
              </a:defRPr>
            </a:lvl9pPr>
          </a:lstStyle>
          <a:p>
            <a:pPr algn="ctr"/>
            <a:r>
              <a:rPr lang="en-US" altLang="en-US" sz="1200" b="1" dirty="0"/>
              <a:t>Higher</a:t>
            </a:r>
          </a:p>
        </p:txBody>
      </p:sp>
      <p:sp>
        <p:nvSpPr>
          <p:cNvPr id="37" name="TextBox 6"/>
          <p:cNvSpPr txBox="1">
            <a:spLocks noChangeArrowheads="1"/>
          </p:cNvSpPr>
          <p:nvPr/>
        </p:nvSpPr>
        <p:spPr bwMode="auto">
          <a:xfrm>
            <a:off x="626931" y="3465782"/>
            <a:ext cx="185883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pitchFamily="-110" charset="-128"/>
              </a:defRPr>
            </a:lvl1pPr>
            <a:lvl2pPr marL="742950" indent="-285750" eaLnBrk="0" hangingPunct="0">
              <a:defRPr sz="2400">
                <a:solidFill>
                  <a:schemeClr val="tx1"/>
                </a:solidFill>
                <a:latin typeface="Arial" charset="0"/>
                <a:ea typeface="ヒラギノ角ゴ Pro W3" pitchFamily="-110" charset="-128"/>
              </a:defRPr>
            </a:lvl2pPr>
            <a:lvl3pPr marL="1143000" indent="-228600" eaLnBrk="0" hangingPunct="0">
              <a:defRPr sz="2400">
                <a:solidFill>
                  <a:schemeClr val="tx1"/>
                </a:solidFill>
                <a:latin typeface="Arial" charset="0"/>
                <a:ea typeface="ヒラギノ角ゴ Pro W3" pitchFamily="-110" charset="-128"/>
              </a:defRPr>
            </a:lvl3pPr>
            <a:lvl4pPr marL="1600200" indent="-228600" eaLnBrk="0" hangingPunct="0">
              <a:defRPr sz="2400">
                <a:solidFill>
                  <a:schemeClr val="tx1"/>
                </a:solidFill>
                <a:latin typeface="Arial" charset="0"/>
                <a:ea typeface="ヒラギノ角ゴ Pro W3" pitchFamily="-110" charset="-128"/>
              </a:defRPr>
            </a:lvl4pPr>
            <a:lvl5pPr marL="2057400" indent="-228600" eaLnBrk="0" hangingPunct="0">
              <a:defRPr sz="2400">
                <a:solidFill>
                  <a:schemeClr val="tx1"/>
                </a:solidFill>
                <a:latin typeface="Arial" charset="0"/>
                <a:ea typeface="ヒラギノ角ゴ Pro W3" pitchFamily="-11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0" charset="-128"/>
              </a:defRPr>
            </a:lvl9pPr>
          </a:lstStyle>
          <a:p>
            <a:pPr algn="ctr"/>
            <a:r>
              <a:rPr lang="en-US" altLang="en-US" sz="1200" b="1" dirty="0"/>
              <a:t>Students: Participate</a:t>
            </a:r>
            <a:br>
              <a:rPr lang="en-US" altLang="en-US" sz="1200" b="1" dirty="0"/>
            </a:br>
            <a:r>
              <a:rPr lang="en-US" altLang="en-US" sz="1200" b="1" u="sng" dirty="0"/>
              <a:t>Weekly</a:t>
            </a:r>
            <a:r>
              <a:rPr lang="en-US" altLang="en-US" sz="1200" b="1" dirty="0"/>
              <a:t> or More Often</a:t>
            </a:r>
            <a:endParaRPr lang="en-US" altLang="en-US" sz="1200" b="1" u="sng" dirty="0"/>
          </a:p>
        </p:txBody>
      </p:sp>
      <p:cxnSp>
        <p:nvCxnSpPr>
          <p:cNvPr id="44" name="Straight Connector 43"/>
          <p:cNvCxnSpPr/>
          <p:nvPr/>
        </p:nvCxnSpPr>
        <p:spPr>
          <a:xfrm flipH="1">
            <a:off x="3034717" y="3670120"/>
            <a:ext cx="265640" cy="389126"/>
          </a:xfrm>
          <a:prstGeom prst="line">
            <a:avLst/>
          </a:prstGeom>
          <a:ln>
            <a:solidFill>
              <a:srgbClr val="B31C5B"/>
            </a:solidFill>
          </a:ln>
        </p:spPr>
        <p:style>
          <a:lnRef idx="1">
            <a:schemeClr val="accent2"/>
          </a:lnRef>
          <a:fillRef idx="0">
            <a:schemeClr val="accent2"/>
          </a:fillRef>
          <a:effectRef idx="0">
            <a:schemeClr val="accent2"/>
          </a:effectRef>
          <a:fontRef idx="minor">
            <a:schemeClr val="tx1"/>
          </a:fontRef>
        </p:style>
      </p:cxnSp>
      <p:sp>
        <p:nvSpPr>
          <p:cNvPr id="24" name="TextBox 23"/>
          <p:cNvSpPr txBox="1"/>
          <p:nvPr/>
        </p:nvSpPr>
        <p:spPr>
          <a:xfrm>
            <a:off x="5279293" y="2639373"/>
            <a:ext cx="822960" cy="128240"/>
          </a:xfrm>
          <a:prstGeom prst="rect">
            <a:avLst/>
          </a:prstGeom>
          <a:solidFill>
            <a:schemeClr val="bg1"/>
          </a:solidFill>
        </p:spPr>
        <p:txBody>
          <a:bodyPr wrap="square" lIns="0" tIns="0" rIns="0" bIns="0" rtlCol="0">
            <a:spAutoFit/>
          </a:bodyPr>
          <a:lstStyle/>
          <a:p>
            <a:pPr>
              <a:lnSpc>
                <a:spcPts val="1000"/>
              </a:lnSpc>
            </a:pPr>
            <a:r>
              <a:rPr lang="en-US" sz="1000" dirty="0"/>
              <a:t>Reconciliation*</a:t>
            </a:r>
            <a:endParaRPr lang="en-US" sz="1000" dirty="0">
              <a:solidFill>
                <a:schemeClr val="bg2"/>
              </a:solidFill>
            </a:endParaRPr>
          </a:p>
        </p:txBody>
      </p:sp>
      <p:sp>
        <p:nvSpPr>
          <p:cNvPr id="32" name="TextBox 31"/>
          <p:cNvSpPr txBox="1"/>
          <p:nvPr/>
        </p:nvSpPr>
        <p:spPr>
          <a:xfrm>
            <a:off x="0" y="6117626"/>
            <a:ext cx="4423452" cy="369332"/>
          </a:xfrm>
          <a:prstGeom prst="rect">
            <a:avLst/>
          </a:prstGeom>
          <a:noFill/>
        </p:spPr>
        <p:txBody>
          <a:bodyPr wrap="square" rtlCol="0">
            <a:spAutoFit/>
          </a:bodyPr>
          <a:lstStyle/>
          <a:p>
            <a:pPr marL="573088" indent="-573088"/>
            <a:r>
              <a:rPr lang="en-US" sz="900" dirty="0"/>
              <a:t>Q136, 116	Interest in additional training or formation focused on:</a:t>
            </a:r>
            <a:br>
              <a:rPr lang="is-IS" sz="900"/>
            </a:br>
            <a:r>
              <a:rPr lang="is-IS" sz="900"/>
              <a:t>Response options: Very, Moderately, Somewhat, A little, Not at all interested</a:t>
            </a:r>
            <a:endParaRPr lang="en-US" sz="900" dirty="0"/>
          </a:p>
        </p:txBody>
      </p:sp>
      <p:sp>
        <p:nvSpPr>
          <p:cNvPr id="33" name="TextBox 32"/>
          <p:cNvSpPr txBox="1"/>
          <p:nvPr/>
        </p:nvSpPr>
        <p:spPr>
          <a:xfrm>
            <a:off x="8465906" y="6256126"/>
            <a:ext cx="678094" cy="230832"/>
          </a:xfrm>
          <a:prstGeom prst="rect">
            <a:avLst/>
          </a:prstGeom>
          <a:noFill/>
        </p:spPr>
        <p:txBody>
          <a:bodyPr wrap="square" rtlCol="0">
            <a:spAutoFit/>
          </a:bodyPr>
          <a:lstStyle/>
          <a:p>
            <a:pPr marL="409575" indent="-409575" algn="r"/>
            <a:r>
              <a:rPr lang="en-US" sz="900" dirty="0"/>
              <a:t>n=1,047</a:t>
            </a:r>
          </a:p>
        </p:txBody>
      </p:sp>
      <p:sp>
        <p:nvSpPr>
          <p:cNvPr id="34" name="TextBox 33"/>
          <p:cNvSpPr txBox="1"/>
          <p:nvPr/>
        </p:nvSpPr>
        <p:spPr>
          <a:xfrm>
            <a:off x="6672514" y="3440686"/>
            <a:ext cx="1596842" cy="646331"/>
          </a:xfrm>
          <a:prstGeom prst="rect">
            <a:avLst/>
          </a:prstGeom>
          <a:noFill/>
        </p:spPr>
        <p:txBody>
          <a:bodyPr wrap="square" rtlCol="0">
            <a:spAutoFit/>
          </a:bodyPr>
          <a:lstStyle/>
          <a:p>
            <a:pPr marL="234950" indent="-234950">
              <a:tabLst>
                <a:tab pos="171450" algn="r"/>
              </a:tabLst>
            </a:pPr>
            <a:r>
              <a:rPr lang="en-US" sz="900" dirty="0"/>
              <a:t>	*	Quarterly or more often</a:t>
            </a:r>
          </a:p>
          <a:p>
            <a:pPr marL="234950" indent="-234950">
              <a:tabLst>
                <a:tab pos="171450" algn="r"/>
              </a:tabLst>
            </a:pPr>
            <a:r>
              <a:rPr lang="en-US" sz="900" dirty="0"/>
              <a:t>	**	Monthly or more often</a:t>
            </a:r>
          </a:p>
          <a:p>
            <a:pPr marL="234950" indent="-234950">
              <a:tabLst>
                <a:tab pos="171450" algn="r"/>
              </a:tabLst>
            </a:pPr>
            <a:r>
              <a:rPr lang="en-US" sz="900" dirty="0"/>
              <a:t>	***	Not measured in Campus Minister survey</a:t>
            </a:r>
          </a:p>
        </p:txBody>
      </p:sp>
      <p:sp>
        <p:nvSpPr>
          <p:cNvPr id="46" name="TextBox 45"/>
          <p:cNvSpPr txBox="1"/>
          <p:nvPr/>
        </p:nvSpPr>
        <p:spPr>
          <a:xfrm>
            <a:off x="5373384" y="3958253"/>
            <a:ext cx="594360" cy="130036"/>
          </a:xfrm>
          <a:prstGeom prst="rect">
            <a:avLst/>
          </a:prstGeom>
          <a:solidFill>
            <a:schemeClr val="bg1"/>
          </a:solidFill>
        </p:spPr>
        <p:txBody>
          <a:bodyPr wrap="square" lIns="0" tIns="0" rIns="0" bIns="0" rtlCol="0">
            <a:spAutoFit/>
          </a:bodyPr>
          <a:lstStyle/>
          <a:p>
            <a:pPr>
              <a:lnSpc>
                <a:spcPts val="1000"/>
              </a:lnSpc>
            </a:pPr>
            <a:r>
              <a:rPr lang="en-US" sz="1000" dirty="0"/>
              <a:t>Bible study</a:t>
            </a:r>
            <a:endParaRPr lang="en-US" sz="1000" dirty="0">
              <a:solidFill>
                <a:schemeClr val="bg2"/>
              </a:solidFill>
            </a:endParaRPr>
          </a:p>
        </p:txBody>
      </p:sp>
      <p:sp>
        <p:nvSpPr>
          <p:cNvPr id="47" name="TextBox 46"/>
          <p:cNvSpPr txBox="1"/>
          <p:nvPr/>
        </p:nvSpPr>
        <p:spPr>
          <a:xfrm>
            <a:off x="3716047" y="4779350"/>
            <a:ext cx="740479" cy="256480"/>
          </a:xfrm>
          <a:prstGeom prst="rect">
            <a:avLst/>
          </a:prstGeom>
          <a:solidFill>
            <a:schemeClr val="bg1"/>
          </a:solidFill>
        </p:spPr>
        <p:txBody>
          <a:bodyPr wrap="square" lIns="0" tIns="0" rIns="0" bIns="0" rtlCol="0">
            <a:spAutoFit/>
          </a:bodyPr>
          <a:lstStyle/>
          <a:p>
            <a:pPr>
              <a:lnSpc>
                <a:spcPts val="1000"/>
              </a:lnSpc>
            </a:pPr>
            <a:r>
              <a:rPr lang="en-US" sz="1000"/>
              <a:t>Vocational Discernment*</a:t>
            </a:r>
            <a:endParaRPr lang="en-US" sz="1000" dirty="0">
              <a:solidFill>
                <a:schemeClr val="bg2"/>
              </a:solidFill>
            </a:endParaRPr>
          </a:p>
        </p:txBody>
      </p:sp>
      <p:sp>
        <p:nvSpPr>
          <p:cNvPr id="48" name="TextBox 47"/>
          <p:cNvSpPr txBox="1"/>
          <p:nvPr/>
        </p:nvSpPr>
        <p:spPr>
          <a:xfrm>
            <a:off x="3716048" y="4297112"/>
            <a:ext cx="594360" cy="258276"/>
          </a:xfrm>
          <a:prstGeom prst="rect">
            <a:avLst/>
          </a:prstGeom>
          <a:solidFill>
            <a:schemeClr val="bg1"/>
          </a:solidFill>
        </p:spPr>
        <p:txBody>
          <a:bodyPr wrap="square" lIns="0" tIns="0" rIns="0" bIns="0" rtlCol="0">
            <a:spAutoFit/>
          </a:bodyPr>
          <a:lstStyle/>
          <a:p>
            <a:pPr>
              <a:lnSpc>
                <a:spcPts val="1000"/>
              </a:lnSpc>
            </a:pPr>
            <a:r>
              <a:rPr lang="en-US" sz="1000" dirty="0"/>
              <a:t>Devotional Prayer</a:t>
            </a:r>
            <a:endParaRPr lang="en-US" sz="1000" dirty="0">
              <a:solidFill>
                <a:schemeClr val="bg2"/>
              </a:solidFill>
            </a:endParaRPr>
          </a:p>
        </p:txBody>
      </p:sp>
      <p:sp>
        <p:nvSpPr>
          <p:cNvPr id="49" name="TextBox 48"/>
          <p:cNvSpPr txBox="1"/>
          <p:nvPr/>
        </p:nvSpPr>
        <p:spPr>
          <a:xfrm>
            <a:off x="3633671" y="3971402"/>
            <a:ext cx="1065536" cy="128240"/>
          </a:xfrm>
          <a:prstGeom prst="rect">
            <a:avLst/>
          </a:prstGeom>
          <a:solidFill>
            <a:schemeClr val="bg1"/>
          </a:solidFill>
        </p:spPr>
        <p:txBody>
          <a:bodyPr wrap="square" lIns="0" tIns="0" rIns="0" bIns="0" rtlCol="0">
            <a:spAutoFit/>
          </a:bodyPr>
          <a:lstStyle/>
          <a:p>
            <a:pPr>
              <a:lnSpc>
                <a:spcPts val="1000"/>
              </a:lnSpc>
            </a:pPr>
            <a:r>
              <a:rPr lang="en-US" sz="1000"/>
              <a:t>Spiritual Direction**</a:t>
            </a:r>
            <a:endParaRPr lang="en-US" sz="1000" dirty="0">
              <a:solidFill>
                <a:schemeClr val="bg2"/>
              </a:solidFill>
            </a:endParaRPr>
          </a:p>
        </p:txBody>
      </p:sp>
      <p:sp>
        <p:nvSpPr>
          <p:cNvPr id="50" name="TextBox 49"/>
          <p:cNvSpPr txBox="1"/>
          <p:nvPr/>
        </p:nvSpPr>
        <p:spPr>
          <a:xfrm>
            <a:off x="3037889" y="3353816"/>
            <a:ext cx="1311825" cy="128240"/>
          </a:xfrm>
          <a:prstGeom prst="rect">
            <a:avLst/>
          </a:prstGeom>
          <a:solidFill>
            <a:schemeClr val="bg1"/>
          </a:solidFill>
        </p:spPr>
        <p:txBody>
          <a:bodyPr wrap="square" lIns="0" tIns="0" rIns="0" bIns="0" rtlCol="0">
            <a:spAutoFit/>
          </a:bodyPr>
          <a:lstStyle/>
          <a:p>
            <a:pPr>
              <a:lnSpc>
                <a:spcPts val="1000"/>
              </a:lnSpc>
            </a:pPr>
            <a:r>
              <a:rPr lang="en-US" sz="1000" dirty="0"/>
              <a:t>Prayer </a:t>
            </a:r>
            <a:r>
              <a:rPr lang="en-US" sz="1000"/>
              <a:t>with Scripture***</a:t>
            </a:r>
            <a:endParaRPr lang="en-US" sz="1000" dirty="0">
              <a:solidFill>
                <a:schemeClr val="bg2"/>
              </a:solidFill>
            </a:endParaRPr>
          </a:p>
        </p:txBody>
      </p:sp>
      <p:sp>
        <p:nvSpPr>
          <p:cNvPr id="51" name="TextBox 50"/>
          <p:cNvSpPr txBox="1"/>
          <p:nvPr/>
        </p:nvSpPr>
        <p:spPr>
          <a:xfrm>
            <a:off x="3300357" y="3540084"/>
            <a:ext cx="1110776" cy="130036"/>
          </a:xfrm>
          <a:prstGeom prst="rect">
            <a:avLst/>
          </a:prstGeom>
          <a:solidFill>
            <a:schemeClr val="bg1"/>
          </a:solidFill>
        </p:spPr>
        <p:txBody>
          <a:bodyPr wrap="square" lIns="0" tIns="0" rIns="0" bIns="0" rtlCol="0">
            <a:spAutoFit/>
          </a:bodyPr>
          <a:lstStyle/>
          <a:p>
            <a:pPr>
              <a:lnSpc>
                <a:spcPts val="1000"/>
              </a:lnSpc>
            </a:pPr>
            <a:r>
              <a:rPr lang="en-US" sz="1000" dirty="0"/>
              <a:t>Spiritual Reading***</a:t>
            </a:r>
            <a:endParaRPr lang="en-US" sz="1000" dirty="0">
              <a:solidFill>
                <a:schemeClr val="bg2"/>
              </a:solidFill>
            </a:endParaRPr>
          </a:p>
        </p:txBody>
      </p:sp>
      <p:cxnSp>
        <p:nvCxnSpPr>
          <p:cNvPr id="52" name="Straight Connector 51"/>
          <p:cNvCxnSpPr/>
          <p:nvPr/>
        </p:nvCxnSpPr>
        <p:spPr>
          <a:xfrm flipH="1">
            <a:off x="3031542" y="3482056"/>
            <a:ext cx="69471" cy="242258"/>
          </a:xfrm>
          <a:prstGeom prst="line">
            <a:avLst/>
          </a:prstGeom>
          <a:ln>
            <a:solidFill>
              <a:srgbClr val="B31C5B"/>
            </a:solidFill>
          </a:ln>
        </p:spPr>
        <p:style>
          <a:lnRef idx="1">
            <a:schemeClr val="accent2"/>
          </a:lnRef>
          <a:fillRef idx="0">
            <a:schemeClr val="accent2"/>
          </a:fillRef>
          <a:effectRef idx="0">
            <a:schemeClr val="accent2"/>
          </a:effectRef>
          <a:fontRef idx="minor">
            <a:schemeClr val="tx1"/>
          </a:fontRef>
        </p:style>
      </p:cxnSp>
      <p:sp>
        <p:nvSpPr>
          <p:cNvPr id="31" name="TextBox 6"/>
          <p:cNvSpPr txBox="1">
            <a:spLocks noChangeArrowheads="1"/>
          </p:cNvSpPr>
          <p:nvPr/>
        </p:nvSpPr>
        <p:spPr bwMode="auto">
          <a:xfrm>
            <a:off x="2233245" y="2749187"/>
            <a:ext cx="73152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pitchFamily="-110" charset="-128"/>
              </a:defRPr>
            </a:lvl1pPr>
            <a:lvl2pPr marL="742950" indent="-285750" eaLnBrk="0" hangingPunct="0">
              <a:defRPr sz="2400">
                <a:solidFill>
                  <a:schemeClr val="tx1"/>
                </a:solidFill>
                <a:latin typeface="Arial" charset="0"/>
                <a:ea typeface="ヒラギノ角ゴ Pro W3" pitchFamily="-110" charset="-128"/>
              </a:defRPr>
            </a:lvl2pPr>
            <a:lvl3pPr marL="1143000" indent="-228600" eaLnBrk="0" hangingPunct="0">
              <a:defRPr sz="2400">
                <a:solidFill>
                  <a:schemeClr val="tx1"/>
                </a:solidFill>
                <a:latin typeface="Arial" charset="0"/>
                <a:ea typeface="ヒラギノ角ゴ Pro W3" pitchFamily="-110" charset="-128"/>
              </a:defRPr>
            </a:lvl3pPr>
            <a:lvl4pPr marL="1600200" indent="-228600" eaLnBrk="0" hangingPunct="0">
              <a:defRPr sz="2400">
                <a:solidFill>
                  <a:schemeClr val="tx1"/>
                </a:solidFill>
                <a:latin typeface="Arial" charset="0"/>
                <a:ea typeface="ヒラギノ角ゴ Pro W3" pitchFamily="-110" charset="-128"/>
              </a:defRPr>
            </a:lvl4pPr>
            <a:lvl5pPr marL="2057400" indent="-228600" eaLnBrk="0" hangingPunct="0">
              <a:defRPr sz="2400">
                <a:solidFill>
                  <a:schemeClr val="tx1"/>
                </a:solidFill>
                <a:latin typeface="Arial" charset="0"/>
                <a:ea typeface="ヒラギノ角ゴ Pro W3" pitchFamily="-11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0" charset="-128"/>
              </a:defRPr>
            </a:lvl9pPr>
          </a:lstStyle>
          <a:p>
            <a:pPr algn="r"/>
            <a:r>
              <a:rPr lang="en-US" altLang="en-US" sz="1200" b="1" dirty="0"/>
              <a:t>Higher  </a:t>
            </a:r>
          </a:p>
        </p:txBody>
      </p:sp>
      <p:sp>
        <p:nvSpPr>
          <p:cNvPr id="45" name="TextBox 6"/>
          <p:cNvSpPr txBox="1">
            <a:spLocks noChangeArrowheads="1"/>
          </p:cNvSpPr>
          <p:nvPr/>
        </p:nvSpPr>
        <p:spPr bwMode="auto">
          <a:xfrm>
            <a:off x="2233245" y="4368576"/>
            <a:ext cx="73152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pitchFamily="-110" charset="-128"/>
              </a:defRPr>
            </a:lvl1pPr>
            <a:lvl2pPr marL="742950" indent="-285750" eaLnBrk="0" hangingPunct="0">
              <a:defRPr sz="2400">
                <a:solidFill>
                  <a:schemeClr val="tx1"/>
                </a:solidFill>
                <a:latin typeface="Arial" charset="0"/>
                <a:ea typeface="ヒラギノ角ゴ Pro W3" pitchFamily="-110" charset="-128"/>
              </a:defRPr>
            </a:lvl2pPr>
            <a:lvl3pPr marL="1143000" indent="-228600" eaLnBrk="0" hangingPunct="0">
              <a:defRPr sz="2400">
                <a:solidFill>
                  <a:schemeClr val="tx1"/>
                </a:solidFill>
                <a:latin typeface="Arial" charset="0"/>
                <a:ea typeface="ヒラギノ角ゴ Pro W3" pitchFamily="-110" charset="-128"/>
              </a:defRPr>
            </a:lvl3pPr>
            <a:lvl4pPr marL="1600200" indent="-228600" eaLnBrk="0" hangingPunct="0">
              <a:defRPr sz="2400">
                <a:solidFill>
                  <a:schemeClr val="tx1"/>
                </a:solidFill>
                <a:latin typeface="Arial" charset="0"/>
                <a:ea typeface="ヒラギノ角ゴ Pro W3" pitchFamily="-110" charset="-128"/>
              </a:defRPr>
            </a:lvl4pPr>
            <a:lvl5pPr marL="2057400" indent="-228600" eaLnBrk="0" hangingPunct="0">
              <a:defRPr sz="2400">
                <a:solidFill>
                  <a:schemeClr val="tx1"/>
                </a:solidFill>
                <a:latin typeface="Arial" charset="0"/>
                <a:ea typeface="ヒラギノ角ゴ Pro W3" pitchFamily="-11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0" charset="-128"/>
              </a:defRPr>
            </a:lvl9pPr>
          </a:lstStyle>
          <a:p>
            <a:pPr algn="r"/>
            <a:r>
              <a:rPr lang="en-US" altLang="en-US" sz="1200" b="1" dirty="0"/>
              <a:t>Lower</a:t>
            </a:r>
          </a:p>
        </p:txBody>
      </p:sp>
      <p:sp>
        <p:nvSpPr>
          <p:cNvPr id="38" name="Diamond 37"/>
          <p:cNvSpPr>
            <a:spLocks noChangeAspect="1"/>
          </p:cNvSpPr>
          <p:nvPr/>
        </p:nvSpPr>
        <p:spPr>
          <a:xfrm>
            <a:off x="6817182" y="3870321"/>
            <a:ext cx="118872" cy="11887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5569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0" y="6490010"/>
            <a:ext cx="9143999" cy="367990"/>
          </a:xfrm>
          <a:prstGeom prst="rect">
            <a:avLst/>
          </a:prstGeom>
          <a:solidFill>
            <a:srgbClr val="B2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373384" y="6577570"/>
            <a:ext cx="3606230" cy="215444"/>
          </a:xfrm>
          <a:prstGeom prst="rect">
            <a:avLst/>
          </a:prstGeom>
          <a:noFill/>
        </p:spPr>
        <p:txBody>
          <a:bodyPr wrap="square" rtlCol="0">
            <a:spAutoFit/>
          </a:bodyPr>
          <a:lstStyle/>
          <a:p>
            <a:pPr algn="r"/>
            <a:fld id="{D87A6DA5-A49C-AE44-90B5-FA07B3D6FBAE}" type="slidenum">
              <a:rPr lang="en-US" sz="800" b="1" smtClean="0">
                <a:solidFill>
                  <a:schemeClr val="bg1"/>
                </a:solidFill>
                <a:latin typeface="Arial" charset="0"/>
                <a:ea typeface="Arial" charset="0"/>
                <a:cs typeface="Arial" charset="0"/>
              </a:rPr>
              <a:t>4</a:t>
            </a:fld>
            <a:endParaRPr lang="en-US" sz="800" b="1" dirty="0">
              <a:solidFill>
                <a:schemeClr val="bg1"/>
              </a:solidFill>
              <a:latin typeface="Arial" charset="0"/>
              <a:ea typeface="Arial" charset="0"/>
              <a:cs typeface="Arial" charset="0"/>
            </a:endParaRPr>
          </a:p>
        </p:txBody>
      </p:sp>
      <p:sp>
        <p:nvSpPr>
          <p:cNvPr id="15" name="TextBox 14"/>
          <p:cNvSpPr txBox="1"/>
          <p:nvPr/>
        </p:nvSpPr>
        <p:spPr>
          <a:xfrm>
            <a:off x="44346" y="6566283"/>
            <a:ext cx="3606230" cy="215444"/>
          </a:xfrm>
          <a:prstGeom prst="rect">
            <a:avLst/>
          </a:prstGeom>
          <a:noFill/>
        </p:spPr>
        <p:txBody>
          <a:bodyPr wrap="square" rtlCol="0">
            <a:spAutoFit/>
          </a:bodyPr>
          <a:lstStyle/>
          <a:p>
            <a:r>
              <a:rPr lang="en-US" sz="800" b="1" dirty="0">
                <a:solidFill>
                  <a:schemeClr val="bg1"/>
                </a:solidFill>
                <a:latin typeface="Arial" charset="0"/>
                <a:ea typeface="Arial" charset="0"/>
                <a:cs typeface="Arial" charset="0"/>
              </a:rPr>
              <a:t>Research Overview</a:t>
            </a:r>
          </a:p>
        </p:txBody>
      </p:sp>
      <p:sp>
        <p:nvSpPr>
          <p:cNvPr id="16" name="TextBox 15"/>
          <p:cNvSpPr txBox="1"/>
          <p:nvPr/>
        </p:nvSpPr>
        <p:spPr>
          <a:xfrm>
            <a:off x="5373384" y="6577570"/>
            <a:ext cx="3606230" cy="215444"/>
          </a:xfrm>
          <a:prstGeom prst="rect">
            <a:avLst/>
          </a:prstGeom>
          <a:noFill/>
        </p:spPr>
        <p:txBody>
          <a:bodyPr wrap="square" rtlCol="0">
            <a:spAutoFit/>
          </a:bodyPr>
          <a:lstStyle/>
          <a:p>
            <a:pPr algn="r"/>
            <a:fld id="{6AA631CD-0ED6-5241-B04D-327E06B10D85}" type="slidenum">
              <a:rPr lang="en-US" sz="800" b="1">
                <a:solidFill>
                  <a:schemeClr val="bg1"/>
                </a:solidFill>
                <a:latin typeface="Arial" charset="0"/>
                <a:ea typeface="Arial" charset="0"/>
                <a:cs typeface="Arial" charset="0"/>
              </a:rPr>
              <a:t>4</a:t>
            </a:fld>
            <a:endParaRPr lang="en-US" sz="800" b="1" dirty="0">
              <a:solidFill>
                <a:schemeClr val="bg1"/>
              </a:solidFill>
              <a:latin typeface="Arial" charset="0"/>
              <a:ea typeface="Arial" charset="0"/>
              <a:cs typeface="Arial" charset="0"/>
            </a:endParaRPr>
          </a:p>
        </p:txBody>
      </p:sp>
      <p:sp>
        <p:nvSpPr>
          <p:cNvPr id="21" name="TextBox 20"/>
          <p:cNvSpPr txBox="1"/>
          <p:nvPr/>
        </p:nvSpPr>
        <p:spPr>
          <a:xfrm>
            <a:off x="414779" y="102742"/>
            <a:ext cx="8051127" cy="1078024"/>
          </a:xfrm>
          <a:prstGeom prst="rect">
            <a:avLst/>
          </a:prstGeom>
          <a:noFill/>
        </p:spPr>
        <p:txBody>
          <a:bodyPr wrap="square" rtlCol="0" anchor="b" anchorCtr="0">
            <a:normAutofit/>
          </a:bodyPr>
          <a:lstStyle/>
          <a:p>
            <a:r>
              <a:rPr lang="en-US" sz="2800" b="1" dirty="0">
                <a:solidFill>
                  <a:srgbClr val="B2005C"/>
                </a:solidFill>
                <a:latin typeface="Arial" charset="0"/>
                <a:ea typeface="Arial" charset="0"/>
                <a:cs typeface="Arial" charset="0"/>
              </a:rPr>
              <a:t>Stages of the Research:</a:t>
            </a:r>
          </a:p>
        </p:txBody>
      </p:sp>
      <p:sp>
        <p:nvSpPr>
          <p:cNvPr id="12" name="Content Placeholder 1"/>
          <p:cNvSpPr txBox="1">
            <a:spLocks/>
          </p:cNvSpPr>
          <p:nvPr/>
        </p:nvSpPr>
        <p:spPr>
          <a:xfrm>
            <a:off x="6386096" y="4621588"/>
            <a:ext cx="2434327" cy="1256233"/>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Develop a new guideline for formation, preparation and on-going professional development for Campus Ministers</a:t>
            </a:r>
          </a:p>
        </p:txBody>
      </p:sp>
      <p:sp>
        <p:nvSpPr>
          <p:cNvPr id="3" name="Right Arrow 2"/>
          <p:cNvSpPr/>
          <p:nvPr/>
        </p:nvSpPr>
        <p:spPr>
          <a:xfrm>
            <a:off x="1398363" y="2402092"/>
            <a:ext cx="6647497" cy="74098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1457360" y="2635422"/>
            <a:ext cx="274320" cy="27432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7466099" y="2635422"/>
            <a:ext cx="274320" cy="27432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5455624" y="2635422"/>
            <a:ext cx="274320" cy="27432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3453377" y="2635422"/>
            <a:ext cx="274320" cy="27432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160651" y="2036490"/>
            <a:ext cx="867738" cy="369332"/>
          </a:xfrm>
          <a:prstGeom prst="rect">
            <a:avLst/>
          </a:prstGeom>
          <a:noFill/>
        </p:spPr>
        <p:txBody>
          <a:bodyPr wrap="none" rtlCol="0">
            <a:spAutoFit/>
          </a:bodyPr>
          <a:lstStyle/>
          <a:p>
            <a:r>
              <a:rPr lang="en-US" dirty="0"/>
              <a:t>Stage 1</a:t>
            </a:r>
          </a:p>
        </p:txBody>
      </p:sp>
      <p:sp>
        <p:nvSpPr>
          <p:cNvPr id="20" name="TextBox 19"/>
          <p:cNvSpPr txBox="1"/>
          <p:nvPr/>
        </p:nvSpPr>
        <p:spPr>
          <a:xfrm>
            <a:off x="3156668" y="2036490"/>
            <a:ext cx="867738" cy="369332"/>
          </a:xfrm>
          <a:prstGeom prst="rect">
            <a:avLst/>
          </a:prstGeom>
          <a:noFill/>
        </p:spPr>
        <p:txBody>
          <a:bodyPr wrap="none" rtlCol="0">
            <a:spAutoFit/>
          </a:bodyPr>
          <a:lstStyle/>
          <a:p>
            <a:r>
              <a:rPr lang="en-US" dirty="0"/>
              <a:t>Stage 2</a:t>
            </a:r>
          </a:p>
        </p:txBody>
      </p:sp>
      <p:sp>
        <p:nvSpPr>
          <p:cNvPr id="22" name="TextBox 21"/>
          <p:cNvSpPr txBox="1"/>
          <p:nvPr/>
        </p:nvSpPr>
        <p:spPr>
          <a:xfrm>
            <a:off x="5158915" y="2036490"/>
            <a:ext cx="867738" cy="369332"/>
          </a:xfrm>
          <a:prstGeom prst="rect">
            <a:avLst/>
          </a:prstGeom>
          <a:noFill/>
        </p:spPr>
        <p:txBody>
          <a:bodyPr wrap="none" rtlCol="0">
            <a:spAutoFit/>
          </a:bodyPr>
          <a:lstStyle/>
          <a:p>
            <a:r>
              <a:rPr lang="en-US" dirty="0"/>
              <a:t>Stage 3</a:t>
            </a:r>
          </a:p>
        </p:txBody>
      </p:sp>
      <p:sp>
        <p:nvSpPr>
          <p:cNvPr id="23" name="TextBox 22"/>
          <p:cNvSpPr txBox="1"/>
          <p:nvPr/>
        </p:nvSpPr>
        <p:spPr>
          <a:xfrm>
            <a:off x="7169390" y="2036490"/>
            <a:ext cx="867738" cy="369332"/>
          </a:xfrm>
          <a:prstGeom prst="rect">
            <a:avLst/>
          </a:prstGeom>
          <a:noFill/>
        </p:spPr>
        <p:txBody>
          <a:bodyPr wrap="none" rtlCol="0">
            <a:spAutoFit/>
          </a:bodyPr>
          <a:lstStyle/>
          <a:p>
            <a:r>
              <a:rPr lang="en-US" dirty="0"/>
              <a:t>Stage 4</a:t>
            </a:r>
          </a:p>
        </p:txBody>
      </p:sp>
      <p:sp>
        <p:nvSpPr>
          <p:cNvPr id="6" name="TextBox 5"/>
          <p:cNvSpPr txBox="1"/>
          <p:nvPr/>
        </p:nvSpPr>
        <p:spPr>
          <a:xfrm>
            <a:off x="1222463" y="3130882"/>
            <a:ext cx="744114" cy="338554"/>
          </a:xfrm>
          <a:prstGeom prst="rect">
            <a:avLst/>
          </a:prstGeom>
          <a:noFill/>
        </p:spPr>
        <p:txBody>
          <a:bodyPr wrap="none" rtlCol="0">
            <a:spAutoFit/>
          </a:bodyPr>
          <a:lstStyle/>
          <a:p>
            <a:r>
              <a:rPr lang="en-US" sz="1600" dirty="0"/>
              <a:t>Design</a:t>
            </a:r>
          </a:p>
        </p:txBody>
      </p:sp>
      <p:sp>
        <p:nvSpPr>
          <p:cNvPr id="7" name="TextBox 6"/>
          <p:cNvSpPr txBox="1"/>
          <p:nvPr/>
        </p:nvSpPr>
        <p:spPr>
          <a:xfrm>
            <a:off x="2829624" y="3130882"/>
            <a:ext cx="1521827" cy="338554"/>
          </a:xfrm>
          <a:prstGeom prst="rect">
            <a:avLst/>
          </a:prstGeom>
          <a:noFill/>
        </p:spPr>
        <p:txBody>
          <a:bodyPr wrap="none" rtlCol="0">
            <a:spAutoFit/>
          </a:bodyPr>
          <a:lstStyle/>
          <a:p>
            <a:r>
              <a:rPr lang="en-US" sz="1600" dirty="0"/>
              <a:t>Implementation</a:t>
            </a:r>
          </a:p>
        </p:txBody>
      </p:sp>
      <p:sp>
        <p:nvSpPr>
          <p:cNvPr id="8" name="TextBox 7"/>
          <p:cNvSpPr txBox="1"/>
          <p:nvPr/>
        </p:nvSpPr>
        <p:spPr>
          <a:xfrm>
            <a:off x="4914906" y="3130882"/>
            <a:ext cx="1355756" cy="338554"/>
          </a:xfrm>
          <a:prstGeom prst="rect">
            <a:avLst/>
          </a:prstGeom>
          <a:noFill/>
        </p:spPr>
        <p:txBody>
          <a:bodyPr wrap="none" rtlCol="0">
            <a:spAutoFit/>
          </a:bodyPr>
          <a:lstStyle/>
          <a:p>
            <a:r>
              <a:rPr lang="en-US" sz="1600" dirty="0"/>
              <a:t>Interpretation</a:t>
            </a:r>
          </a:p>
        </p:txBody>
      </p:sp>
      <p:sp>
        <p:nvSpPr>
          <p:cNvPr id="13" name="TextBox 12"/>
          <p:cNvSpPr txBox="1"/>
          <p:nvPr/>
        </p:nvSpPr>
        <p:spPr>
          <a:xfrm>
            <a:off x="7041406" y="3130882"/>
            <a:ext cx="1123706" cy="338554"/>
          </a:xfrm>
          <a:prstGeom prst="rect">
            <a:avLst/>
          </a:prstGeom>
          <a:noFill/>
        </p:spPr>
        <p:txBody>
          <a:bodyPr wrap="none" rtlCol="0">
            <a:spAutoFit/>
          </a:bodyPr>
          <a:lstStyle/>
          <a:p>
            <a:r>
              <a:rPr lang="en-US" sz="1600" dirty="0"/>
              <a:t>Application</a:t>
            </a:r>
          </a:p>
        </p:txBody>
      </p:sp>
      <p:sp>
        <p:nvSpPr>
          <p:cNvPr id="25" name="TextBox 24"/>
          <p:cNvSpPr txBox="1"/>
          <p:nvPr/>
        </p:nvSpPr>
        <p:spPr>
          <a:xfrm>
            <a:off x="1045267" y="3744935"/>
            <a:ext cx="1098506" cy="338554"/>
          </a:xfrm>
          <a:prstGeom prst="rect">
            <a:avLst/>
          </a:prstGeom>
          <a:noFill/>
        </p:spPr>
        <p:txBody>
          <a:bodyPr wrap="none" rtlCol="0">
            <a:spAutoFit/>
          </a:bodyPr>
          <a:lstStyle/>
          <a:p>
            <a:r>
              <a:rPr lang="en-US" sz="1600" dirty="0"/>
              <a:t>Completed</a:t>
            </a:r>
          </a:p>
        </p:txBody>
      </p:sp>
      <p:sp>
        <p:nvSpPr>
          <p:cNvPr id="26" name="TextBox 25"/>
          <p:cNvSpPr txBox="1"/>
          <p:nvPr/>
        </p:nvSpPr>
        <p:spPr>
          <a:xfrm>
            <a:off x="3041284" y="3744935"/>
            <a:ext cx="1098506" cy="338554"/>
          </a:xfrm>
          <a:prstGeom prst="rect">
            <a:avLst/>
          </a:prstGeom>
          <a:noFill/>
        </p:spPr>
        <p:txBody>
          <a:bodyPr wrap="none" rtlCol="0">
            <a:spAutoFit/>
          </a:bodyPr>
          <a:lstStyle/>
          <a:p>
            <a:r>
              <a:rPr lang="en-US" sz="1600" dirty="0"/>
              <a:t>Completed</a:t>
            </a:r>
          </a:p>
        </p:txBody>
      </p:sp>
      <p:sp>
        <p:nvSpPr>
          <p:cNvPr id="27" name="TextBox 26"/>
          <p:cNvSpPr txBox="1"/>
          <p:nvPr/>
        </p:nvSpPr>
        <p:spPr>
          <a:xfrm>
            <a:off x="5072481" y="3744935"/>
            <a:ext cx="1040606" cy="338554"/>
          </a:xfrm>
          <a:prstGeom prst="rect">
            <a:avLst/>
          </a:prstGeom>
          <a:noFill/>
        </p:spPr>
        <p:txBody>
          <a:bodyPr wrap="none" rtlCol="0">
            <a:spAutoFit/>
          </a:bodyPr>
          <a:lstStyle/>
          <a:p>
            <a:r>
              <a:rPr lang="en-US" sz="1600" dirty="0"/>
              <a:t>In-process</a:t>
            </a:r>
          </a:p>
        </p:txBody>
      </p:sp>
      <p:sp>
        <p:nvSpPr>
          <p:cNvPr id="28" name="TextBox 27"/>
          <p:cNvSpPr txBox="1"/>
          <p:nvPr/>
        </p:nvSpPr>
        <p:spPr>
          <a:xfrm>
            <a:off x="6849687" y="3744935"/>
            <a:ext cx="1507144" cy="338554"/>
          </a:xfrm>
          <a:prstGeom prst="rect">
            <a:avLst/>
          </a:prstGeom>
          <a:noFill/>
        </p:spPr>
        <p:txBody>
          <a:bodyPr wrap="none" rtlCol="0">
            <a:spAutoFit/>
          </a:bodyPr>
          <a:lstStyle/>
          <a:p>
            <a:r>
              <a:rPr lang="en-US" sz="1600"/>
              <a:t>Future Initiative</a:t>
            </a:r>
          </a:p>
        </p:txBody>
      </p:sp>
      <p:sp>
        <p:nvSpPr>
          <p:cNvPr id="29" name="Rectangle 28"/>
          <p:cNvSpPr/>
          <p:nvPr/>
        </p:nvSpPr>
        <p:spPr>
          <a:xfrm>
            <a:off x="1386771" y="2587916"/>
            <a:ext cx="415498" cy="369332"/>
          </a:xfrm>
          <a:prstGeom prst="rect">
            <a:avLst/>
          </a:prstGeom>
        </p:spPr>
        <p:txBody>
          <a:bodyPr wrap="none">
            <a:spAutoFit/>
          </a:bodyPr>
          <a:lstStyle/>
          <a:p>
            <a:pPr algn="ctr"/>
            <a:r>
              <a:rPr lang="en-US" dirty="0">
                <a:solidFill>
                  <a:schemeClr val="accent2"/>
                </a:solidFill>
              </a:rPr>
              <a:t>✓</a:t>
            </a:r>
          </a:p>
        </p:txBody>
      </p:sp>
      <p:sp>
        <p:nvSpPr>
          <p:cNvPr id="31" name="Rectangle 30"/>
          <p:cNvSpPr/>
          <p:nvPr/>
        </p:nvSpPr>
        <p:spPr>
          <a:xfrm>
            <a:off x="3382788" y="2587916"/>
            <a:ext cx="415498" cy="369332"/>
          </a:xfrm>
          <a:prstGeom prst="rect">
            <a:avLst/>
          </a:prstGeom>
        </p:spPr>
        <p:txBody>
          <a:bodyPr wrap="none">
            <a:spAutoFit/>
          </a:bodyPr>
          <a:lstStyle/>
          <a:p>
            <a:pPr algn="ctr"/>
            <a:r>
              <a:rPr lang="en-US">
                <a:solidFill>
                  <a:schemeClr val="accent2"/>
                </a:solidFill>
              </a:rPr>
              <a:t>✓</a:t>
            </a:r>
            <a:endParaRPr lang="en-US" dirty="0">
              <a:solidFill>
                <a:schemeClr val="accent2"/>
              </a:solidFill>
            </a:endParaRPr>
          </a:p>
        </p:txBody>
      </p:sp>
      <p:cxnSp>
        <p:nvCxnSpPr>
          <p:cNvPr id="33" name="Straight Arrow Connector 32"/>
          <p:cNvCxnSpPr>
            <a:stCxn id="28" idx="2"/>
            <a:endCxn id="12" idx="0"/>
          </p:cNvCxnSpPr>
          <p:nvPr/>
        </p:nvCxnSpPr>
        <p:spPr>
          <a:xfrm>
            <a:off x="7603259" y="4083489"/>
            <a:ext cx="1" cy="538099"/>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07716" y="3760324"/>
            <a:ext cx="697627" cy="307777"/>
          </a:xfrm>
          <a:prstGeom prst="rect">
            <a:avLst/>
          </a:prstGeom>
          <a:noFill/>
        </p:spPr>
        <p:txBody>
          <a:bodyPr wrap="none" rtlCol="0">
            <a:spAutoFit/>
          </a:bodyPr>
          <a:lstStyle/>
          <a:p>
            <a:pPr algn="r"/>
            <a:r>
              <a:rPr lang="en-US" sz="1400" b="1" dirty="0"/>
              <a:t>Status:</a:t>
            </a:r>
          </a:p>
        </p:txBody>
      </p:sp>
      <p:sp>
        <p:nvSpPr>
          <p:cNvPr id="32" name="TextBox 31"/>
          <p:cNvSpPr txBox="1"/>
          <p:nvPr/>
        </p:nvSpPr>
        <p:spPr>
          <a:xfrm>
            <a:off x="3041284" y="4194496"/>
            <a:ext cx="2293256" cy="584775"/>
          </a:xfrm>
          <a:prstGeom prst="rect">
            <a:avLst/>
          </a:prstGeom>
          <a:noFill/>
        </p:spPr>
        <p:txBody>
          <a:bodyPr wrap="none" rtlCol="0">
            <a:spAutoFit/>
          </a:bodyPr>
          <a:lstStyle/>
          <a:p>
            <a:r>
              <a:rPr lang="en-US" sz="1600" dirty="0"/>
              <a:t>Survey dates:</a:t>
            </a:r>
            <a:br>
              <a:rPr lang="en-US" sz="1600" dirty="0"/>
            </a:br>
            <a:r>
              <a:rPr lang="en-US" sz="1600" dirty="0"/>
              <a:t>Feb. 10 - March 31, 2017</a:t>
            </a:r>
          </a:p>
        </p:txBody>
      </p:sp>
    </p:spTree>
    <p:extLst>
      <p:ext uri="{BB962C8B-B14F-4D97-AF65-F5344CB8AC3E}">
        <p14:creationId xmlns:p14="http://schemas.microsoft.com/office/powerpoint/2010/main" val="238325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4707644" y="2073452"/>
            <a:ext cx="1682744" cy="1627693"/>
          </a:xfrm>
          <a:prstGeom prst="rect">
            <a:avLst/>
          </a:prstGeom>
          <a:noFill/>
        </p:spPr>
        <p:txBody>
          <a:bodyPr wrap="square" lIns="18288" tIns="18288" rIns="18288" rtlCol="0" anchor="t" anchorCtr="0">
            <a:noAutofit/>
          </a:bodyPr>
          <a:lstStyle/>
          <a:p>
            <a:pPr algn="r"/>
            <a:r>
              <a:rPr lang="en-US" sz="1000" b="1" i="1" dirty="0">
                <a:solidFill>
                  <a:srgbClr val="B31C5B"/>
                </a:solidFill>
              </a:rPr>
              <a:t>Agreement (Positive)</a:t>
            </a:r>
            <a:endParaRPr lang="en-US" sz="1000" dirty="0">
              <a:solidFill>
                <a:srgbClr val="B31C5B"/>
              </a:solidFill>
            </a:endParaRPr>
          </a:p>
        </p:txBody>
      </p:sp>
      <p:sp>
        <p:nvSpPr>
          <p:cNvPr id="41" name="TextBox 40"/>
          <p:cNvSpPr txBox="1"/>
          <p:nvPr/>
        </p:nvSpPr>
        <p:spPr>
          <a:xfrm>
            <a:off x="3024899" y="2073452"/>
            <a:ext cx="1682744" cy="1627693"/>
          </a:xfrm>
          <a:prstGeom prst="rect">
            <a:avLst/>
          </a:prstGeom>
          <a:noFill/>
        </p:spPr>
        <p:txBody>
          <a:bodyPr wrap="square" lIns="18288" tIns="18288" rIns="18288" rtlCol="0" anchor="t" anchorCtr="0">
            <a:noAutofit/>
          </a:bodyPr>
          <a:lstStyle/>
          <a:p>
            <a:r>
              <a:rPr lang="en-US" sz="1000" b="1" i="1" dirty="0">
                <a:solidFill>
                  <a:srgbClr val="B31C5B"/>
                </a:solidFill>
              </a:rPr>
              <a:t>Higher with Students</a:t>
            </a:r>
          </a:p>
        </p:txBody>
      </p:sp>
      <p:sp>
        <p:nvSpPr>
          <p:cNvPr id="42" name="TextBox 41"/>
          <p:cNvSpPr txBox="1"/>
          <p:nvPr/>
        </p:nvSpPr>
        <p:spPr>
          <a:xfrm>
            <a:off x="3016463" y="3698913"/>
            <a:ext cx="1682744" cy="1627693"/>
          </a:xfrm>
          <a:prstGeom prst="rect">
            <a:avLst/>
          </a:prstGeom>
          <a:noFill/>
        </p:spPr>
        <p:txBody>
          <a:bodyPr wrap="square" lIns="18288" rIns="18288" rtlCol="0" anchor="b" anchorCtr="0">
            <a:noAutofit/>
          </a:bodyPr>
          <a:lstStyle/>
          <a:p>
            <a:r>
              <a:rPr lang="en-US" sz="1000" b="1" i="1" dirty="0">
                <a:solidFill>
                  <a:srgbClr val="B31C5B"/>
                </a:solidFill>
              </a:rPr>
              <a:t>Agreement (Negative)</a:t>
            </a:r>
          </a:p>
        </p:txBody>
      </p:sp>
      <p:sp>
        <p:nvSpPr>
          <p:cNvPr id="43" name="TextBox 42"/>
          <p:cNvSpPr txBox="1"/>
          <p:nvPr/>
        </p:nvSpPr>
        <p:spPr>
          <a:xfrm>
            <a:off x="4707644" y="3698913"/>
            <a:ext cx="1682744" cy="1627693"/>
          </a:xfrm>
          <a:prstGeom prst="rect">
            <a:avLst/>
          </a:prstGeom>
          <a:noFill/>
        </p:spPr>
        <p:txBody>
          <a:bodyPr wrap="square" lIns="18288" rIns="18288" rtlCol="0" anchor="b" anchorCtr="0">
            <a:noAutofit/>
          </a:bodyPr>
          <a:lstStyle/>
          <a:p>
            <a:pPr algn="r"/>
            <a:r>
              <a:rPr lang="en-US" sz="1000" b="1" i="1" dirty="0">
                <a:solidFill>
                  <a:srgbClr val="B31C5B"/>
                </a:solidFill>
              </a:rPr>
              <a:t>Higher with Campus Ministers</a:t>
            </a:r>
            <a:endParaRPr lang="en-US" sz="1000" dirty="0">
              <a:solidFill>
                <a:srgbClr val="B31C5B"/>
              </a:solidFill>
            </a:endParaRPr>
          </a:p>
        </p:txBody>
      </p:sp>
      <p:graphicFrame>
        <p:nvGraphicFramePr>
          <p:cNvPr id="15" name="Content Placeholder 6"/>
          <p:cNvGraphicFramePr>
            <a:graphicFrameLocks/>
          </p:cNvGraphicFramePr>
          <p:nvPr>
            <p:extLst/>
          </p:nvPr>
        </p:nvGraphicFramePr>
        <p:xfrm>
          <a:off x="2516777" y="1899110"/>
          <a:ext cx="4124729" cy="3764673"/>
        </p:xfrm>
        <a:graphic>
          <a:graphicData uri="http://schemas.openxmlformats.org/drawingml/2006/chart">
            <c:chart xmlns:c="http://schemas.openxmlformats.org/drawingml/2006/chart" xmlns:r="http://schemas.openxmlformats.org/officeDocument/2006/relationships" r:id="rId2"/>
          </a:graphicData>
        </a:graphic>
      </p:graphicFrame>
      <p:sp>
        <p:nvSpPr>
          <p:cNvPr id="23" name="Rectangle 22"/>
          <p:cNvSpPr/>
          <p:nvPr/>
        </p:nvSpPr>
        <p:spPr>
          <a:xfrm>
            <a:off x="0" y="6490010"/>
            <a:ext cx="9143999" cy="367990"/>
          </a:xfrm>
          <a:prstGeom prst="rect">
            <a:avLst/>
          </a:prstGeom>
          <a:solidFill>
            <a:srgbClr val="B2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5373384" y="6577570"/>
            <a:ext cx="3606230" cy="215444"/>
          </a:xfrm>
          <a:prstGeom prst="rect">
            <a:avLst/>
          </a:prstGeom>
          <a:noFill/>
        </p:spPr>
        <p:txBody>
          <a:bodyPr wrap="square" rtlCol="0">
            <a:spAutoFit/>
          </a:bodyPr>
          <a:lstStyle/>
          <a:p>
            <a:pPr algn="r"/>
            <a:fld id="{D87A6DA5-A49C-AE44-90B5-FA07B3D6FBAE}" type="slidenum">
              <a:rPr lang="en-US" sz="800" b="1" smtClean="0">
                <a:solidFill>
                  <a:schemeClr val="bg1"/>
                </a:solidFill>
                <a:latin typeface="Arial" charset="0"/>
                <a:ea typeface="Arial" charset="0"/>
                <a:cs typeface="Arial" charset="0"/>
              </a:rPr>
              <a:t>40</a:t>
            </a:fld>
            <a:endParaRPr lang="en-US" sz="800" b="1" dirty="0">
              <a:solidFill>
                <a:schemeClr val="bg1"/>
              </a:solidFill>
              <a:latin typeface="Arial" charset="0"/>
              <a:ea typeface="Arial" charset="0"/>
              <a:cs typeface="Arial" charset="0"/>
            </a:endParaRPr>
          </a:p>
        </p:txBody>
      </p:sp>
      <p:sp>
        <p:nvSpPr>
          <p:cNvPr id="16" name="TextBox 15"/>
          <p:cNvSpPr txBox="1"/>
          <p:nvPr/>
        </p:nvSpPr>
        <p:spPr>
          <a:xfrm>
            <a:off x="5373384" y="6577570"/>
            <a:ext cx="3606230" cy="215444"/>
          </a:xfrm>
          <a:prstGeom prst="rect">
            <a:avLst/>
          </a:prstGeom>
          <a:noFill/>
        </p:spPr>
        <p:txBody>
          <a:bodyPr wrap="square" rtlCol="0">
            <a:spAutoFit/>
          </a:bodyPr>
          <a:lstStyle/>
          <a:p>
            <a:pPr algn="r"/>
            <a:fld id="{6AA631CD-0ED6-5241-B04D-327E06B10D85}" type="slidenum">
              <a:rPr lang="en-US" sz="800" b="1">
                <a:solidFill>
                  <a:schemeClr val="bg1"/>
                </a:solidFill>
                <a:latin typeface="Arial" charset="0"/>
                <a:ea typeface="Arial" charset="0"/>
                <a:cs typeface="Arial" charset="0"/>
              </a:rPr>
              <a:t>40</a:t>
            </a:fld>
            <a:endParaRPr lang="en-US" sz="800" b="1" dirty="0">
              <a:solidFill>
                <a:schemeClr val="bg1"/>
              </a:solidFill>
              <a:latin typeface="Arial" charset="0"/>
              <a:ea typeface="Arial" charset="0"/>
              <a:cs typeface="Arial" charset="0"/>
            </a:endParaRPr>
          </a:p>
        </p:txBody>
      </p:sp>
      <p:sp>
        <p:nvSpPr>
          <p:cNvPr id="26" name="TextBox 25"/>
          <p:cNvSpPr txBox="1"/>
          <p:nvPr/>
        </p:nvSpPr>
        <p:spPr>
          <a:xfrm>
            <a:off x="381000" y="102742"/>
            <a:ext cx="8084906" cy="1078024"/>
          </a:xfrm>
          <a:prstGeom prst="rect">
            <a:avLst/>
          </a:prstGeom>
          <a:noFill/>
        </p:spPr>
        <p:txBody>
          <a:bodyPr wrap="square" rtlCol="0" anchor="b" anchorCtr="0">
            <a:normAutofit fontScale="85000" lnSpcReduction="20000"/>
          </a:bodyPr>
          <a:lstStyle/>
          <a:p>
            <a:r>
              <a:rPr lang="en-US" sz="2400" b="1" dirty="0">
                <a:solidFill>
                  <a:srgbClr val="B2005C"/>
                </a:solidFill>
                <a:latin typeface="Arial" charset="0"/>
                <a:ea typeface="Arial" charset="0"/>
                <a:cs typeface="Arial" charset="0"/>
              </a:rPr>
              <a:t>Concerning ecclesial activities, the value of the Mass to both parties in the research is evident. While many campus ministers see 1-on-1 mentoring as very significant to growth, relatively few students are doing this activity frequently.</a:t>
            </a:r>
          </a:p>
        </p:txBody>
      </p:sp>
      <p:sp>
        <p:nvSpPr>
          <p:cNvPr id="27" name="TextBox 26"/>
          <p:cNvSpPr txBox="1"/>
          <p:nvPr/>
        </p:nvSpPr>
        <p:spPr>
          <a:xfrm>
            <a:off x="381000" y="1401593"/>
            <a:ext cx="8150352" cy="523220"/>
          </a:xfrm>
          <a:prstGeom prst="rect">
            <a:avLst/>
          </a:prstGeom>
          <a:noFill/>
        </p:spPr>
        <p:txBody>
          <a:bodyPr wrap="square" rtlCol="0">
            <a:spAutoFit/>
          </a:bodyPr>
          <a:lstStyle/>
          <a:p>
            <a:r>
              <a:rPr lang="en-US" sz="1400" b="1" u="sng" cap="small" dirty="0">
                <a:solidFill>
                  <a:srgbClr val="B31C5B"/>
                </a:solidFill>
              </a:rPr>
              <a:t>ECCLESIAL/COMMUNAL</a:t>
            </a:r>
            <a:r>
              <a:rPr lang="en-US" sz="1400" b="1" cap="small" dirty="0">
                <a:solidFill>
                  <a:srgbClr val="B31C5B"/>
                </a:solidFill>
              </a:rPr>
              <a:t> </a:t>
            </a:r>
            <a:r>
              <a:rPr lang="en-US" sz="1400" b="1" dirty="0">
                <a:solidFill>
                  <a:srgbClr val="B31C5B"/>
                </a:solidFill>
              </a:rPr>
              <a:t>activities</a:t>
            </a:r>
            <a:r>
              <a:rPr lang="en-US" sz="1400" b="1" cap="small" dirty="0">
                <a:solidFill>
                  <a:srgbClr val="B31C5B"/>
                </a:solidFill>
              </a:rPr>
              <a:t>:</a:t>
            </a:r>
          </a:p>
          <a:p>
            <a:r>
              <a:rPr lang="en-US" sz="1400" b="1" dirty="0"/>
              <a:t>Matrix Evaluating 1) Significance in Growing Faith (Ministers) and 2) Frequency of Participation (Students)</a:t>
            </a:r>
          </a:p>
        </p:txBody>
      </p:sp>
      <p:sp>
        <p:nvSpPr>
          <p:cNvPr id="12" name="TextBox 11"/>
          <p:cNvSpPr txBox="1"/>
          <p:nvPr/>
        </p:nvSpPr>
        <p:spPr>
          <a:xfrm>
            <a:off x="44346" y="6566283"/>
            <a:ext cx="3606230" cy="215444"/>
          </a:xfrm>
          <a:prstGeom prst="rect">
            <a:avLst/>
          </a:prstGeom>
          <a:noFill/>
        </p:spPr>
        <p:txBody>
          <a:bodyPr wrap="square" rtlCol="0">
            <a:spAutoFit/>
          </a:bodyPr>
          <a:lstStyle/>
          <a:p>
            <a:r>
              <a:rPr lang="en-US" sz="800" b="1" dirty="0">
                <a:solidFill>
                  <a:schemeClr val="bg1"/>
                </a:solidFill>
                <a:latin typeface="Arial" charset="0"/>
                <a:ea typeface="Arial" charset="0"/>
                <a:cs typeface="Arial" charset="0"/>
              </a:rPr>
              <a:t>Campus Ministry Activities</a:t>
            </a:r>
          </a:p>
        </p:txBody>
      </p:sp>
      <p:sp>
        <p:nvSpPr>
          <p:cNvPr id="18" name="TextBox 6"/>
          <p:cNvSpPr txBox="1">
            <a:spLocks noChangeArrowheads="1"/>
          </p:cNvSpPr>
          <p:nvPr/>
        </p:nvSpPr>
        <p:spPr bwMode="auto">
          <a:xfrm>
            <a:off x="3228258" y="5813492"/>
            <a:ext cx="29718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pitchFamily="-110" charset="-128"/>
              </a:defRPr>
            </a:lvl1pPr>
            <a:lvl2pPr marL="742950" indent="-285750" eaLnBrk="0" hangingPunct="0">
              <a:defRPr sz="2400">
                <a:solidFill>
                  <a:schemeClr val="tx1"/>
                </a:solidFill>
                <a:latin typeface="Arial" charset="0"/>
                <a:ea typeface="ヒラギノ角ゴ Pro W3" pitchFamily="-110" charset="-128"/>
              </a:defRPr>
            </a:lvl2pPr>
            <a:lvl3pPr marL="1143000" indent="-228600" eaLnBrk="0" hangingPunct="0">
              <a:defRPr sz="2400">
                <a:solidFill>
                  <a:schemeClr val="tx1"/>
                </a:solidFill>
                <a:latin typeface="Arial" charset="0"/>
                <a:ea typeface="ヒラギノ角ゴ Pro W3" pitchFamily="-110" charset="-128"/>
              </a:defRPr>
            </a:lvl3pPr>
            <a:lvl4pPr marL="1600200" indent="-228600" eaLnBrk="0" hangingPunct="0">
              <a:defRPr sz="2400">
                <a:solidFill>
                  <a:schemeClr val="tx1"/>
                </a:solidFill>
                <a:latin typeface="Arial" charset="0"/>
                <a:ea typeface="ヒラギノ角ゴ Pro W3" pitchFamily="-110" charset="-128"/>
              </a:defRPr>
            </a:lvl4pPr>
            <a:lvl5pPr marL="2057400" indent="-228600" eaLnBrk="0" hangingPunct="0">
              <a:defRPr sz="2400">
                <a:solidFill>
                  <a:schemeClr val="tx1"/>
                </a:solidFill>
                <a:latin typeface="Arial" charset="0"/>
                <a:ea typeface="ヒラギノ角ゴ Pro W3" pitchFamily="-11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0" charset="-128"/>
              </a:defRPr>
            </a:lvl9pPr>
          </a:lstStyle>
          <a:p>
            <a:pPr algn="ctr"/>
            <a:r>
              <a:rPr lang="en-US" altLang="en-US" sz="1200" b="1" u="sng" dirty="0"/>
              <a:t>Ministers: Very Significant to Growth</a:t>
            </a:r>
          </a:p>
        </p:txBody>
      </p:sp>
      <p:sp>
        <p:nvSpPr>
          <p:cNvPr id="35" name="TextBox 6"/>
          <p:cNvSpPr txBox="1">
            <a:spLocks noChangeArrowheads="1"/>
          </p:cNvSpPr>
          <p:nvPr/>
        </p:nvSpPr>
        <p:spPr bwMode="auto">
          <a:xfrm>
            <a:off x="3007754" y="5532956"/>
            <a:ext cx="169989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pitchFamily="-110" charset="-128"/>
              </a:defRPr>
            </a:lvl1pPr>
            <a:lvl2pPr marL="742950" indent="-285750" eaLnBrk="0" hangingPunct="0">
              <a:defRPr sz="2400">
                <a:solidFill>
                  <a:schemeClr val="tx1"/>
                </a:solidFill>
                <a:latin typeface="Arial" charset="0"/>
                <a:ea typeface="ヒラギノ角ゴ Pro W3" pitchFamily="-110" charset="-128"/>
              </a:defRPr>
            </a:lvl2pPr>
            <a:lvl3pPr marL="1143000" indent="-228600" eaLnBrk="0" hangingPunct="0">
              <a:defRPr sz="2400">
                <a:solidFill>
                  <a:schemeClr val="tx1"/>
                </a:solidFill>
                <a:latin typeface="Arial" charset="0"/>
                <a:ea typeface="ヒラギノ角ゴ Pro W3" pitchFamily="-110" charset="-128"/>
              </a:defRPr>
            </a:lvl3pPr>
            <a:lvl4pPr marL="1600200" indent="-228600" eaLnBrk="0" hangingPunct="0">
              <a:defRPr sz="2400">
                <a:solidFill>
                  <a:schemeClr val="tx1"/>
                </a:solidFill>
                <a:latin typeface="Arial" charset="0"/>
                <a:ea typeface="ヒラギノ角ゴ Pro W3" pitchFamily="-110" charset="-128"/>
              </a:defRPr>
            </a:lvl4pPr>
            <a:lvl5pPr marL="2057400" indent="-228600" eaLnBrk="0" hangingPunct="0">
              <a:defRPr sz="2400">
                <a:solidFill>
                  <a:schemeClr val="tx1"/>
                </a:solidFill>
                <a:latin typeface="Arial" charset="0"/>
                <a:ea typeface="ヒラギノ角ゴ Pro W3" pitchFamily="-11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0" charset="-128"/>
              </a:defRPr>
            </a:lvl9pPr>
          </a:lstStyle>
          <a:p>
            <a:pPr algn="ctr"/>
            <a:r>
              <a:rPr lang="en-US" altLang="en-US" sz="1200" b="1" dirty="0"/>
              <a:t>Lower</a:t>
            </a:r>
          </a:p>
        </p:txBody>
      </p:sp>
      <p:sp>
        <p:nvSpPr>
          <p:cNvPr id="36" name="TextBox 6"/>
          <p:cNvSpPr txBox="1">
            <a:spLocks noChangeArrowheads="1"/>
          </p:cNvSpPr>
          <p:nvPr/>
        </p:nvSpPr>
        <p:spPr bwMode="auto">
          <a:xfrm>
            <a:off x="4707644" y="5532956"/>
            <a:ext cx="1682744"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pitchFamily="-110" charset="-128"/>
              </a:defRPr>
            </a:lvl1pPr>
            <a:lvl2pPr marL="742950" indent="-285750" eaLnBrk="0" hangingPunct="0">
              <a:defRPr sz="2400">
                <a:solidFill>
                  <a:schemeClr val="tx1"/>
                </a:solidFill>
                <a:latin typeface="Arial" charset="0"/>
                <a:ea typeface="ヒラギノ角ゴ Pro W3" pitchFamily="-110" charset="-128"/>
              </a:defRPr>
            </a:lvl2pPr>
            <a:lvl3pPr marL="1143000" indent="-228600" eaLnBrk="0" hangingPunct="0">
              <a:defRPr sz="2400">
                <a:solidFill>
                  <a:schemeClr val="tx1"/>
                </a:solidFill>
                <a:latin typeface="Arial" charset="0"/>
                <a:ea typeface="ヒラギノ角ゴ Pro W3" pitchFamily="-110" charset="-128"/>
              </a:defRPr>
            </a:lvl3pPr>
            <a:lvl4pPr marL="1600200" indent="-228600" eaLnBrk="0" hangingPunct="0">
              <a:defRPr sz="2400">
                <a:solidFill>
                  <a:schemeClr val="tx1"/>
                </a:solidFill>
                <a:latin typeface="Arial" charset="0"/>
                <a:ea typeface="ヒラギノ角ゴ Pro W3" pitchFamily="-110" charset="-128"/>
              </a:defRPr>
            </a:lvl4pPr>
            <a:lvl5pPr marL="2057400" indent="-228600" eaLnBrk="0" hangingPunct="0">
              <a:defRPr sz="2400">
                <a:solidFill>
                  <a:schemeClr val="tx1"/>
                </a:solidFill>
                <a:latin typeface="Arial" charset="0"/>
                <a:ea typeface="ヒラギノ角ゴ Pro W3" pitchFamily="-11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0" charset="-128"/>
              </a:defRPr>
            </a:lvl9pPr>
          </a:lstStyle>
          <a:p>
            <a:pPr algn="ctr"/>
            <a:r>
              <a:rPr lang="en-US" altLang="en-US" sz="1200" b="1" dirty="0"/>
              <a:t>Higher</a:t>
            </a:r>
          </a:p>
        </p:txBody>
      </p:sp>
      <p:cxnSp>
        <p:nvCxnSpPr>
          <p:cNvPr id="44" name="Straight Connector 43"/>
          <p:cNvCxnSpPr/>
          <p:nvPr/>
        </p:nvCxnSpPr>
        <p:spPr>
          <a:xfrm>
            <a:off x="5850755" y="2167945"/>
            <a:ext cx="26170" cy="160628"/>
          </a:xfrm>
          <a:prstGeom prst="line">
            <a:avLst/>
          </a:prstGeom>
          <a:ln>
            <a:solidFill>
              <a:srgbClr val="B31C5B"/>
            </a:solidFill>
          </a:ln>
        </p:spPr>
        <p:style>
          <a:lnRef idx="1">
            <a:schemeClr val="accent2"/>
          </a:lnRef>
          <a:fillRef idx="0">
            <a:schemeClr val="accent2"/>
          </a:fillRef>
          <a:effectRef idx="0">
            <a:schemeClr val="accent2"/>
          </a:effectRef>
          <a:fontRef idx="minor">
            <a:schemeClr val="tx1"/>
          </a:fontRef>
        </p:style>
      </p:cxnSp>
      <p:sp>
        <p:nvSpPr>
          <p:cNvPr id="24" name="TextBox 23"/>
          <p:cNvSpPr txBox="1"/>
          <p:nvPr/>
        </p:nvSpPr>
        <p:spPr>
          <a:xfrm>
            <a:off x="5217365" y="2344475"/>
            <a:ext cx="719033" cy="130036"/>
          </a:xfrm>
          <a:prstGeom prst="rect">
            <a:avLst/>
          </a:prstGeom>
          <a:solidFill>
            <a:schemeClr val="bg1"/>
          </a:solidFill>
        </p:spPr>
        <p:txBody>
          <a:bodyPr wrap="square" lIns="0" tIns="0" rIns="0" bIns="0" rtlCol="0">
            <a:spAutoFit/>
          </a:bodyPr>
          <a:lstStyle/>
          <a:p>
            <a:pPr algn="r">
              <a:lnSpc>
                <a:spcPts val="1000"/>
              </a:lnSpc>
            </a:pPr>
            <a:r>
              <a:rPr lang="en-US" sz="1000" dirty="0"/>
              <a:t>Mass*</a:t>
            </a:r>
            <a:endParaRPr lang="en-US" sz="1000" dirty="0">
              <a:solidFill>
                <a:schemeClr val="bg2"/>
              </a:solidFill>
            </a:endParaRPr>
          </a:p>
        </p:txBody>
      </p:sp>
      <p:sp>
        <p:nvSpPr>
          <p:cNvPr id="32" name="TextBox 31"/>
          <p:cNvSpPr txBox="1"/>
          <p:nvPr/>
        </p:nvSpPr>
        <p:spPr>
          <a:xfrm>
            <a:off x="0" y="6117626"/>
            <a:ext cx="4423452" cy="369332"/>
          </a:xfrm>
          <a:prstGeom prst="rect">
            <a:avLst/>
          </a:prstGeom>
          <a:noFill/>
        </p:spPr>
        <p:txBody>
          <a:bodyPr wrap="square" rtlCol="0">
            <a:spAutoFit/>
          </a:bodyPr>
          <a:lstStyle/>
          <a:p>
            <a:pPr marL="573088" indent="-573088"/>
            <a:r>
              <a:rPr lang="en-US" sz="900" dirty="0"/>
              <a:t>Q136, 116	Interest in additional training or formation focused on:</a:t>
            </a:r>
            <a:br>
              <a:rPr lang="is-IS" sz="900"/>
            </a:br>
            <a:r>
              <a:rPr lang="is-IS" sz="900"/>
              <a:t>Response options: Very, Moderately, Somewhat, A little, Not at all interested</a:t>
            </a:r>
            <a:endParaRPr lang="en-US" sz="900" dirty="0"/>
          </a:p>
        </p:txBody>
      </p:sp>
      <p:sp>
        <p:nvSpPr>
          <p:cNvPr id="33" name="TextBox 32"/>
          <p:cNvSpPr txBox="1"/>
          <p:nvPr/>
        </p:nvSpPr>
        <p:spPr>
          <a:xfrm>
            <a:off x="8465906" y="6256126"/>
            <a:ext cx="678094" cy="230832"/>
          </a:xfrm>
          <a:prstGeom prst="rect">
            <a:avLst/>
          </a:prstGeom>
          <a:noFill/>
        </p:spPr>
        <p:txBody>
          <a:bodyPr wrap="square" rtlCol="0">
            <a:spAutoFit/>
          </a:bodyPr>
          <a:lstStyle/>
          <a:p>
            <a:pPr marL="409575" indent="-409575" algn="r"/>
            <a:r>
              <a:rPr lang="en-US" sz="900" dirty="0"/>
              <a:t>n=1,047</a:t>
            </a:r>
          </a:p>
        </p:txBody>
      </p:sp>
      <p:sp>
        <p:nvSpPr>
          <p:cNvPr id="34" name="TextBox 33"/>
          <p:cNvSpPr txBox="1"/>
          <p:nvPr/>
        </p:nvSpPr>
        <p:spPr>
          <a:xfrm>
            <a:off x="6672514" y="3440686"/>
            <a:ext cx="1596842" cy="784830"/>
          </a:xfrm>
          <a:prstGeom prst="rect">
            <a:avLst/>
          </a:prstGeom>
          <a:noFill/>
        </p:spPr>
        <p:txBody>
          <a:bodyPr wrap="square" rtlCol="0">
            <a:spAutoFit/>
          </a:bodyPr>
          <a:lstStyle/>
          <a:p>
            <a:pPr marL="234950" indent="-234950">
              <a:tabLst>
                <a:tab pos="171450" algn="r"/>
              </a:tabLst>
            </a:pPr>
            <a:r>
              <a:rPr lang="en-US" sz="900" dirty="0"/>
              <a:t>	*	Weekly or more often</a:t>
            </a:r>
          </a:p>
          <a:p>
            <a:pPr marL="234950" indent="-234950">
              <a:tabLst>
                <a:tab pos="171450" algn="r"/>
              </a:tabLst>
            </a:pPr>
            <a:r>
              <a:rPr lang="en-US" sz="900" dirty="0"/>
              <a:t>	**	Not measured in Student survey</a:t>
            </a:r>
          </a:p>
          <a:p>
            <a:pPr marL="234950" indent="-234950">
              <a:tabLst>
                <a:tab pos="171450" algn="r"/>
              </a:tabLst>
            </a:pPr>
            <a:r>
              <a:rPr lang="en-US" sz="900" dirty="0"/>
              <a:t>	***	Not measured in Campus Minister survey</a:t>
            </a:r>
          </a:p>
        </p:txBody>
      </p:sp>
      <p:sp>
        <p:nvSpPr>
          <p:cNvPr id="46" name="TextBox 45"/>
          <p:cNvSpPr txBox="1"/>
          <p:nvPr/>
        </p:nvSpPr>
        <p:spPr>
          <a:xfrm>
            <a:off x="5139650" y="3363347"/>
            <a:ext cx="726343" cy="128240"/>
          </a:xfrm>
          <a:prstGeom prst="rect">
            <a:avLst/>
          </a:prstGeom>
          <a:solidFill>
            <a:schemeClr val="bg1"/>
          </a:solidFill>
        </p:spPr>
        <p:txBody>
          <a:bodyPr wrap="square" lIns="0" tIns="0" rIns="0" bIns="0" rtlCol="0">
            <a:spAutoFit/>
          </a:bodyPr>
          <a:lstStyle/>
          <a:p>
            <a:pPr>
              <a:lnSpc>
                <a:spcPts val="1000"/>
              </a:lnSpc>
            </a:pPr>
            <a:r>
              <a:rPr lang="en-US" sz="1000"/>
              <a:t>Small Groups</a:t>
            </a:r>
            <a:endParaRPr lang="en-US" sz="1000" dirty="0">
              <a:solidFill>
                <a:schemeClr val="bg2"/>
              </a:solidFill>
            </a:endParaRPr>
          </a:p>
        </p:txBody>
      </p:sp>
      <p:sp>
        <p:nvSpPr>
          <p:cNvPr id="47" name="TextBox 46"/>
          <p:cNvSpPr txBox="1"/>
          <p:nvPr/>
        </p:nvSpPr>
        <p:spPr>
          <a:xfrm>
            <a:off x="3611211" y="4822633"/>
            <a:ext cx="940577" cy="256480"/>
          </a:xfrm>
          <a:prstGeom prst="rect">
            <a:avLst/>
          </a:prstGeom>
          <a:solidFill>
            <a:schemeClr val="bg1"/>
          </a:solidFill>
        </p:spPr>
        <p:txBody>
          <a:bodyPr wrap="square" lIns="0" tIns="0" rIns="0" bIns="0" rtlCol="0">
            <a:spAutoFit/>
          </a:bodyPr>
          <a:lstStyle/>
          <a:p>
            <a:pPr>
              <a:lnSpc>
                <a:spcPts val="1000"/>
              </a:lnSpc>
            </a:pPr>
            <a:r>
              <a:rPr lang="en-US" sz="1000" dirty="0"/>
              <a:t>Catechesis/ Sacramental Prep</a:t>
            </a:r>
            <a:endParaRPr lang="en-US" sz="1000" dirty="0">
              <a:solidFill>
                <a:schemeClr val="bg2"/>
              </a:solidFill>
            </a:endParaRPr>
          </a:p>
        </p:txBody>
      </p:sp>
      <p:sp>
        <p:nvSpPr>
          <p:cNvPr id="48" name="TextBox 47"/>
          <p:cNvSpPr txBox="1"/>
          <p:nvPr/>
        </p:nvSpPr>
        <p:spPr>
          <a:xfrm>
            <a:off x="3069909" y="4160498"/>
            <a:ext cx="1228268" cy="130036"/>
          </a:xfrm>
          <a:prstGeom prst="rect">
            <a:avLst/>
          </a:prstGeom>
          <a:solidFill>
            <a:schemeClr val="bg1"/>
          </a:solidFill>
        </p:spPr>
        <p:txBody>
          <a:bodyPr wrap="square" lIns="0" tIns="0" rIns="0" bIns="0" rtlCol="0">
            <a:spAutoFit/>
          </a:bodyPr>
          <a:lstStyle/>
          <a:p>
            <a:pPr algn="ctr">
              <a:lnSpc>
                <a:spcPts val="1000"/>
              </a:lnSpc>
            </a:pPr>
            <a:r>
              <a:rPr lang="en-US" sz="1000"/>
              <a:t>Men’s/Women’s Group</a:t>
            </a:r>
            <a:endParaRPr lang="en-US" sz="1000" dirty="0">
              <a:solidFill>
                <a:schemeClr val="bg2"/>
              </a:solidFill>
            </a:endParaRPr>
          </a:p>
        </p:txBody>
      </p:sp>
      <p:sp>
        <p:nvSpPr>
          <p:cNvPr id="50" name="TextBox 49"/>
          <p:cNvSpPr txBox="1"/>
          <p:nvPr/>
        </p:nvSpPr>
        <p:spPr>
          <a:xfrm>
            <a:off x="3601007" y="2774137"/>
            <a:ext cx="677981" cy="130036"/>
          </a:xfrm>
          <a:prstGeom prst="rect">
            <a:avLst/>
          </a:prstGeom>
          <a:solidFill>
            <a:schemeClr val="bg1"/>
          </a:solidFill>
        </p:spPr>
        <p:txBody>
          <a:bodyPr wrap="square" lIns="0" tIns="0" rIns="0" bIns="0" rtlCol="0">
            <a:spAutoFit/>
          </a:bodyPr>
          <a:lstStyle/>
          <a:p>
            <a:pPr algn="ctr">
              <a:lnSpc>
                <a:spcPts val="1000"/>
              </a:lnSpc>
            </a:pPr>
            <a:r>
              <a:rPr lang="en-US" sz="1000"/>
              <a:t>Social Events</a:t>
            </a:r>
            <a:endParaRPr lang="en-US" sz="1000" dirty="0">
              <a:solidFill>
                <a:schemeClr val="bg2"/>
              </a:solidFill>
            </a:endParaRPr>
          </a:p>
        </p:txBody>
      </p:sp>
      <p:sp>
        <p:nvSpPr>
          <p:cNvPr id="51" name="TextBox 50"/>
          <p:cNvSpPr txBox="1"/>
          <p:nvPr/>
        </p:nvSpPr>
        <p:spPr>
          <a:xfrm>
            <a:off x="3076417" y="3341133"/>
            <a:ext cx="1110776" cy="258276"/>
          </a:xfrm>
          <a:prstGeom prst="rect">
            <a:avLst/>
          </a:prstGeom>
          <a:solidFill>
            <a:schemeClr val="bg1"/>
          </a:solidFill>
        </p:spPr>
        <p:txBody>
          <a:bodyPr wrap="square" lIns="0" tIns="0" rIns="0" bIns="0" rtlCol="0">
            <a:spAutoFit/>
          </a:bodyPr>
          <a:lstStyle/>
          <a:p>
            <a:pPr>
              <a:lnSpc>
                <a:spcPts val="1000"/>
              </a:lnSpc>
            </a:pPr>
            <a:r>
              <a:rPr lang="en-US" sz="1000" dirty="0"/>
              <a:t>Praise &amp; Worship, Art&amp; Music***</a:t>
            </a:r>
            <a:endParaRPr lang="en-US" sz="1000" dirty="0">
              <a:solidFill>
                <a:schemeClr val="bg2"/>
              </a:solidFill>
            </a:endParaRPr>
          </a:p>
        </p:txBody>
      </p:sp>
      <p:sp>
        <p:nvSpPr>
          <p:cNvPr id="45" name="TextBox 44"/>
          <p:cNvSpPr txBox="1"/>
          <p:nvPr/>
        </p:nvSpPr>
        <p:spPr>
          <a:xfrm>
            <a:off x="5069287" y="4450249"/>
            <a:ext cx="830492" cy="256480"/>
          </a:xfrm>
          <a:prstGeom prst="rect">
            <a:avLst/>
          </a:prstGeom>
          <a:solidFill>
            <a:schemeClr val="bg1"/>
          </a:solidFill>
        </p:spPr>
        <p:txBody>
          <a:bodyPr wrap="square" lIns="0" tIns="0" rIns="0" bIns="0" rtlCol="0">
            <a:spAutoFit/>
          </a:bodyPr>
          <a:lstStyle/>
          <a:p>
            <a:pPr>
              <a:lnSpc>
                <a:spcPts val="1000"/>
              </a:lnSpc>
            </a:pPr>
            <a:r>
              <a:rPr lang="en-US" sz="1000" dirty="0"/>
              <a:t>Discipleship/ </a:t>
            </a:r>
            <a:r>
              <a:rPr lang="en-US" sz="1000"/>
              <a:t>1-on-1 Mentoring</a:t>
            </a:r>
            <a:endParaRPr lang="en-US" sz="1000" dirty="0">
              <a:solidFill>
                <a:schemeClr val="bg2"/>
              </a:solidFill>
            </a:endParaRPr>
          </a:p>
        </p:txBody>
      </p:sp>
      <p:sp>
        <p:nvSpPr>
          <p:cNvPr id="53" name="TextBox 52"/>
          <p:cNvSpPr txBox="1"/>
          <p:nvPr/>
        </p:nvSpPr>
        <p:spPr>
          <a:xfrm>
            <a:off x="5122778" y="4997488"/>
            <a:ext cx="621871" cy="130036"/>
          </a:xfrm>
          <a:prstGeom prst="rect">
            <a:avLst/>
          </a:prstGeom>
          <a:solidFill>
            <a:schemeClr val="bg1"/>
          </a:solidFill>
        </p:spPr>
        <p:txBody>
          <a:bodyPr wrap="square" lIns="0" tIns="0" rIns="0" bIns="0" rtlCol="0">
            <a:spAutoFit/>
          </a:bodyPr>
          <a:lstStyle/>
          <a:p>
            <a:pPr>
              <a:lnSpc>
                <a:spcPts val="1000"/>
              </a:lnSpc>
            </a:pPr>
            <a:r>
              <a:rPr lang="en-US" sz="1000"/>
              <a:t>Retreats**</a:t>
            </a:r>
            <a:endParaRPr lang="en-US" sz="1000" dirty="0">
              <a:solidFill>
                <a:schemeClr val="bg2"/>
              </a:solidFill>
            </a:endParaRPr>
          </a:p>
        </p:txBody>
      </p:sp>
      <p:cxnSp>
        <p:nvCxnSpPr>
          <p:cNvPr id="54" name="Straight Connector 53"/>
          <p:cNvCxnSpPr/>
          <p:nvPr/>
        </p:nvCxnSpPr>
        <p:spPr>
          <a:xfrm>
            <a:off x="5149175" y="5111825"/>
            <a:ext cx="0" cy="137160"/>
          </a:xfrm>
          <a:prstGeom prst="line">
            <a:avLst/>
          </a:prstGeom>
          <a:ln>
            <a:solidFill>
              <a:srgbClr val="B31C5B"/>
            </a:solidFill>
          </a:ln>
        </p:spPr>
        <p:style>
          <a:lnRef idx="1">
            <a:schemeClr val="accent2"/>
          </a:lnRef>
          <a:fillRef idx="0">
            <a:schemeClr val="accent2"/>
          </a:fillRef>
          <a:effectRef idx="0">
            <a:schemeClr val="accent2"/>
          </a:effectRef>
          <a:fontRef idx="minor">
            <a:schemeClr val="tx1"/>
          </a:fontRef>
        </p:style>
      </p:cxnSp>
      <p:cxnSp>
        <p:nvCxnSpPr>
          <p:cNvPr id="55" name="Straight Connector 54"/>
          <p:cNvCxnSpPr/>
          <p:nvPr/>
        </p:nvCxnSpPr>
        <p:spPr>
          <a:xfrm>
            <a:off x="3636581" y="5062506"/>
            <a:ext cx="0" cy="137160"/>
          </a:xfrm>
          <a:prstGeom prst="line">
            <a:avLst/>
          </a:prstGeom>
          <a:ln>
            <a:solidFill>
              <a:srgbClr val="B31C5B"/>
            </a:solidFill>
          </a:ln>
        </p:spPr>
        <p:style>
          <a:lnRef idx="1">
            <a:schemeClr val="accent2"/>
          </a:lnRef>
          <a:fillRef idx="0">
            <a:schemeClr val="accent2"/>
          </a:fillRef>
          <a:effectRef idx="0">
            <a:schemeClr val="accent2"/>
          </a:effectRef>
          <a:fontRef idx="minor">
            <a:schemeClr val="tx1"/>
          </a:fontRef>
        </p:style>
      </p:cxnSp>
      <p:sp>
        <p:nvSpPr>
          <p:cNvPr id="56" name="TextBox 55"/>
          <p:cNvSpPr txBox="1"/>
          <p:nvPr/>
        </p:nvSpPr>
        <p:spPr>
          <a:xfrm>
            <a:off x="3055197" y="4532622"/>
            <a:ext cx="754803" cy="256480"/>
          </a:xfrm>
          <a:prstGeom prst="rect">
            <a:avLst/>
          </a:prstGeom>
          <a:solidFill>
            <a:schemeClr val="bg1"/>
          </a:solidFill>
        </p:spPr>
        <p:txBody>
          <a:bodyPr wrap="square" lIns="0" tIns="0" rIns="0" bIns="0" rtlCol="0">
            <a:spAutoFit/>
          </a:bodyPr>
          <a:lstStyle/>
          <a:p>
            <a:pPr>
              <a:lnSpc>
                <a:spcPts val="1000"/>
              </a:lnSpc>
            </a:pPr>
            <a:r>
              <a:rPr lang="en-US" sz="1000" dirty="0"/>
              <a:t>Communities/ Households**</a:t>
            </a:r>
            <a:endParaRPr lang="en-US" sz="1000" dirty="0">
              <a:solidFill>
                <a:schemeClr val="bg2"/>
              </a:solidFill>
            </a:endParaRPr>
          </a:p>
        </p:txBody>
      </p:sp>
      <p:cxnSp>
        <p:nvCxnSpPr>
          <p:cNvPr id="58" name="Straight Connector 57"/>
          <p:cNvCxnSpPr/>
          <p:nvPr/>
        </p:nvCxnSpPr>
        <p:spPr>
          <a:xfrm>
            <a:off x="3109531" y="4790031"/>
            <a:ext cx="0" cy="457200"/>
          </a:xfrm>
          <a:prstGeom prst="line">
            <a:avLst/>
          </a:prstGeom>
          <a:ln>
            <a:solidFill>
              <a:srgbClr val="B31C5B"/>
            </a:solidFill>
          </a:ln>
        </p:spPr>
        <p:style>
          <a:lnRef idx="1">
            <a:schemeClr val="accent2"/>
          </a:lnRef>
          <a:fillRef idx="0">
            <a:schemeClr val="accent2"/>
          </a:fillRef>
          <a:effectRef idx="0">
            <a:schemeClr val="accent2"/>
          </a:effectRef>
          <a:fontRef idx="minor">
            <a:schemeClr val="tx1"/>
          </a:fontRef>
        </p:style>
      </p:cxnSp>
      <p:sp>
        <p:nvSpPr>
          <p:cNvPr id="49" name="TextBox 6"/>
          <p:cNvSpPr txBox="1">
            <a:spLocks noChangeArrowheads="1"/>
          </p:cNvSpPr>
          <p:nvPr/>
        </p:nvSpPr>
        <p:spPr bwMode="auto">
          <a:xfrm>
            <a:off x="626931" y="3465782"/>
            <a:ext cx="185883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pitchFamily="-110" charset="-128"/>
              </a:defRPr>
            </a:lvl1pPr>
            <a:lvl2pPr marL="742950" indent="-285750" eaLnBrk="0" hangingPunct="0">
              <a:defRPr sz="2400">
                <a:solidFill>
                  <a:schemeClr val="tx1"/>
                </a:solidFill>
                <a:latin typeface="Arial" charset="0"/>
                <a:ea typeface="ヒラギノ角ゴ Pro W3" pitchFamily="-110" charset="-128"/>
              </a:defRPr>
            </a:lvl2pPr>
            <a:lvl3pPr marL="1143000" indent="-228600" eaLnBrk="0" hangingPunct="0">
              <a:defRPr sz="2400">
                <a:solidFill>
                  <a:schemeClr val="tx1"/>
                </a:solidFill>
                <a:latin typeface="Arial" charset="0"/>
                <a:ea typeface="ヒラギノ角ゴ Pro W3" pitchFamily="-110" charset="-128"/>
              </a:defRPr>
            </a:lvl3pPr>
            <a:lvl4pPr marL="1600200" indent="-228600" eaLnBrk="0" hangingPunct="0">
              <a:defRPr sz="2400">
                <a:solidFill>
                  <a:schemeClr val="tx1"/>
                </a:solidFill>
                <a:latin typeface="Arial" charset="0"/>
                <a:ea typeface="ヒラギノ角ゴ Pro W3" pitchFamily="-110" charset="-128"/>
              </a:defRPr>
            </a:lvl4pPr>
            <a:lvl5pPr marL="2057400" indent="-228600" eaLnBrk="0" hangingPunct="0">
              <a:defRPr sz="2400">
                <a:solidFill>
                  <a:schemeClr val="tx1"/>
                </a:solidFill>
                <a:latin typeface="Arial" charset="0"/>
                <a:ea typeface="ヒラギノ角ゴ Pro W3" pitchFamily="-11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0" charset="-128"/>
              </a:defRPr>
            </a:lvl9pPr>
          </a:lstStyle>
          <a:p>
            <a:pPr algn="ctr"/>
            <a:r>
              <a:rPr lang="en-US" altLang="en-US" sz="1200" b="1" dirty="0"/>
              <a:t>Students: Participate</a:t>
            </a:r>
            <a:br>
              <a:rPr lang="en-US" altLang="en-US" sz="1200" b="1" dirty="0"/>
            </a:br>
            <a:r>
              <a:rPr lang="en-US" altLang="en-US" sz="1200" b="1" u="sng" dirty="0"/>
              <a:t>Monthly</a:t>
            </a:r>
            <a:r>
              <a:rPr lang="en-US" altLang="en-US" sz="1200" b="1" dirty="0"/>
              <a:t> or More Often</a:t>
            </a:r>
            <a:endParaRPr lang="en-US" altLang="en-US" sz="1200" b="1" u="sng" dirty="0"/>
          </a:p>
        </p:txBody>
      </p:sp>
      <p:sp>
        <p:nvSpPr>
          <p:cNvPr id="52" name="TextBox 6"/>
          <p:cNvSpPr txBox="1">
            <a:spLocks noChangeArrowheads="1"/>
          </p:cNvSpPr>
          <p:nvPr/>
        </p:nvSpPr>
        <p:spPr bwMode="auto">
          <a:xfrm>
            <a:off x="2233245" y="2749187"/>
            <a:ext cx="73152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pitchFamily="-110" charset="-128"/>
              </a:defRPr>
            </a:lvl1pPr>
            <a:lvl2pPr marL="742950" indent="-285750" eaLnBrk="0" hangingPunct="0">
              <a:defRPr sz="2400">
                <a:solidFill>
                  <a:schemeClr val="tx1"/>
                </a:solidFill>
                <a:latin typeface="Arial" charset="0"/>
                <a:ea typeface="ヒラギノ角ゴ Pro W3" pitchFamily="-110" charset="-128"/>
              </a:defRPr>
            </a:lvl2pPr>
            <a:lvl3pPr marL="1143000" indent="-228600" eaLnBrk="0" hangingPunct="0">
              <a:defRPr sz="2400">
                <a:solidFill>
                  <a:schemeClr val="tx1"/>
                </a:solidFill>
                <a:latin typeface="Arial" charset="0"/>
                <a:ea typeface="ヒラギノ角ゴ Pro W3" pitchFamily="-110" charset="-128"/>
              </a:defRPr>
            </a:lvl3pPr>
            <a:lvl4pPr marL="1600200" indent="-228600" eaLnBrk="0" hangingPunct="0">
              <a:defRPr sz="2400">
                <a:solidFill>
                  <a:schemeClr val="tx1"/>
                </a:solidFill>
                <a:latin typeface="Arial" charset="0"/>
                <a:ea typeface="ヒラギノ角ゴ Pro W3" pitchFamily="-110" charset="-128"/>
              </a:defRPr>
            </a:lvl4pPr>
            <a:lvl5pPr marL="2057400" indent="-228600" eaLnBrk="0" hangingPunct="0">
              <a:defRPr sz="2400">
                <a:solidFill>
                  <a:schemeClr val="tx1"/>
                </a:solidFill>
                <a:latin typeface="Arial" charset="0"/>
                <a:ea typeface="ヒラギノ角ゴ Pro W3" pitchFamily="-11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0" charset="-128"/>
              </a:defRPr>
            </a:lvl9pPr>
          </a:lstStyle>
          <a:p>
            <a:pPr algn="r"/>
            <a:r>
              <a:rPr lang="en-US" altLang="en-US" sz="1200" b="1" dirty="0"/>
              <a:t>Higher  </a:t>
            </a:r>
          </a:p>
        </p:txBody>
      </p:sp>
      <p:sp>
        <p:nvSpPr>
          <p:cNvPr id="57" name="TextBox 6"/>
          <p:cNvSpPr txBox="1">
            <a:spLocks noChangeArrowheads="1"/>
          </p:cNvSpPr>
          <p:nvPr/>
        </p:nvSpPr>
        <p:spPr bwMode="auto">
          <a:xfrm>
            <a:off x="2233245" y="4368576"/>
            <a:ext cx="73152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pitchFamily="-110" charset="-128"/>
              </a:defRPr>
            </a:lvl1pPr>
            <a:lvl2pPr marL="742950" indent="-285750" eaLnBrk="0" hangingPunct="0">
              <a:defRPr sz="2400">
                <a:solidFill>
                  <a:schemeClr val="tx1"/>
                </a:solidFill>
                <a:latin typeface="Arial" charset="0"/>
                <a:ea typeface="ヒラギノ角ゴ Pro W3" pitchFamily="-110" charset="-128"/>
              </a:defRPr>
            </a:lvl2pPr>
            <a:lvl3pPr marL="1143000" indent="-228600" eaLnBrk="0" hangingPunct="0">
              <a:defRPr sz="2400">
                <a:solidFill>
                  <a:schemeClr val="tx1"/>
                </a:solidFill>
                <a:latin typeface="Arial" charset="0"/>
                <a:ea typeface="ヒラギノ角ゴ Pro W3" pitchFamily="-110" charset="-128"/>
              </a:defRPr>
            </a:lvl3pPr>
            <a:lvl4pPr marL="1600200" indent="-228600" eaLnBrk="0" hangingPunct="0">
              <a:defRPr sz="2400">
                <a:solidFill>
                  <a:schemeClr val="tx1"/>
                </a:solidFill>
                <a:latin typeface="Arial" charset="0"/>
                <a:ea typeface="ヒラギノ角ゴ Pro W3" pitchFamily="-110" charset="-128"/>
              </a:defRPr>
            </a:lvl4pPr>
            <a:lvl5pPr marL="2057400" indent="-228600" eaLnBrk="0" hangingPunct="0">
              <a:defRPr sz="2400">
                <a:solidFill>
                  <a:schemeClr val="tx1"/>
                </a:solidFill>
                <a:latin typeface="Arial" charset="0"/>
                <a:ea typeface="ヒラギノ角ゴ Pro W3" pitchFamily="-11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0" charset="-128"/>
              </a:defRPr>
            </a:lvl9pPr>
          </a:lstStyle>
          <a:p>
            <a:pPr algn="r"/>
            <a:r>
              <a:rPr lang="en-US" altLang="en-US" sz="1200" b="1" dirty="0"/>
              <a:t>Lower</a:t>
            </a:r>
          </a:p>
        </p:txBody>
      </p:sp>
      <p:sp>
        <p:nvSpPr>
          <p:cNvPr id="2" name="Diamond 1"/>
          <p:cNvSpPr>
            <a:spLocks noChangeAspect="1"/>
          </p:cNvSpPr>
          <p:nvPr/>
        </p:nvSpPr>
        <p:spPr>
          <a:xfrm>
            <a:off x="6817182" y="4007481"/>
            <a:ext cx="118872" cy="11887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a:spLocks noChangeAspect="1"/>
          </p:cNvSpPr>
          <p:nvPr/>
        </p:nvSpPr>
        <p:spPr>
          <a:xfrm>
            <a:off x="6817182" y="3706341"/>
            <a:ext cx="118872" cy="118872"/>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44442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8767" y="1443399"/>
            <a:ext cx="7813966" cy="707886"/>
          </a:xfrm>
          <a:prstGeom prst="rect">
            <a:avLst/>
          </a:prstGeom>
          <a:noFill/>
        </p:spPr>
        <p:txBody>
          <a:bodyPr wrap="square" rtlCol="0">
            <a:spAutoFit/>
          </a:bodyPr>
          <a:lstStyle/>
          <a:p>
            <a:r>
              <a:rPr lang="en-US" sz="4000" b="1" dirty="0">
                <a:solidFill>
                  <a:srgbClr val="B31C5B"/>
                </a:solidFill>
                <a:latin typeface="Arial" charset="0"/>
                <a:ea typeface="Arial" charset="0"/>
                <a:cs typeface="Arial" charset="0"/>
              </a:rPr>
              <a:t>Personal Struggles: Students</a:t>
            </a:r>
            <a:endParaRPr lang="en-US" sz="4000" dirty="0">
              <a:solidFill>
                <a:srgbClr val="B31C5B"/>
              </a:solidFill>
            </a:endParaRPr>
          </a:p>
        </p:txBody>
      </p:sp>
      <p:sp>
        <p:nvSpPr>
          <p:cNvPr id="2" name="Rectangle 1"/>
          <p:cNvSpPr/>
          <p:nvPr/>
        </p:nvSpPr>
        <p:spPr>
          <a:xfrm>
            <a:off x="0" y="2281646"/>
            <a:ext cx="9144000" cy="4576354"/>
          </a:xfrm>
          <a:prstGeom prst="rect">
            <a:avLst/>
          </a:prstGeom>
          <a:blipFill dpi="0"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8648700" y="28574"/>
            <a:ext cx="466725" cy="60007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979685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0" y="6490010"/>
            <a:ext cx="9143999" cy="367990"/>
          </a:xfrm>
          <a:prstGeom prst="rect">
            <a:avLst/>
          </a:prstGeom>
          <a:solidFill>
            <a:srgbClr val="B2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5373384" y="6577570"/>
            <a:ext cx="3606230" cy="215444"/>
          </a:xfrm>
          <a:prstGeom prst="rect">
            <a:avLst/>
          </a:prstGeom>
          <a:noFill/>
        </p:spPr>
        <p:txBody>
          <a:bodyPr wrap="square" rtlCol="0">
            <a:spAutoFit/>
          </a:bodyPr>
          <a:lstStyle/>
          <a:p>
            <a:pPr algn="r"/>
            <a:fld id="{D87A6DA5-A49C-AE44-90B5-FA07B3D6FBAE}" type="slidenum">
              <a:rPr lang="en-US" sz="800" b="1" smtClean="0">
                <a:solidFill>
                  <a:schemeClr val="bg1"/>
                </a:solidFill>
                <a:latin typeface="Arial" charset="0"/>
                <a:ea typeface="Arial" charset="0"/>
                <a:cs typeface="Arial" charset="0"/>
              </a:rPr>
              <a:t>42</a:t>
            </a:fld>
            <a:endParaRPr lang="en-US" sz="800" b="1" dirty="0">
              <a:solidFill>
                <a:schemeClr val="bg1"/>
              </a:solidFill>
              <a:latin typeface="Arial" charset="0"/>
              <a:ea typeface="Arial" charset="0"/>
              <a:cs typeface="Arial" charset="0"/>
            </a:endParaRPr>
          </a:p>
        </p:txBody>
      </p:sp>
      <p:sp>
        <p:nvSpPr>
          <p:cNvPr id="15" name="TextBox 14"/>
          <p:cNvSpPr txBox="1"/>
          <p:nvPr/>
        </p:nvSpPr>
        <p:spPr>
          <a:xfrm>
            <a:off x="44346" y="6566283"/>
            <a:ext cx="3606230" cy="215444"/>
          </a:xfrm>
          <a:prstGeom prst="rect">
            <a:avLst/>
          </a:prstGeom>
          <a:noFill/>
        </p:spPr>
        <p:txBody>
          <a:bodyPr wrap="square" rtlCol="0">
            <a:spAutoFit/>
          </a:bodyPr>
          <a:lstStyle/>
          <a:p>
            <a:r>
              <a:rPr lang="en-US" sz="800" b="1" dirty="0">
                <a:solidFill>
                  <a:schemeClr val="bg1"/>
                </a:solidFill>
                <a:latin typeface="Arial" charset="0"/>
                <a:ea typeface="Arial" charset="0"/>
                <a:cs typeface="Arial" charset="0"/>
              </a:rPr>
              <a:t>Personal Struggles</a:t>
            </a:r>
          </a:p>
        </p:txBody>
      </p:sp>
      <p:sp>
        <p:nvSpPr>
          <p:cNvPr id="16" name="TextBox 15"/>
          <p:cNvSpPr txBox="1"/>
          <p:nvPr/>
        </p:nvSpPr>
        <p:spPr>
          <a:xfrm>
            <a:off x="5373384" y="6577570"/>
            <a:ext cx="3606230" cy="215444"/>
          </a:xfrm>
          <a:prstGeom prst="rect">
            <a:avLst/>
          </a:prstGeom>
          <a:noFill/>
        </p:spPr>
        <p:txBody>
          <a:bodyPr wrap="square" rtlCol="0">
            <a:spAutoFit/>
          </a:bodyPr>
          <a:lstStyle/>
          <a:p>
            <a:pPr algn="r"/>
            <a:fld id="{6AA631CD-0ED6-5241-B04D-327E06B10D85}" type="slidenum">
              <a:rPr lang="en-US" sz="800" b="1">
                <a:solidFill>
                  <a:schemeClr val="bg1"/>
                </a:solidFill>
                <a:latin typeface="Arial" charset="0"/>
                <a:ea typeface="Arial" charset="0"/>
                <a:cs typeface="Arial" charset="0"/>
              </a:rPr>
              <a:t>42</a:t>
            </a:fld>
            <a:endParaRPr lang="en-US" sz="800" b="1" dirty="0">
              <a:solidFill>
                <a:schemeClr val="bg1"/>
              </a:solidFill>
              <a:latin typeface="Arial" charset="0"/>
              <a:ea typeface="Arial" charset="0"/>
              <a:cs typeface="Arial" charset="0"/>
            </a:endParaRPr>
          </a:p>
        </p:txBody>
      </p:sp>
      <p:sp>
        <p:nvSpPr>
          <p:cNvPr id="21" name="TextBox 20"/>
          <p:cNvSpPr txBox="1"/>
          <p:nvPr/>
        </p:nvSpPr>
        <p:spPr>
          <a:xfrm>
            <a:off x="414779" y="102742"/>
            <a:ext cx="8051127" cy="1078024"/>
          </a:xfrm>
          <a:prstGeom prst="rect">
            <a:avLst/>
          </a:prstGeom>
          <a:noFill/>
        </p:spPr>
        <p:txBody>
          <a:bodyPr wrap="square" rtlCol="0" anchor="b" anchorCtr="0">
            <a:normAutofit fontScale="92500" lnSpcReduction="20000"/>
          </a:bodyPr>
          <a:lstStyle/>
          <a:p>
            <a:r>
              <a:rPr lang="en-US" sz="2800" b="1" dirty="0">
                <a:solidFill>
                  <a:srgbClr val="B2005C"/>
                </a:solidFill>
                <a:latin typeface="Arial" charset="0"/>
                <a:ea typeface="Arial" charset="0"/>
                <a:cs typeface="Arial" charset="0"/>
              </a:rPr>
              <a:t>In the student questionnaire, we measured several potential areas where students personally struggled.</a:t>
            </a:r>
          </a:p>
        </p:txBody>
      </p:sp>
      <p:sp>
        <p:nvSpPr>
          <p:cNvPr id="2" name="TextBox 1"/>
          <p:cNvSpPr txBox="1"/>
          <p:nvPr/>
        </p:nvSpPr>
        <p:spPr>
          <a:xfrm>
            <a:off x="678094" y="1268701"/>
            <a:ext cx="7787812" cy="646331"/>
          </a:xfrm>
          <a:prstGeom prst="rect">
            <a:avLst/>
          </a:prstGeom>
          <a:noFill/>
        </p:spPr>
        <p:txBody>
          <a:bodyPr wrap="square" rtlCol="0">
            <a:spAutoFit/>
          </a:bodyPr>
          <a:lstStyle/>
          <a:p>
            <a:r>
              <a:rPr lang="en-US" dirty="0"/>
              <a:t>While not categorized in this way for students, this method of organizing the items helps to evaluate the results.</a:t>
            </a:r>
          </a:p>
        </p:txBody>
      </p:sp>
      <p:sp>
        <p:nvSpPr>
          <p:cNvPr id="6" name="Freeform 5"/>
          <p:cNvSpPr/>
          <p:nvPr/>
        </p:nvSpPr>
        <p:spPr>
          <a:xfrm>
            <a:off x="1218026" y="2171137"/>
            <a:ext cx="2130552" cy="551259"/>
          </a:xfrm>
          <a:custGeom>
            <a:avLst/>
            <a:gdLst>
              <a:gd name="connsiteX0" fmla="*/ 0 w 1378148"/>
              <a:gd name="connsiteY0" fmla="*/ 0 h 551259"/>
              <a:gd name="connsiteX1" fmla="*/ 1378148 w 1378148"/>
              <a:gd name="connsiteY1" fmla="*/ 0 h 551259"/>
              <a:gd name="connsiteX2" fmla="*/ 1378148 w 1378148"/>
              <a:gd name="connsiteY2" fmla="*/ 551259 h 551259"/>
              <a:gd name="connsiteX3" fmla="*/ 0 w 1378148"/>
              <a:gd name="connsiteY3" fmla="*/ 551259 h 551259"/>
              <a:gd name="connsiteX4" fmla="*/ 0 w 1378148"/>
              <a:gd name="connsiteY4" fmla="*/ 0 h 55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8148" h="551259">
                <a:moveTo>
                  <a:pt x="0" y="0"/>
                </a:moveTo>
                <a:lnTo>
                  <a:pt x="1378148" y="0"/>
                </a:lnTo>
                <a:lnTo>
                  <a:pt x="1378148" y="551259"/>
                </a:lnTo>
                <a:lnTo>
                  <a:pt x="0" y="551259"/>
                </a:lnTo>
                <a:lnTo>
                  <a:pt x="0" y="0"/>
                </a:lnTo>
                <a:close/>
              </a:path>
            </a:pathLst>
          </a:custGeom>
          <a:solidFill>
            <a:srgbClr val="25AAE1"/>
          </a:solidFill>
          <a:ln>
            <a:no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kern="1200" dirty="0"/>
              <a:t>Self-oriented</a:t>
            </a:r>
          </a:p>
        </p:txBody>
      </p:sp>
      <p:sp>
        <p:nvSpPr>
          <p:cNvPr id="7" name="Freeform 6"/>
          <p:cNvSpPr/>
          <p:nvPr/>
        </p:nvSpPr>
        <p:spPr>
          <a:xfrm>
            <a:off x="1218026" y="2722395"/>
            <a:ext cx="2130552" cy="2345993"/>
          </a:xfrm>
          <a:custGeom>
            <a:avLst/>
            <a:gdLst>
              <a:gd name="connsiteX0" fmla="*/ 0 w 1378148"/>
              <a:gd name="connsiteY0" fmla="*/ 0 h 1054080"/>
              <a:gd name="connsiteX1" fmla="*/ 1378148 w 1378148"/>
              <a:gd name="connsiteY1" fmla="*/ 0 h 1054080"/>
              <a:gd name="connsiteX2" fmla="*/ 1378148 w 1378148"/>
              <a:gd name="connsiteY2" fmla="*/ 1054080 h 1054080"/>
              <a:gd name="connsiteX3" fmla="*/ 0 w 1378148"/>
              <a:gd name="connsiteY3" fmla="*/ 1054080 h 1054080"/>
              <a:gd name="connsiteX4" fmla="*/ 0 w 1378148"/>
              <a:gd name="connsiteY4" fmla="*/ 0 h 1054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8148" h="1054080">
                <a:moveTo>
                  <a:pt x="0" y="0"/>
                </a:moveTo>
                <a:lnTo>
                  <a:pt x="1378148" y="0"/>
                </a:lnTo>
                <a:lnTo>
                  <a:pt x="1378148" y="1054080"/>
                </a:lnTo>
                <a:lnTo>
                  <a:pt x="0" y="1054080"/>
                </a:lnTo>
                <a:lnTo>
                  <a:pt x="0" y="0"/>
                </a:lnTo>
                <a:close/>
              </a:path>
            </a:pathLst>
          </a:custGeom>
          <a:solidFill>
            <a:srgbClr val="25AAE1">
              <a:alpha val="14902"/>
            </a:srgbClr>
          </a:solidFill>
          <a:ln>
            <a:no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5720" tIns="45720" rIns="45720" bIns="45720" numCol="1" spcCol="1270" anchor="t" anchorCtr="0">
            <a:noAutofit/>
          </a:bodyPr>
          <a:lstStyle/>
          <a:p>
            <a:pPr marL="173038" lvl="1" indent="-173038" algn="l" defTabSz="1066800">
              <a:lnSpc>
                <a:spcPct val="90000"/>
              </a:lnSpc>
              <a:spcBef>
                <a:spcPct val="0"/>
              </a:spcBef>
              <a:spcAft>
                <a:spcPct val="15000"/>
              </a:spcAft>
              <a:buChar char="•"/>
            </a:pPr>
            <a:r>
              <a:rPr lang="en-US" sz="1500" kern="1200" dirty="0"/>
              <a:t>Self-worth / does God love me?</a:t>
            </a:r>
          </a:p>
          <a:p>
            <a:pPr marL="173038" lvl="1" indent="-173038" algn="l" defTabSz="1066800">
              <a:lnSpc>
                <a:spcPct val="90000"/>
              </a:lnSpc>
              <a:spcBef>
                <a:spcPct val="0"/>
              </a:spcBef>
              <a:spcAft>
                <a:spcPct val="15000"/>
              </a:spcAft>
              <a:buChar char="•"/>
            </a:pPr>
            <a:r>
              <a:rPr lang="en-US" sz="1500" dirty="0"/>
              <a:t>Mental health</a:t>
            </a:r>
          </a:p>
          <a:p>
            <a:pPr marL="173038" lvl="1" indent="-173038" algn="l" defTabSz="1066800">
              <a:lnSpc>
                <a:spcPct val="90000"/>
              </a:lnSpc>
              <a:spcBef>
                <a:spcPct val="0"/>
              </a:spcBef>
              <a:spcAft>
                <a:spcPct val="15000"/>
              </a:spcAft>
              <a:buChar char="•"/>
            </a:pPr>
            <a:r>
              <a:rPr lang="en-US" sz="1500" kern="1200" dirty="0"/>
              <a:t>Lack of purpose</a:t>
            </a:r>
          </a:p>
          <a:p>
            <a:pPr marL="173038" lvl="1" indent="-173038" defTabSz="1066800">
              <a:lnSpc>
                <a:spcPct val="90000"/>
              </a:lnSpc>
              <a:spcBef>
                <a:spcPct val="0"/>
              </a:spcBef>
              <a:spcAft>
                <a:spcPct val="15000"/>
              </a:spcAft>
              <a:buFontTx/>
              <a:buChar char="•"/>
            </a:pPr>
            <a:r>
              <a:rPr lang="en-US" sz="1500" dirty="0"/>
              <a:t>Gender identity</a:t>
            </a:r>
          </a:p>
          <a:p>
            <a:pPr marL="173038" lvl="1" indent="-173038" defTabSz="1066800">
              <a:lnSpc>
                <a:spcPct val="90000"/>
              </a:lnSpc>
              <a:spcBef>
                <a:spcPct val="0"/>
              </a:spcBef>
              <a:spcAft>
                <a:spcPct val="15000"/>
              </a:spcAft>
              <a:buFontTx/>
              <a:buChar char="•"/>
            </a:pPr>
            <a:r>
              <a:rPr lang="en-US" sz="1500" dirty="0"/>
              <a:t>Divorce / blended families</a:t>
            </a:r>
          </a:p>
          <a:p>
            <a:pPr marL="173038" lvl="1" indent="-173038" defTabSz="1066800">
              <a:lnSpc>
                <a:spcPct val="90000"/>
              </a:lnSpc>
              <a:spcBef>
                <a:spcPct val="0"/>
              </a:spcBef>
              <a:spcAft>
                <a:spcPct val="15000"/>
              </a:spcAft>
              <a:buFontTx/>
              <a:buChar char="•"/>
            </a:pPr>
            <a:r>
              <a:rPr lang="en-US" sz="1500" dirty="0"/>
              <a:t>How to pray</a:t>
            </a:r>
          </a:p>
          <a:p>
            <a:pPr marL="173038" lvl="1" indent="-173038" defTabSz="1066800">
              <a:lnSpc>
                <a:spcPct val="90000"/>
              </a:lnSpc>
              <a:spcBef>
                <a:spcPct val="0"/>
              </a:spcBef>
              <a:spcAft>
                <a:spcPct val="15000"/>
              </a:spcAft>
              <a:buFontTx/>
              <a:buChar char="•"/>
            </a:pPr>
            <a:endParaRPr lang="en-US" sz="1500" dirty="0"/>
          </a:p>
          <a:p>
            <a:pPr marL="173038" lvl="1" indent="-173038" algn="l" defTabSz="1066800">
              <a:lnSpc>
                <a:spcPct val="90000"/>
              </a:lnSpc>
              <a:spcBef>
                <a:spcPct val="0"/>
              </a:spcBef>
              <a:spcAft>
                <a:spcPct val="15000"/>
              </a:spcAft>
              <a:buChar char="•"/>
            </a:pPr>
            <a:endParaRPr lang="en-US" sz="1500" kern="1200" dirty="0"/>
          </a:p>
        </p:txBody>
      </p:sp>
      <p:sp>
        <p:nvSpPr>
          <p:cNvPr id="10" name="Freeform 9"/>
          <p:cNvSpPr/>
          <p:nvPr/>
        </p:nvSpPr>
        <p:spPr>
          <a:xfrm>
            <a:off x="3515162" y="2171137"/>
            <a:ext cx="2130552" cy="551259"/>
          </a:xfrm>
          <a:custGeom>
            <a:avLst/>
            <a:gdLst>
              <a:gd name="connsiteX0" fmla="*/ 0 w 1378148"/>
              <a:gd name="connsiteY0" fmla="*/ 0 h 551259"/>
              <a:gd name="connsiteX1" fmla="*/ 1378148 w 1378148"/>
              <a:gd name="connsiteY1" fmla="*/ 0 h 551259"/>
              <a:gd name="connsiteX2" fmla="*/ 1378148 w 1378148"/>
              <a:gd name="connsiteY2" fmla="*/ 551259 h 551259"/>
              <a:gd name="connsiteX3" fmla="*/ 0 w 1378148"/>
              <a:gd name="connsiteY3" fmla="*/ 551259 h 551259"/>
              <a:gd name="connsiteX4" fmla="*/ 0 w 1378148"/>
              <a:gd name="connsiteY4" fmla="*/ 0 h 55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8148" h="551259">
                <a:moveTo>
                  <a:pt x="0" y="0"/>
                </a:moveTo>
                <a:lnTo>
                  <a:pt x="1378148" y="0"/>
                </a:lnTo>
                <a:lnTo>
                  <a:pt x="1378148" y="551259"/>
                </a:lnTo>
                <a:lnTo>
                  <a:pt x="0" y="551259"/>
                </a:lnTo>
                <a:lnTo>
                  <a:pt x="0" y="0"/>
                </a:lnTo>
                <a:close/>
              </a:path>
            </a:pathLst>
          </a:custGeom>
          <a:solidFill>
            <a:srgbClr val="B31C5B"/>
          </a:solidFill>
          <a:ln>
            <a:noFill/>
          </a:ln>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kern="1200" dirty="0"/>
              <a:t>Faith Beliefs</a:t>
            </a:r>
          </a:p>
        </p:txBody>
      </p:sp>
      <p:sp>
        <p:nvSpPr>
          <p:cNvPr id="12" name="Freeform 11"/>
          <p:cNvSpPr/>
          <p:nvPr/>
        </p:nvSpPr>
        <p:spPr>
          <a:xfrm>
            <a:off x="3515162" y="2722395"/>
            <a:ext cx="2130552" cy="2345993"/>
          </a:xfrm>
          <a:custGeom>
            <a:avLst/>
            <a:gdLst>
              <a:gd name="connsiteX0" fmla="*/ 0 w 1378148"/>
              <a:gd name="connsiteY0" fmla="*/ 0 h 1054080"/>
              <a:gd name="connsiteX1" fmla="*/ 1378148 w 1378148"/>
              <a:gd name="connsiteY1" fmla="*/ 0 h 1054080"/>
              <a:gd name="connsiteX2" fmla="*/ 1378148 w 1378148"/>
              <a:gd name="connsiteY2" fmla="*/ 1054080 h 1054080"/>
              <a:gd name="connsiteX3" fmla="*/ 0 w 1378148"/>
              <a:gd name="connsiteY3" fmla="*/ 1054080 h 1054080"/>
              <a:gd name="connsiteX4" fmla="*/ 0 w 1378148"/>
              <a:gd name="connsiteY4" fmla="*/ 0 h 1054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8148" h="1054080">
                <a:moveTo>
                  <a:pt x="0" y="0"/>
                </a:moveTo>
                <a:lnTo>
                  <a:pt x="1378148" y="0"/>
                </a:lnTo>
                <a:lnTo>
                  <a:pt x="1378148" y="1054080"/>
                </a:lnTo>
                <a:lnTo>
                  <a:pt x="0" y="1054080"/>
                </a:lnTo>
                <a:lnTo>
                  <a:pt x="0" y="0"/>
                </a:lnTo>
                <a:close/>
              </a:path>
            </a:pathLst>
          </a:custGeom>
          <a:solidFill>
            <a:srgbClr val="B31C5B">
              <a:alpha val="14902"/>
            </a:srgbClr>
          </a:solidFill>
          <a:ln>
            <a:noFill/>
          </a:ln>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5720" tIns="45720" rIns="45720" bIns="45720" numCol="1" spcCol="1270" anchor="t" anchorCtr="0">
            <a:noAutofit/>
          </a:bodyPr>
          <a:lstStyle/>
          <a:p>
            <a:pPr marL="173038" lvl="1" indent="-173038" defTabSz="1066800">
              <a:lnSpc>
                <a:spcPct val="90000"/>
              </a:lnSpc>
              <a:spcBef>
                <a:spcPct val="0"/>
              </a:spcBef>
              <a:spcAft>
                <a:spcPct val="15000"/>
              </a:spcAft>
              <a:buFontTx/>
              <a:buChar char="•"/>
            </a:pPr>
            <a:r>
              <a:rPr lang="en-US" sz="1500" dirty="0"/>
              <a:t>Realizing need for confession</a:t>
            </a:r>
          </a:p>
          <a:p>
            <a:pPr marL="173038" lvl="1" indent="-173038" algn="l" defTabSz="1066800">
              <a:lnSpc>
                <a:spcPct val="90000"/>
              </a:lnSpc>
              <a:spcBef>
                <a:spcPct val="0"/>
              </a:spcBef>
              <a:spcAft>
                <a:spcPct val="15000"/>
              </a:spcAft>
              <a:buChar char="•"/>
            </a:pPr>
            <a:r>
              <a:rPr lang="en-US" sz="1500" dirty="0"/>
              <a:t>Belief in the Real Presence</a:t>
            </a:r>
          </a:p>
          <a:p>
            <a:pPr marL="173038" lvl="1" indent="-173038" algn="l" defTabSz="1066800">
              <a:lnSpc>
                <a:spcPct val="90000"/>
              </a:lnSpc>
              <a:spcBef>
                <a:spcPct val="0"/>
              </a:spcBef>
              <a:spcAft>
                <a:spcPct val="15000"/>
              </a:spcAft>
              <a:buChar char="•"/>
            </a:pPr>
            <a:r>
              <a:rPr lang="en-US" sz="1500" kern="1200" dirty="0"/>
              <a:t>Objective truth</a:t>
            </a:r>
          </a:p>
          <a:p>
            <a:pPr marL="173038" lvl="1" indent="-173038" algn="l" defTabSz="1066800">
              <a:lnSpc>
                <a:spcPct val="90000"/>
              </a:lnSpc>
              <a:spcBef>
                <a:spcPct val="0"/>
              </a:spcBef>
              <a:spcAft>
                <a:spcPct val="15000"/>
              </a:spcAft>
              <a:buChar char="•"/>
            </a:pPr>
            <a:r>
              <a:rPr lang="en-US" sz="1500" dirty="0"/>
              <a:t>Reconciling science and faith</a:t>
            </a:r>
          </a:p>
        </p:txBody>
      </p:sp>
      <p:sp>
        <p:nvSpPr>
          <p:cNvPr id="23" name="Freeform 22"/>
          <p:cNvSpPr/>
          <p:nvPr/>
        </p:nvSpPr>
        <p:spPr>
          <a:xfrm>
            <a:off x="5808926" y="2171137"/>
            <a:ext cx="2133292" cy="551259"/>
          </a:xfrm>
          <a:custGeom>
            <a:avLst/>
            <a:gdLst>
              <a:gd name="connsiteX0" fmla="*/ 0 w 1378148"/>
              <a:gd name="connsiteY0" fmla="*/ 0 h 551259"/>
              <a:gd name="connsiteX1" fmla="*/ 1378148 w 1378148"/>
              <a:gd name="connsiteY1" fmla="*/ 0 h 551259"/>
              <a:gd name="connsiteX2" fmla="*/ 1378148 w 1378148"/>
              <a:gd name="connsiteY2" fmla="*/ 551259 h 551259"/>
              <a:gd name="connsiteX3" fmla="*/ 0 w 1378148"/>
              <a:gd name="connsiteY3" fmla="*/ 551259 h 551259"/>
              <a:gd name="connsiteX4" fmla="*/ 0 w 1378148"/>
              <a:gd name="connsiteY4" fmla="*/ 0 h 55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8148" h="551259">
                <a:moveTo>
                  <a:pt x="0" y="0"/>
                </a:moveTo>
                <a:lnTo>
                  <a:pt x="1378148" y="0"/>
                </a:lnTo>
                <a:lnTo>
                  <a:pt x="1378148" y="551259"/>
                </a:lnTo>
                <a:lnTo>
                  <a:pt x="0" y="551259"/>
                </a:lnTo>
                <a:lnTo>
                  <a:pt x="0" y="0"/>
                </a:lnTo>
                <a:close/>
              </a:path>
            </a:pathLst>
          </a:custGeom>
          <a:solidFill>
            <a:srgbClr val="69B342"/>
          </a:solidFill>
          <a:ln>
            <a:no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kern="1200" dirty="0"/>
              <a:t>Social/Moral Issues</a:t>
            </a:r>
          </a:p>
        </p:txBody>
      </p:sp>
      <p:sp>
        <p:nvSpPr>
          <p:cNvPr id="24" name="Freeform 23"/>
          <p:cNvSpPr/>
          <p:nvPr/>
        </p:nvSpPr>
        <p:spPr>
          <a:xfrm>
            <a:off x="5808925" y="2722395"/>
            <a:ext cx="2133293" cy="2345993"/>
          </a:xfrm>
          <a:custGeom>
            <a:avLst/>
            <a:gdLst>
              <a:gd name="connsiteX0" fmla="*/ 0 w 1378148"/>
              <a:gd name="connsiteY0" fmla="*/ 0 h 1054080"/>
              <a:gd name="connsiteX1" fmla="*/ 1378148 w 1378148"/>
              <a:gd name="connsiteY1" fmla="*/ 0 h 1054080"/>
              <a:gd name="connsiteX2" fmla="*/ 1378148 w 1378148"/>
              <a:gd name="connsiteY2" fmla="*/ 1054080 h 1054080"/>
              <a:gd name="connsiteX3" fmla="*/ 0 w 1378148"/>
              <a:gd name="connsiteY3" fmla="*/ 1054080 h 1054080"/>
              <a:gd name="connsiteX4" fmla="*/ 0 w 1378148"/>
              <a:gd name="connsiteY4" fmla="*/ 0 h 1054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8148" h="1054080">
                <a:moveTo>
                  <a:pt x="0" y="0"/>
                </a:moveTo>
                <a:lnTo>
                  <a:pt x="1378148" y="0"/>
                </a:lnTo>
                <a:lnTo>
                  <a:pt x="1378148" y="1054080"/>
                </a:lnTo>
                <a:lnTo>
                  <a:pt x="0" y="1054080"/>
                </a:lnTo>
                <a:lnTo>
                  <a:pt x="0" y="0"/>
                </a:lnTo>
                <a:close/>
              </a:path>
            </a:pathLst>
          </a:custGeom>
          <a:solidFill>
            <a:srgbClr val="69B342">
              <a:alpha val="14902"/>
            </a:srgbClr>
          </a:solidFill>
          <a:ln>
            <a:noFill/>
          </a:ln>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5720" tIns="45720" rIns="45720" bIns="45720" numCol="1" spcCol="1270" anchor="t" anchorCtr="0">
            <a:noAutofit/>
          </a:bodyPr>
          <a:lstStyle/>
          <a:p>
            <a:pPr marL="173038" lvl="1" indent="-173038" defTabSz="1066800">
              <a:lnSpc>
                <a:spcPct val="90000"/>
              </a:lnSpc>
              <a:spcBef>
                <a:spcPct val="0"/>
              </a:spcBef>
              <a:spcAft>
                <a:spcPct val="15000"/>
              </a:spcAft>
              <a:buFontTx/>
              <a:buChar char="•"/>
            </a:pPr>
            <a:r>
              <a:rPr lang="en-US" sz="1500" dirty="0"/>
              <a:t>Living faithfully in a hookup culture</a:t>
            </a:r>
          </a:p>
          <a:p>
            <a:pPr marL="173038" lvl="1" indent="-173038" algn="l" defTabSz="1066800">
              <a:lnSpc>
                <a:spcPct val="90000"/>
              </a:lnSpc>
              <a:spcBef>
                <a:spcPct val="0"/>
              </a:spcBef>
              <a:spcAft>
                <a:spcPct val="15000"/>
              </a:spcAft>
              <a:buChar char="•"/>
            </a:pPr>
            <a:r>
              <a:rPr lang="en-US" sz="1500" dirty="0"/>
              <a:t>Pornography</a:t>
            </a:r>
          </a:p>
          <a:p>
            <a:pPr marL="173038" lvl="1" indent="-173038" algn="l" defTabSz="1066800">
              <a:lnSpc>
                <a:spcPct val="90000"/>
              </a:lnSpc>
              <a:spcBef>
                <a:spcPct val="0"/>
              </a:spcBef>
              <a:spcAft>
                <a:spcPct val="15000"/>
              </a:spcAft>
              <a:buChar char="•"/>
            </a:pPr>
            <a:r>
              <a:rPr lang="en-US" sz="1500" kern="1200" dirty="0"/>
              <a:t>Abortion</a:t>
            </a:r>
          </a:p>
          <a:p>
            <a:pPr marL="173038" lvl="1" indent="-173038" defTabSz="1066800">
              <a:lnSpc>
                <a:spcPct val="90000"/>
              </a:lnSpc>
              <a:spcBef>
                <a:spcPct val="0"/>
              </a:spcBef>
              <a:spcAft>
                <a:spcPct val="15000"/>
              </a:spcAft>
              <a:buChar char="•"/>
            </a:pPr>
            <a:r>
              <a:rPr lang="en-US" sz="1500" dirty="0"/>
              <a:t>Racial discrimination</a:t>
            </a:r>
          </a:p>
          <a:p>
            <a:pPr marL="173038" lvl="1" indent="-173038" defTabSz="1066800">
              <a:lnSpc>
                <a:spcPct val="90000"/>
              </a:lnSpc>
              <a:spcBef>
                <a:spcPct val="0"/>
              </a:spcBef>
              <a:spcAft>
                <a:spcPct val="15000"/>
              </a:spcAft>
              <a:buFontTx/>
              <a:buChar char="•"/>
            </a:pPr>
            <a:r>
              <a:rPr lang="en-US" sz="1500" dirty="0"/>
              <a:t>LGBT discrimination</a:t>
            </a:r>
          </a:p>
          <a:p>
            <a:pPr marL="173038" lvl="1" indent="-173038" defTabSz="1066800">
              <a:lnSpc>
                <a:spcPct val="90000"/>
              </a:lnSpc>
              <a:spcBef>
                <a:spcPct val="0"/>
              </a:spcBef>
              <a:spcAft>
                <a:spcPct val="15000"/>
              </a:spcAft>
              <a:buFontTx/>
              <a:buChar char="•"/>
            </a:pPr>
            <a:r>
              <a:rPr lang="en-US" sz="1500" dirty="0"/>
              <a:t>Sexual assault</a:t>
            </a:r>
          </a:p>
          <a:p>
            <a:pPr marL="173038" lvl="1" indent="-173038" defTabSz="1066800">
              <a:lnSpc>
                <a:spcPct val="90000"/>
              </a:lnSpc>
              <a:spcBef>
                <a:spcPct val="0"/>
              </a:spcBef>
              <a:spcAft>
                <a:spcPct val="15000"/>
              </a:spcAft>
              <a:buFontTx/>
              <a:buChar char="•"/>
            </a:pPr>
            <a:r>
              <a:rPr lang="en-US" sz="1500" dirty="0"/>
              <a:t>Role of women in the Church</a:t>
            </a:r>
          </a:p>
        </p:txBody>
      </p:sp>
      <p:sp>
        <p:nvSpPr>
          <p:cNvPr id="17" name="TextBox 16"/>
          <p:cNvSpPr txBox="1"/>
          <p:nvPr/>
        </p:nvSpPr>
        <p:spPr>
          <a:xfrm>
            <a:off x="-1" y="6111298"/>
            <a:ext cx="4554909" cy="369332"/>
          </a:xfrm>
          <a:prstGeom prst="rect">
            <a:avLst/>
          </a:prstGeom>
          <a:noFill/>
        </p:spPr>
        <p:txBody>
          <a:bodyPr wrap="square" rtlCol="0">
            <a:spAutoFit/>
          </a:bodyPr>
          <a:lstStyle/>
          <a:p>
            <a:pPr marL="409575" indent="-409575"/>
            <a:r>
              <a:rPr lang="en-US" sz="900" dirty="0"/>
              <a:t>Q7-17	To what extent do you personally struggle with</a:t>
            </a:r>
            <a:r>
              <a:rPr lang="is-IS" sz="900" dirty="0"/>
              <a:t>… </a:t>
            </a:r>
            <a:br>
              <a:rPr lang="is-IS" sz="900" dirty="0"/>
            </a:br>
            <a:r>
              <a:rPr lang="is-IS" sz="900" dirty="0"/>
              <a:t>Response options: Not at all, A little, A moderate amount, A great deal</a:t>
            </a:r>
            <a:endParaRPr lang="en-US" sz="900" dirty="0"/>
          </a:p>
        </p:txBody>
      </p:sp>
    </p:spTree>
    <p:extLst>
      <p:ext uri="{BB962C8B-B14F-4D97-AF65-F5344CB8AC3E}">
        <p14:creationId xmlns:p14="http://schemas.microsoft.com/office/powerpoint/2010/main" val="4161034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rot="16200000">
            <a:off x="5789930" y="3741757"/>
            <a:ext cx="1082794" cy="418661"/>
          </a:xfrm>
          <a:prstGeom prst="rect">
            <a:avLst/>
          </a:prstGeom>
          <a:solidFill>
            <a:schemeClr val="accent2">
              <a:alpha val="57000"/>
            </a:schemeClr>
          </a:solidFill>
        </p:spPr>
        <p:txBody>
          <a:bodyPr wrap="square" lIns="18288" tIns="18288" rIns="18288" bIns="18288" rtlCol="0" anchor="ctr" anchorCtr="0">
            <a:noAutofit/>
          </a:bodyPr>
          <a:lstStyle/>
          <a:p>
            <a:endParaRPr lang="en-US" sz="1400" b="1" i="1" dirty="0"/>
          </a:p>
        </p:txBody>
      </p:sp>
      <p:sp>
        <p:nvSpPr>
          <p:cNvPr id="29" name="TextBox 28"/>
          <p:cNvSpPr txBox="1"/>
          <p:nvPr/>
        </p:nvSpPr>
        <p:spPr>
          <a:xfrm rot="16200000">
            <a:off x="1209669" y="3436030"/>
            <a:ext cx="1694249" cy="418661"/>
          </a:xfrm>
          <a:prstGeom prst="rect">
            <a:avLst/>
          </a:prstGeom>
          <a:solidFill>
            <a:schemeClr val="accent2">
              <a:alpha val="57000"/>
            </a:schemeClr>
          </a:solidFill>
        </p:spPr>
        <p:txBody>
          <a:bodyPr wrap="square" lIns="18288" tIns="18288" rIns="18288" bIns="18288" rtlCol="0" anchor="ctr" anchorCtr="0">
            <a:noAutofit/>
          </a:bodyPr>
          <a:lstStyle/>
          <a:p>
            <a:endParaRPr lang="en-US" sz="1400" b="1" i="1" dirty="0"/>
          </a:p>
        </p:txBody>
      </p:sp>
      <p:graphicFrame>
        <p:nvGraphicFramePr>
          <p:cNvPr id="25" name="Chart 24"/>
          <p:cNvGraphicFramePr/>
          <p:nvPr>
            <p:extLst>
              <p:ext uri="{D42A27DB-BD31-4B8C-83A1-F6EECF244321}">
                <p14:modId xmlns:p14="http://schemas.microsoft.com/office/powerpoint/2010/main" val="276203061"/>
              </p:ext>
            </p:extLst>
          </p:nvPr>
        </p:nvGraphicFramePr>
        <p:xfrm>
          <a:off x="533400" y="1981085"/>
          <a:ext cx="8001000" cy="3886200"/>
        </p:xfrm>
        <a:graphic>
          <a:graphicData uri="http://schemas.openxmlformats.org/drawingml/2006/chart">
            <c:chart xmlns:c="http://schemas.openxmlformats.org/drawingml/2006/chart" xmlns:r="http://schemas.openxmlformats.org/officeDocument/2006/relationships" r:id="rId2"/>
          </a:graphicData>
        </a:graphic>
      </p:graphicFrame>
      <p:sp>
        <p:nvSpPr>
          <p:cNvPr id="23" name="Rectangle 22"/>
          <p:cNvSpPr/>
          <p:nvPr/>
        </p:nvSpPr>
        <p:spPr>
          <a:xfrm>
            <a:off x="0" y="6490010"/>
            <a:ext cx="9143999" cy="367990"/>
          </a:xfrm>
          <a:prstGeom prst="rect">
            <a:avLst/>
          </a:prstGeom>
          <a:solidFill>
            <a:srgbClr val="B2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5373384" y="6577570"/>
            <a:ext cx="3606230" cy="215444"/>
          </a:xfrm>
          <a:prstGeom prst="rect">
            <a:avLst/>
          </a:prstGeom>
          <a:noFill/>
        </p:spPr>
        <p:txBody>
          <a:bodyPr wrap="square" rtlCol="0">
            <a:spAutoFit/>
          </a:bodyPr>
          <a:lstStyle/>
          <a:p>
            <a:pPr algn="r"/>
            <a:fld id="{D87A6DA5-A49C-AE44-90B5-FA07B3D6FBAE}" type="slidenum">
              <a:rPr lang="en-US" sz="800" b="1" smtClean="0">
                <a:solidFill>
                  <a:schemeClr val="bg1"/>
                </a:solidFill>
                <a:latin typeface="Arial" charset="0"/>
                <a:ea typeface="Arial" charset="0"/>
                <a:cs typeface="Arial" charset="0"/>
              </a:rPr>
              <a:t>43</a:t>
            </a:fld>
            <a:endParaRPr lang="en-US" sz="800" b="1" dirty="0">
              <a:solidFill>
                <a:schemeClr val="bg1"/>
              </a:solidFill>
              <a:latin typeface="Arial" charset="0"/>
              <a:ea typeface="Arial" charset="0"/>
              <a:cs typeface="Arial" charset="0"/>
            </a:endParaRPr>
          </a:p>
        </p:txBody>
      </p:sp>
      <p:sp>
        <p:nvSpPr>
          <p:cNvPr id="16" name="TextBox 15"/>
          <p:cNvSpPr txBox="1"/>
          <p:nvPr/>
        </p:nvSpPr>
        <p:spPr>
          <a:xfrm>
            <a:off x="5373384" y="6577570"/>
            <a:ext cx="3606230" cy="215444"/>
          </a:xfrm>
          <a:prstGeom prst="rect">
            <a:avLst/>
          </a:prstGeom>
          <a:noFill/>
        </p:spPr>
        <p:txBody>
          <a:bodyPr wrap="square" rtlCol="0">
            <a:spAutoFit/>
          </a:bodyPr>
          <a:lstStyle/>
          <a:p>
            <a:pPr algn="r"/>
            <a:fld id="{6AA631CD-0ED6-5241-B04D-327E06B10D85}" type="slidenum">
              <a:rPr lang="en-US" sz="800" b="1">
                <a:solidFill>
                  <a:schemeClr val="bg1"/>
                </a:solidFill>
                <a:latin typeface="Arial" charset="0"/>
                <a:ea typeface="Arial" charset="0"/>
                <a:cs typeface="Arial" charset="0"/>
              </a:rPr>
              <a:t>43</a:t>
            </a:fld>
            <a:endParaRPr lang="en-US" sz="800" b="1" dirty="0">
              <a:solidFill>
                <a:schemeClr val="bg1"/>
              </a:solidFill>
              <a:latin typeface="Arial" charset="0"/>
              <a:ea typeface="Arial" charset="0"/>
              <a:cs typeface="Arial" charset="0"/>
            </a:endParaRPr>
          </a:p>
        </p:txBody>
      </p:sp>
      <p:sp>
        <p:nvSpPr>
          <p:cNvPr id="4" name="TextBox 3"/>
          <p:cNvSpPr txBox="1"/>
          <p:nvPr/>
        </p:nvSpPr>
        <p:spPr>
          <a:xfrm>
            <a:off x="-1" y="6111298"/>
            <a:ext cx="4554909" cy="369332"/>
          </a:xfrm>
          <a:prstGeom prst="rect">
            <a:avLst/>
          </a:prstGeom>
          <a:noFill/>
        </p:spPr>
        <p:txBody>
          <a:bodyPr wrap="square" rtlCol="0">
            <a:spAutoFit/>
          </a:bodyPr>
          <a:lstStyle/>
          <a:p>
            <a:pPr marL="409575" indent="-409575"/>
            <a:r>
              <a:rPr lang="en-US" sz="900" dirty="0"/>
              <a:t>Q7-17	To what extent do you personally struggle with</a:t>
            </a:r>
            <a:r>
              <a:rPr lang="is-IS" sz="900" dirty="0"/>
              <a:t>… </a:t>
            </a:r>
            <a:br>
              <a:rPr lang="is-IS" sz="900" dirty="0"/>
            </a:br>
            <a:r>
              <a:rPr lang="is-IS" sz="900" dirty="0"/>
              <a:t>Response options: Not at all, A little, A moderate amount, A great deal</a:t>
            </a:r>
            <a:endParaRPr lang="en-US" sz="900" dirty="0"/>
          </a:p>
        </p:txBody>
      </p:sp>
      <p:sp>
        <p:nvSpPr>
          <p:cNvPr id="26" name="TextBox 25"/>
          <p:cNvSpPr txBox="1"/>
          <p:nvPr/>
        </p:nvSpPr>
        <p:spPr>
          <a:xfrm>
            <a:off x="381000" y="102742"/>
            <a:ext cx="8084906" cy="1078024"/>
          </a:xfrm>
          <a:prstGeom prst="rect">
            <a:avLst/>
          </a:prstGeom>
          <a:noFill/>
        </p:spPr>
        <p:txBody>
          <a:bodyPr wrap="square" rtlCol="0" anchor="b" anchorCtr="0">
            <a:normAutofit/>
          </a:bodyPr>
          <a:lstStyle/>
          <a:p>
            <a:r>
              <a:rPr lang="en-US" sz="2800" b="1" dirty="0">
                <a:solidFill>
                  <a:srgbClr val="B2005C"/>
                </a:solidFill>
                <a:latin typeface="Arial" charset="0"/>
                <a:ea typeface="Arial" charset="0"/>
                <a:cs typeface="Arial" charset="0"/>
              </a:rPr>
              <a:t>These are areas where students struggle (a little, moderate amount, or great deal)</a:t>
            </a:r>
          </a:p>
        </p:txBody>
      </p:sp>
      <p:sp>
        <p:nvSpPr>
          <p:cNvPr id="27" name="TextBox 26"/>
          <p:cNvSpPr txBox="1"/>
          <p:nvPr/>
        </p:nvSpPr>
        <p:spPr>
          <a:xfrm>
            <a:off x="381000" y="1472713"/>
            <a:ext cx="7877810" cy="307777"/>
          </a:xfrm>
          <a:prstGeom prst="rect">
            <a:avLst/>
          </a:prstGeom>
          <a:noFill/>
        </p:spPr>
        <p:txBody>
          <a:bodyPr wrap="square" rtlCol="0">
            <a:spAutoFit/>
          </a:bodyPr>
          <a:lstStyle/>
          <a:p>
            <a:r>
              <a:rPr lang="en-US" sz="1400" b="1" dirty="0"/>
              <a:t>Areas Where Students Struggle At All (A Little, Moderate Amount, or Great Deal)</a:t>
            </a:r>
          </a:p>
        </p:txBody>
      </p:sp>
      <p:sp>
        <p:nvSpPr>
          <p:cNvPr id="21" name="TextBox 20"/>
          <p:cNvSpPr txBox="1"/>
          <p:nvPr/>
        </p:nvSpPr>
        <p:spPr>
          <a:xfrm>
            <a:off x="8393669" y="6254085"/>
            <a:ext cx="746266" cy="230832"/>
          </a:xfrm>
          <a:prstGeom prst="rect">
            <a:avLst/>
          </a:prstGeom>
          <a:noFill/>
        </p:spPr>
        <p:txBody>
          <a:bodyPr wrap="square" rtlCol="0">
            <a:spAutoFit/>
          </a:bodyPr>
          <a:lstStyle/>
          <a:p>
            <a:pPr marL="409575" indent="-409575" algn="r"/>
            <a:r>
              <a:rPr lang="en-US" sz="900" dirty="0"/>
              <a:t>n=3,336</a:t>
            </a:r>
          </a:p>
        </p:txBody>
      </p:sp>
      <p:sp>
        <p:nvSpPr>
          <p:cNvPr id="24" name="TextBox 23"/>
          <p:cNvSpPr txBox="1"/>
          <p:nvPr/>
        </p:nvSpPr>
        <p:spPr>
          <a:xfrm>
            <a:off x="44346" y="6566283"/>
            <a:ext cx="3606230" cy="215444"/>
          </a:xfrm>
          <a:prstGeom prst="rect">
            <a:avLst/>
          </a:prstGeom>
          <a:noFill/>
        </p:spPr>
        <p:txBody>
          <a:bodyPr wrap="square" rtlCol="0">
            <a:spAutoFit/>
          </a:bodyPr>
          <a:lstStyle/>
          <a:p>
            <a:r>
              <a:rPr lang="en-US" sz="800" b="1" dirty="0">
                <a:solidFill>
                  <a:schemeClr val="bg1"/>
                </a:solidFill>
                <a:latin typeface="Arial" charset="0"/>
                <a:ea typeface="Arial" charset="0"/>
                <a:cs typeface="Arial" charset="0"/>
              </a:rPr>
              <a:t>Personal Struggles</a:t>
            </a:r>
          </a:p>
        </p:txBody>
      </p:sp>
      <p:sp>
        <p:nvSpPr>
          <p:cNvPr id="7" name="Oval 6"/>
          <p:cNvSpPr>
            <a:spLocks noChangeAspect="1"/>
          </p:cNvSpPr>
          <p:nvPr/>
        </p:nvSpPr>
        <p:spPr>
          <a:xfrm>
            <a:off x="1105662" y="2119645"/>
            <a:ext cx="201168" cy="20116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1200" dirty="0"/>
              <a:t>3</a:t>
            </a:r>
          </a:p>
        </p:txBody>
      </p:sp>
      <p:sp>
        <p:nvSpPr>
          <p:cNvPr id="51" name="Oval 50"/>
          <p:cNvSpPr>
            <a:spLocks noChangeAspect="1"/>
          </p:cNvSpPr>
          <p:nvPr/>
        </p:nvSpPr>
        <p:spPr>
          <a:xfrm>
            <a:off x="1534158" y="2119645"/>
            <a:ext cx="201168" cy="20116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1200" dirty="0"/>
              <a:t>3</a:t>
            </a:r>
          </a:p>
        </p:txBody>
      </p:sp>
      <p:sp>
        <p:nvSpPr>
          <p:cNvPr id="52" name="Oval 51"/>
          <p:cNvSpPr>
            <a:spLocks noChangeAspect="1"/>
          </p:cNvSpPr>
          <p:nvPr/>
        </p:nvSpPr>
        <p:spPr>
          <a:xfrm>
            <a:off x="1959198" y="2119645"/>
            <a:ext cx="201168" cy="20116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1200" dirty="0"/>
              <a:t>3</a:t>
            </a:r>
          </a:p>
        </p:txBody>
      </p:sp>
      <p:sp>
        <p:nvSpPr>
          <p:cNvPr id="35" name="Rectangle 34"/>
          <p:cNvSpPr/>
          <p:nvPr/>
        </p:nvSpPr>
        <p:spPr>
          <a:xfrm>
            <a:off x="6799488" y="2077621"/>
            <a:ext cx="1501810" cy="1058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a:spLocks noChangeAspect="1"/>
          </p:cNvSpPr>
          <p:nvPr/>
        </p:nvSpPr>
        <p:spPr>
          <a:xfrm>
            <a:off x="6834719" y="2490748"/>
            <a:ext cx="137160" cy="137160"/>
          </a:xfrm>
          <a:prstGeom prst="rect">
            <a:avLst/>
          </a:prstGeom>
          <a:solidFill>
            <a:srgbClr val="B31C5B"/>
          </a:solidFill>
        </p:spPr>
        <p:txBody>
          <a:bodyPr wrap="none" rtlCol="0">
            <a:spAutoFit/>
          </a:bodyPr>
          <a:lstStyle/>
          <a:p>
            <a:endParaRPr lang="en-US" dirty="0"/>
          </a:p>
        </p:txBody>
      </p:sp>
      <p:sp>
        <p:nvSpPr>
          <p:cNvPr id="37" name="TextBox 36"/>
          <p:cNvSpPr txBox="1">
            <a:spLocks noChangeAspect="1"/>
          </p:cNvSpPr>
          <p:nvPr/>
        </p:nvSpPr>
        <p:spPr>
          <a:xfrm>
            <a:off x="6834719" y="2695774"/>
            <a:ext cx="137160" cy="137160"/>
          </a:xfrm>
          <a:prstGeom prst="rect">
            <a:avLst/>
          </a:prstGeom>
          <a:solidFill>
            <a:srgbClr val="66AB43"/>
          </a:solidFill>
        </p:spPr>
        <p:txBody>
          <a:bodyPr wrap="none" rtlCol="0">
            <a:spAutoFit/>
          </a:bodyPr>
          <a:lstStyle/>
          <a:p>
            <a:endParaRPr lang="en-US" dirty="0"/>
          </a:p>
        </p:txBody>
      </p:sp>
      <p:sp>
        <p:nvSpPr>
          <p:cNvPr id="38" name="TextBox 37"/>
          <p:cNvSpPr txBox="1">
            <a:spLocks noChangeAspect="1"/>
          </p:cNvSpPr>
          <p:nvPr/>
        </p:nvSpPr>
        <p:spPr>
          <a:xfrm>
            <a:off x="6834719" y="2285722"/>
            <a:ext cx="137160" cy="137160"/>
          </a:xfrm>
          <a:prstGeom prst="rect">
            <a:avLst/>
          </a:prstGeom>
          <a:solidFill>
            <a:srgbClr val="28A9D7"/>
          </a:solidFill>
        </p:spPr>
        <p:txBody>
          <a:bodyPr wrap="none" rtlCol="0">
            <a:spAutoFit/>
          </a:bodyPr>
          <a:lstStyle/>
          <a:p>
            <a:endParaRPr lang="en-US" dirty="0"/>
          </a:p>
        </p:txBody>
      </p:sp>
      <p:graphicFrame>
        <p:nvGraphicFramePr>
          <p:cNvPr id="39" name="Table 38"/>
          <p:cNvGraphicFramePr>
            <a:graphicFrameLocks noGrp="1"/>
          </p:cNvGraphicFramePr>
          <p:nvPr>
            <p:extLst>
              <p:ext uri="{D42A27DB-BD31-4B8C-83A1-F6EECF244321}">
                <p14:modId xmlns:p14="http://schemas.microsoft.com/office/powerpoint/2010/main" val="1800331302"/>
              </p:ext>
            </p:extLst>
          </p:nvPr>
        </p:nvGraphicFramePr>
        <p:xfrm>
          <a:off x="6799488" y="2273683"/>
          <a:ext cx="1508160" cy="812720"/>
        </p:xfrm>
        <a:graphic>
          <a:graphicData uri="http://schemas.openxmlformats.org/drawingml/2006/table">
            <a:tbl>
              <a:tblPr firstRow="1" bandRow="1">
                <a:tableStyleId>{5C22544A-7EE6-4342-B048-85BDC9FD1C3A}</a:tableStyleId>
              </a:tblPr>
              <a:tblGrid>
                <a:gridCol w="210912">
                  <a:extLst>
                    <a:ext uri="{9D8B030D-6E8A-4147-A177-3AD203B41FA5}">
                      <a16:colId xmlns:a16="http://schemas.microsoft.com/office/drawing/2014/main" val="20000"/>
                    </a:ext>
                  </a:extLst>
                </a:gridCol>
                <a:gridCol w="1297248">
                  <a:extLst>
                    <a:ext uri="{9D8B030D-6E8A-4147-A177-3AD203B41FA5}">
                      <a16:colId xmlns:a16="http://schemas.microsoft.com/office/drawing/2014/main" val="20001"/>
                    </a:ext>
                  </a:extLst>
                </a:gridCol>
              </a:tblGrid>
              <a:tr h="203180">
                <a:tc>
                  <a:txBody>
                    <a:bodyPr/>
                    <a:lstStyle/>
                    <a:p>
                      <a:endParaRPr lang="en-US" sz="1050" b="0" dirty="0">
                        <a:solidFill>
                          <a:schemeClr val="tx1">
                            <a:lumMod val="85000"/>
                            <a:lumOff val="15000"/>
                          </a:schemeClr>
                        </a:solidFill>
                      </a:endParaRPr>
                    </a:p>
                  </a:txBody>
                  <a:tcPr marL="18288"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050" b="0" dirty="0">
                          <a:solidFill>
                            <a:schemeClr val="tx1">
                              <a:lumMod val="85000"/>
                              <a:lumOff val="15000"/>
                            </a:schemeClr>
                          </a:solidFill>
                        </a:rPr>
                        <a:t>Self-oriented</a:t>
                      </a:r>
                    </a:p>
                  </a:txBody>
                  <a:tcPr marL="18288"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03180">
                <a:tc>
                  <a:txBody>
                    <a:bodyPr/>
                    <a:lstStyle/>
                    <a:p>
                      <a:endParaRPr lang="en-US" sz="1050" b="0" dirty="0">
                        <a:solidFill>
                          <a:schemeClr val="tx1">
                            <a:lumMod val="85000"/>
                            <a:lumOff val="15000"/>
                          </a:schemeClr>
                        </a:solidFill>
                      </a:endParaRPr>
                    </a:p>
                  </a:txBody>
                  <a:tcPr marL="18288"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050" b="0" dirty="0">
                          <a:solidFill>
                            <a:schemeClr val="tx1">
                              <a:lumMod val="85000"/>
                              <a:lumOff val="15000"/>
                            </a:schemeClr>
                          </a:solidFill>
                        </a:rPr>
                        <a:t>Faith Believes</a:t>
                      </a:r>
                    </a:p>
                  </a:txBody>
                  <a:tcPr marL="18288"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03180">
                <a:tc>
                  <a:txBody>
                    <a:bodyPr/>
                    <a:lstStyle/>
                    <a:p>
                      <a:endParaRPr lang="en-US" sz="1050" b="0" dirty="0">
                        <a:solidFill>
                          <a:schemeClr val="tx1">
                            <a:lumMod val="85000"/>
                            <a:lumOff val="15000"/>
                          </a:schemeClr>
                        </a:solidFill>
                      </a:endParaRPr>
                    </a:p>
                  </a:txBody>
                  <a:tcPr marL="18288"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50" b="0" dirty="0">
                          <a:solidFill>
                            <a:schemeClr val="tx1">
                              <a:lumMod val="85000"/>
                              <a:lumOff val="15000"/>
                            </a:schemeClr>
                          </a:solidFill>
                        </a:rPr>
                        <a:t>Social/Moral Issues</a:t>
                      </a:r>
                    </a:p>
                  </a:txBody>
                  <a:tcPr marL="18288"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03180">
                <a:tc>
                  <a:txBody>
                    <a:bodyPr/>
                    <a:lstStyle/>
                    <a:p>
                      <a:endParaRPr lang="en-US" sz="1050" b="0" dirty="0">
                        <a:solidFill>
                          <a:schemeClr val="tx1">
                            <a:lumMod val="85000"/>
                            <a:lumOff val="15000"/>
                          </a:schemeClr>
                        </a:solidFill>
                      </a:endParaRPr>
                    </a:p>
                  </a:txBody>
                  <a:tcPr marL="18288"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50" b="0" dirty="0">
                          <a:solidFill>
                            <a:schemeClr val="tx1">
                              <a:lumMod val="85000"/>
                              <a:lumOff val="15000"/>
                            </a:schemeClr>
                          </a:solidFill>
                        </a:rPr>
                        <a:t>Top 3 areas of struggle</a:t>
                      </a:r>
                    </a:p>
                  </a:txBody>
                  <a:tcPr marL="18288"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40" name="TextBox 39"/>
          <p:cNvSpPr txBox="1"/>
          <p:nvPr/>
        </p:nvSpPr>
        <p:spPr>
          <a:xfrm>
            <a:off x="6832213" y="2028193"/>
            <a:ext cx="1356062" cy="261610"/>
          </a:xfrm>
          <a:prstGeom prst="rect">
            <a:avLst/>
          </a:prstGeom>
          <a:noFill/>
        </p:spPr>
        <p:txBody>
          <a:bodyPr wrap="square" lIns="0" rtlCol="0">
            <a:spAutoFit/>
          </a:bodyPr>
          <a:lstStyle/>
          <a:p>
            <a:r>
              <a:rPr lang="en-US" sz="1100" b="1" dirty="0"/>
              <a:t>Legend</a:t>
            </a:r>
          </a:p>
        </p:txBody>
      </p:sp>
      <p:sp>
        <p:nvSpPr>
          <p:cNvPr id="28" name="TextBox 27"/>
          <p:cNvSpPr txBox="1"/>
          <p:nvPr/>
        </p:nvSpPr>
        <p:spPr>
          <a:xfrm>
            <a:off x="2827175" y="2197716"/>
            <a:ext cx="2941676" cy="683264"/>
          </a:xfrm>
          <a:prstGeom prst="rect">
            <a:avLst/>
          </a:prstGeom>
          <a:solidFill>
            <a:schemeClr val="bg1">
              <a:lumMod val="95000"/>
            </a:schemeClr>
          </a:solidFill>
        </p:spPr>
        <p:txBody>
          <a:bodyPr wrap="square" lIns="36576" tIns="18288" rIns="36576" bIns="18288" rtlCol="0" anchor="ctr" anchorCtr="0">
            <a:spAutoFit/>
          </a:bodyPr>
          <a:lstStyle/>
          <a:p>
            <a:r>
              <a:rPr lang="en-US" sz="1400" dirty="0"/>
              <a:t>Pornography and mental health are areas where students are more likely to say they struggle </a:t>
            </a:r>
            <a:r>
              <a:rPr lang="en-US" sz="1400" b="1" i="1" dirty="0"/>
              <a:t>a great deal</a:t>
            </a:r>
          </a:p>
        </p:txBody>
      </p:sp>
      <p:cxnSp>
        <p:nvCxnSpPr>
          <p:cNvPr id="3" name="Elbow Connector 2"/>
          <p:cNvCxnSpPr>
            <a:stCxn id="29" idx="3"/>
            <a:endCxn id="28" idx="1"/>
          </p:cNvCxnSpPr>
          <p:nvPr/>
        </p:nvCxnSpPr>
        <p:spPr>
          <a:xfrm rot="5400000" flipH="1" flipV="1">
            <a:off x="2312540" y="2283602"/>
            <a:ext cx="258888" cy="770381"/>
          </a:xfrm>
          <a:prstGeom prst="bentConnector2">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30" idx="3"/>
            <a:endCxn id="28" idx="3"/>
          </p:cNvCxnSpPr>
          <p:nvPr/>
        </p:nvCxnSpPr>
        <p:spPr>
          <a:xfrm rot="16200000" flipV="1">
            <a:off x="5614919" y="2693281"/>
            <a:ext cx="870343" cy="562477"/>
          </a:xfrm>
          <a:prstGeom prst="bentConnector2">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2" name="Oval 31"/>
          <p:cNvSpPr>
            <a:spLocks noChangeAspect="1"/>
          </p:cNvSpPr>
          <p:nvPr/>
        </p:nvSpPr>
        <p:spPr>
          <a:xfrm>
            <a:off x="6821003" y="2874320"/>
            <a:ext cx="164592" cy="16459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27432" rtlCol="0" anchor="ctr" anchorCtr="1"/>
          <a:lstStyle/>
          <a:p>
            <a:pPr algn="ctr"/>
            <a:r>
              <a:rPr lang="en-US" sz="1200" dirty="0"/>
              <a:t>3</a:t>
            </a:r>
          </a:p>
        </p:txBody>
      </p:sp>
    </p:spTree>
    <p:extLst>
      <p:ext uri="{BB962C8B-B14F-4D97-AF65-F5344CB8AC3E}">
        <p14:creationId xmlns:p14="http://schemas.microsoft.com/office/powerpoint/2010/main" val="20966477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4"/>
          <p:cNvGraphicFramePr/>
          <p:nvPr>
            <p:extLst/>
          </p:nvPr>
        </p:nvGraphicFramePr>
        <p:xfrm>
          <a:off x="533400" y="1981085"/>
          <a:ext cx="80010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23" name="Rectangle 22"/>
          <p:cNvSpPr/>
          <p:nvPr/>
        </p:nvSpPr>
        <p:spPr>
          <a:xfrm>
            <a:off x="0" y="6490010"/>
            <a:ext cx="9143999" cy="367990"/>
          </a:xfrm>
          <a:prstGeom prst="rect">
            <a:avLst/>
          </a:prstGeom>
          <a:solidFill>
            <a:srgbClr val="B2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5373384" y="6577570"/>
            <a:ext cx="3606230" cy="215444"/>
          </a:xfrm>
          <a:prstGeom prst="rect">
            <a:avLst/>
          </a:prstGeom>
          <a:noFill/>
        </p:spPr>
        <p:txBody>
          <a:bodyPr wrap="square" rtlCol="0">
            <a:spAutoFit/>
          </a:bodyPr>
          <a:lstStyle/>
          <a:p>
            <a:pPr algn="r"/>
            <a:fld id="{D87A6DA5-A49C-AE44-90B5-FA07B3D6FBAE}" type="slidenum">
              <a:rPr lang="en-US" sz="800" b="1" smtClean="0">
                <a:solidFill>
                  <a:schemeClr val="bg1"/>
                </a:solidFill>
                <a:latin typeface="Arial" charset="0"/>
                <a:ea typeface="Arial" charset="0"/>
                <a:cs typeface="Arial" charset="0"/>
              </a:rPr>
              <a:t>44</a:t>
            </a:fld>
            <a:endParaRPr lang="en-US" sz="800" b="1" dirty="0">
              <a:solidFill>
                <a:schemeClr val="bg1"/>
              </a:solidFill>
              <a:latin typeface="Arial" charset="0"/>
              <a:ea typeface="Arial" charset="0"/>
              <a:cs typeface="Arial" charset="0"/>
            </a:endParaRPr>
          </a:p>
        </p:txBody>
      </p:sp>
      <p:sp>
        <p:nvSpPr>
          <p:cNvPr id="16" name="TextBox 15"/>
          <p:cNvSpPr txBox="1"/>
          <p:nvPr/>
        </p:nvSpPr>
        <p:spPr>
          <a:xfrm>
            <a:off x="5373384" y="6577570"/>
            <a:ext cx="3606230" cy="215444"/>
          </a:xfrm>
          <a:prstGeom prst="rect">
            <a:avLst/>
          </a:prstGeom>
          <a:noFill/>
        </p:spPr>
        <p:txBody>
          <a:bodyPr wrap="square" rtlCol="0">
            <a:spAutoFit/>
          </a:bodyPr>
          <a:lstStyle/>
          <a:p>
            <a:pPr algn="r"/>
            <a:fld id="{6AA631CD-0ED6-5241-B04D-327E06B10D85}" type="slidenum">
              <a:rPr lang="en-US" sz="800" b="1">
                <a:solidFill>
                  <a:schemeClr val="bg1"/>
                </a:solidFill>
                <a:latin typeface="Arial" charset="0"/>
                <a:ea typeface="Arial" charset="0"/>
                <a:cs typeface="Arial" charset="0"/>
              </a:rPr>
              <a:t>44</a:t>
            </a:fld>
            <a:endParaRPr lang="en-US" sz="800" b="1" dirty="0">
              <a:solidFill>
                <a:schemeClr val="bg1"/>
              </a:solidFill>
              <a:latin typeface="Arial" charset="0"/>
              <a:ea typeface="Arial" charset="0"/>
              <a:cs typeface="Arial" charset="0"/>
            </a:endParaRPr>
          </a:p>
        </p:txBody>
      </p:sp>
      <p:sp>
        <p:nvSpPr>
          <p:cNvPr id="26" name="TextBox 25"/>
          <p:cNvSpPr txBox="1"/>
          <p:nvPr/>
        </p:nvSpPr>
        <p:spPr>
          <a:xfrm>
            <a:off x="381000" y="102742"/>
            <a:ext cx="8084906" cy="1078024"/>
          </a:xfrm>
          <a:prstGeom prst="rect">
            <a:avLst/>
          </a:prstGeom>
          <a:noFill/>
        </p:spPr>
        <p:txBody>
          <a:bodyPr wrap="square" rtlCol="0" anchor="b" anchorCtr="0">
            <a:normAutofit fontScale="92500" lnSpcReduction="20000"/>
          </a:bodyPr>
          <a:lstStyle/>
          <a:p>
            <a:r>
              <a:rPr lang="en-US" sz="2800" b="1" dirty="0">
                <a:solidFill>
                  <a:srgbClr val="B2005C"/>
                </a:solidFill>
                <a:latin typeface="Arial" charset="0"/>
                <a:ea typeface="Arial" charset="0"/>
                <a:cs typeface="Arial" charset="0"/>
              </a:rPr>
              <a:t>Whereas women struggle more in the self-oriented category and faith beliefs, men struggle more with pornography. </a:t>
            </a:r>
          </a:p>
        </p:txBody>
      </p:sp>
      <p:sp>
        <p:nvSpPr>
          <p:cNvPr id="27" name="TextBox 26"/>
          <p:cNvSpPr txBox="1"/>
          <p:nvPr/>
        </p:nvSpPr>
        <p:spPr>
          <a:xfrm>
            <a:off x="381000" y="1472713"/>
            <a:ext cx="7877810" cy="307777"/>
          </a:xfrm>
          <a:prstGeom prst="rect">
            <a:avLst/>
          </a:prstGeom>
          <a:noFill/>
        </p:spPr>
        <p:txBody>
          <a:bodyPr wrap="square" rtlCol="0">
            <a:spAutoFit/>
          </a:bodyPr>
          <a:lstStyle/>
          <a:p>
            <a:r>
              <a:rPr lang="en-US" sz="1400" b="1" dirty="0"/>
              <a:t>Areas Where Students Struggle At All (A Little, Moderate Amount, or Great Deal): Men vs. Women</a:t>
            </a:r>
          </a:p>
        </p:txBody>
      </p:sp>
      <p:sp>
        <p:nvSpPr>
          <p:cNvPr id="24" name="TextBox 23"/>
          <p:cNvSpPr txBox="1"/>
          <p:nvPr/>
        </p:nvSpPr>
        <p:spPr>
          <a:xfrm>
            <a:off x="44346" y="6566283"/>
            <a:ext cx="3606230" cy="215444"/>
          </a:xfrm>
          <a:prstGeom prst="rect">
            <a:avLst/>
          </a:prstGeom>
          <a:noFill/>
        </p:spPr>
        <p:txBody>
          <a:bodyPr wrap="square" rtlCol="0">
            <a:spAutoFit/>
          </a:bodyPr>
          <a:lstStyle/>
          <a:p>
            <a:r>
              <a:rPr lang="en-US" sz="800" b="1" dirty="0">
                <a:solidFill>
                  <a:schemeClr val="bg1"/>
                </a:solidFill>
                <a:latin typeface="Arial" charset="0"/>
                <a:ea typeface="Arial" charset="0"/>
                <a:cs typeface="Arial" charset="0"/>
              </a:rPr>
              <a:t>Personal Struggles</a:t>
            </a:r>
          </a:p>
        </p:txBody>
      </p:sp>
      <p:sp>
        <p:nvSpPr>
          <p:cNvPr id="28" name="Rectangle 27"/>
          <p:cNvSpPr/>
          <p:nvPr/>
        </p:nvSpPr>
        <p:spPr>
          <a:xfrm>
            <a:off x="6799488" y="2077621"/>
            <a:ext cx="1501810" cy="1058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a:spLocks noChangeAspect="1"/>
          </p:cNvSpPr>
          <p:nvPr/>
        </p:nvSpPr>
        <p:spPr>
          <a:xfrm>
            <a:off x="6834719" y="2490748"/>
            <a:ext cx="137160" cy="137160"/>
          </a:xfrm>
          <a:prstGeom prst="rect">
            <a:avLst/>
          </a:prstGeom>
          <a:solidFill>
            <a:srgbClr val="B31C5B"/>
          </a:solidFill>
        </p:spPr>
        <p:txBody>
          <a:bodyPr wrap="none" rtlCol="0">
            <a:spAutoFit/>
          </a:bodyPr>
          <a:lstStyle/>
          <a:p>
            <a:endParaRPr lang="en-US" dirty="0"/>
          </a:p>
        </p:txBody>
      </p:sp>
      <p:sp>
        <p:nvSpPr>
          <p:cNvPr id="30" name="TextBox 29"/>
          <p:cNvSpPr txBox="1">
            <a:spLocks noChangeAspect="1"/>
          </p:cNvSpPr>
          <p:nvPr/>
        </p:nvSpPr>
        <p:spPr>
          <a:xfrm>
            <a:off x="6834719" y="2695774"/>
            <a:ext cx="137160" cy="137160"/>
          </a:xfrm>
          <a:prstGeom prst="rect">
            <a:avLst/>
          </a:prstGeom>
          <a:solidFill>
            <a:srgbClr val="66AB43"/>
          </a:solidFill>
        </p:spPr>
        <p:txBody>
          <a:bodyPr wrap="none" rtlCol="0">
            <a:spAutoFit/>
          </a:bodyPr>
          <a:lstStyle/>
          <a:p>
            <a:endParaRPr lang="en-US" dirty="0"/>
          </a:p>
        </p:txBody>
      </p:sp>
      <p:sp>
        <p:nvSpPr>
          <p:cNvPr id="31" name="TextBox 30"/>
          <p:cNvSpPr txBox="1">
            <a:spLocks noChangeAspect="1"/>
          </p:cNvSpPr>
          <p:nvPr/>
        </p:nvSpPr>
        <p:spPr>
          <a:xfrm>
            <a:off x="6834719" y="2285722"/>
            <a:ext cx="137160" cy="137160"/>
          </a:xfrm>
          <a:prstGeom prst="rect">
            <a:avLst/>
          </a:prstGeom>
          <a:solidFill>
            <a:srgbClr val="28A9D7"/>
          </a:solidFill>
        </p:spPr>
        <p:txBody>
          <a:bodyPr wrap="none" rtlCol="0">
            <a:spAutoFit/>
          </a:bodyPr>
          <a:lstStyle/>
          <a:p>
            <a:endParaRPr lang="en-US" dirty="0"/>
          </a:p>
        </p:txBody>
      </p:sp>
      <p:graphicFrame>
        <p:nvGraphicFramePr>
          <p:cNvPr id="32" name="Table 31"/>
          <p:cNvGraphicFramePr>
            <a:graphicFrameLocks noGrp="1"/>
          </p:cNvGraphicFramePr>
          <p:nvPr>
            <p:extLst>
              <p:ext uri="{D42A27DB-BD31-4B8C-83A1-F6EECF244321}">
                <p14:modId xmlns:p14="http://schemas.microsoft.com/office/powerpoint/2010/main" val="501353368"/>
              </p:ext>
            </p:extLst>
          </p:nvPr>
        </p:nvGraphicFramePr>
        <p:xfrm>
          <a:off x="6799488" y="2273683"/>
          <a:ext cx="1508160" cy="1132760"/>
        </p:xfrm>
        <a:graphic>
          <a:graphicData uri="http://schemas.openxmlformats.org/drawingml/2006/table">
            <a:tbl>
              <a:tblPr firstRow="1" bandRow="1">
                <a:tableStyleId>{5C22544A-7EE6-4342-B048-85BDC9FD1C3A}</a:tableStyleId>
              </a:tblPr>
              <a:tblGrid>
                <a:gridCol w="210912">
                  <a:extLst>
                    <a:ext uri="{9D8B030D-6E8A-4147-A177-3AD203B41FA5}">
                      <a16:colId xmlns:a16="http://schemas.microsoft.com/office/drawing/2014/main" val="20000"/>
                    </a:ext>
                  </a:extLst>
                </a:gridCol>
                <a:gridCol w="1297248">
                  <a:extLst>
                    <a:ext uri="{9D8B030D-6E8A-4147-A177-3AD203B41FA5}">
                      <a16:colId xmlns:a16="http://schemas.microsoft.com/office/drawing/2014/main" val="20001"/>
                    </a:ext>
                  </a:extLst>
                </a:gridCol>
              </a:tblGrid>
              <a:tr h="203180">
                <a:tc>
                  <a:txBody>
                    <a:bodyPr/>
                    <a:lstStyle/>
                    <a:p>
                      <a:endParaRPr lang="en-US" sz="1050" b="0" dirty="0">
                        <a:solidFill>
                          <a:schemeClr val="tx1">
                            <a:lumMod val="85000"/>
                            <a:lumOff val="15000"/>
                          </a:schemeClr>
                        </a:solidFill>
                      </a:endParaRPr>
                    </a:p>
                  </a:txBody>
                  <a:tcPr marL="18288"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050" b="0" dirty="0">
                          <a:solidFill>
                            <a:schemeClr val="tx1">
                              <a:lumMod val="85000"/>
                              <a:lumOff val="15000"/>
                            </a:schemeClr>
                          </a:solidFill>
                        </a:rPr>
                        <a:t>Self-oriented</a:t>
                      </a:r>
                    </a:p>
                  </a:txBody>
                  <a:tcPr marL="18288"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03180">
                <a:tc>
                  <a:txBody>
                    <a:bodyPr/>
                    <a:lstStyle/>
                    <a:p>
                      <a:endParaRPr lang="en-US" sz="1050" b="0" dirty="0">
                        <a:solidFill>
                          <a:schemeClr val="tx1">
                            <a:lumMod val="85000"/>
                            <a:lumOff val="15000"/>
                          </a:schemeClr>
                        </a:solidFill>
                      </a:endParaRPr>
                    </a:p>
                  </a:txBody>
                  <a:tcPr marL="18288"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050" b="0" dirty="0">
                          <a:solidFill>
                            <a:schemeClr val="tx1">
                              <a:lumMod val="85000"/>
                              <a:lumOff val="15000"/>
                            </a:schemeClr>
                          </a:solidFill>
                        </a:rPr>
                        <a:t>Faith Believes</a:t>
                      </a:r>
                    </a:p>
                  </a:txBody>
                  <a:tcPr marL="18288"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03180">
                <a:tc>
                  <a:txBody>
                    <a:bodyPr/>
                    <a:lstStyle/>
                    <a:p>
                      <a:endParaRPr lang="en-US" sz="1050" b="0" dirty="0">
                        <a:solidFill>
                          <a:schemeClr val="tx1">
                            <a:lumMod val="85000"/>
                            <a:lumOff val="15000"/>
                          </a:schemeClr>
                        </a:solidFill>
                      </a:endParaRPr>
                    </a:p>
                  </a:txBody>
                  <a:tcPr marL="18288"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50" b="0" dirty="0">
                          <a:solidFill>
                            <a:schemeClr val="tx1">
                              <a:lumMod val="85000"/>
                              <a:lumOff val="15000"/>
                            </a:schemeClr>
                          </a:solidFill>
                        </a:rPr>
                        <a:t>Social/Moral Issues</a:t>
                      </a:r>
                    </a:p>
                  </a:txBody>
                  <a:tcPr marL="18288"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03180">
                <a:tc>
                  <a:txBody>
                    <a:bodyPr/>
                    <a:lstStyle/>
                    <a:p>
                      <a:endParaRPr lang="en-US" sz="1050" b="0" dirty="0">
                        <a:solidFill>
                          <a:schemeClr val="tx1">
                            <a:lumMod val="85000"/>
                            <a:lumOff val="15000"/>
                          </a:schemeClr>
                        </a:solidFill>
                      </a:endParaRPr>
                    </a:p>
                  </a:txBody>
                  <a:tcPr marL="18288"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50" b="0" dirty="0">
                          <a:solidFill>
                            <a:schemeClr val="tx1">
                              <a:lumMod val="85000"/>
                              <a:lumOff val="15000"/>
                            </a:schemeClr>
                          </a:solidFill>
                        </a:rPr>
                        <a:t>Top 3 areas of struggle</a:t>
                      </a:r>
                    </a:p>
                  </a:txBody>
                  <a:tcPr marL="18288"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03180">
                <a:tc gridSpan="2">
                  <a:txBody>
                    <a:bodyPr/>
                    <a:lstStyle/>
                    <a:p>
                      <a:r>
                        <a:rPr lang="en-US" sz="1050" b="1" dirty="0">
                          <a:solidFill>
                            <a:schemeClr val="tx1">
                              <a:lumMod val="85000"/>
                              <a:lumOff val="15000"/>
                            </a:schemeClr>
                          </a:solidFill>
                        </a:rPr>
                        <a:t>Darker bars = men</a:t>
                      </a:r>
                    </a:p>
                    <a:p>
                      <a:r>
                        <a:rPr lang="en-US" sz="1050" b="1" dirty="0">
                          <a:solidFill>
                            <a:schemeClr val="tx1">
                              <a:lumMod val="85000"/>
                              <a:lumOff val="15000"/>
                            </a:schemeClr>
                          </a:solidFill>
                        </a:rPr>
                        <a:t>Lighter bars = women</a:t>
                      </a:r>
                    </a:p>
                  </a:txBody>
                  <a:tcPr marL="18288"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sz="1050" b="0" dirty="0">
                        <a:solidFill>
                          <a:schemeClr val="tx1">
                            <a:lumMod val="85000"/>
                            <a:lumOff val="15000"/>
                          </a:schemeClr>
                        </a:solidFill>
                      </a:endParaRPr>
                    </a:p>
                  </a:txBody>
                  <a:tcPr marL="18288"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33" name="TextBox 32"/>
          <p:cNvSpPr txBox="1"/>
          <p:nvPr/>
        </p:nvSpPr>
        <p:spPr>
          <a:xfrm>
            <a:off x="6832213" y="2028193"/>
            <a:ext cx="1356062" cy="261610"/>
          </a:xfrm>
          <a:prstGeom prst="rect">
            <a:avLst/>
          </a:prstGeom>
          <a:noFill/>
        </p:spPr>
        <p:txBody>
          <a:bodyPr wrap="square" lIns="0" rtlCol="0">
            <a:spAutoFit/>
          </a:bodyPr>
          <a:lstStyle/>
          <a:p>
            <a:r>
              <a:rPr lang="en-US" sz="1100" b="1" dirty="0"/>
              <a:t>Legend</a:t>
            </a:r>
          </a:p>
        </p:txBody>
      </p:sp>
      <p:graphicFrame>
        <p:nvGraphicFramePr>
          <p:cNvPr id="35" name="Table 34"/>
          <p:cNvGraphicFramePr>
            <a:graphicFrameLocks noGrp="1"/>
          </p:cNvGraphicFramePr>
          <p:nvPr>
            <p:extLst>
              <p:ext uri="{D42A27DB-BD31-4B8C-83A1-F6EECF244321}">
                <p14:modId xmlns:p14="http://schemas.microsoft.com/office/powerpoint/2010/main" val="1399281193"/>
              </p:ext>
            </p:extLst>
          </p:nvPr>
        </p:nvGraphicFramePr>
        <p:xfrm>
          <a:off x="7770966" y="6094206"/>
          <a:ext cx="1282790" cy="406360"/>
        </p:xfrm>
        <a:graphic>
          <a:graphicData uri="http://schemas.openxmlformats.org/drawingml/2006/table">
            <a:tbl>
              <a:tblPr firstRow="1" bandRow="1">
                <a:tableStyleId>{5C22544A-7EE6-4342-B048-85BDC9FD1C3A}</a:tableStyleId>
              </a:tblPr>
              <a:tblGrid>
                <a:gridCol w="1282790">
                  <a:extLst>
                    <a:ext uri="{9D8B030D-6E8A-4147-A177-3AD203B41FA5}">
                      <a16:colId xmlns:a16="http://schemas.microsoft.com/office/drawing/2014/main" val="20000"/>
                    </a:ext>
                  </a:extLst>
                </a:gridCol>
              </a:tblGrid>
              <a:tr h="203180">
                <a:tc>
                  <a:txBody>
                    <a:bodyPr/>
                    <a:lstStyle/>
                    <a:p>
                      <a:pPr algn="r"/>
                      <a:r>
                        <a:rPr lang="en-US" sz="900" b="0" dirty="0">
                          <a:solidFill>
                            <a:schemeClr val="tx1">
                              <a:lumMod val="85000"/>
                              <a:lumOff val="15000"/>
                            </a:schemeClr>
                          </a:solidFill>
                        </a:rPr>
                        <a:t>Men: n=1,133</a:t>
                      </a:r>
                    </a:p>
                  </a:txBody>
                  <a:tcPr marL="18288"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3180">
                <a:tc>
                  <a:txBody>
                    <a:bodyPr/>
                    <a:lstStyle/>
                    <a:p>
                      <a:pPr algn="r"/>
                      <a:r>
                        <a:rPr lang="en-US" sz="900" b="0" dirty="0">
                          <a:solidFill>
                            <a:schemeClr val="tx1">
                              <a:lumMod val="85000"/>
                              <a:lumOff val="15000"/>
                            </a:schemeClr>
                          </a:solidFill>
                        </a:rPr>
                        <a:t>Women: n=2,194</a:t>
                      </a:r>
                    </a:p>
                  </a:txBody>
                  <a:tcPr marL="18288"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8" name="Oval 17"/>
          <p:cNvSpPr>
            <a:spLocks noChangeAspect="1"/>
          </p:cNvSpPr>
          <p:nvPr/>
        </p:nvSpPr>
        <p:spPr>
          <a:xfrm>
            <a:off x="6821003" y="2874320"/>
            <a:ext cx="164592" cy="16459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27432" rtlCol="0" anchor="ctr" anchorCtr="1"/>
          <a:lstStyle/>
          <a:p>
            <a:pPr algn="ctr"/>
            <a:r>
              <a:rPr lang="en-US" sz="1200" dirty="0"/>
              <a:t>3</a:t>
            </a:r>
          </a:p>
        </p:txBody>
      </p:sp>
      <p:sp>
        <p:nvSpPr>
          <p:cNvPr id="20" name="Oval 19"/>
          <p:cNvSpPr>
            <a:spLocks noChangeAspect="1"/>
          </p:cNvSpPr>
          <p:nvPr/>
        </p:nvSpPr>
        <p:spPr>
          <a:xfrm>
            <a:off x="998654" y="2115964"/>
            <a:ext cx="201168" cy="20116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1200" dirty="0"/>
              <a:t>1</a:t>
            </a:r>
          </a:p>
        </p:txBody>
      </p:sp>
      <p:sp>
        <p:nvSpPr>
          <p:cNvPr id="21" name="Oval 20"/>
          <p:cNvSpPr>
            <a:spLocks noChangeAspect="1"/>
          </p:cNvSpPr>
          <p:nvPr/>
        </p:nvSpPr>
        <p:spPr>
          <a:xfrm>
            <a:off x="1427150" y="2115964"/>
            <a:ext cx="201168" cy="20116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1200" dirty="0"/>
              <a:t>3</a:t>
            </a:r>
          </a:p>
        </p:txBody>
      </p:sp>
      <p:sp>
        <p:nvSpPr>
          <p:cNvPr id="22" name="Oval 21"/>
          <p:cNvSpPr>
            <a:spLocks noChangeAspect="1"/>
          </p:cNvSpPr>
          <p:nvPr/>
        </p:nvSpPr>
        <p:spPr>
          <a:xfrm>
            <a:off x="6130912" y="2115964"/>
            <a:ext cx="201168" cy="20116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1200" dirty="0"/>
              <a:t>2</a:t>
            </a:r>
          </a:p>
        </p:txBody>
      </p:sp>
      <p:sp>
        <p:nvSpPr>
          <p:cNvPr id="36" name="Oval 35"/>
          <p:cNvSpPr>
            <a:spLocks noChangeAspect="1"/>
          </p:cNvSpPr>
          <p:nvPr/>
        </p:nvSpPr>
        <p:spPr>
          <a:xfrm>
            <a:off x="1622288" y="2115964"/>
            <a:ext cx="201168" cy="2011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1200" dirty="0"/>
              <a:t>2</a:t>
            </a:r>
          </a:p>
        </p:txBody>
      </p:sp>
      <p:sp>
        <p:nvSpPr>
          <p:cNvPr id="37" name="Oval 36"/>
          <p:cNvSpPr>
            <a:spLocks noChangeAspect="1"/>
          </p:cNvSpPr>
          <p:nvPr/>
        </p:nvSpPr>
        <p:spPr>
          <a:xfrm>
            <a:off x="2038725" y="2115964"/>
            <a:ext cx="201168" cy="2011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1200" dirty="0"/>
              <a:t>2</a:t>
            </a:r>
          </a:p>
        </p:txBody>
      </p:sp>
      <p:sp>
        <p:nvSpPr>
          <p:cNvPr id="38" name="Oval 37"/>
          <p:cNvSpPr>
            <a:spLocks noChangeAspect="1"/>
          </p:cNvSpPr>
          <p:nvPr/>
        </p:nvSpPr>
        <p:spPr>
          <a:xfrm>
            <a:off x="2472995" y="2115964"/>
            <a:ext cx="201168" cy="2011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1200" dirty="0"/>
              <a:t>2</a:t>
            </a:r>
          </a:p>
        </p:txBody>
      </p:sp>
      <p:sp>
        <p:nvSpPr>
          <p:cNvPr id="39" name="Oval 38"/>
          <p:cNvSpPr>
            <a:spLocks noChangeAspect="1"/>
          </p:cNvSpPr>
          <p:nvPr/>
        </p:nvSpPr>
        <p:spPr>
          <a:xfrm>
            <a:off x="1194048" y="2115964"/>
            <a:ext cx="201168" cy="2011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1200" dirty="0"/>
              <a:t>1</a:t>
            </a:r>
          </a:p>
        </p:txBody>
      </p:sp>
      <p:sp>
        <p:nvSpPr>
          <p:cNvPr id="34" name="TextBox 33"/>
          <p:cNvSpPr txBox="1"/>
          <p:nvPr/>
        </p:nvSpPr>
        <p:spPr>
          <a:xfrm>
            <a:off x="-1" y="6111298"/>
            <a:ext cx="4554909" cy="369332"/>
          </a:xfrm>
          <a:prstGeom prst="rect">
            <a:avLst/>
          </a:prstGeom>
          <a:noFill/>
        </p:spPr>
        <p:txBody>
          <a:bodyPr wrap="square" rtlCol="0">
            <a:spAutoFit/>
          </a:bodyPr>
          <a:lstStyle/>
          <a:p>
            <a:pPr marL="409575" indent="-409575"/>
            <a:r>
              <a:rPr lang="en-US" sz="900" dirty="0"/>
              <a:t>Q7-17	To what extent do you personally struggle with</a:t>
            </a:r>
            <a:r>
              <a:rPr lang="is-IS" sz="900" dirty="0"/>
              <a:t>… </a:t>
            </a:r>
            <a:br>
              <a:rPr lang="is-IS" sz="900" dirty="0"/>
            </a:br>
            <a:r>
              <a:rPr lang="is-IS" sz="900" dirty="0"/>
              <a:t>Response options: Not at all, A little, A moderate amount, A great deal</a:t>
            </a:r>
            <a:endParaRPr lang="en-US" sz="900" dirty="0"/>
          </a:p>
        </p:txBody>
      </p:sp>
    </p:spTree>
    <p:extLst>
      <p:ext uri="{BB962C8B-B14F-4D97-AF65-F5344CB8AC3E}">
        <p14:creationId xmlns:p14="http://schemas.microsoft.com/office/powerpoint/2010/main" val="19550619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8766" y="1443399"/>
            <a:ext cx="8607761" cy="707886"/>
          </a:xfrm>
          <a:prstGeom prst="rect">
            <a:avLst/>
          </a:prstGeom>
          <a:noFill/>
        </p:spPr>
        <p:txBody>
          <a:bodyPr wrap="square" rtlCol="0">
            <a:spAutoFit/>
          </a:bodyPr>
          <a:lstStyle/>
          <a:p>
            <a:r>
              <a:rPr lang="en-US" sz="4000" b="1" dirty="0">
                <a:solidFill>
                  <a:srgbClr val="B31C5B"/>
                </a:solidFill>
                <a:latin typeface="Arial" charset="0"/>
                <a:ea typeface="Arial" charset="0"/>
                <a:cs typeface="Arial" charset="0"/>
              </a:rPr>
              <a:t>Social Issues Concerns: Students</a:t>
            </a:r>
            <a:endParaRPr lang="en-US" sz="4000" dirty="0">
              <a:solidFill>
                <a:srgbClr val="B31C5B"/>
              </a:solidFill>
            </a:endParaRPr>
          </a:p>
        </p:txBody>
      </p:sp>
      <p:sp>
        <p:nvSpPr>
          <p:cNvPr id="6" name="TextBox 5"/>
          <p:cNvSpPr txBox="1"/>
          <p:nvPr/>
        </p:nvSpPr>
        <p:spPr>
          <a:xfrm>
            <a:off x="8648700" y="28574"/>
            <a:ext cx="466725" cy="600075"/>
          </a:xfrm>
          <a:prstGeom prst="rect">
            <a:avLst/>
          </a:prstGeom>
          <a:solidFill>
            <a:schemeClr val="bg1"/>
          </a:solidFill>
        </p:spPr>
        <p:txBody>
          <a:bodyPr wrap="square" rtlCol="0">
            <a:spAutoFit/>
          </a:bodyPr>
          <a:lstStyle/>
          <a:p>
            <a:endParaRPr lang="en-US" dirty="0"/>
          </a:p>
        </p:txBody>
      </p:sp>
      <p:pic>
        <p:nvPicPr>
          <p:cNvPr id="8" name="Picture 7"/>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t="-471" r="-314" b="-1"/>
          <a:stretch/>
        </p:blipFill>
        <p:spPr>
          <a:xfrm>
            <a:off x="-1" y="2260122"/>
            <a:ext cx="9189720" cy="4620867"/>
          </a:xfrm>
          <a:prstGeom prst="rect">
            <a:avLst/>
          </a:prstGeom>
        </p:spPr>
      </p:pic>
    </p:spTree>
    <p:extLst>
      <p:ext uri="{BB962C8B-B14F-4D97-AF65-F5344CB8AC3E}">
        <p14:creationId xmlns:p14="http://schemas.microsoft.com/office/powerpoint/2010/main" val="19151491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86961" y="2052997"/>
            <a:ext cx="7934943" cy="1769408"/>
          </a:xfrm>
          <a:prstGeom prst="rect">
            <a:avLst/>
          </a:prstGeom>
          <a:solidFill>
            <a:srgbClr val="69B342">
              <a:alpha val="19608"/>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wordArtVert" lIns="45720" tIns="18288" rIns="45720" bIns="18288" rtlCol="0" anchor="b" anchorCtr="0"/>
          <a:lstStyle/>
          <a:p>
            <a:pPr algn="ctr"/>
            <a:endParaRPr lang="en-US" sz="1200" dirty="0">
              <a:solidFill>
                <a:schemeClr val="tx1">
                  <a:lumMod val="85000"/>
                  <a:lumOff val="15000"/>
                </a:schemeClr>
              </a:solidFill>
            </a:endParaRPr>
          </a:p>
        </p:txBody>
      </p:sp>
      <p:sp>
        <p:nvSpPr>
          <p:cNvPr id="18" name="Rectangle 17"/>
          <p:cNvSpPr/>
          <p:nvPr/>
        </p:nvSpPr>
        <p:spPr>
          <a:xfrm>
            <a:off x="586961" y="3822404"/>
            <a:ext cx="7934943" cy="1344398"/>
          </a:xfrm>
          <a:prstGeom prst="rect">
            <a:avLst/>
          </a:prstGeom>
          <a:solidFill>
            <a:srgbClr val="69B342">
              <a:alpha val="19608"/>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wordArtVert" lIns="45720" tIns="18288" rIns="45720" bIns="18288" rtlCol="0" anchor="b" anchorCtr="0"/>
          <a:lstStyle/>
          <a:p>
            <a:pPr algn="ctr"/>
            <a:endParaRPr lang="en-US" sz="1200" dirty="0">
              <a:solidFill>
                <a:schemeClr val="tx1">
                  <a:lumMod val="85000"/>
                  <a:lumOff val="15000"/>
                </a:schemeClr>
              </a:solidFill>
            </a:endParaRPr>
          </a:p>
        </p:txBody>
      </p:sp>
      <p:sp>
        <p:nvSpPr>
          <p:cNvPr id="20" name="Rectangle 19"/>
          <p:cNvSpPr/>
          <p:nvPr/>
        </p:nvSpPr>
        <p:spPr>
          <a:xfrm>
            <a:off x="586961" y="5166802"/>
            <a:ext cx="7934943" cy="429336"/>
          </a:xfrm>
          <a:prstGeom prst="rect">
            <a:avLst/>
          </a:prstGeom>
          <a:solidFill>
            <a:srgbClr val="69B342">
              <a:alpha val="19608"/>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wordArtVert" lIns="45720" tIns="18288" rIns="45720" bIns="18288" rtlCol="0" anchor="b" anchorCtr="0"/>
          <a:lstStyle/>
          <a:p>
            <a:pPr algn="ctr"/>
            <a:endParaRPr lang="en-US" sz="1200" dirty="0">
              <a:solidFill>
                <a:schemeClr val="tx1">
                  <a:lumMod val="85000"/>
                  <a:lumOff val="15000"/>
                </a:schemeClr>
              </a:solidFill>
            </a:endParaRPr>
          </a:p>
        </p:txBody>
      </p:sp>
      <p:graphicFrame>
        <p:nvGraphicFramePr>
          <p:cNvPr id="25" name="Chart 24"/>
          <p:cNvGraphicFramePr/>
          <p:nvPr>
            <p:extLst>
              <p:ext uri="{D42A27DB-BD31-4B8C-83A1-F6EECF244321}">
                <p14:modId xmlns:p14="http://schemas.microsoft.com/office/powerpoint/2010/main" val="476983909"/>
              </p:ext>
            </p:extLst>
          </p:nvPr>
        </p:nvGraphicFramePr>
        <p:xfrm>
          <a:off x="505578" y="1994632"/>
          <a:ext cx="8105497" cy="3827916"/>
        </p:xfrm>
        <a:graphic>
          <a:graphicData uri="http://schemas.openxmlformats.org/drawingml/2006/chart">
            <c:chart xmlns:c="http://schemas.openxmlformats.org/drawingml/2006/chart" xmlns:r="http://schemas.openxmlformats.org/officeDocument/2006/relationships" r:id="rId3"/>
          </a:graphicData>
        </a:graphic>
      </p:graphicFrame>
      <p:sp>
        <p:nvSpPr>
          <p:cNvPr id="23" name="Rectangle 22"/>
          <p:cNvSpPr/>
          <p:nvPr/>
        </p:nvSpPr>
        <p:spPr>
          <a:xfrm>
            <a:off x="0" y="6490010"/>
            <a:ext cx="9143999" cy="367990"/>
          </a:xfrm>
          <a:prstGeom prst="rect">
            <a:avLst/>
          </a:prstGeom>
          <a:solidFill>
            <a:srgbClr val="B2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5373384" y="6577570"/>
            <a:ext cx="3606230" cy="215444"/>
          </a:xfrm>
          <a:prstGeom prst="rect">
            <a:avLst/>
          </a:prstGeom>
          <a:noFill/>
        </p:spPr>
        <p:txBody>
          <a:bodyPr wrap="square" rtlCol="0">
            <a:spAutoFit/>
          </a:bodyPr>
          <a:lstStyle/>
          <a:p>
            <a:pPr algn="r"/>
            <a:fld id="{D87A6DA5-A49C-AE44-90B5-FA07B3D6FBAE}" type="slidenum">
              <a:rPr lang="en-US" sz="800" b="1" smtClean="0">
                <a:solidFill>
                  <a:schemeClr val="bg1"/>
                </a:solidFill>
                <a:latin typeface="Arial" charset="0"/>
                <a:ea typeface="Arial" charset="0"/>
                <a:cs typeface="Arial" charset="0"/>
              </a:rPr>
              <a:t>46</a:t>
            </a:fld>
            <a:endParaRPr lang="en-US" sz="800" b="1" dirty="0">
              <a:solidFill>
                <a:schemeClr val="bg1"/>
              </a:solidFill>
              <a:latin typeface="Arial" charset="0"/>
              <a:ea typeface="Arial" charset="0"/>
              <a:cs typeface="Arial" charset="0"/>
            </a:endParaRPr>
          </a:p>
        </p:txBody>
      </p:sp>
      <p:sp>
        <p:nvSpPr>
          <p:cNvPr id="16" name="TextBox 15"/>
          <p:cNvSpPr txBox="1"/>
          <p:nvPr/>
        </p:nvSpPr>
        <p:spPr>
          <a:xfrm>
            <a:off x="5373384" y="6577570"/>
            <a:ext cx="3606230" cy="215444"/>
          </a:xfrm>
          <a:prstGeom prst="rect">
            <a:avLst/>
          </a:prstGeom>
          <a:noFill/>
        </p:spPr>
        <p:txBody>
          <a:bodyPr wrap="square" rtlCol="0">
            <a:spAutoFit/>
          </a:bodyPr>
          <a:lstStyle/>
          <a:p>
            <a:pPr algn="r"/>
            <a:fld id="{6AA631CD-0ED6-5241-B04D-327E06B10D85}" type="slidenum">
              <a:rPr lang="en-US" sz="800" b="1">
                <a:solidFill>
                  <a:schemeClr val="bg1"/>
                </a:solidFill>
                <a:latin typeface="Arial" charset="0"/>
                <a:ea typeface="Arial" charset="0"/>
                <a:cs typeface="Arial" charset="0"/>
              </a:rPr>
              <a:t>46</a:t>
            </a:fld>
            <a:endParaRPr lang="en-US" sz="800" b="1" dirty="0">
              <a:solidFill>
                <a:schemeClr val="bg1"/>
              </a:solidFill>
              <a:latin typeface="Arial" charset="0"/>
              <a:ea typeface="Arial" charset="0"/>
              <a:cs typeface="Arial" charset="0"/>
            </a:endParaRPr>
          </a:p>
        </p:txBody>
      </p:sp>
      <p:sp>
        <p:nvSpPr>
          <p:cNvPr id="26" name="TextBox 25"/>
          <p:cNvSpPr txBox="1"/>
          <p:nvPr/>
        </p:nvSpPr>
        <p:spPr>
          <a:xfrm>
            <a:off x="381000" y="102742"/>
            <a:ext cx="8084906" cy="1078024"/>
          </a:xfrm>
          <a:prstGeom prst="rect">
            <a:avLst/>
          </a:prstGeom>
          <a:noFill/>
        </p:spPr>
        <p:txBody>
          <a:bodyPr wrap="square" rtlCol="0" anchor="b" anchorCtr="0">
            <a:normAutofit fontScale="85000" lnSpcReduction="20000"/>
          </a:bodyPr>
          <a:lstStyle/>
          <a:p>
            <a:r>
              <a:rPr lang="en-US" sz="2800" b="1" dirty="0">
                <a:solidFill>
                  <a:srgbClr val="B2005C"/>
                </a:solidFill>
                <a:latin typeface="Arial" charset="0"/>
                <a:ea typeface="Arial" charset="0"/>
                <a:cs typeface="Arial" charset="0"/>
              </a:rPr>
              <a:t>Among students, concern is greatest with four areas: caring for the poor and immigrants, racial tensions, and pro-life issues.</a:t>
            </a:r>
          </a:p>
        </p:txBody>
      </p:sp>
      <p:sp>
        <p:nvSpPr>
          <p:cNvPr id="27" name="TextBox 26"/>
          <p:cNvSpPr txBox="1"/>
          <p:nvPr/>
        </p:nvSpPr>
        <p:spPr>
          <a:xfrm>
            <a:off x="381000" y="1401593"/>
            <a:ext cx="7877810" cy="307777"/>
          </a:xfrm>
          <a:prstGeom prst="rect">
            <a:avLst/>
          </a:prstGeom>
          <a:noFill/>
        </p:spPr>
        <p:txBody>
          <a:bodyPr wrap="square" rtlCol="0">
            <a:spAutoFit/>
          </a:bodyPr>
          <a:lstStyle/>
          <a:p>
            <a:r>
              <a:rPr lang="en-US" sz="1400" b="1" dirty="0"/>
              <a:t>Concern with Social Issues</a:t>
            </a:r>
          </a:p>
        </p:txBody>
      </p:sp>
      <p:sp>
        <p:nvSpPr>
          <p:cNvPr id="28" name="TextBox 27"/>
          <p:cNvSpPr txBox="1"/>
          <p:nvPr/>
        </p:nvSpPr>
        <p:spPr>
          <a:xfrm>
            <a:off x="44346" y="6566283"/>
            <a:ext cx="3606230" cy="215444"/>
          </a:xfrm>
          <a:prstGeom prst="rect">
            <a:avLst/>
          </a:prstGeom>
          <a:noFill/>
        </p:spPr>
        <p:txBody>
          <a:bodyPr wrap="square" rtlCol="0">
            <a:spAutoFit/>
          </a:bodyPr>
          <a:lstStyle/>
          <a:p>
            <a:r>
              <a:rPr lang="en-US" sz="800" b="1" dirty="0">
                <a:solidFill>
                  <a:schemeClr val="bg1"/>
                </a:solidFill>
                <a:latin typeface="Arial" charset="0"/>
                <a:ea typeface="Arial" charset="0"/>
                <a:cs typeface="Arial" charset="0"/>
              </a:rPr>
              <a:t>Social Issues Concern</a:t>
            </a:r>
          </a:p>
        </p:txBody>
      </p:sp>
      <p:graphicFrame>
        <p:nvGraphicFramePr>
          <p:cNvPr id="2" name="Table 1"/>
          <p:cNvGraphicFramePr>
            <a:graphicFrameLocks noGrp="1"/>
          </p:cNvGraphicFramePr>
          <p:nvPr>
            <p:extLst>
              <p:ext uri="{D42A27DB-BD31-4B8C-83A1-F6EECF244321}">
                <p14:modId xmlns:p14="http://schemas.microsoft.com/office/powerpoint/2010/main" val="1015471347"/>
              </p:ext>
            </p:extLst>
          </p:nvPr>
        </p:nvGraphicFramePr>
        <p:xfrm>
          <a:off x="2466223" y="1798205"/>
          <a:ext cx="5915144" cy="213360"/>
        </p:xfrm>
        <a:graphic>
          <a:graphicData uri="http://schemas.openxmlformats.org/drawingml/2006/table">
            <a:tbl>
              <a:tblPr firstRow="1" bandRow="1">
                <a:tableStyleId>{5C22544A-7EE6-4342-B048-85BDC9FD1C3A}</a:tableStyleId>
              </a:tblPr>
              <a:tblGrid>
                <a:gridCol w="1478786">
                  <a:extLst>
                    <a:ext uri="{9D8B030D-6E8A-4147-A177-3AD203B41FA5}">
                      <a16:colId xmlns:a16="http://schemas.microsoft.com/office/drawing/2014/main" val="20000"/>
                    </a:ext>
                  </a:extLst>
                </a:gridCol>
                <a:gridCol w="1478786">
                  <a:extLst>
                    <a:ext uri="{9D8B030D-6E8A-4147-A177-3AD203B41FA5}">
                      <a16:colId xmlns:a16="http://schemas.microsoft.com/office/drawing/2014/main" val="20001"/>
                    </a:ext>
                  </a:extLst>
                </a:gridCol>
                <a:gridCol w="1478786">
                  <a:extLst>
                    <a:ext uri="{9D8B030D-6E8A-4147-A177-3AD203B41FA5}">
                      <a16:colId xmlns:a16="http://schemas.microsoft.com/office/drawing/2014/main" val="20002"/>
                    </a:ext>
                  </a:extLst>
                </a:gridCol>
                <a:gridCol w="1478786">
                  <a:extLst>
                    <a:ext uri="{9D8B030D-6E8A-4147-A177-3AD203B41FA5}">
                      <a16:colId xmlns:a16="http://schemas.microsoft.com/office/drawing/2014/main" val="20003"/>
                    </a:ext>
                  </a:extLst>
                </a:gridCol>
              </a:tblGrid>
              <a:tr h="133940">
                <a:tc>
                  <a:txBody>
                    <a:bodyPr/>
                    <a:lstStyle/>
                    <a:p>
                      <a:pPr algn="ctr"/>
                      <a:r>
                        <a:rPr lang="en-US" sz="800" dirty="0"/>
                        <a:t>A great deal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lumMod val="50000"/>
                      </a:schemeClr>
                    </a:solidFill>
                  </a:tcPr>
                </a:tc>
                <a:tc>
                  <a:txBody>
                    <a:bodyPr/>
                    <a:lstStyle/>
                    <a:p>
                      <a:pPr algn="ctr"/>
                      <a:r>
                        <a:rPr lang="en-US" sz="800" dirty="0"/>
                        <a:t>A moderate amount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en-US" sz="800" dirty="0">
                          <a:solidFill>
                            <a:srgbClr val="404040"/>
                          </a:solidFill>
                        </a:rPr>
                        <a:t>A little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n-US" sz="800" dirty="0">
                          <a:solidFill>
                            <a:schemeClr val="tx1"/>
                          </a:solidFill>
                        </a:rPr>
                        <a:t>Not at all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EA224"/>
                    </a:solidFill>
                  </a:tcPr>
                </a:tc>
                <a:extLst>
                  <a:ext uri="{0D108BD9-81ED-4DB2-BD59-A6C34878D82A}">
                    <a16:rowId xmlns:a16="http://schemas.microsoft.com/office/drawing/2014/main" val="10000"/>
                  </a:ext>
                </a:extLst>
              </a:tr>
            </a:tbl>
          </a:graphicData>
        </a:graphic>
      </p:graphicFrame>
      <p:sp>
        <p:nvSpPr>
          <p:cNvPr id="17" name="TextBox 16"/>
          <p:cNvSpPr txBox="1"/>
          <p:nvPr/>
        </p:nvSpPr>
        <p:spPr>
          <a:xfrm>
            <a:off x="-1" y="6124742"/>
            <a:ext cx="4133089" cy="369332"/>
          </a:xfrm>
          <a:prstGeom prst="rect">
            <a:avLst/>
          </a:prstGeom>
          <a:noFill/>
        </p:spPr>
        <p:txBody>
          <a:bodyPr wrap="square" rtlCol="0">
            <a:spAutoFit/>
          </a:bodyPr>
          <a:lstStyle/>
          <a:p>
            <a:pPr marL="403225" indent="-403225"/>
            <a:r>
              <a:rPr lang="en-US" sz="900" dirty="0">
                <a:latin typeface="Calibri"/>
                <a:cs typeface="Calibri"/>
              </a:rPr>
              <a:t>Q57-64	To what extent are you concerned about</a:t>
            </a:r>
            <a:r>
              <a:rPr lang="mr-IN" sz="900" dirty="0">
                <a:latin typeface="Calibri"/>
                <a:cs typeface="Calibri"/>
              </a:rPr>
              <a:t>…</a:t>
            </a:r>
            <a:br>
              <a:rPr lang="is-IS" sz="900" dirty="0">
                <a:latin typeface="Calibri"/>
                <a:cs typeface="Calibri"/>
              </a:rPr>
            </a:br>
            <a:r>
              <a:rPr lang="is-IS" sz="900" dirty="0">
                <a:latin typeface="Calibri"/>
                <a:cs typeface="Calibri"/>
              </a:rPr>
              <a:t>Response options: A great deal, A moderate amount, A little, Not at all</a:t>
            </a:r>
            <a:endParaRPr lang="en-US" sz="900" dirty="0">
              <a:latin typeface="Calibri"/>
              <a:cs typeface="Calibri"/>
            </a:endParaRPr>
          </a:p>
        </p:txBody>
      </p:sp>
      <p:sp>
        <p:nvSpPr>
          <p:cNvPr id="11" name="TextBox 10"/>
          <p:cNvSpPr txBox="1"/>
          <p:nvPr/>
        </p:nvSpPr>
        <p:spPr>
          <a:xfrm>
            <a:off x="5616129" y="6263242"/>
            <a:ext cx="3527869" cy="230832"/>
          </a:xfrm>
          <a:prstGeom prst="rect">
            <a:avLst/>
          </a:prstGeom>
          <a:noFill/>
        </p:spPr>
        <p:txBody>
          <a:bodyPr wrap="square" rtlCol="0">
            <a:spAutoFit/>
          </a:bodyPr>
          <a:lstStyle/>
          <a:p>
            <a:pPr marL="409575" indent="-409575" algn="r"/>
            <a:r>
              <a:rPr lang="en-US" sz="900" dirty="0">
                <a:latin typeface="Calibri"/>
                <a:cs typeface="Calibri"/>
              </a:rPr>
              <a:t>n=3,327-3,335</a:t>
            </a:r>
          </a:p>
        </p:txBody>
      </p:sp>
    </p:spTree>
    <p:extLst>
      <p:ext uri="{BB962C8B-B14F-4D97-AF65-F5344CB8AC3E}">
        <p14:creationId xmlns:p14="http://schemas.microsoft.com/office/powerpoint/2010/main" val="11919222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6490010"/>
            <a:ext cx="9143999" cy="367990"/>
          </a:xfrm>
          <a:prstGeom prst="rect">
            <a:avLst/>
          </a:prstGeom>
          <a:solidFill>
            <a:srgbClr val="B2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5373384" y="6577570"/>
            <a:ext cx="3606230" cy="215444"/>
          </a:xfrm>
          <a:prstGeom prst="rect">
            <a:avLst/>
          </a:prstGeom>
          <a:noFill/>
        </p:spPr>
        <p:txBody>
          <a:bodyPr wrap="square" rtlCol="0">
            <a:spAutoFit/>
          </a:bodyPr>
          <a:lstStyle/>
          <a:p>
            <a:pPr algn="r"/>
            <a:fld id="{D87A6DA5-A49C-AE44-90B5-FA07B3D6FBAE}" type="slidenum">
              <a:rPr lang="en-US" sz="800" b="1" smtClean="0">
                <a:solidFill>
                  <a:schemeClr val="bg1"/>
                </a:solidFill>
                <a:latin typeface="Arial" charset="0"/>
                <a:ea typeface="Arial" charset="0"/>
                <a:cs typeface="Arial" charset="0"/>
              </a:rPr>
              <a:t>47</a:t>
            </a:fld>
            <a:endParaRPr lang="en-US" sz="800" b="1" dirty="0">
              <a:solidFill>
                <a:schemeClr val="bg1"/>
              </a:solidFill>
              <a:latin typeface="Arial" charset="0"/>
              <a:ea typeface="Arial" charset="0"/>
              <a:cs typeface="Arial" charset="0"/>
            </a:endParaRPr>
          </a:p>
        </p:txBody>
      </p:sp>
      <p:sp>
        <p:nvSpPr>
          <p:cNvPr id="16" name="TextBox 15"/>
          <p:cNvSpPr txBox="1"/>
          <p:nvPr/>
        </p:nvSpPr>
        <p:spPr>
          <a:xfrm>
            <a:off x="5373384" y="6577570"/>
            <a:ext cx="3606230" cy="215444"/>
          </a:xfrm>
          <a:prstGeom prst="rect">
            <a:avLst/>
          </a:prstGeom>
          <a:noFill/>
        </p:spPr>
        <p:txBody>
          <a:bodyPr wrap="square" rtlCol="0">
            <a:spAutoFit/>
          </a:bodyPr>
          <a:lstStyle/>
          <a:p>
            <a:pPr algn="r"/>
            <a:fld id="{6AA631CD-0ED6-5241-B04D-327E06B10D85}" type="slidenum">
              <a:rPr lang="en-US" sz="800" b="1">
                <a:solidFill>
                  <a:schemeClr val="bg1"/>
                </a:solidFill>
                <a:latin typeface="Arial" charset="0"/>
                <a:ea typeface="Arial" charset="0"/>
                <a:cs typeface="Arial" charset="0"/>
              </a:rPr>
              <a:t>47</a:t>
            </a:fld>
            <a:endParaRPr lang="en-US" sz="800" b="1" dirty="0">
              <a:solidFill>
                <a:schemeClr val="bg1"/>
              </a:solidFill>
              <a:latin typeface="Arial" charset="0"/>
              <a:ea typeface="Arial" charset="0"/>
              <a:cs typeface="Arial" charset="0"/>
            </a:endParaRPr>
          </a:p>
        </p:txBody>
      </p:sp>
      <p:sp>
        <p:nvSpPr>
          <p:cNvPr id="23" name="TextBox 22"/>
          <p:cNvSpPr txBox="1"/>
          <p:nvPr/>
        </p:nvSpPr>
        <p:spPr>
          <a:xfrm>
            <a:off x="414779" y="102742"/>
            <a:ext cx="8051127" cy="1078024"/>
          </a:xfrm>
          <a:prstGeom prst="rect">
            <a:avLst/>
          </a:prstGeom>
          <a:noFill/>
        </p:spPr>
        <p:txBody>
          <a:bodyPr wrap="square" rtlCol="0" anchor="b" anchorCtr="0">
            <a:normAutofit fontScale="92500" lnSpcReduction="20000"/>
          </a:bodyPr>
          <a:lstStyle/>
          <a:p>
            <a:r>
              <a:rPr lang="en-US" sz="2800" b="1" dirty="0">
                <a:solidFill>
                  <a:srgbClr val="B2005C"/>
                </a:solidFill>
                <a:latin typeface="Arial" charset="0"/>
                <a:ea typeface="Arial" charset="0"/>
                <a:cs typeface="Arial" charset="0"/>
              </a:rPr>
              <a:t>Differences in the level of concern with social issues are evident when looking at specific demographics.</a:t>
            </a:r>
          </a:p>
        </p:txBody>
      </p:sp>
      <p:sp>
        <p:nvSpPr>
          <p:cNvPr id="3" name="Right Arrow 2"/>
          <p:cNvSpPr/>
          <p:nvPr/>
        </p:nvSpPr>
        <p:spPr>
          <a:xfrm>
            <a:off x="1033153" y="2189666"/>
            <a:ext cx="7089569" cy="532749"/>
          </a:xfrm>
          <a:prstGeom prst="rightArrow">
            <a:avLst/>
          </a:prstGeom>
          <a:gradFill flip="none" rotWithShape="1">
            <a:gsLst>
              <a:gs pos="0">
                <a:schemeClr val="accent1">
                  <a:lumMod val="40000"/>
                  <a:lumOff val="60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p:cNvSpPr>
            <a:spLocks noChangeAspect="1"/>
          </p:cNvSpPr>
          <p:nvPr/>
        </p:nvSpPr>
        <p:spPr>
          <a:xfrm>
            <a:off x="6320230" y="2378316"/>
            <a:ext cx="155448" cy="1554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33153" y="1820334"/>
            <a:ext cx="1788951" cy="369332"/>
          </a:xfrm>
          <a:prstGeom prst="rect">
            <a:avLst/>
          </a:prstGeom>
          <a:noFill/>
        </p:spPr>
        <p:txBody>
          <a:bodyPr wrap="none" lIns="45720" rIns="45720" rtlCol="0">
            <a:spAutoFit/>
          </a:bodyPr>
          <a:lstStyle/>
          <a:p>
            <a:r>
              <a:rPr lang="en-US" b="1" dirty="0">
                <a:solidFill>
                  <a:schemeClr val="accent1"/>
                </a:solidFill>
              </a:rPr>
              <a:t>Fewer differences</a:t>
            </a:r>
          </a:p>
        </p:txBody>
      </p:sp>
      <p:sp>
        <p:nvSpPr>
          <p:cNvPr id="41" name="TextBox 40"/>
          <p:cNvSpPr txBox="1"/>
          <p:nvPr/>
        </p:nvSpPr>
        <p:spPr>
          <a:xfrm>
            <a:off x="6397954" y="1820334"/>
            <a:ext cx="1724768" cy="369332"/>
          </a:xfrm>
          <a:prstGeom prst="rect">
            <a:avLst/>
          </a:prstGeom>
          <a:noFill/>
        </p:spPr>
        <p:txBody>
          <a:bodyPr wrap="none" lIns="45720" rIns="45720" rtlCol="0">
            <a:spAutoFit/>
          </a:bodyPr>
          <a:lstStyle/>
          <a:p>
            <a:pPr algn="r"/>
            <a:r>
              <a:rPr lang="en-US" b="1" dirty="0">
                <a:solidFill>
                  <a:schemeClr val="accent1"/>
                </a:solidFill>
              </a:rPr>
              <a:t>More differences</a:t>
            </a:r>
          </a:p>
        </p:txBody>
      </p:sp>
      <p:sp>
        <p:nvSpPr>
          <p:cNvPr id="42" name="Oval 41"/>
          <p:cNvSpPr>
            <a:spLocks noChangeAspect="1"/>
          </p:cNvSpPr>
          <p:nvPr/>
        </p:nvSpPr>
        <p:spPr>
          <a:xfrm>
            <a:off x="6698741" y="2378316"/>
            <a:ext cx="155448" cy="1554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698741" y="2692619"/>
            <a:ext cx="835776" cy="369332"/>
          </a:xfrm>
          <a:prstGeom prst="rect">
            <a:avLst/>
          </a:prstGeom>
          <a:noFill/>
        </p:spPr>
        <p:txBody>
          <a:bodyPr wrap="none" lIns="45720" rIns="45720" rtlCol="0">
            <a:noAutofit/>
          </a:bodyPr>
          <a:lstStyle/>
          <a:p>
            <a:pPr algn="ctr"/>
            <a:r>
              <a:rPr lang="en-US" dirty="0"/>
              <a:t>Gender</a:t>
            </a:r>
          </a:p>
        </p:txBody>
      </p:sp>
      <p:sp>
        <p:nvSpPr>
          <p:cNvPr id="47" name="Oval 46"/>
          <p:cNvSpPr>
            <a:spLocks noChangeAspect="1"/>
          </p:cNvSpPr>
          <p:nvPr/>
        </p:nvSpPr>
        <p:spPr>
          <a:xfrm>
            <a:off x="5542877" y="2378316"/>
            <a:ext cx="155448" cy="1554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p:cNvSpPr txBox="1"/>
          <p:nvPr/>
        </p:nvSpPr>
        <p:spPr>
          <a:xfrm>
            <a:off x="4836102" y="1820334"/>
            <a:ext cx="1413550" cy="349792"/>
          </a:xfrm>
          <a:prstGeom prst="rect">
            <a:avLst/>
          </a:prstGeom>
          <a:noFill/>
        </p:spPr>
        <p:txBody>
          <a:bodyPr wrap="none" lIns="45720" rIns="45720" rtlCol="0">
            <a:noAutofit/>
          </a:bodyPr>
          <a:lstStyle/>
          <a:p>
            <a:r>
              <a:rPr lang="en-US" dirty="0"/>
              <a:t>Year in college</a:t>
            </a:r>
          </a:p>
        </p:txBody>
      </p:sp>
      <p:sp>
        <p:nvSpPr>
          <p:cNvPr id="37" name="TextBox 36"/>
          <p:cNvSpPr txBox="1"/>
          <p:nvPr/>
        </p:nvSpPr>
        <p:spPr>
          <a:xfrm>
            <a:off x="3741048" y="2692619"/>
            <a:ext cx="998395" cy="369332"/>
          </a:xfrm>
          <a:prstGeom prst="rect">
            <a:avLst/>
          </a:prstGeom>
          <a:noFill/>
        </p:spPr>
        <p:txBody>
          <a:bodyPr wrap="none" lIns="45720" rIns="45720" rtlCol="0">
            <a:noAutofit/>
          </a:bodyPr>
          <a:lstStyle/>
          <a:p>
            <a:r>
              <a:rPr lang="en-US" dirty="0"/>
              <a:t>Hispanics</a:t>
            </a:r>
          </a:p>
        </p:txBody>
      </p:sp>
      <p:cxnSp>
        <p:nvCxnSpPr>
          <p:cNvPr id="7" name="Straight Connector 6"/>
          <p:cNvCxnSpPr>
            <a:stCxn id="47" idx="4"/>
            <a:endCxn id="37" idx="3"/>
          </p:cNvCxnSpPr>
          <p:nvPr/>
        </p:nvCxnSpPr>
        <p:spPr>
          <a:xfrm flipH="1">
            <a:off x="4739443" y="2533764"/>
            <a:ext cx="881158" cy="34352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4346" y="6566283"/>
            <a:ext cx="3606230" cy="215444"/>
          </a:xfrm>
          <a:prstGeom prst="rect">
            <a:avLst/>
          </a:prstGeom>
          <a:noFill/>
        </p:spPr>
        <p:txBody>
          <a:bodyPr wrap="square" rtlCol="0">
            <a:spAutoFit/>
          </a:bodyPr>
          <a:lstStyle/>
          <a:p>
            <a:r>
              <a:rPr lang="en-US" sz="800" b="1" dirty="0">
                <a:solidFill>
                  <a:schemeClr val="bg1"/>
                </a:solidFill>
                <a:latin typeface="Arial" charset="0"/>
                <a:ea typeface="Arial" charset="0"/>
                <a:cs typeface="Arial" charset="0"/>
              </a:rPr>
              <a:t>Social Issues Concern</a:t>
            </a:r>
          </a:p>
        </p:txBody>
      </p:sp>
      <p:cxnSp>
        <p:nvCxnSpPr>
          <p:cNvPr id="25" name="Straight Connector 24"/>
          <p:cNvCxnSpPr>
            <a:stCxn id="38" idx="0"/>
            <a:endCxn id="48" idx="2"/>
          </p:cNvCxnSpPr>
          <p:nvPr/>
        </p:nvCxnSpPr>
        <p:spPr>
          <a:xfrm flipH="1" flipV="1">
            <a:off x="5542877" y="2170126"/>
            <a:ext cx="855077" cy="20819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42" idx="4"/>
            <a:endCxn id="44" idx="0"/>
          </p:cNvCxnSpPr>
          <p:nvPr/>
        </p:nvCxnSpPr>
        <p:spPr>
          <a:xfrm>
            <a:off x="6776465" y="2533764"/>
            <a:ext cx="340164" cy="15885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76638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6490010"/>
            <a:ext cx="9143999" cy="367990"/>
          </a:xfrm>
          <a:prstGeom prst="rect">
            <a:avLst/>
          </a:prstGeom>
          <a:solidFill>
            <a:srgbClr val="B2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5373384" y="6577570"/>
            <a:ext cx="3606230" cy="215444"/>
          </a:xfrm>
          <a:prstGeom prst="rect">
            <a:avLst/>
          </a:prstGeom>
          <a:noFill/>
        </p:spPr>
        <p:txBody>
          <a:bodyPr wrap="square" rtlCol="0">
            <a:spAutoFit/>
          </a:bodyPr>
          <a:lstStyle/>
          <a:p>
            <a:pPr algn="r"/>
            <a:fld id="{D87A6DA5-A49C-AE44-90B5-FA07B3D6FBAE}" type="slidenum">
              <a:rPr lang="en-US" sz="800" b="1" smtClean="0">
                <a:solidFill>
                  <a:schemeClr val="bg1"/>
                </a:solidFill>
                <a:latin typeface="Arial" charset="0"/>
                <a:ea typeface="Arial" charset="0"/>
                <a:cs typeface="Arial" charset="0"/>
              </a:rPr>
              <a:t>48</a:t>
            </a:fld>
            <a:endParaRPr lang="en-US" sz="800" b="1" dirty="0">
              <a:solidFill>
                <a:schemeClr val="bg1"/>
              </a:solidFill>
              <a:latin typeface="Arial" charset="0"/>
              <a:ea typeface="Arial" charset="0"/>
              <a:cs typeface="Arial" charset="0"/>
            </a:endParaRPr>
          </a:p>
        </p:txBody>
      </p:sp>
      <p:sp>
        <p:nvSpPr>
          <p:cNvPr id="16" name="TextBox 15"/>
          <p:cNvSpPr txBox="1"/>
          <p:nvPr/>
        </p:nvSpPr>
        <p:spPr>
          <a:xfrm>
            <a:off x="5373384" y="6577570"/>
            <a:ext cx="3606230" cy="215444"/>
          </a:xfrm>
          <a:prstGeom prst="rect">
            <a:avLst/>
          </a:prstGeom>
          <a:noFill/>
        </p:spPr>
        <p:txBody>
          <a:bodyPr wrap="square" rtlCol="0">
            <a:spAutoFit/>
          </a:bodyPr>
          <a:lstStyle/>
          <a:p>
            <a:pPr algn="r"/>
            <a:fld id="{6AA631CD-0ED6-5241-B04D-327E06B10D85}" type="slidenum">
              <a:rPr lang="en-US" sz="800" b="1">
                <a:solidFill>
                  <a:schemeClr val="bg1"/>
                </a:solidFill>
                <a:latin typeface="Arial" charset="0"/>
                <a:ea typeface="Arial" charset="0"/>
                <a:cs typeface="Arial" charset="0"/>
              </a:rPr>
              <a:t>48</a:t>
            </a:fld>
            <a:endParaRPr lang="en-US" sz="800" b="1" dirty="0">
              <a:solidFill>
                <a:schemeClr val="bg1"/>
              </a:solidFill>
              <a:latin typeface="Arial" charset="0"/>
              <a:ea typeface="Arial" charset="0"/>
              <a:cs typeface="Arial" charset="0"/>
            </a:endParaRPr>
          </a:p>
        </p:txBody>
      </p:sp>
      <p:sp>
        <p:nvSpPr>
          <p:cNvPr id="23" name="TextBox 22"/>
          <p:cNvSpPr txBox="1"/>
          <p:nvPr/>
        </p:nvSpPr>
        <p:spPr>
          <a:xfrm>
            <a:off x="414779" y="102742"/>
            <a:ext cx="8051127" cy="1078024"/>
          </a:xfrm>
          <a:prstGeom prst="rect">
            <a:avLst/>
          </a:prstGeom>
          <a:noFill/>
        </p:spPr>
        <p:txBody>
          <a:bodyPr wrap="square" rtlCol="0" anchor="b" anchorCtr="0">
            <a:normAutofit fontScale="92500" lnSpcReduction="20000"/>
          </a:bodyPr>
          <a:lstStyle/>
          <a:p>
            <a:r>
              <a:rPr lang="en-US" sz="2800" b="1" dirty="0">
                <a:solidFill>
                  <a:srgbClr val="B2005C"/>
                </a:solidFill>
                <a:latin typeface="Arial" charset="0"/>
                <a:ea typeface="Arial" charset="0"/>
                <a:cs typeface="Arial" charset="0"/>
              </a:rPr>
              <a:t>Differences in the level of concern with social issues are evident when looking at specific demographics.</a:t>
            </a:r>
          </a:p>
        </p:txBody>
      </p:sp>
      <p:sp>
        <p:nvSpPr>
          <p:cNvPr id="3" name="Right Arrow 2"/>
          <p:cNvSpPr/>
          <p:nvPr/>
        </p:nvSpPr>
        <p:spPr>
          <a:xfrm>
            <a:off x="1033153" y="2189666"/>
            <a:ext cx="7089569" cy="532749"/>
          </a:xfrm>
          <a:prstGeom prst="rightArrow">
            <a:avLst/>
          </a:prstGeom>
          <a:gradFill flip="none" rotWithShape="1">
            <a:gsLst>
              <a:gs pos="0">
                <a:schemeClr val="accent1">
                  <a:lumMod val="40000"/>
                  <a:lumOff val="60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p:cNvSpPr>
            <a:spLocks noChangeAspect="1"/>
          </p:cNvSpPr>
          <p:nvPr/>
        </p:nvSpPr>
        <p:spPr>
          <a:xfrm>
            <a:off x="6320230" y="2378316"/>
            <a:ext cx="155448" cy="1554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33153" y="1820334"/>
            <a:ext cx="1788951" cy="369332"/>
          </a:xfrm>
          <a:prstGeom prst="rect">
            <a:avLst/>
          </a:prstGeom>
          <a:noFill/>
        </p:spPr>
        <p:txBody>
          <a:bodyPr wrap="none" lIns="45720" rIns="45720" rtlCol="0">
            <a:spAutoFit/>
          </a:bodyPr>
          <a:lstStyle/>
          <a:p>
            <a:r>
              <a:rPr lang="en-US" b="1" dirty="0">
                <a:solidFill>
                  <a:schemeClr val="accent1"/>
                </a:solidFill>
              </a:rPr>
              <a:t>Fewer differences</a:t>
            </a:r>
          </a:p>
        </p:txBody>
      </p:sp>
      <p:sp>
        <p:nvSpPr>
          <p:cNvPr id="41" name="TextBox 40"/>
          <p:cNvSpPr txBox="1"/>
          <p:nvPr/>
        </p:nvSpPr>
        <p:spPr>
          <a:xfrm>
            <a:off x="6397954" y="1820334"/>
            <a:ext cx="1724768" cy="369332"/>
          </a:xfrm>
          <a:prstGeom prst="rect">
            <a:avLst/>
          </a:prstGeom>
          <a:noFill/>
        </p:spPr>
        <p:txBody>
          <a:bodyPr wrap="none" lIns="45720" rIns="45720" rtlCol="0">
            <a:spAutoFit/>
          </a:bodyPr>
          <a:lstStyle/>
          <a:p>
            <a:pPr algn="r"/>
            <a:r>
              <a:rPr lang="en-US" b="1" dirty="0">
                <a:solidFill>
                  <a:schemeClr val="accent1"/>
                </a:solidFill>
              </a:rPr>
              <a:t>More differences</a:t>
            </a:r>
          </a:p>
        </p:txBody>
      </p:sp>
      <p:sp>
        <p:nvSpPr>
          <p:cNvPr id="42" name="Oval 41"/>
          <p:cNvSpPr>
            <a:spLocks noChangeAspect="1"/>
          </p:cNvSpPr>
          <p:nvPr/>
        </p:nvSpPr>
        <p:spPr>
          <a:xfrm>
            <a:off x="6698741" y="2378316"/>
            <a:ext cx="155448" cy="1554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698741" y="2692619"/>
            <a:ext cx="835776" cy="369332"/>
          </a:xfrm>
          <a:prstGeom prst="rect">
            <a:avLst/>
          </a:prstGeom>
          <a:noFill/>
        </p:spPr>
        <p:txBody>
          <a:bodyPr wrap="none" lIns="45720" rIns="45720" rtlCol="0">
            <a:noAutofit/>
          </a:bodyPr>
          <a:lstStyle/>
          <a:p>
            <a:pPr algn="ctr"/>
            <a:r>
              <a:rPr lang="en-US" dirty="0">
                <a:solidFill>
                  <a:schemeClr val="accent6"/>
                </a:solidFill>
              </a:rPr>
              <a:t>Gender</a:t>
            </a:r>
          </a:p>
        </p:txBody>
      </p:sp>
      <p:sp>
        <p:nvSpPr>
          <p:cNvPr id="47" name="Oval 46"/>
          <p:cNvSpPr>
            <a:spLocks noChangeAspect="1"/>
          </p:cNvSpPr>
          <p:nvPr/>
        </p:nvSpPr>
        <p:spPr>
          <a:xfrm>
            <a:off x="5542877" y="2378316"/>
            <a:ext cx="155448" cy="1554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p:cNvSpPr txBox="1"/>
          <p:nvPr/>
        </p:nvSpPr>
        <p:spPr>
          <a:xfrm>
            <a:off x="4836102" y="1820334"/>
            <a:ext cx="1413550" cy="349792"/>
          </a:xfrm>
          <a:prstGeom prst="rect">
            <a:avLst/>
          </a:prstGeom>
          <a:noFill/>
        </p:spPr>
        <p:txBody>
          <a:bodyPr wrap="none" lIns="45720" rIns="45720" rtlCol="0">
            <a:noAutofit/>
          </a:bodyPr>
          <a:lstStyle/>
          <a:p>
            <a:r>
              <a:rPr lang="en-US" dirty="0">
                <a:solidFill>
                  <a:schemeClr val="accent6"/>
                </a:solidFill>
              </a:rPr>
              <a:t>Year in college</a:t>
            </a:r>
          </a:p>
        </p:txBody>
      </p:sp>
      <p:sp>
        <p:nvSpPr>
          <p:cNvPr id="37" name="TextBox 36"/>
          <p:cNvSpPr txBox="1"/>
          <p:nvPr/>
        </p:nvSpPr>
        <p:spPr>
          <a:xfrm>
            <a:off x="3741048" y="2692619"/>
            <a:ext cx="998395" cy="369332"/>
          </a:xfrm>
          <a:prstGeom prst="rect">
            <a:avLst/>
          </a:prstGeom>
          <a:noFill/>
        </p:spPr>
        <p:txBody>
          <a:bodyPr wrap="none" lIns="45720" rIns="45720" rtlCol="0">
            <a:noAutofit/>
          </a:bodyPr>
          <a:lstStyle/>
          <a:p>
            <a:r>
              <a:rPr lang="en-US" b="1" dirty="0"/>
              <a:t>Hispanics</a:t>
            </a:r>
          </a:p>
        </p:txBody>
      </p:sp>
      <p:cxnSp>
        <p:nvCxnSpPr>
          <p:cNvPr id="7" name="Straight Connector 6"/>
          <p:cNvCxnSpPr>
            <a:stCxn id="47" idx="4"/>
            <a:endCxn id="37" idx="3"/>
          </p:cNvCxnSpPr>
          <p:nvPr/>
        </p:nvCxnSpPr>
        <p:spPr>
          <a:xfrm flipH="1">
            <a:off x="4739443" y="2533764"/>
            <a:ext cx="881158" cy="34352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033154" y="4073698"/>
            <a:ext cx="7089568" cy="1200329"/>
          </a:xfrm>
          <a:prstGeom prst="rect">
            <a:avLst/>
          </a:prstGeom>
        </p:spPr>
        <p:txBody>
          <a:bodyPr wrap="square">
            <a:spAutoFit/>
          </a:bodyPr>
          <a:lstStyle/>
          <a:p>
            <a:pPr marL="285750" indent="-285750">
              <a:buFont typeface="Arial"/>
              <a:buChar char="•"/>
            </a:pPr>
            <a:r>
              <a:rPr lang="en-US" dirty="0"/>
              <a:t>Hispanics were concerned “a great deal” with disparity of wealth, racial tensions, and solidarity with the poor than non-Hispanics.</a:t>
            </a:r>
          </a:p>
          <a:p>
            <a:pPr marL="285750" indent="-285750">
              <a:buFont typeface="Arial"/>
              <a:buChar char="•"/>
            </a:pPr>
            <a:r>
              <a:rPr lang="en-US" dirty="0"/>
              <a:t>Pro-life issues was the only concern where Hispanics were less concerned “a great deal” than non-Hispanics.</a:t>
            </a:r>
          </a:p>
        </p:txBody>
      </p:sp>
      <p:sp>
        <p:nvSpPr>
          <p:cNvPr id="21" name="TextBox 20"/>
          <p:cNvSpPr txBox="1"/>
          <p:nvPr/>
        </p:nvSpPr>
        <p:spPr>
          <a:xfrm>
            <a:off x="44346" y="6566283"/>
            <a:ext cx="3606230" cy="215444"/>
          </a:xfrm>
          <a:prstGeom prst="rect">
            <a:avLst/>
          </a:prstGeom>
          <a:noFill/>
        </p:spPr>
        <p:txBody>
          <a:bodyPr wrap="square" rtlCol="0">
            <a:spAutoFit/>
          </a:bodyPr>
          <a:lstStyle/>
          <a:p>
            <a:r>
              <a:rPr lang="en-US" sz="800" b="1" dirty="0">
                <a:solidFill>
                  <a:schemeClr val="bg1"/>
                </a:solidFill>
                <a:latin typeface="Arial" charset="0"/>
                <a:ea typeface="Arial" charset="0"/>
                <a:cs typeface="Arial" charset="0"/>
              </a:rPr>
              <a:t>Social Issues Concern</a:t>
            </a:r>
          </a:p>
        </p:txBody>
      </p:sp>
      <p:cxnSp>
        <p:nvCxnSpPr>
          <p:cNvPr id="25" name="Straight Connector 24"/>
          <p:cNvCxnSpPr>
            <a:stCxn id="38" idx="0"/>
            <a:endCxn id="48" idx="2"/>
          </p:cNvCxnSpPr>
          <p:nvPr/>
        </p:nvCxnSpPr>
        <p:spPr>
          <a:xfrm flipH="1" flipV="1">
            <a:off x="5542877" y="2170126"/>
            <a:ext cx="855077" cy="20819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42" idx="4"/>
            <a:endCxn id="44" idx="0"/>
          </p:cNvCxnSpPr>
          <p:nvPr/>
        </p:nvCxnSpPr>
        <p:spPr>
          <a:xfrm>
            <a:off x="6776465" y="2533764"/>
            <a:ext cx="340164" cy="15885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 y="6124742"/>
            <a:ext cx="9143999" cy="369332"/>
          </a:xfrm>
          <a:prstGeom prst="rect">
            <a:avLst/>
          </a:prstGeom>
          <a:noFill/>
        </p:spPr>
        <p:txBody>
          <a:bodyPr wrap="square" rtlCol="0">
            <a:spAutoFit/>
          </a:bodyPr>
          <a:lstStyle/>
          <a:p>
            <a:pPr marL="228600" indent="-228600"/>
            <a:r>
              <a:rPr lang="en-US" sz="900" dirty="0"/>
              <a:t>Q#	Do you consider yourself to be of Hispanic, Latino, or Spanish origin?</a:t>
            </a:r>
            <a:br>
              <a:rPr lang="is-IS" sz="900" dirty="0"/>
            </a:br>
            <a:r>
              <a:rPr lang="is-IS" sz="900" dirty="0"/>
              <a:t>Response options:  Yes, No</a:t>
            </a:r>
            <a:endParaRPr lang="en-US" sz="900" dirty="0"/>
          </a:p>
        </p:txBody>
      </p:sp>
      <p:sp>
        <p:nvSpPr>
          <p:cNvPr id="27" name="TextBox 26"/>
          <p:cNvSpPr txBox="1"/>
          <p:nvPr/>
        </p:nvSpPr>
        <p:spPr>
          <a:xfrm>
            <a:off x="5616129" y="6124742"/>
            <a:ext cx="3527869" cy="369332"/>
          </a:xfrm>
          <a:prstGeom prst="rect">
            <a:avLst/>
          </a:prstGeom>
          <a:noFill/>
        </p:spPr>
        <p:txBody>
          <a:bodyPr wrap="square" rtlCol="0">
            <a:spAutoFit/>
          </a:bodyPr>
          <a:lstStyle/>
          <a:p>
            <a:pPr marL="409575" indent="-409575" algn="r"/>
            <a:r>
              <a:rPr lang="en-US" sz="900" dirty="0"/>
              <a:t>Hispanic  n=354</a:t>
            </a:r>
          </a:p>
          <a:p>
            <a:pPr marL="409575" indent="-409575" algn="r"/>
            <a:r>
              <a:rPr lang="en-US" sz="900" dirty="0"/>
              <a:t>Non-Hispanic  n=2,965</a:t>
            </a:r>
          </a:p>
        </p:txBody>
      </p:sp>
    </p:spTree>
    <p:extLst>
      <p:ext uri="{BB962C8B-B14F-4D97-AF65-F5344CB8AC3E}">
        <p14:creationId xmlns:p14="http://schemas.microsoft.com/office/powerpoint/2010/main" val="6821253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6490010"/>
            <a:ext cx="9143999" cy="367990"/>
          </a:xfrm>
          <a:prstGeom prst="rect">
            <a:avLst/>
          </a:prstGeom>
          <a:solidFill>
            <a:srgbClr val="B2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5373384" y="6577570"/>
            <a:ext cx="3606230" cy="215444"/>
          </a:xfrm>
          <a:prstGeom prst="rect">
            <a:avLst/>
          </a:prstGeom>
          <a:noFill/>
        </p:spPr>
        <p:txBody>
          <a:bodyPr wrap="square" rtlCol="0">
            <a:spAutoFit/>
          </a:bodyPr>
          <a:lstStyle/>
          <a:p>
            <a:pPr algn="r"/>
            <a:fld id="{D87A6DA5-A49C-AE44-90B5-FA07B3D6FBAE}" type="slidenum">
              <a:rPr lang="en-US" sz="800" b="1" smtClean="0">
                <a:solidFill>
                  <a:schemeClr val="bg1"/>
                </a:solidFill>
                <a:latin typeface="Arial" charset="0"/>
                <a:ea typeface="Arial" charset="0"/>
                <a:cs typeface="Arial" charset="0"/>
              </a:rPr>
              <a:t>49</a:t>
            </a:fld>
            <a:endParaRPr lang="en-US" sz="800" b="1" dirty="0">
              <a:solidFill>
                <a:schemeClr val="bg1"/>
              </a:solidFill>
              <a:latin typeface="Arial" charset="0"/>
              <a:ea typeface="Arial" charset="0"/>
              <a:cs typeface="Arial" charset="0"/>
            </a:endParaRPr>
          </a:p>
        </p:txBody>
      </p:sp>
      <p:sp>
        <p:nvSpPr>
          <p:cNvPr id="16" name="TextBox 15"/>
          <p:cNvSpPr txBox="1"/>
          <p:nvPr/>
        </p:nvSpPr>
        <p:spPr>
          <a:xfrm>
            <a:off x="5373384" y="6577570"/>
            <a:ext cx="3606230" cy="215444"/>
          </a:xfrm>
          <a:prstGeom prst="rect">
            <a:avLst/>
          </a:prstGeom>
          <a:noFill/>
        </p:spPr>
        <p:txBody>
          <a:bodyPr wrap="square" rtlCol="0">
            <a:spAutoFit/>
          </a:bodyPr>
          <a:lstStyle/>
          <a:p>
            <a:pPr algn="r"/>
            <a:fld id="{6AA631CD-0ED6-5241-B04D-327E06B10D85}" type="slidenum">
              <a:rPr lang="en-US" sz="800" b="1">
                <a:solidFill>
                  <a:schemeClr val="bg1"/>
                </a:solidFill>
                <a:latin typeface="Arial" charset="0"/>
                <a:ea typeface="Arial" charset="0"/>
                <a:cs typeface="Arial" charset="0"/>
              </a:rPr>
              <a:t>49</a:t>
            </a:fld>
            <a:endParaRPr lang="en-US" sz="800" b="1" dirty="0">
              <a:solidFill>
                <a:schemeClr val="bg1"/>
              </a:solidFill>
              <a:latin typeface="Arial" charset="0"/>
              <a:ea typeface="Arial" charset="0"/>
              <a:cs typeface="Arial" charset="0"/>
            </a:endParaRPr>
          </a:p>
        </p:txBody>
      </p:sp>
      <p:sp>
        <p:nvSpPr>
          <p:cNvPr id="26" name="TextBox 25"/>
          <p:cNvSpPr txBox="1"/>
          <p:nvPr/>
        </p:nvSpPr>
        <p:spPr>
          <a:xfrm>
            <a:off x="381000" y="102742"/>
            <a:ext cx="8084906" cy="1078024"/>
          </a:xfrm>
          <a:prstGeom prst="rect">
            <a:avLst/>
          </a:prstGeom>
          <a:noFill/>
        </p:spPr>
        <p:txBody>
          <a:bodyPr wrap="square" rtlCol="0" anchor="b" anchorCtr="0">
            <a:normAutofit fontScale="92500" lnSpcReduction="20000"/>
          </a:bodyPr>
          <a:lstStyle/>
          <a:p>
            <a:r>
              <a:rPr lang="en-US" sz="2800" b="1" dirty="0">
                <a:solidFill>
                  <a:srgbClr val="B2005C"/>
                </a:solidFill>
                <a:latin typeface="Arial" charset="0"/>
                <a:ea typeface="Arial" charset="0"/>
                <a:cs typeface="Arial" charset="0"/>
              </a:rPr>
              <a:t>Differences in the level of concern with social issues are evident when looking at specific demographics.</a:t>
            </a:r>
          </a:p>
        </p:txBody>
      </p:sp>
      <p:sp>
        <p:nvSpPr>
          <p:cNvPr id="27" name="TextBox 26"/>
          <p:cNvSpPr txBox="1"/>
          <p:nvPr/>
        </p:nvSpPr>
        <p:spPr>
          <a:xfrm>
            <a:off x="381000" y="1401593"/>
            <a:ext cx="7877810" cy="307777"/>
          </a:xfrm>
          <a:prstGeom prst="rect">
            <a:avLst/>
          </a:prstGeom>
          <a:noFill/>
        </p:spPr>
        <p:txBody>
          <a:bodyPr wrap="square" rtlCol="0">
            <a:spAutoFit/>
          </a:bodyPr>
          <a:lstStyle/>
          <a:p>
            <a:r>
              <a:rPr lang="en-US" sz="1400" b="1" dirty="0"/>
              <a:t>Concern with Social Issues: Mean Scores by Hispanic Identity</a:t>
            </a:r>
          </a:p>
        </p:txBody>
      </p:sp>
      <p:sp>
        <p:nvSpPr>
          <p:cNvPr id="17" name="TextBox 16"/>
          <p:cNvSpPr txBox="1"/>
          <p:nvPr/>
        </p:nvSpPr>
        <p:spPr>
          <a:xfrm>
            <a:off x="-1" y="6124742"/>
            <a:ext cx="4530399" cy="369332"/>
          </a:xfrm>
          <a:prstGeom prst="rect">
            <a:avLst/>
          </a:prstGeom>
          <a:noFill/>
        </p:spPr>
        <p:txBody>
          <a:bodyPr wrap="square" rtlCol="0">
            <a:spAutoFit/>
          </a:bodyPr>
          <a:lstStyle/>
          <a:p>
            <a:pPr marL="228600" indent="-228600"/>
            <a:r>
              <a:rPr lang="en-US" sz="900" dirty="0"/>
              <a:t>Q#	Do you consider yourself to be of Hispanic, Latino, or Spanish origin?</a:t>
            </a:r>
            <a:br>
              <a:rPr lang="is-IS" sz="900" dirty="0"/>
            </a:br>
            <a:r>
              <a:rPr lang="is-IS" sz="900" dirty="0"/>
              <a:t>Response options:  Yes, No</a:t>
            </a:r>
            <a:endParaRPr lang="en-US" sz="900" dirty="0"/>
          </a:p>
        </p:txBody>
      </p:sp>
      <p:sp>
        <p:nvSpPr>
          <p:cNvPr id="11" name="TextBox 10"/>
          <p:cNvSpPr txBox="1"/>
          <p:nvPr/>
        </p:nvSpPr>
        <p:spPr>
          <a:xfrm>
            <a:off x="5616129" y="6124742"/>
            <a:ext cx="3527869" cy="369332"/>
          </a:xfrm>
          <a:prstGeom prst="rect">
            <a:avLst/>
          </a:prstGeom>
          <a:noFill/>
        </p:spPr>
        <p:txBody>
          <a:bodyPr wrap="square" rtlCol="0">
            <a:spAutoFit/>
          </a:bodyPr>
          <a:lstStyle/>
          <a:p>
            <a:pPr marL="409575" indent="-409575" algn="r"/>
            <a:r>
              <a:rPr lang="en-US" sz="900" dirty="0"/>
              <a:t>Hispanic  n=354</a:t>
            </a:r>
          </a:p>
          <a:p>
            <a:pPr marL="409575" indent="-409575" algn="r"/>
            <a:r>
              <a:rPr lang="en-US" sz="900" dirty="0"/>
              <a:t>Non-Hispanic  n=2,965</a:t>
            </a:r>
          </a:p>
        </p:txBody>
      </p:sp>
      <p:graphicFrame>
        <p:nvGraphicFramePr>
          <p:cNvPr id="12" name="Table 11"/>
          <p:cNvGraphicFramePr>
            <a:graphicFrameLocks noGrp="1"/>
          </p:cNvGraphicFramePr>
          <p:nvPr>
            <p:extLst/>
          </p:nvPr>
        </p:nvGraphicFramePr>
        <p:xfrm>
          <a:off x="472270" y="2318891"/>
          <a:ext cx="2096042" cy="3732584"/>
        </p:xfrm>
        <a:graphic>
          <a:graphicData uri="http://schemas.openxmlformats.org/drawingml/2006/table">
            <a:tbl>
              <a:tblPr firstRow="1" bandRow="1">
                <a:tableStyleId>{2D5ABB26-0587-4C30-8999-92F81FD0307C}</a:tableStyleId>
              </a:tblPr>
              <a:tblGrid>
                <a:gridCol w="2096042">
                  <a:extLst>
                    <a:ext uri="{9D8B030D-6E8A-4147-A177-3AD203B41FA5}">
                      <a16:colId xmlns:a16="http://schemas.microsoft.com/office/drawing/2014/main" val="20000"/>
                    </a:ext>
                  </a:extLst>
                </a:gridCol>
              </a:tblGrid>
              <a:tr h="466573">
                <a:tc>
                  <a:txBody>
                    <a:bodyPr/>
                    <a:lstStyle/>
                    <a:p>
                      <a:pPr algn="r" fontAlgn="b"/>
                      <a:r>
                        <a:rPr lang="en-US" sz="1000" b="1" i="0" u="none" strike="noStrike" dirty="0">
                          <a:solidFill>
                            <a:srgbClr val="000000"/>
                          </a:solidFill>
                          <a:effectLst/>
                          <a:latin typeface="Calibri"/>
                        </a:rPr>
                        <a:t>Solidarity with the poor</a:t>
                      </a: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66573">
                <a:tc>
                  <a:txBody>
                    <a:bodyPr/>
                    <a:lstStyle/>
                    <a:p>
                      <a:pPr algn="r" fontAlgn="b"/>
                      <a:r>
                        <a:rPr lang="en-US" sz="1000" b="1" i="0" u="none" strike="noStrike" dirty="0">
                          <a:solidFill>
                            <a:srgbClr val="000000"/>
                          </a:solidFill>
                          <a:effectLst/>
                          <a:latin typeface="Calibri"/>
                        </a:rPr>
                        <a:t>Care for immigrants and refugees</a:t>
                      </a: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66573">
                <a:tc>
                  <a:txBody>
                    <a:bodyPr/>
                    <a:lstStyle/>
                    <a:p>
                      <a:pPr algn="r" fontAlgn="b"/>
                      <a:r>
                        <a:rPr lang="en-US" sz="1000" b="1" i="0" u="none" strike="noStrike" dirty="0">
                          <a:solidFill>
                            <a:srgbClr val="000000"/>
                          </a:solidFill>
                          <a:effectLst/>
                          <a:latin typeface="Calibri"/>
                        </a:rPr>
                        <a:t>Racial tensions in the U.S.</a:t>
                      </a: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66573">
                <a:tc>
                  <a:txBody>
                    <a:bodyPr/>
                    <a:lstStyle/>
                    <a:p>
                      <a:pPr algn="r" fontAlgn="b"/>
                      <a:r>
                        <a:rPr lang="en-US" sz="1000" b="1" i="0" u="none" strike="noStrike" dirty="0">
                          <a:solidFill>
                            <a:srgbClr val="000000"/>
                          </a:solidFill>
                          <a:effectLst/>
                          <a:latin typeface="Calibri"/>
                        </a:rPr>
                        <a:t>Pro-life issues</a:t>
                      </a: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66573">
                <a:tc>
                  <a:txBody>
                    <a:bodyPr/>
                    <a:lstStyle/>
                    <a:p>
                      <a:pPr algn="r" fontAlgn="b"/>
                      <a:r>
                        <a:rPr lang="en-US" sz="1000" b="1" i="0" u="none" strike="noStrike" dirty="0">
                          <a:solidFill>
                            <a:srgbClr val="000000"/>
                          </a:solidFill>
                          <a:effectLst/>
                          <a:latin typeface="Calibri"/>
                        </a:rPr>
                        <a:t>Disparity of wealth in the U.S.</a:t>
                      </a: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66573">
                <a:tc>
                  <a:txBody>
                    <a:bodyPr/>
                    <a:lstStyle/>
                    <a:p>
                      <a:pPr algn="r" fontAlgn="b"/>
                      <a:r>
                        <a:rPr lang="en-US" sz="1000" b="1" i="0" u="none" strike="noStrike" dirty="0">
                          <a:solidFill>
                            <a:srgbClr val="000000"/>
                          </a:solidFill>
                          <a:effectLst/>
                          <a:latin typeface="Calibri"/>
                        </a:rPr>
                        <a:t>LGBT issues</a:t>
                      </a: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66573">
                <a:tc>
                  <a:txBody>
                    <a:bodyPr/>
                    <a:lstStyle/>
                    <a:p>
                      <a:pPr algn="r" fontAlgn="b"/>
                      <a:r>
                        <a:rPr lang="en-US" sz="1000" b="1" i="0" u="none" strike="noStrike" dirty="0">
                          <a:solidFill>
                            <a:srgbClr val="000000"/>
                          </a:solidFill>
                          <a:effectLst/>
                          <a:latin typeface="Calibri"/>
                        </a:rPr>
                        <a:t>Definition of marriage</a:t>
                      </a: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66573">
                <a:tc>
                  <a:txBody>
                    <a:bodyPr/>
                    <a:lstStyle/>
                    <a:p>
                      <a:pPr algn="r" fontAlgn="b"/>
                      <a:r>
                        <a:rPr lang="en-US" sz="1000" b="1" i="0" u="none" strike="noStrike" dirty="0">
                          <a:solidFill>
                            <a:srgbClr val="000000"/>
                          </a:solidFill>
                          <a:effectLst/>
                          <a:latin typeface="Calibri"/>
                        </a:rPr>
                        <a:t>Role of women in the Church</a:t>
                      </a:r>
                    </a:p>
                  </a:txBody>
                  <a:tcPr marL="12700" marR="12700" marT="1270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graphicFrame>
        <p:nvGraphicFramePr>
          <p:cNvPr id="14" name="Table 13"/>
          <p:cNvGraphicFramePr>
            <a:graphicFrameLocks noGrp="1"/>
          </p:cNvGraphicFramePr>
          <p:nvPr>
            <p:extLst/>
          </p:nvPr>
        </p:nvGraphicFramePr>
        <p:xfrm>
          <a:off x="1842593" y="2132267"/>
          <a:ext cx="7225208" cy="243840"/>
        </p:xfrm>
        <a:graphic>
          <a:graphicData uri="http://schemas.openxmlformats.org/drawingml/2006/table">
            <a:tbl>
              <a:tblPr firstRow="1" bandRow="1">
                <a:tableStyleId>{5C22544A-7EE6-4342-B048-85BDC9FD1C3A}</a:tableStyleId>
              </a:tblPr>
              <a:tblGrid>
                <a:gridCol w="1806302">
                  <a:extLst>
                    <a:ext uri="{9D8B030D-6E8A-4147-A177-3AD203B41FA5}">
                      <a16:colId xmlns:a16="http://schemas.microsoft.com/office/drawing/2014/main" val="20000"/>
                    </a:ext>
                  </a:extLst>
                </a:gridCol>
                <a:gridCol w="1806302">
                  <a:extLst>
                    <a:ext uri="{9D8B030D-6E8A-4147-A177-3AD203B41FA5}">
                      <a16:colId xmlns:a16="http://schemas.microsoft.com/office/drawing/2014/main" val="20001"/>
                    </a:ext>
                  </a:extLst>
                </a:gridCol>
                <a:gridCol w="1806302">
                  <a:extLst>
                    <a:ext uri="{9D8B030D-6E8A-4147-A177-3AD203B41FA5}">
                      <a16:colId xmlns:a16="http://schemas.microsoft.com/office/drawing/2014/main" val="20002"/>
                    </a:ext>
                  </a:extLst>
                </a:gridCol>
                <a:gridCol w="1806302">
                  <a:extLst>
                    <a:ext uri="{9D8B030D-6E8A-4147-A177-3AD203B41FA5}">
                      <a16:colId xmlns:a16="http://schemas.microsoft.com/office/drawing/2014/main" val="20003"/>
                    </a:ext>
                  </a:extLst>
                </a:gridCol>
              </a:tblGrid>
              <a:tr h="133940">
                <a:tc>
                  <a:txBody>
                    <a:bodyPr/>
                    <a:lstStyle/>
                    <a:p>
                      <a:pPr algn="ctr"/>
                      <a:r>
                        <a:rPr lang="en-US" sz="1000" b="1" dirty="0">
                          <a:solidFill>
                            <a:srgbClr val="000000"/>
                          </a:solidFill>
                        </a:rPr>
                        <a:t>A great deal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b="1" dirty="0">
                          <a:solidFill>
                            <a:srgbClr val="000000"/>
                          </a:solidFill>
                        </a:rPr>
                        <a:t>A moderate amount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b="1" dirty="0">
                          <a:solidFill>
                            <a:srgbClr val="000000"/>
                          </a:solidFill>
                        </a:rPr>
                        <a:t>A little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b="1" dirty="0">
                          <a:solidFill>
                            <a:srgbClr val="000000"/>
                          </a:solidFill>
                        </a:rPr>
                        <a:t>Not at all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9" name="Rectangle 8"/>
          <p:cNvSpPr/>
          <p:nvPr/>
        </p:nvSpPr>
        <p:spPr>
          <a:xfrm>
            <a:off x="4206767" y="1776791"/>
            <a:ext cx="220980" cy="228601"/>
          </a:xfrm>
          <a:prstGeom prst="rect">
            <a:avLst/>
          </a:prstGeom>
          <a:solidFill>
            <a:schemeClr val="accent5">
              <a:alpha val="50000"/>
            </a:schemeClr>
          </a:solidFill>
          <a:ln w="38100" cmpd="sng">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dirty="0"/>
          </a:p>
        </p:txBody>
      </p:sp>
      <p:sp>
        <p:nvSpPr>
          <p:cNvPr id="15" name="Diamond 14"/>
          <p:cNvSpPr/>
          <p:nvPr/>
        </p:nvSpPr>
        <p:spPr>
          <a:xfrm>
            <a:off x="5261360" y="1776791"/>
            <a:ext cx="228600" cy="228600"/>
          </a:xfrm>
          <a:prstGeom prst="diamond">
            <a:avLst/>
          </a:prstGeom>
          <a:solidFill>
            <a:schemeClr val="accent1">
              <a:alpha val="50000"/>
            </a:schemeClr>
          </a:solidFill>
          <a:ln w="38100" cmpd="sng">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15" name="TextBox 114"/>
          <p:cNvSpPr txBox="1"/>
          <p:nvPr/>
        </p:nvSpPr>
        <p:spPr>
          <a:xfrm>
            <a:off x="4427747" y="1760286"/>
            <a:ext cx="690353" cy="261610"/>
          </a:xfrm>
          <a:prstGeom prst="rect">
            <a:avLst/>
          </a:prstGeom>
          <a:noFill/>
        </p:spPr>
        <p:txBody>
          <a:bodyPr wrap="square" rtlCol="0" anchor="ctr">
            <a:spAutoFit/>
          </a:bodyPr>
          <a:lstStyle/>
          <a:p>
            <a:r>
              <a:rPr lang="en-US" sz="1100" dirty="0"/>
              <a:t>Hispanic</a:t>
            </a:r>
          </a:p>
        </p:txBody>
      </p:sp>
      <p:sp>
        <p:nvSpPr>
          <p:cNvPr id="117" name="TextBox 116"/>
          <p:cNvSpPr txBox="1"/>
          <p:nvPr/>
        </p:nvSpPr>
        <p:spPr>
          <a:xfrm>
            <a:off x="5489960" y="1760286"/>
            <a:ext cx="1177401" cy="261610"/>
          </a:xfrm>
          <a:prstGeom prst="rect">
            <a:avLst/>
          </a:prstGeom>
          <a:noFill/>
        </p:spPr>
        <p:txBody>
          <a:bodyPr wrap="square" rtlCol="0" anchor="ctr">
            <a:spAutoFit/>
          </a:bodyPr>
          <a:lstStyle/>
          <a:p>
            <a:r>
              <a:rPr lang="en-US" sz="1100" dirty="0"/>
              <a:t>Non-Hispanic</a:t>
            </a:r>
          </a:p>
        </p:txBody>
      </p:sp>
      <p:sp>
        <p:nvSpPr>
          <p:cNvPr id="138" name="TextBox 137"/>
          <p:cNvSpPr txBox="1"/>
          <p:nvPr/>
        </p:nvSpPr>
        <p:spPr>
          <a:xfrm>
            <a:off x="44346" y="6566283"/>
            <a:ext cx="3606230" cy="215444"/>
          </a:xfrm>
          <a:prstGeom prst="rect">
            <a:avLst/>
          </a:prstGeom>
          <a:noFill/>
        </p:spPr>
        <p:txBody>
          <a:bodyPr wrap="square" rtlCol="0">
            <a:spAutoFit/>
          </a:bodyPr>
          <a:lstStyle/>
          <a:p>
            <a:r>
              <a:rPr lang="en-US" sz="800" b="1" dirty="0">
                <a:solidFill>
                  <a:schemeClr val="bg1"/>
                </a:solidFill>
                <a:latin typeface="Arial" charset="0"/>
                <a:ea typeface="Arial" charset="0"/>
                <a:cs typeface="Arial" charset="0"/>
              </a:rPr>
              <a:t>Social Issues Concern</a:t>
            </a:r>
          </a:p>
        </p:txBody>
      </p:sp>
      <p:grpSp>
        <p:nvGrpSpPr>
          <p:cNvPr id="6" name="Group 5"/>
          <p:cNvGrpSpPr/>
          <p:nvPr/>
        </p:nvGrpSpPr>
        <p:grpSpPr>
          <a:xfrm>
            <a:off x="2690714" y="2465612"/>
            <a:ext cx="5537200" cy="234648"/>
            <a:chOff x="2690714" y="2465612"/>
            <a:chExt cx="5537200" cy="234648"/>
          </a:xfrm>
        </p:grpSpPr>
        <p:cxnSp>
          <p:nvCxnSpPr>
            <p:cNvPr id="5" name="Straight Connector 4"/>
            <p:cNvCxnSpPr/>
            <p:nvPr/>
          </p:nvCxnSpPr>
          <p:spPr>
            <a:xfrm>
              <a:off x="2700391" y="2582936"/>
              <a:ext cx="5527523" cy="0"/>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690714"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3610556" y="25143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8209771"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4530398"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370082"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a:off x="5450240" y="25143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p:nvCxnSpPr>
          <p:spPr>
            <a:xfrm>
              <a:off x="7289924" y="25143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42" name="Straight Connector 241"/>
            <p:cNvCxnSpPr/>
            <p:nvPr/>
          </p:nvCxnSpPr>
          <p:spPr>
            <a:xfrm>
              <a:off x="4070477"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43" name="Straight Connector 242"/>
            <p:cNvCxnSpPr/>
            <p:nvPr/>
          </p:nvCxnSpPr>
          <p:spPr>
            <a:xfrm>
              <a:off x="5910161"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44" name="Straight Connector 243"/>
            <p:cNvCxnSpPr/>
            <p:nvPr/>
          </p:nvCxnSpPr>
          <p:spPr>
            <a:xfrm>
              <a:off x="7749845"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45" name="Straight Connector 244"/>
            <p:cNvCxnSpPr/>
            <p:nvPr/>
          </p:nvCxnSpPr>
          <p:spPr>
            <a:xfrm>
              <a:off x="3150635"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46" name="Straight Connector 245"/>
            <p:cNvCxnSpPr/>
            <p:nvPr/>
          </p:nvCxnSpPr>
          <p:spPr>
            <a:xfrm>
              <a:off x="4990319"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47" name="Straight Connector 246"/>
            <p:cNvCxnSpPr/>
            <p:nvPr/>
          </p:nvCxnSpPr>
          <p:spPr>
            <a:xfrm>
              <a:off x="6830003"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grpSp>
      <p:grpSp>
        <p:nvGrpSpPr>
          <p:cNvPr id="248" name="Group 247"/>
          <p:cNvGrpSpPr/>
          <p:nvPr/>
        </p:nvGrpSpPr>
        <p:grpSpPr>
          <a:xfrm>
            <a:off x="2690714" y="5726637"/>
            <a:ext cx="5537200" cy="234648"/>
            <a:chOff x="2690714" y="2465612"/>
            <a:chExt cx="5537200" cy="234648"/>
          </a:xfrm>
        </p:grpSpPr>
        <p:cxnSp>
          <p:nvCxnSpPr>
            <p:cNvPr id="249" name="Straight Connector 248"/>
            <p:cNvCxnSpPr/>
            <p:nvPr/>
          </p:nvCxnSpPr>
          <p:spPr>
            <a:xfrm>
              <a:off x="2700391" y="2582936"/>
              <a:ext cx="5527523" cy="0"/>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50" name="Straight Connector 249"/>
            <p:cNvCxnSpPr/>
            <p:nvPr/>
          </p:nvCxnSpPr>
          <p:spPr>
            <a:xfrm>
              <a:off x="2690714"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51" name="Straight Connector 250"/>
            <p:cNvCxnSpPr/>
            <p:nvPr/>
          </p:nvCxnSpPr>
          <p:spPr>
            <a:xfrm>
              <a:off x="3610556" y="25143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52" name="Straight Connector 251"/>
            <p:cNvCxnSpPr/>
            <p:nvPr/>
          </p:nvCxnSpPr>
          <p:spPr>
            <a:xfrm>
              <a:off x="8209771"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53" name="Straight Connector 252"/>
            <p:cNvCxnSpPr/>
            <p:nvPr/>
          </p:nvCxnSpPr>
          <p:spPr>
            <a:xfrm>
              <a:off x="4530398"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54" name="Straight Connector 253"/>
            <p:cNvCxnSpPr/>
            <p:nvPr/>
          </p:nvCxnSpPr>
          <p:spPr>
            <a:xfrm>
              <a:off x="6370082"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55" name="Straight Connector 254"/>
            <p:cNvCxnSpPr/>
            <p:nvPr/>
          </p:nvCxnSpPr>
          <p:spPr>
            <a:xfrm>
              <a:off x="5450240" y="25143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56" name="Straight Connector 255"/>
            <p:cNvCxnSpPr/>
            <p:nvPr/>
          </p:nvCxnSpPr>
          <p:spPr>
            <a:xfrm>
              <a:off x="7289924" y="25143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p:nvCxnSpPr>
          <p:spPr>
            <a:xfrm>
              <a:off x="4070477"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58" name="Straight Connector 257"/>
            <p:cNvCxnSpPr/>
            <p:nvPr/>
          </p:nvCxnSpPr>
          <p:spPr>
            <a:xfrm>
              <a:off x="5910161"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59" name="Straight Connector 258"/>
            <p:cNvCxnSpPr/>
            <p:nvPr/>
          </p:nvCxnSpPr>
          <p:spPr>
            <a:xfrm>
              <a:off x="7749845"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60" name="Straight Connector 259"/>
            <p:cNvCxnSpPr/>
            <p:nvPr/>
          </p:nvCxnSpPr>
          <p:spPr>
            <a:xfrm>
              <a:off x="3150635"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61" name="Straight Connector 260"/>
            <p:cNvCxnSpPr/>
            <p:nvPr/>
          </p:nvCxnSpPr>
          <p:spPr>
            <a:xfrm>
              <a:off x="4990319"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62" name="Straight Connector 261"/>
            <p:cNvCxnSpPr/>
            <p:nvPr/>
          </p:nvCxnSpPr>
          <p:spPr>
            <a:xfrm>
              <a:off x="6830003"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grpSp>
      <p:grpSp>
        <p:nvGrpSpPr>
          <p:cNvPr id="263" name="Group 262"/>
          <p:cNvGrpSpPr/>
          <p:nvPr/>
        </p:nvGrpSpPr>
        <p:grpSpPr>
          <a:xfrm>
            <a:off x="2690714" y="2931473"/>
            <a:ext cx="5537200" cy="234648"/>
            <a:chOff x="2690714" y="2465612"/>
            <a:chExt cx="5537200" cy="234648"/>
          </a:xfrm>
        </p:grpSpPr>
        <p:cxnSp>
          <p:nvCxnSpPr>
            <p:cNvPr id="264" name="Straight Connector 263"/>
            <p:cNvCxnSpPr/>
            <p:nvPr/>
          </p:nvCxnSpPr>
          <p:spPr>
            <a:xfrm>
              <a:off x="2700391" y="2582936"/>
              <a:ext cx="5527523" cy="0"/>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65" name="Straight Connector 264"/>
            <p:cNvCxnSpPr/>
            <p:nvPr/>
          </p:nvCxnSpPr>
          <p:spPr>
            <a:xfrm>
              <a:off x="2690714"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66" name="Straight Connector 265"/>
            <p:cNvCxnSpPr/>
            <p:nvPr/>
          </p:nvCxnSpPr>
          <p:spPr>
            <a:xfrm>
              <a:off x="3610556" y="25143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67" name="Straight Connector 266"/>
            <p:cNvCxnSpPr/>
            <p:nvPr/>
          </p:nvCxnSpPr>
          <p:spPr>
            <a:xfrm>
              <a:off x="8209771"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68" name="Straight Connector 267"/>
            <p:cNvCxnSpPr/>
            <p:nvPr/>
          </p:nvCxnSpPr>
          <p:spPr>
            <a:xfrm>
              <a:off x="4530398"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69" name="Straight Connector 268"/>
            <p:cNvCxnSpPr/>
            <p:nvPr/>
          </p:nvCxnSpPr>
          <p:spPr>
            <a:xfrm>
              <a:off x="6370082"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70" name="Straight Connector 269"/>
            <p:cNvCxnSpPr/>
            <p:nvPr/>
          </p:nvCxnSpPr>
          <p:spPr>
            <a:xfrm>
              <a:off x="5450240" y="25143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71" name="Straight Connector 270"/>
            <p:cNvCxnSpPr/>
            <p:nvPr/>
          </p:nvCxnSpPr>
          <p:spPr>
            <a:xfrm>
              <a:off x="7289924" y="25143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72" name="Straight Connector 271"/>
            <p:cNvCxnSpPr/>
            <p:nvPr/>
          </p:nvCxnSpPr>
          <p:spPr>
            <a:xfrm>
              <a:off x="4070477"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73" name="Straight Connector 272"/>
            <p:cNvCxnSpPr/>
            <p:nvPr/>
          </p:nvCxnSpPr>
          <p:spPr>
            <a:xfrm>
              <a:off x="5910161"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74" name="Straight Connector 273"/>
            <p:cNvCxnSpPr/>
            <p:nvPr/>
          </p:nvCxnSpPr>
          <p:spPr>
            <a:xfrm>
              <a:off x="7749845"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75" name="Straight Connector 274"/>
            <p:cNvCxnSpPr/>
            <p:nvPr/>
          </p:nvCxnSpPr>
          <p:spPr>
            <a:xfrm>
              <a:off x="3150635"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76" name="Straight Connector 275"/>
            <p:cNvCxnSpPr/>
            <p:nvPr/>
          </p:nvCxnSpPr>
          <p:spPr>
            <a:xfrm>
              <a:off x="4990319"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77" name="Straight Connector 276"/>
            <p:cNvCxnSpPr/>
            <p:nvPr/>
          </p:nvCxnSpPr>
          <p:spPr>
            <a:xfrm>
              <a:off x="6830003"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grpSp>
      <p:grpSp>
        <p:nvGrpSpPr>
          <p:cNvPr id="278" name="Group 277"/>
          <p:cNvGrpSpPr/>
          <p:nvPr/>
        </p:nvGrpSpPr>
        <p:grpSpPr>
          <a:xfrm>
            <a:off x="2690714" y="3397334"/>
            <a:ext cx="5537200" cy="234648"/>
            <a:chOff x="2690714" y="2465612"/>
            <a:chExt cx="5537200" cy="234648"/>
          </a:xfrm>
        </p:grpSpPr>
        <p:cxnSp>
          <p:nvCxnSpPr>
            <p:cNvPr id="279" name="Straight Connector 278"/>
            <p:cNvCxnSpPr/>
            <p:nvPr/>
          </p:nvCxnSpPr>
          <p:spPr>
            <a:xfrm>
              <a:off x="2700391" y="2582936"/>
              <a:ext cx="5527523" cy="0"/>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80" name="Straight Connector 279"/>
            <p:cNvCxnSpPr/>
            <p:nvPr/>
          </p:nvCxnSpPr>
          <p:spPr>
            <a:xfrm>
              <a:off x="2690714"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81" name="Straight Connector 280"/>
            <p:cNvCxnSpPr/>
            <p:nvPr/>
          </p:nvCxnSpPr>
          <p:spPr>
            <a:xfrm>
              <a:off x="3610556" y="25143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82" name="Straight Connector 281"/>
            <p:cNvCxnSpPr/>
            <p:nvPr/>
          </p:nvCxnSpPr>
          <p:spPr>
            <a:xfrm>
              <a:off x="8209771"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83" name="Straight Connector 282"/>
            <p:cNvCxnSpPr/>
            <p:nvPr/>
          </p:nvCxnSpPr>
          <p:spPr>
            <a:xfrm>
              <a:off x="4530398"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84" name="Straight Connector 283"/>
            <p:cNvCxnSpPr/>
            <p:nvPr/>
          </p:nvCxnSpPr>
          <p:spPr>
            <a:xfrm>
              <a:off x="6370082"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85" name="Straight Connector 284"/>
            <p:cNvCxnSpPr/>
            <p:nvPr/>
          </p:nvCxnSpPr>
          <p:spPr>
            <a:xfrm>
              <a:off x="5450240" y="25143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86" name="Straight Connector 285"/>
            <p:cNvCxnSpPr/>
            <p:nvPr/>
          </p:nvCxnSpPr>
          <p:spPr>
            <a:xfrm>
              <a:off x="7289924" y="25143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87" name="Straight Connector 286"/>
            <p:cNvCxnSpPr/>
            <p:nvPr/>
          </p:nvCxnSpPr>
          <p:spPr>
            <a:xfrm>
              <a:off x="4070477"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88" name="Straight Connector 287"/>
            <p:cNvCxnSpPr/>
            <p:nvPr/>
          </p:nvCxnSpPr>
          <p:spPr>
            <a:xfrm>
              <a:off x="5910161"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89" name="Straight Connector 288"/>
            <p:cNvCxnSpPr/>
            <p:nvPr/>
          </p:nvCxnSpPr>
          <p:spPr>
            <a:xfrm>
              <a:off x="7749845"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90" name="Straight Connector 289"/>
            <p:cNvCxnSpPr/>
            <p:nvPr/>
          </p:nvCxnSpPr>
          <p:spPr>
            <a:xfrm>
              <a:off x="3150635"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91" name="Straight Connector 290"/>
            <p:cNvCxnSpPr/>
            <p:nvPr/>
          </p:nvCxnSpPr>
          <p:spPr>
            <a:xfrm>
              <a:off x="4990319"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92" name="Straight Connector 291"/>
            <p:cNvCxnSpPr/>
            <p:nvPr/>
          </p:nvCxnSpPr>
          <p:spPr>
            <a:xfrm>
              <a:off x="6830003"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grpSp>
      <p:grpSp>
        <p:nvGrpSpPr>
          <p:cNvPr id="293" name="Group 292"/>
          <p:cNvGrpSpPr/>
          <p:nvPr/>
        </p:nvGrpSpPr>
        <p:grpSpPr>
          <a:xfrm>
            <a:off x="2690714" y="3863195"/>
            <a:ext cx="5537200" cy="234648"/>
            <a:chOff x="2690714" y="2465612"/>
            <a:chExt cx="5537200" cy="234648"/>
          </a:xfrm>
        </p:grpSpPr>
        <p:cxnSp>
          <p:nvCxnSpPr>
            <p:cNvPr id="294" name="Straight Connector 293"/>
            <p:cNvCxnSpPr/>
            <p:nvPr/>
          </p:nvCxnSpPr>
          <p:spPr>
            <a:xfrm>
              <a:off x="2700391" y="2582936"/>
              <a:ext cx="5527523" cy="0"/>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95" name="Straight Connector 294"/>
            <p:cNvCxnSpPr/>
            <p:nvPr/>
          </p:nvCxnSpPr>
          <p:spPr>
            <a:xfrm>
              <a:off x="2690714"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96" name="Straight Connector 295"/>
            <p:cNvCxnSpPr/>
            <p:nvPr/>
          </p:nvCxnSpPr>
          <p:spPr>
            <a:xfrm>
              <a:off x="3610556" y="25143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97" name="Straight Connector 296"/>
            <p:cNvCxnSpPr/>
            <p:nvPr/>
          </p:nvCxnSpPr>
          <p:spPr>
            <a:xfrm>
              <a:off x="8209771"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98" name="Straight Connector 297"/>
            <p:cNvCxnSpPr/>
            <p:nvPr/>
          </p:nvCxnSpPr>
          <p:spPr>
            <a:xfrm>
              <a:off x="4530398"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99" name="Straight Connector 298"/>
            <p:cNvCxnSpPr/>
            <p:nvPr/>
          </p:nvCxnSpPr>
          <p:spPr>
            <a:xfrm>
              <a:off x="6370082"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00" name="Straight Connector 299"/>
            <p:cNvCxnSpPr/>
            <p:nvPr/>
          </p:nvCxnSpPr>
          <p:spPr>
            <a:xfrm>
              <a:off x="5450240" y="25143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01" name="Straight Connector 300"/>
            <p:cNvCxnSpPr/>
            <p:nvPr/>
          </p:nvCxnSpPr>
          <p:spPr>
            <a:xfrm>
              <a:off x="7289924" y="25143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02" name="Straight Connector 301"/>
            <p:cNvCxnSpPr/>
            <p:nvPr/>
          </p:nvCxnSpPr>
          <p:spPr>
            <a:xfrm>
              <a:off x="4070477"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03" name="Straight Connector 302"/>
            <p:cNvCxnSpPr/>
            <p:nvPr/>
          </p:nvCxnSpPr>
          <p:spPr>
            <a:xfrm>
              <a:off x="5910161"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04" name="Straight Connector 303"/>
            <p:cNvCxnSpPr/>
            <p:nvPr/>
          </p:nvCxnSpPr>
          <p:spPr>
            <a:xfrm>
              <a:off x="7749845"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05" name="Straight Connector 304"/>
            <p:cNvCxnSpPr/>
            <p:nvPr/>
          </p:nvCxnSpPr>
          <p:spPr>
            <a:xfrm>
              <a:off x="3150635"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06" name="Straight Connector 305"/>
            <p:cNvCxnSpPr/>
            <p:nvPr/>
          </p:nvCxnSpPr>
          <p:spPr>
            <a:xfrm>
              <a:off x="4990319"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07" name="Straight Connector 306"/>
            <p:cNvCxnSpPr/>
            <p:nvPr/>
          </p:nvCxnSpPr>
          <p:spPr>
            <a:xfrm>
              <a:off x="6830003"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grpSp>
      <p:grpSp>
        <p:nvGrpSpPr>
          <p:cNvPr id="308" name="Group 307"/>
          <p:cNvGrpSpPr/>
          <p:nvPr/>
        </p:nvGrpSpPr>
        <p:grpSpPr>
          <a:xfrm>
            <a:off x="2690714" y="4329056"/>
            <a:ext cx="5537200" cy="234648"/>
            <a:chOff x="2690714" y="2465612"/>
            <a:chExt cx="5537200" cy="234648"/>
          </a:xfrm>
        </p:grpSpPr>
        <p:cxnSp>
          <p:nvCxnSpPr>
            <p:cNvPr id="309" name="Straight Connector 308"/>
            <p:cNvCxnSpPr/>
            <p:nvPr/>
          </p:nvCxnSpPr>
          <p:spPr>
            <a:xfrm>
              <a:off x="2700391" y="2582936"/>
              <a:ext cx="5527523" cy="0"/>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10" name="Straight Connector 309"/>
            <p:cNvCxnSpPr/>
            <p:nvPr/>
          </p:nvCxnSpPr>
          <p:spPr>
            <a:xfrm>
              <a:off x="2690714"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11" name="Straight Connector 310"/>
            <p:cNvCxnSpPr/>
            <p:nvPr/>
          </p:nvCxnSpPr>
          <p:spPr>
            <a:xfrm>
              <a:off x="3610556" y="25143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12" name="Straight Connector 311"/>
            <p:cNvCxnSpPr/>
            <p:nvPr/>
          </p:nvCxnSpPr>
          <p:spPr>
            <a:xfrm>
              <a:off x="8209771"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13" name="Straight Connector 312"/>
            <p:cNvCxnSpPr/>
            <p:nvPr/>
          </p:nvCxnSpPr>
          <p:spPr>
            <a:xfrm>
              <a:off x="4530398"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14" name="Straight Connector 313"/>
            <p:cNvCxnSpPr/>
            <p:nvPr/>
          </p:nvCxnSpPr>
          <p:spPr>
            <a:xfrm>
              <a:off x="6370082"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15" name="Straight Connector 314"/>
            <p:cNvCxnSpPr/>
            <p:nvPr/>
          </p:nvCxnSpPr>
          <p:spPr>
            <a:xfrm>
              <a:off x="5450240" y="25143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16" name="Straight Connector 315"/>
            <p:cNvCxnSpPr/>
            <p:nvPr/>
          </p:nvCxnSpPr>
          <p:spPr>
            <a:xfrm>
              <a:off x="7289924" y="25143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17" name="Straight Connector 316"/>
            <p:cNvCxnSpPr/>
            <p:nvPr/>
          </p:nvCxnSpPr>
          <p:spPr>
            <a:xfrm>
              <a:off x="4070477"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18" name="Straight Connector 317"/>
            <p:cNvCxnSpPr/>
            <p:nvPr/>
          </p:nvCxnSpPr>
          <p:spPr>
            <a:xfrm>
              <a:off x="5910161"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19" name="Straight Connector 318"/>
            <p:cNvCxnSpPr/>
            <p:nvPr/>
          </p:nvCxnSpPr>
          <p:spPr>
            <a:xfrm>
              <a:off x="7749845"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20" name="Straight Connector 319"/>
            <p:cNvCxnSpPr/>
            <p:nvPr/>
          </p:nvCxnSpPr>
          <p:spPr>
            <a:xfrm>
              <a:off x="3150635"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21" name="Straight Connector 320"/>
            <p:cNvCxnSpPr/>
            <p:nvPr/>
          </p:nvCxnSpPr>
          <p:spPr>
            <a:xfrm>
              <a:off x="4990319"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22" name="Straight Connector 321"/>
            <p:cNvCxnSpPr/>
            <p:nvPr/>
          </p:nvCxnSpPr>
          <p:spPr>
            <a:xfrm>
              <a:off x="6830003"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grpSp>
      <p:grpSp>
        <p:nvGrpSpPr>
          <p:cNvPr id="323" name="Group 322"/>
          <p:cNvGrpSpPr/>
          <p:nvPr/>
        </p:nvGrpSpPr>
        <p:grpSpPr>
          <a:xfrm>
            <a:off x="2690714" y="4794917"/>
            <a:ext cx="5537200" cy="234648"/>
            <a:chOff x="2690714" y="2465612"/>
            <a:chExt cx="5537200" cy="234648"/>
          </a:xfrm>
        </p:grpSpPr>
        <p:cxnSp>
          <p:nvCxnSpPr>
            <p:cNvPr id="324" name="Straight Connector 323"/>
            <p:cNvCxnSpPr/>
            <p:nvPr/>
          </p:nvCxnSpPr>
          <p:spPr>
            <a:xfrm>
              <a:off x="2700391" y="2582936"/>
              <a:ext cx="5527523" cy="0"/>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25" name="Straight Connector 324"/>
            <p:cNvCxnSpPr/>
            <p:nvPr/>
          </p:nvCxnSpPr>
          <p:spPr>
            <a:xfrm>
              <a:off x="2690714"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26" name="Straight Connector 325"/>
            <p:cNvCxnSpPr/>
            <p:nvPr/>
          </p:nvCxnSpPr>
          <p:spPr>
            <a:xfrm>
              <a:off x="3610556" y="25143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27" name="Straight Connector 326"/>
            <p:cNvCxnSpPr/>
            <p:nvPr/>
          </p:nvCxnSpPr>
          <p:spPr>
            <a:xfrm>
              <a:off x="8209771"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28" name="Straight Connector 327"/>
            <p:cNvCxnSpPr/>
            <p:nvPr/>
          </p:nvCxnSpPr>
          <p:spPr>
            <a:xfrm>
              <a:off x="4530398"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29" name="Straight Connector 328"/>
            <p:cNvCxnSpPr/>
            <p:nvPr/>
          </p:nvCxnSpPr>
          <p:spPr>
            <a:xfrm>
              <a:off x="6370082"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30" name="Straight Connector 329"/>
            <p:cNvCxnSpPr/>
            <p:nvPr/>
          </p:nvCxnSpPr>
          <p:spPr>
            <a:xfrm>
              <a:off x="5450240" y="25143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31" name="Straight Connector 330"/>
            <p:cNvCxnSpPr/>
            <p:nvPr/>
          </p:nvCxnSpPr>
          <p:spPr>
            <a:xfrm>
              <a:off x="7289924" y="25143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32" name="Straight Connector 331"/>
            <p:cNvCxnSpPr/>
            <p:nvPr/>
          </p:nvCxnSpPr>
          <p:spPr>
            <a:xfrm>
              <a:off x="4070477"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33" name="Straight Connector 332"/>
            <p:cNvCxnSpPr/>
            <p:nvPr/>
          </p:nvCxnSpPr>
          <p:spPr>
            <a:xfrm>
              <a:off x="5910161"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34" name="Straight Connector 333"/>
            <p:cNvCxnSpPr/>
            <p:nvPr/>
          </p:nvCxnSpPr>
          <p:spPr>
            <a:xfrm>
              <a:off x="7749845"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35" name="Straight Connector 334"/>
            <p:cNvCxnSpPr/>
            <p:nvPr/>
          </p:nvCxnSpPr>
          <p:spPr>
            <a:xfrm>
              <a:off x="3150635"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36" name="Straight Connector 335"/>
            <p:cNvCxnSpPr/>
            <p:nvPr/>
          </p:nvCxnSpPr>
          <p:spPr>
            <a:xfrm>
              <a:off x="4990319"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37" name="Straight Connector 336"/>
            <p:cNvCxnSpPr/>
            <p:nvPr/>
          </p:nvCxnSpPr>
          <p:spPr>
            <a:xfrm>
              <a:off x="6830003"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grpSp>
      <p:grpSp>
        <p:nvGrpSpPr>
          <p:cNvPr id="338" name="Group 337"/>
          <p:cNvGrpSpPr/>
          <p:nvPr/>
        </p:nvGrpSpPr>
        <p:grpSpPr>
          <a:xfrm>
            <a:off x="2690714" y="5260778"/>
            <a:ext cx="5537200" cy="234648"/>
            <a:chOff x="2690714" y="2465612"/>
            <a:chExt cx="5537200" cy="234648"/>
          </a:xfrm>
        </p:grpSpPr>
        <p:cxnSp>
          <p:nvCxnSpPr>
            <p:cNvPr id="339" name="Straight Connector 338"/>
            <p:cNvCxnSpPr/>
            <p:nvPr/>
          </p:nvCxnSpPr>
          <p:spPr>
            <a:xfrm>
              <a:off x="2700391" y="2582936"/>
              <a:ext cx="5527523" cy="0"/>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40" name="Straight Connector 339"/>
            <p:cNvCxnSpPr/>
            <p:nvPr/>
          </p:nvCxnSpPr>
          <p:spPr>
            <a:xfrm>
              <a:off x="2690714"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41" name="Straight Connector 340"/>
            <p:cNvCxnSpPr/>
            <p:nvPr/>
          </p:nvCxnSpPr>
          <p:spPr>
            <a:xfrm>
              <a:off x="3610556" y="25143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42" name="Straight Connector 341"/>
            <p:cNvCxnSpPr/>
            <p:nvPr/>
          </p:nvCxnSpPr>
          <p:spPr>
            <a:xfrm>
              <a:off x="8209771"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43" name="Straight Connector 342"/>
            <p:cNvCxnSpPr/>
            <p:nvPr/>
          </p:nvCxnSpPr>
          <p:spPr>
            <a:xfrm>
              <a:off x="4530398"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44" name="Straight Connector 343"/>
            <p:cNvCxnSpPr/>
            <p:nvPr/>
          </p:nvCxnSpPr>
          <p:spPr>
            <a:xfrm>
              <a:off x="6370082"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45" name="Straight Connector 344"/>
            <p:cNvCxnSpPr/>
            <p:nvPr/>
          </p:nvCxnSpPr>
          <p:spPr>
            <a:xfrm>
              <a:off x="5450240" y="25143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46" name="Straight Connector 345"/>
            <p:cNvCxnSpPr/>
            <p:nvPr/>
          </p:nvCxnSpPr>
          <p:spPr>
            <a:xfrm>
              <a:off x="7289924" y="25143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47" name="Straight Connector 346"/>
            <p:cNvCxnSpPr/>
            <p:nvPr/>
          </p:nvCxnSpPr>
          <p:spPr>
            <a:xfrm>
              <a:off x="4070477"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48" name="Straight Connector 347"/>
            <p:cNvCxnSpPr/>
            <p:nvPr/>
          </p:nvCxnSpPr>
          <p:spPr>
            <a:xfrm>
              <a:off x="5910161"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49" name="Straight Connector 348"/>
            <p:cNvCxnSpPr/>
            <p:nvPr/>
          </p:nvCxnSpPr>
          <p:spPr>
            <a:xfrm>
              <a:off x="7749845"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50" name="Straight Connector 349"/>
            <p:cNvCxnSpPr/>
            <p:nvPr/>
          </p:nvCxnSpPr>
          <p:spPr>
            <a:xfrm>
              <a:off x="3150635"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51" name="Straight Connector 350"/>
            <p:cNvCxnSpPr/>
            <p:nvPr/>
          </p:nvCxnSpPr>
          <p:spPr>
            <a:xfrm>
              <a:off x="4990319"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52" name="Straight Connector 351"/>
            <p:cNvCxnSpPr/>
            <p:nvPr/>
          </p:nvCxnSpPr>
          <p:spPr>
            <a:xfrm>
              <a:off x="6830003"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grpSp>
      <p:sp>
        <p:nvSpPr>
          <p:cNvPr id="353" name="Rectangle 352"/>
          <p:cNvSpPr/>
          <p:nvPr/>
        </p:nvSpPr>
        <p:spPr>
          <a:xfrm>
            <a:off x="4084065" y="2467102"/>
            <a:ext cx="220980" cy="228601"/>
          </a:xfrm>
          <a:prstGeom prst="rect">
            <a:avLst/>
          </a:prstGeom>
          <a:solidFill>
            <a:schemeClr val="accent5">
              <a:alpha val="50000"/>
            </a:schemeClr>
          </a:solidFill>
          <a:ln w="38100" cmpd="sng">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dirty="0"/>
          </a:p>
        </p:txBody>
      </p:sp>
      <p:sp>
        <p:nvSpPr>
          <p:cNvPr id="354" name="Rectangle 353"/>
          <p:cNvSpPr/>
          <p:nvPr/>
        </p:nvSpPr>
        <p:spPr>
          <a:xfrm>
            <a:off x="3512278" y="2931473"/>
            <a:ext cx="220980" cy="228601"/>
          </a:xfrm>
          <a:prstGeom prst="rect">
            <a:avLst/>
          </a:prstGeom>
          <a:solidFill>
            <a:schemeClr val="accent5">
              <a:alpha val="50000"/>
            </a:schemeClr>
          </a:solidFill>
          <a:ln w="38100" cmpd="sng">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dirty="0"/>
          </a:p>
        </p:txBody>
      </p:sp>
      <p:sp>
        <p:nvSpPr>
          <p:cNvPr id="355" name="Rectangle 354"/>
          <p:cNvSpPr/>
          <p:nvPr/>
        </p:nvSpPr>
        <p:spPr>
          <a:xfrm>
            <a:off x="4096277" y="3397334"/>
            <a:ext cx="220980" cy="228601"/>
          </a:xfrm>
          <a:prstGeom prst="rect">
            <a:avLst/>
          </a:prstGeom>
          <a:solidFill>
            <a:schemeClr val="accent5">
              <a:alpha val="50000"/>
            </a:schemeClr>
          </a:solidFill>
          <a:ln w="38100" cmpd="sng">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dirty="0"/>
          </a:p>
        </p:txBody>
      </p:sp>
      <p:sp>
        <p:nvSpPr>
          <p:cNvPr id="356" name="Rectangle 355"/>
          <p:cNvSpPr/>
          <p:nvPr/>
        </p:nvSpPr>
        <p:spPr>
          <a:xfrm>
            <a:off x="4181761" y="3866218"/>
            <a:ext cx="220980" cy="228601"/>
          </a:xfrm>
          <a:prstGeom prst="rect">
            <a:avLst/>
          </a:prstGeom>
          <a:solidFill>
            <a:schemeClr val="accent5">
              <a:alpha val="50000"/>
            </a:schemeClr>
          </a:solidFill>
          <a:ln w="38100" cmpd="sng">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dirty="0"/>
          </a:p>
        </p:txBody>
      </p:sp>
      <p:sp>
        <p:nvSpPr>
          <p:cNvPr id="357" name="Rectangle 356"/>
          <p:cNvSpPr/>
          <p:nvPr/>
        </p:nvSpPr>
        <p:spPr>
          <a:xfrm>
            <a:off x="4566452" y="4329056"/>
            <a:ext cx="220980" cy="228601"/>
          </a:xfrm>
          <a:prstGeom prst="rect">
            <a:avLst/>
          </a:prstGeom>
          <a:solidFill>
            <a:schemeClr val="accent5">
              <a:alpha val="50000"/>
            </a:schemeClr>
          </a:solidFill>
          <a:ln w="38100" cmpd="sng">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dirty="0"/>
          </a:p>
        </p:txBody>
      </p:sp>
      <p:sp>
        <p:nvSpPr>
          <p:cNvPr id="358" name="Rectangle 357"/>
          <p:cNvSpPr/>
          <p:nvPr/>
        </p:nvSpPr>
        <p:spPr>
          <a:xfrm>
            <a:off x="5111857" y="4794917"/>
            <a:ext cx="220980" cy="228601"/>
          </a:xfrm>
          <a:prstGeom prst="rect">
            <a:avLst/>
          </a:prstGeom>
          <a:solidFill>
            <a:schemeClr val="accent5">
              <a:alpha val="50000"/>
            </a:schemeClr>
          </a:solidFill>
          <a:ln w="38100" cmpd="sng">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dirty="0"/>
          </a:p>
        </p:txBody>
      </p:sp>
      <p:sp>
        <p:nvSpPr>
          <p:cNvPr id="359" name="Rectangle 358"/>
          <p:cNvSpPr/>
          <p:nvPr/>
        </p:nvSpPr>
        <p:spPr>
          <a:xfrm>
            <a:off x="4640211" y="5259313"/>
            <a:ext cx="220980" cy="228601"/>
          </a:xfrm>
          <a:prstGeom prst="rect">
            <a:avLst/>
          </a:prstGeom>
          <a:solidFill>
            <a:schemeClr val="accent5">
              <a:alpha val="50000"/>
            </a:schemeClr>
          </a:solidFill>
          <a:ln w="38100" cmpd="sng">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dirty="0"/>
          </a:p>
        </p:txBody>
      </p:sp>
      <p:sp>
        <p:nvSpPr>
          <p:cNvPr id="360" name="Rectangle 359"/>
          <p:cNvSpPr/>
          <p:nvPr/>
        </p:nvSpPr>
        <p:spPr>
          <a:xfrm>
            <a:off x="5824095" y="5725172"/>
            <a:ext cx="220980" cy="228601"/>
          </a:xfrm>
          <a:prstGeom prst="rect">
            <a:avLst/>
          </a:prstGeom>
          <a:solidFill>
            <a:schemeClr val="accent5">
              <a:alpha val="50000"/>
            </a:schemeClr>
          </a:solidFill>
          <a:ln w="38100" cmpd="sng">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dirty="0"/>
          </a:p>
        </p:txBody>
      </p:sp>
      <p:sp>
        <p:nvSpPr>
          <p:cNvPr id="361" name="Diamond 360"/>
          <p:cNvSpPr/>
          <p:nvPr/>
        </p:nvSpPr>
        <p:spPr>
          <a:xfrm>
            <a:off x="5979623" y="5725172"/>
            <a:ext cx="228600" cy="228600"/>
          </a:xfrm>
          <a:prstGeom prst="diamond">
            <a:avLst/>
          </a:prstGeom>
          <a:solidFill>
            <a:schemeClr val="accent1">
              <a:alpha val="50000"/>
            </a:schemeClr>
          </a:solidFill>
          <a:ln w="38100" cmpd="sng">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362" name="Diamond 361"/>
          <p:cNvSpPr/>
          <p:nvPr/>
        </p:nvSpPr>
        <p:spPr>
          <a:xfrm>
            <a:off x="5151396" y="4797941"/>
            <a:ext cx="228600" cy="228600"/>
          </a:xfrm>
          <a:prstGeom prst="diamond">
            <a:avLst/>
          </a:prstGeom>
          <a:solidFill>
            <a:schemeClr val="accent1">
              <a:alpha val="50000"/>
            </a:schemeClr>
          </a:solidFill>
          <a:ln w="38100" cmpd="sng">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363" name="Diamond 362"/>
          <p:cNvSpPr/>
          <p:nvPr/>
        </p:nvSpPr>
        <p:spPr>
          <a:xfrm>
            <a:off x="4839811" y="4335104"/>
            <a:ext cx="228600" cy="228600"/>
          </a:xfrm>
          <a:prstGeom prst="diamond">
            <a:avLst/>
          </a:prstGeom>
          <a:solidFill>
            <a:schemeClr val="accent1">
              <a:alpha val="50000"/>
            </a:schemeClr>
          </a:solidFill>
          <a:ln w="38100" cmpd="sng">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364" name="Diamond 363"/>
          <p:cNvSpPr/>
          <p:nvPr/>
        </p:nvSpPr>
        <p:spPr>
          <a:xfrm>
            <a:off x="4591363" y="5266826"/>
            <a:ext cx="228600" cy="228600"/>
          </a:xfrm>
          <a:prstGeom prst="diamond">
            <a:avLst/>
          </a:prstGeom>
          <a:solidFill>
            <a:schemeClr val="accent1">
              <a:alpha val="50000"/>
            </a:schemeClr>
          </a:solidFill>
          <a:ln w="38100" cmpd="sng">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365" name="Diamond 364"/>
          <p:cNvSpPr/>
          <p:nvPr/>
        </p:nvSpPr>
        <p:spPr>
          <a:xfrm>
            <a:off x="4452171" y="3395869"/>
            <a:ext cx="228600" cy="228600"/>
          </a:xfrm>
          <a:prstGeom prst="diamond">
            <a:avLst/>
          </a:prstGeom>
          <a:solidFill>
            <a:schemeClr val="accent1">
              <a:alpha val="50000"/>
            </a:schemeClr>
          </a:solidFill>
          <a:ln w="38100" cmpd="sng">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366" name="Diamond 365"/>
          <p:cNvSpPr/>
          <p:nvPr/>
        </p:nvSpPr>
        <p:spPr>
          <a:xfrm>
            <a:off x="4235783" y="2465612"/>
            <a:ext cx="228600" cy="228600"/>
          </a:xfrm>
          <a:prstGeom prst="diamond">
            <a:avLst/>
          </a:prstGeom>
          <a:solidFill>
            <a:schemeClr val="accent1">
              <a:alpha val="50000"/>
            </a:schemeClr>
          </a:solidFill>
          <a:ln w="38100" cmpd="sng">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367" name="Diamond 366"/>
          <p:cNvSpPr/>
          <p:nvPr/>
        </p:nvSpPr>
        <p:spPr>
          <a:xfrm>
            <a:off x="4181283" y="2934497"/>
            <a:ext cx="228600" cy="228600"/>
          </a:xfrm>
          <a:prstGeom prst="diamond">
            <a:avLst/>
          </a:prstGeom>
          <a:solidFill>
            <a:schemeClr val="accent1">
              <a:alpha val="50000"/>
            </a:schemeClr>
          </a:solidFill>
          <a:ln w="38100" cmpd="sng">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368" name="Diamond 367"/>
          <p:cNvSpPr/>
          <p:nvPr/>
        </p:nvSpPr>
        <p:spPr>
          <a:xfrm>
            <a:off x="3879411" y="3863195"/>
            <a:ext cx="228600" cy="228600"/>
          </a:xfrm>
          <a:prstGeom prst="diamond">
            <a:avLst/>
          </a:prstGeom>
          <a:solidFill>
            <a:schemeClr val="accent1">
              <a:alpha val="50000"/>
            </a:schemeClr>
          </a:solidFill>
          <a:ln w="38100" cmpd="sng">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Tree>
    <p:extLst>
      <p:ext uri="{BB962C8B-B14F-4D97-AF65-F5344CB8AC3E}">
        <p14:creationId xmlns:p14="http://schemas.microsoft.com/office/powerpoint/2010/main" val="1045692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0" y="6490010"/>
            <a:ext cx="9143999" cy="367990"/>
          </a:xfrm>
          <a:prstGeom prst="rect">
            <a:avLst/>
          </a:prstGeom>
          <a:solidFill>
            <a:srgbClr val="B2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373384" y="6577570"/>
            <a:ext cx="3606230" cy="215444"/>
          </a:xfrm>
          <a:prstGeom prst="rect">
            <a:avLst/>
          </a:prstGeom>
          <a:noFill/>
        </p:spPr>
        <p:txBody>
          <a:bodyPr wrap="square" rtlCol="0">
            <a:spAutoFit/>
          </a:bodyPr>
          <a:lstStyle/>
          <a:p>
            <a:pPr algn="r"/>
            <a:fld id="{D87A6DA5-A49C-AE44-90B5-FA07B3D6FBAE}" type="slidenum">
              <a:rPr lang="en-US" sz="800" b="1" smtClean="0">
                <a:solidFill>
                  <a:schemeClr val="bg1"/>
                </a:solidFill>
                <a:latin typeface="Arial" charset="0"/>
                <a:ea typeface="Arial" charset="0"/>
                <a:cs typeface="Arial" charset="0"/>
              </a:rPr>
              <a:t>5</a:t>
            </a:fld>
            <a:endParaRPr lang="en-US" sz="800" b="1" dirty="0">
              <a:solidFill>
                <a:schemeClr val="bg1"/>
              </a:solidFill>
              <a:latin typeface="Arial" charset="0"/>
              <a:ea typeface="Arial" charset="0"/>
              <a:cs typeface="Arial" charset="0"/>
            </a:endParaRPr>
          </a:p>
        </p:txBody>
      </p:sp>
      <p:sp>
        <p:nvSpPr>
          <p:cNvPr id="15" name="TextBox 14"/>
          <p:cNvSpPr txBox="1"/>
          <p:nvPr/>
        </p:nvSpPr>
        <p:spPr>
          <a:xfrm>
            <a:off x="44346" y="6566283"/>
            <a:ext cx="3606230" cy="215444"/>
          </a:xfrm>
          <a:prstGeom prst="rect">
            <a:avLst/>
          </a:prstGeom>
          <a:noFill/>
        </p:spPr>
        <p:txBody>
          <a:bodyPr wrap="square" rtlCol="0">
            <a:spAutoFit/>
          </a:bodyPr>
          <a:lstStyle/>
          <a:p>
            <a:r>
              <a:rPr lang="en-US" sz="800" b="1" dirty="0">
                <a:solidFill>
                  <a:schemeClr val="bg1"/>
                </a:solidFill>
                <a:latin typeface="Arial" charset="0"/>
                <a:ea typeface="Arial" charset="0"/>
                <a:cs typeface="Arial" charset="0"/>
              </a:rPr>
              <a:t>Research Overview</a:t>
            </a:r>
          </a:p>
        </p:txBody>
      </p:sp>
      <p:sp>
        <p:nvSpPr>
          <p:cNvPr id="16" name="TextBox 15"/>
          <p:cNvSpPr txBox="1"/>
          <p:nvPr/>
        </p:nvSpPr>
        <p:spPr>
          <a:xfrm>
            <a:off x="5373384" y="6577570"/>
            <a:ext cx="3606230" cy="215444"/>
          </a:xfrm>
          <a:prstGeom prst="rect">
            <a:avLst/>
          </a:prstGeom>
          <a:noFill/>
        </p:spPr>
        <p:txBody>
          <a:bodyPr wrap="square" rtlCol="0">
            <a:spAutoFit/>
          </a:bodyPr>
          <a:lstStyle/>
          <a:p>
            <a:pPr algn="r"/>
            <a:fld id="{6AA631CD-0ED6-5241-B04D-327E06B10D85}" type="slidenum">
              <a:rPr lang="en-US" sz="800" b="1">
                <a:solidFill>
                  <a:schemeClr val="bg1"/>
                </a:solidFill>
                <a:latin typeface="Arial" charset="0"/>
                <a:ea typeface="Arial" charset="0"/>
                <a:cs typeface="Arial" charset="0"/>
              </a:rPr>
              <a:t>5</a:t>
            </a:fld>
            <a:endParaRPr lang="en-US" sz="800" b="1" dirty="0">
              <a:solidFill>
                <a:schemeClr val="bg1"/>
              </a:solidFill>
              <a:latin typeface="Arial" charset="0"/>
              <a:ea typeface="Arial" charset="0"/>
              <a:cs typeface="Arial" charset="0"/>
            </a:endParaRPr>
          </a:p>
        </p:txBody>
      </p:sp>
      <p:sp>
        <p:nvSpPr>
          <p:cNvPr id="21" name="TextBox 20"/>
          <p:cNvSpPr txBox="1"/>
          <p:nvPr/>
        </p:nvSpPr>
        <p:spPr>
          <a:xfrm>
            <a:off x="414779" y="102742"/>
            <a:ext cx="8051127" cy="1078024"/>
          </a:xfrm>
          <a:prstGeom prst="rect">
            <a:avLst/>
          </a:prstGeom>
          <a:noFill/>
        </p:spPr>
        <p:txBody>
          <a:bodyPr wrap="square" rtlCol="0" anchor="b" anchorCtr="0">
            <a:normAutofit/>
          </a:bodyPr>
          <a:lstStyle/>
          <a:p>
            <a:r>
              <a:rPr lang="en-US" sz="2800" b="1" dirty="0">
                <a:solidFill>
                  <a:srgbClr val="B2005C"/>
                </a:solidFill>
                <a:latin typeface="Arial" charset="0"/>
                <a:ea typeface="Arial" charset="0"/>
                <a:cs typeface="Arial" charset="0"/>
              </a:rPr>
              <a:t>To address these needs, we designed two instruments.</a:t>
            </a:r>
          </a:p>
        </p:txBody>
      </p:sp>
      <p:sp>
        <p:nvSpPr>
          <p:cNvPr id="9" name="Content Placeholder 1"/>
          <p:cNvSpPr>
            <a:spLocks noGrp="1"/>
          </p:cNvSpPr>
          <p:nvPr>
            <p:ph idx="1"/>
          </p:nvPr>
        </p:nvSpPr>
        <p:spPr>
          <a:xfrm>
            <a:off x="1350387" y="2486827"/>
            <a:ext cx="2836905" cy="3244054"/>
          </a:xfrm>
        </p:spPr>
        <p:txBody>
          <a:bodyPr lIns="45720" rIns="45720">
            <a:noAutofit/>
          </a:bodyPr>
          <a:lstStyle/>
          <a:p>
            <a:r>
              <a:rPr lang="en-US" sz="1800" dirty="0"/>
              <a:t>Defined: those serving on campus whose primary role is the pastoral care of the campus community. </a:t>
            </a:r>
          </a:p>
          <a:p>
            <a:r>
              <a:rPr lang="en-US" sz="1800" dirty="0"/>
              <a:t>Identified 1,911 active campus ministers nationally </a:t>
            </a:r>
          </a:p>
          <a:p>
            <a:r>
              <a:rPr lang="en-US" sz="1800" dirty="0"/>
              <a:t>Representing 816 campuses</a:t>
            </a:r>
          </a:p>
          <a:p>
            <a:r>
              <a:rPr lang="en-US" sz="1800" dirty="0"/>
              <a:t>Response rate: 57% (1,047)</a:t>
            </a:r>
          </a:p>
        </p:txBody>
      </p:sp>
      <p:sp>
        <p:nvSpPr>
          <p:cNvPr id="12" name="Content Placeholder 1"/>
          <p:cNvSpPr txBox="1">
            <a:spLocks/>
          </p:cNvSpPr>
          <p:nvPr/>
        </p:nvSpPr>
        <p:spPr>
          <a:xfrm>
            <a:off x="4921104" y="2486827"/>
            <a:ext cx="2836905" cy="3244054"/>
          </a:xfrm>
          <a:prstGeom prst="rect">
            <a:avLst/>
          </a:prstGeom>
        </p:spPr>
        <p:txBody>
          <a:bodyPr vert="horz" lIns="45720" tIns="45720" rIns="4572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Sent through the campus ministers.</a:t>
            </a:r>
          </a:p>
          <a:p>
            <a:r>
              <a:rPr lang="en-US" sz="1800" dirty="0"/>
              <a:t>Not statistically sound, since we do not know how many were sent out.</a:t>
            </a:r>
          </a:p>
          <a:p>
            <a:r>
              <a:rPr lang="en-US" sz="1800" dirty="0"/>
              <a:t>Reponses: 3,336</a:t>
            </a:r>
          </a:p>
        </p:txBody>
      </p:sp>
      <p:sp>
        <p:nvSpPr>
          <p:cNvPr id="4" name="TextBox 3"/>
          <p:cNvSpPr txBox="1"/>
          <p:nvPr/>
        </p:nvSpPr>
        <p:spPr>
          <a:xfrm>
            <a:off x="1824542" y="1651630"/>
            <a:ext cx="1888594" cy="369332"/>
          </a:xfrm>
          <a:prstGeom prst="rect">
            <a:avLst/>
          </a:prstGeom>
          <a:noFill/>
        </p:spPr>
        <p:txBody>
          <a:bodyPr wrap="none" rtlCol="0">
            <a:spAutoFit/>
          </a:bodyPr>
          <a:lstStyle/>
          <a:p>
            <a:r>
              <a:rPr lang="en-US" b="1" i="1"/>
              <a:t>Campus Ministers</a:t>
            </a:r>
          </a:p>
        </p:txBody>
      </p:sp>
      <p:sp>
        <p:nvSpPr>
          <p:cNvPr id="14" name="TextBox 13"/>
          <p:cNvSpPr txBox="1"/>
          <p:nvPr/>
        </p:nvSpPr>
        <p:spPr>
          <a:xfrm>
            <a:off x="5825056" y="1651630"/>
            <a:ext cx="1029000" cy="369332"/>
          </a:xfrm>
          <a:prstGeom prst="rect">
            <a:avLst/>
          </a:prstGeom>
          <a:noFill/>
        </p:spPr>
        <p:txBody>
          <a:bodyPr wrap="none" rtlCol="0">
            <a:spAutoFit/>
          </a:bodyPr>
          <a:lstStyle/>
          <a:p>
            <a:r>
              <a:rPr lang="en-US" b="1" i="1" dirty="0"/>
              <a:t>Students</a:t>
            </a:r>
          </a:p>
        </p:txBody>
      </p:sp>
      <p:cxnSp>
        <p:nvCxnSpPr>
          <p:cNvPr id="6" name="Straight Connector 5"/>
          <p:cNvCxnSpPr/>
          <p:nvPr/>
        </p:nvCxnSpPr>
        <p:spPr>
          <a:xfrm>
            <a:off x="1351519" y="2162088"/>
            <a:ext cx="283464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922236" y="2162088"/>
            <a:ext cx="283464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09416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6490010"/>
            <a:ext cx="9143999" cy="367990"/>
          </a:xfrm>
          <a:prstGeom prst="rect">
            <a:avLst/>
          </a:prstGeom>
          <a:solidFill>
            <a:srgbClr val="B2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5373384" y="6577570"/>
            <a:ext cx="3606230" cy="215444"/>
          </a:xfrm>
          <a:prstGeom prst="rect">
            <a:avLst/>
          </a:prstGeom>
          <a:noFill/>
        </p:spPr>
        <p:txBody>
          <a:bodyPr wrap="square" rtlCol="0">
            <a:spAutoFit/>
          </a:bodyPr>
          <a:lstStyle/>
          <a:p>
            <a:pPr algn="r"/>
            <a:fld id="{D87A6DA5-A49C-AE44-90B5-FA07B3D6FBAE}" type="slidenum">
              <a:rPr lang="en-US" sz="800" b="1" smtClean="0">
                <a:solidFill>
                  <a:schemeClr val="bg1"/>
                </a:solidFill>
                <a:latin typeface="Arial" charset="0"/>
                <a:ea typeface="Arial" charset="0"/>
                <a:cs typeface="Arial" charset="0"/>
              </a:rPr>
              <a:t>50</a:t>
            </a:fld>
            <a:endParaRPr lang="en-US" sz="800" b="1" dirty="0">
              <a:solidFill>
                <a:schemeClr val="bg1"/>
              </a:solidFill>
              <a:latin typeface="Arial" charset="0"/>
              <a:ea typeface="Arial" charset="0"/>
              <a:cs typeface="Arial" charset="0"/>
            </a:endParaRPr>
          </a:p>
        </p:txBody>
      </p:sp>
      <p:sp>
        <p:nvSpPr>
          <p:cNvPr id="16" name="TextBox 15"/>
          <p:cNvSpPr txBox="1"/>
          <p:nvPr/>
        </p:nvSpPr>
        <p:spPr>
          <a:xfrm>
            <a:off x="5373384" y="6577570"/>
            <a:ext cx="3606230" cy="215444"/>
          </a:xfrm>
          <a:prstGeom prst="rect">
            <a:avLst/>
          </a:prstGeom>
          <a:noFill/>
        </p:spPr>
        <p:txBody>
          <a:bodyPr wrap="square" rtlCol="0">
            <a:spAutoFit/>
          </a:bodyPr>
          <a:lstStyle/>
          <a:p>
            <a:pPr algn="r"/>
            <a:fld id="{6AA631CD-0ED6-5241-B04D-327E06B10D85}" type="slidenum">
              <a:rPr lang="en-US" sz="800" b="1">
                <a:solidFill>
                  <a:schemeClr val="bg1"/>
                </a:solidFill>
                <a:latin typeface="Arial" charset="0"/>
                <a:ea typeface="Arial" charset="0"/>
                <a:cs typeface="Arial" charset="0"/>
              </a:rPr>
              <a:t>50</a:t>
            </a:fld>
            <a:endParaRPr lang="en-US" sz="800" b="1" dirty="0">
              <a:solidFill>
                <a:schemeClr val="bg1"/>
              </a:solidFill>
              <a:latin typeface="Arial" charset="0"/>
              <a:ea typeface="Arial" charset="0"/>
              <a:cs typeface="Arial" charset="0"/>
            </a:endParaRPr>
          </a:p>
        </p:txBody>
      </p:sp>
      <p:sp>
        <p:nvSpPr>
          <p:cNvPr id="23" name="TextBox 22"/>
          <p:cNvSpPr txBox="1"/>
          <p:nvPr/>
        </p:nvSpPr>
        <p:spPr>
          <a:xfrm>
            <a:off x="414779" y="102742"/>
            <a:ext cx="8051127" cy="1078024"/>
          </a:xfrm>
          <a:prstGeom prst="rect">
            <a:avLst/>
          </a:prstGeom>
          <a:noFill/>
        </p:spPr>
        <p:txBody>
          <a:bodyPr wrap="square" rtlCol="0" anchor="b" anchorCtr="0">
            <a:normAutofit fontScale="92500" lnSpcReduction="20000"/>
          </a:bodyPr>
          <a:lstStyle/>
          <a:p>
            <a:r>
              <a:rPr lang="en-US" sz="2800" b="1" dirty="0">
                <a:solidFill>
                  <a:srgbClr val="B2005C"/>
                </a:solidFill>
                <a:latin typeface="Arial" charset="0"/>
                <a:ea typeface="Arial" charset="0"/>
                <a:cs typeface="Arial" charset="0"/>
              </a:rPr>
              <a:t>Differences in the level of concern with social issues are evident when looking at specific demographics.</a:t>
            </a:r>
          </a:p>
        </p:txBody>
      </p:sp>
      <p:sp>
        <p:nvSpPr>
          <p:cNvPr id="20" name="Rectangle 19"/>
          <p:cNvSpPr/>
          <p:nvPr/>
        </p:nvSpPr>
        <p:spPr>
          <a:xfrm>
            <a:off x="1033154" y="4073698"/>
            <a:ext cx="7089568" cy="1754327"/>
          </a:xfrm>
          <a:prstGeom prst="rect">
            <a:avLst/>
          </a:prstGeom>
        </p:spPr>
        <p:txBody>
          <a:bodyPr wrap="square">
            <a:spAutoFit/>
          </a:bodyPr>
          <a:lstStyle/>
          <a:p>
            <a:pPr marL="285750" indent="-285750">
              <a:buFont typeface="Arial"/>
              <a:buChar char="•"/>
            </a:pPr>
            <a:r>
              <a:rPr lang="en-US" dirty="0"/>
              <a:t>Seniors were more concerned “a great deal” with disparity of wealth and racial tensions than freshmen, and higher in solidarity with the poor, care for immigrants, and LGBT issues than other groups.</a:t>
            </a:r>
          </a:p>
          <a:p>
            <a:pPr marL="285750" indent="-285750">
              <a:buFont typeface="Arial"/>
              <a:buChar char="•"/>
            </a:pPr>
            <a:r>
              <a:rPr lang="en-US" dirty="0"/>
              <a:t>Graduate students were far less concerned with pro-life issues and the definition of marriage than other groups.</a:t>
            </a:r>
          </a:p>
          <a:p>
            <a:pPr marL="285750" indent="-285750">
              <a:buFont typeface="Arial"/>
              <a:buChar char="•"/>
            </a:pPr>
            <a:r>
              <a:rPr lang="en-US" dirty="0"/>
              <a:t>Freshmen were the group most concerned with pro-life issues.</a:t>
            </a:r>
          </a:p>
        </p:txBody>
      </p:sp>
      <p:sp>
        <p:nvSpPr>
          <p:cNvPr id="21" name="TextBox 20"/>
          <p:cNvSpPr txBox="1"/>
          <p:nvPr/>
        </p:nvSpPr>
        <p:spPr>
          <a:xfrm>
            <a:off x="44346" y="6566283"/>
            <a:ext cx="3606230" cy="215444"/>
          </a:xfrm>
          <a:prstGeom prst="rect">
            <a:avLst/>
          </a:prstGeom>
          <a:noFill/>
        </p:spPr>
        <p:txBody>
          <a:bodyPr wrap="square" rtlCol="0">
            <a:spAutoFit/>
          </a:bodyPr>
          <a:lstStyle/>
          <a:p>
            <a:r>
              <a:rPr lang="en-US" sz="800" b="1" dirty="0">
                <a:solidFill>
                  <a:schemeClr val="bg1"/>
                </a:solidFill>
                <a:latin typeface="Arial" charset="0"/>
                <a:ea typeface="Arial" charset="0"/>
                <a:cs typeface="Arial" charset="0"/>
              </a:rPr>
              <a:t>Social Issues Concern</a:t>
            </a:r>
          </a:p>
        </p:txBody>
      </p:sp>
      <p:sp>
        <p:nvSpPr>
          <p:cNvPr id="24" name="Right Arrow 23"/>
          <p:cNvSpPr/>
          <p:nvPr/>
        </p:nvSpPr>
        <p:spPr>
          <a:xfrm>
            <a:off x="1033153" y="2189666"/>
            <a:ext cx="7089569" cy="532749"/>
          </a:xfrm>
          <a:prstGeom prst="rightArrow">
            <a:avLst/>
          </a:prstGeom>
          <a:gradFill flip="none" rotWithShape="1">
            <a:gsLst>
              <a:gs pos="0">
                <a:schemeClr val="accent1">
                  <a:lumMod val="40000"/>
                  <a:lumOff val="60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a:spLocks noChangeAspect="1"/>
          </p:cNvSpPr>
          <p:nvPr/>
        </p:nvSpPr>
        <p:spPr>
          <a:xfrm>
            <a:off x="6320230" y="2378316"/>
            <a:ext cx="155448" cy="1554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1033153" y="1820334"/>
            <a:ext cx="1788951" cy="369332"/>
          </a:xfrm>
          <a:prstGeom prst="rect">
            <a:avLst/>
          </a:prstGeom>
          <a:noFill/>
        </p:spPr>
        <p:txBody>
          <a:bodyPr wrap="none" lIns="45720" rIns="45720" rtlCol="0">
            <a:spAutoFit/>
          </a:bodyPr>
          <a:lstStyle/>
          <a:p>
            <a:r>
              <a:rPr lang="en-US" b="1" dirty="0">
                <a:solidFill>
                  <a:schemeClr val="accent1"/>
                </a:solidFill>
              </a:rPr>
              <a:t>Fewer differences</a:t>
            </a:r>
          </a:p>
        </p:txBody>
      </p:sp>
      <p:sp>
        <p:nvSpPr>
          <p:cNvPr id="29" name="TextBox 28"/>
          <p:cNvSpPr txBox="1"/>
          <p:nvPr/>
        </p:nvSpPr>
        <p:spPr>
          <a:xfrm>
            <a:off x="6397954" y="1820334"/>
            <a:ext cx="1724768" cy="369332"/>
          </a:xfrm>
          <a:prstGeom prst="rect">
            <a:avLst/>
          </a:prstGeom>
          <a:noFill/>
        </p:spPr>
        <p:txBody>
          <a:bodyPr wrap="none" lIns="45720" rIns="45720" rtlCol="0">
            <a:spAutoFit/>
          </a:bodyPr>
          <a:lstStyle/>
          <a:p>
            <a:pPr algn="r"/>
            <a:r>
              <a:rPr lang="en-US" b="1" dirty="0">
                <a:solidFill>
                  <a:schemeClr val="accent1"/>
                </a:solidFill>
              </a:rPr>
              <a:t>More differences</a:t>
            </a:r>
          </a:p>
        </p:txBody>
      </p:sp>
      <p:sp>
        <p:nvSpPr>
          <p:cNvPr id="30" name="Oval 29"/>
          <p:cNvSpPr>
            <a:spLocks noChangeAspect="1"/>
          </p:cNvSpPr>
          <p:nvPr/>
        </p:nvSpPr>
        <p:spPr>
          <a:xfrm>
            <a:off x="6698741" y="2378316"/>
            <a:ext cx="155448" cy="1554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6698741" y="2692619"/>
            <a:ext cx="835776" cy="369332"/>
          </a:xfrm>
          <a:prstGeom prst="rect">
            <a:avLst/>
          </a:prstGeom>
          <a:noFill/>
        </p:spPr>
        <p:txBody>
          <a:bodyPr wrap="none" lIns="45720" rIns="45720" rtlCol="0">
            <a:noAutofit/>
          </a:bodyPr>
          <a:lstStyle/>
          <a:p>
            <a:pPr algn="ctr"/>
            <a:r>
              <a:rPr lang="en-US" dirty="0">
                <a:solidFill>
                  <a:srgbClr val="A5A6A5"/>
                </a:solidFill>
              </a:rPr>
              <a:t>Gender</a:t>
            </a:r>
          </a:p>
        </p:txBody>
      </p:sp>
      <p:sp>
        <p:nvSpPr>
          <p:cNvPr id="32" name="Oval 31"/>
          <p:cNvSpPr>
            <a:spLocks noChangeAspect="1"/>
          </p:cNvSpPr>
          <p:nvPr/>
        </p:nvSpPr>
        <p:spPr>
          <a:xfrm>
            <a:off x="5542877" y="2378316"/>
            <a:ext cx="155448" cy="1554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4836102" y="1820334"/>
            <a:ext cx="1413550" cy="349792"/>
          </a:xfrm>
          <a:prstGeom prst="rect">
            <a:avLst/>
          </a:prstGeom>
          <a:noFill/>
        </p:spPr>
        <p:txBody>
          <a:bodyPr wrap="none" lIns="45720" rIns="45720" rtlCol="0">
            <a:noAutofit/>
          </a:bodyPr>
          <a:lstStyle/>
          <a:p>
            <a:r>
              <a:rPr lang="en-US" b="1" dirty="0"/>
              <a:t>Year in college</a:t>
            </a:r>
          </a:p>
        </p:txBody>
      </p:sp>
      <p:sp>
        <p:nvSpPr>
          <p:cNvPr id="34" name="TextBox 33"/>
          <p:cNvSpPr txBox="1"/>
          <p:nvPr/>
        </p:nvSpPr>
        <p:spPr>
          <a:xfrm>
            <a:off x="3741048" y="2692619"/>
            <a:ext cx="998395" cy="369332"/>
          </a:xfrm>
          <a:prstGeom prst="rect">
            <a:avLst/>
          </a:prstGeom>
          <a:noFill/>
        </p:spPr>
        <p:txBody>
          <a:bodyPr wrap="none" lIns="45720" rIns="45720" rtlCol="0">
            <a:noAutofit/>
          </a:bodyPr>
          <a:lstStyle/>
          <a:p>
            <a:r>
              <a:rPr lang="en-US" dirty="0">
                <a:solidFill>
                  <a:srgbClr val="A5A6A5"/>
                </a:solidFill>
              </a:rPr>
              <a:t>Hispanics</a:t>
            </a:r>
          </a:p>
        </p:txBody>
      </p:sp>
      <p:cxnSp>
        <p:nvCxnSpPr>
          <p:cNvPr id="35" name="Straight Connector 34"/>
          <p:cNvCxnSpPr>
            <a:stCxn id="32" idx="4"/>
            <a:endCxn id="34" idx="3"/>
          </p:cNvCxnSpPr>
          <p:nvPr/>
        </p:nvCxnSpPr>
        <p:spPr>
          <a:xfrm flipH="1">
            <a:off x="4739443" y="2533764"/>
            <a:ext cx="881158" cy="34352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26" idx="0"/>
            <a:endCxn id="33" idx="2"/>
          </p:cNvCxnSpPr>
          <p:nvPr/>
        </p:nvCxnSpPr>
        <p:spPr>
          <a:xfrm flipH="1" flipV="1">
            <a:off x="5542877" y="2170126"/>
            <a:ext cx="855077" cy="20819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0" idx="4"/>
            <a:endCxn id="31" idx="0"/>
          </p:cNvCxnSpPr>
          <p:nvPr/>
        </p:nvCxnSpPr>
        <p:spPr>
          <a:xfrm>
            <a:off x="6776465" y="2533764"/>
            <a:ext cx="340164" cy="15885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 y="6119861"/>
            <a:ext cx="5472747" cy="369332"/>
          </a:xfrm>
          <a:prstGeom prst="rect">
            <a:avLst/>
          </a:prstGeom>
          <a:noFill/>
        </p:spPr>
        <p:txBody>
          <a:bodyPr wrap="square" rtlCol="0">
            <a:spAutoFit/>
          </a:bodyPr>
          <a:lstStyle/>
          <a:p>
            <a:pPr marL="228600" indent="-228600"/>
            <a:r>
              <a:rPr lang="en-US" sz="900" dirty="0"/>
              <a:t>Q#	What is your current class standing?</a:t>
            </a:r>
            <a:br>
              <a:rPr lang="is-IS" sz="900" dirty="0"/>
            </a:br>
            <a:r>
              <a:rPr lang="is-IS" sz="900" dirty="0"/>
              <a:t>Response options: First Year/Freshman, Sophomore, Junior, Senior, 5th+ Year Senior, Graduate Student</a:t>
            </a:r>
            <a:endParaRPr lang="en-US" sz="900" dirty="0"/>
          </a:p>
        </p:txBody>
      </p:sp>
      <p:sp>
        <p:nvSpPr>
          <p:cNvPr id="38" name="TextBox 37"/>
          <p:cNvSpPr txBox="1"/>
          <p:nvPr/>
        </p:nvSpPr>
        <p:spPr>
          <a:xfrm>
            <a:off x="5558229" y="6119861"/>
            <a:ext cx="3671253" cy="369332"/>
          </a:xfrm>
          <a:prstGeom prst="rect">
            <a:avLst/>
          </a:prstGeom>
          <a:noFill/>
        </p:spPr>
        <p:txBody>
          <a:bodyPr wrap="square" rtlCol="0">
            <a:spAutoFit/>
          </a:bodyPr>
          <a:lstStyle/>
          <a:p>
            <a:pPr>
              <a:tabLst>
                <a:tab pos="1196975" algn="l"/>
                <a:tab pos="2282825" algn="l"/>
              </a:tabLst>
            </a:pPr>
            <a:r>
              <a:rPr lang="en-US" sz="900" dirty="0"/>
              <a:t>Freshman  n=615	Junior  n=803	5</a:t>
            </a:r>
            <a:r>
              <a:rPr lang="en-US" sz="900" baseline="30000" dirty="0"/>
              <a:t>th</a:t>
            </a:r>
            <a:r>
              <a:rPr lang="en-US" sz="900" dirty="0"/>
              <a:t>+ Year Senior  n=103</a:t>
            </a:r>
          </a:p>
          <a:p>
            <a:pPr>
              <a:tabLst>
                <a:tab pos="1196975" algn="l"/>
                <a:tab pos="2282825" algn="l"/>
              </a:tabLst>
            </a:pPr>
            <a:r>
              <a:rPr lang="en-US" sz="900" dirty="0"/>
              <a:t>Sophomore  n=783	Senior  n=772	Graduate Student  n=260</a:t>
            </a:r>
          </a:p>
        </p:txBody>
      </p:sp>
    </p:spTree>
    <p:extLst>
      <p:ext uri="{BB962C8B-B14F-4D97-AF65-F5344CB8AC3E}">
        <p14:creationId xmlns:p14="http://schemas.microsoft.com/office/powerpoint/2010/main" val="6433339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6490010"/>
            <a:ext cx="9143999" cy="367990"/>
          </a:xfrm>
          <a:prstGeom prst="rect">
            <a:avLst/>
          </a:prstGeom>
          <a:solidFill>
            <a:srgbClr val="B2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5373384" y="6577570"/>
            <a:ext cx="3606230" cy="215444"/>
          </a:xfrm>
          <a:prstGeom prst="rect">
            <a:avLst/>
          </a:prstGeom>
          <a:noFill/>
        </p:spPr>
        <p:txBody>
          <a:bodyPr wrap="square" rtlCol="0">
            <a:spAutoFit/>
          </a:bodyPr>
          <a:lstStyle/>
          <a:p>
            <a:pPr algn="r"/>
            <a:fld id="{D87A6DA5-A49C-AE44-90B5-FA07B3D6FBAE}" type="slidenum">
              <a:rPr lang="en-US" sz="800" b="1" smtClean="0">
                <a:solidFill>
                  <a:schemeClr val="bg1"/>
                </a:solidFill>
                <a:latin typeface="Arial" charset="0"/>
                <a:ea typeface="Arial" charset="0"/>
                <a:cs typeface="Arial" charset="0"/>
              </a:rPr>
              <a:t>51</a:t>
            </a:fld>
            <a:endParaRPr lang="en-US" sz="800" b="1" dirty="0">
              <a:solidFill>
                <a:schemeClr val="bg1"/>
              </a:solidFill>
              <a:latin typeface="Arial" charset="0"/>
              <a:ea typeface="Arial" charset="0"/>
              <a:cs typeface="Arial" charset="0"/>
            </a:endParaRPr>
          </a:p>
        </p:txBody>
      </p:sp>
      <p:sp>
        <p:nvSpPr>
          <p:cNvPr id="16" name="TextBox 15"/>
          <p:cNvSpPr txBox="1"/>
          <p:nvPr/>
        </p:nvSpPr>
        <p:spPr>
          <a:xfrm>
            <a:off x="5373384" y="6577570"/>
            <a:ext cx="3606230" cy="215444"/>
          </a:xfrm>
          <a:prstGeom prst="rect">
            <a:avLst/>
          </a:prstGeom>
          <a:noFill/>
        </p:spPr>
        <p:txBody>
          <a:bodyPr wrap="square" rtlCol="0">
            <a:spAutoFit/>
          </a:bodyPr>
          <a:lstStyle/>
          <a:p>
            <a:pPr algn="r"/>
            <a:fld id="{6AA631CD-0ED6-5241-B04D-327E06B10D85}" type="slidenum">
              <a:rPr lang="en-US" sz="800" b="1">
                <a:solidFill>
                  <a:schemeClr val="bg1"/>
                </a:solidFill>
                <a:latin typeface="Arial" charset="0"/>
                <a:ea typeface="Arial" charset="0"/>
                <a:cs typeface="Arial" charset="0"/>
              </a:rPr>
              <a:t>51</a:t>
            </a:fld>
            <a:endParaRPr lang="en-US" sz="800" b="1" dirty="0">
              <a:solidFill>
                <a:schemeClr val="bg1"/>
              </a:solidFill>
              <a:latin typeface="Arial" charset="0"/>
              <a:ea typeface="Arial" charset="0"/>
              <a:cs typeface="Arial" charset="0"/>
            </a:endParaRPr>
          </a:p>
        </p:txBody>
      </p:sp>
      <p:sp>
        <p:nvSpPr>
          <p:cNvPr id="23" name="TextBox 22"/>
          <p:cNvSpPr txBox="1"/>
          <p:nvPr/>
        </p:nvSpPr>
        <p:spPr>
          <a:xfrm>
            <a:off x="414779" y="102742"/>
            <a:ext cx="8051127" cy="1078024"/>
          </a:xfrm>
          <a:prstGeom prst="rect">
            <a:avLst/>
          </a:prstGeom>
          <a:noFill/>
        </p:spPr>
        <p:txBody>
          <a:bodyPr wrap="square" rtlCol="0" anchor="b" anchorCtr="0">
            <a:normAutofit fontScale="92500" lnSpcReduction="20000"/>
          </a:bodyPr>
          <a:lstStyle/>
          <a:p>
            <a:r>
              <a:rPr lang="en-US" sz="2800" b="1" dirty="0">
                <a:solidFill>
                  <a:srgbClr val="B2005C"/>
                </a:solidFill>
                <a:latin typeface="Arial" charset="0"/>
                <a:ea typeface="Arial" charset="0"/>
                <a:cs typeface="Arial" charset="0"/>
              </a:rPr>
              <a:t>Differences in the level of concern with social issues are evident when looking at specific demographics.</a:t>
            </a:r>
          </a:p>
        </p:txBody>
      </p:sp>
      <p:sp>
        <p:nvSpPr>
          <p:cNvPr id="20" name="Rectangle 19"/>
          <p:cNvSpPr/>
          <p:nvPr/>
        </p:nvSpPr>
        <p:spPr>
          <a:xfrm>
            <a:off x="1033154" y="4073698"/>
            <a:ext cx="7089568" cy="1754327"/>
          </a:xfrm>
          <a:prstGeom prst="rect">
            <a:avLst/>
          </a:prstGeom>
        </p:spPr>
        <p:txBody>
          <a:bodyPr wrap="square">
            <a:spAutoFit/>
          </a:bodyPr>
          <a:lstStyle/>
          <a:p>
            <a:pPr marL="285750" indent="-285750">
              <a:buFont typeface="Arial"/>
              <a:buChar char="•"/>
            </a:pPr>
            <a:r>
              <a:rPr lang="en-US" dirty="0"/>
              <a:t>Females are generally more concerned with more social issues than males; this is especially found in care for immigrants and refugees, racial tensions, disparity of wealth, LGBT issues, and the role of women in the Church.</a:t>
            </a:r>
          </a:p>
          <a:p>
            <a:pPr marL="285750" indent="-285750">
              <a:buFont typeface="Arial"/>
              <a:buChar char="•"/>
            </a:pPr>
            <a:r>
              <a:rPr lang="en-US" dirty="0"/>
              <a:t>Males are slightly more concerned with the definition of marriage than are females.</a:t>
            </a:r>
          </a:p>
        </p:txBody>
      </p:sp>
      <p:sp>
        <p:nvSpPr>
          <p:cNvPr id="21" name="TextBox 20"/>
          <p:cNvSpPr txBox="1"/>
          <p:nvPr/>
        </p:nvSpPr>
        <p:spPr>
          <a:xfrm>
            <a:off x="44346" y="6566283"/>
            <a:ext cx="3606230" cy="215444"/>
          </a:xfrm>
          <a:prstGeom prst="rect">
            <a:avLst/>
          </a:prstGeom>
          <a:noFill/>
        </p:spPr>
        <p:txBody>
          <a:bodyPr wrap="square" rtlCol="0">
            <a:spAutoFit/>
          </a:bodyPr>
          <a:lstStyle/>
          <a:p>
            <a:r>
              <a:rPr lang="en-US" sz="800" b="1" dirty="0">
                <a:solidFill>
                  <a:schemeClr val="bg1"/>
                </a:solidFill>
                <a:latin typeface="Arial" charset="0"/>
                <a:ea typeface="Arial" charset="0"/>
                <a:cs typeface="Arial" charset="0"/>
              </a:rPr>
              <a:t>Social Issues Concern</a:t>
            </a:r>
          </a:p>
        </p:txBody>
      </p:sp>
      <p:sp>
        <p:nvSpPr>
          <p:cNvPr id="24" name="Right Arrow 23"/>
          <p:cNvSpPr/>
          <p:nvPr/>
        </p:nvSpPr>
        <p:spPr>
          <a:xfrm>
            <a:off x="1033153" y="2189666"/>
            <a:ext cx="7089569" cy="532749"/>
          </a:xfrm>
          <a:prstGeom prst="rightArrow">
            <a:avLst/>
          </a:prstGeom>
          <a:gradFill flip="none" rotWithShape="1">
            <a:gsLst>
              <a:gs pos="0">
                <a:schemeClr val="accent1">
                  <a:lumMod val="40000"/>
                  <a:lumOff val="60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a:spLocks noChangeAspect="1"/>
          </p:cNvSpPr>
          <p:nvPr/>
        </p:nvSpPr>
        <p:spPr>
          <a:xfrm>
            <a:off x="6320230" y="2378316"/>
            <a:ext cx="155448" cy="1554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1033153" y="1820334"/>
            <a:ext cx="1788951" cy="369332"/>
          </a:xfrm>
          <a:prstGeom prst="rect">
            <a:avLst/>
          </a:prstGeom>
          <a:noFill/>
        </p:spPr>
        <p:txBody>
          <a:bodyPr wrap="none" lIns="45720" rIns="45720" rtlCol="0">
            <a:spAutoFit/>
          </a:bodyPr>
          <a:lstStyle/>
          <a:p>
            <a:r>
              <a:rPr lang="en-US" b="1" dirty="0">
                <a:solidFill>
                  <a:schemeClr val="accent1"/>
                </a:solidFill>
              </a:rPr>
              <a:t>Fewer differences</a:t>
            </a:r>
          </a:p>
        </p:txBody>
      </p:sp>
      <p:sp>
        <p:nvSpPr>
          <p:cNvPr id="29" name="TextBox 28"/>
          <p:cNvSpPr txBox="1"/>
          <p:nvPr/>
        </p:nvSpPr>
        <p:spPr>
          <a:xfrm>
            <a:off x="6397954" y="1820334"/>
            <a:ext cx="1724768" cy="369332"/>
          </a:xfrm>
          <a:prstGeom prst="rect">
            <a:avLst/>
          </a:prstGeom>
          <a:noFill/>
        </p:spPr>
        <p:txBody>
          <a:bodyPr wrap="none" lIns="45720" rIns="45720" rtlCol="0">
            <a:spAutoFit/>
          </a:bodyPr>
          <a:lstStyle/>
          <a:p>
            <a:pPr algn="r"/>
            <a:r>
              <a:rPr lang="en-US" b="1" dirty="0">
                <a:solidFill>
                  <a:schemeClr val="accent1"/>
                </a:solidFill>
              </a:rPr>
              <a:t>More differences</a:t>
            </a:r>
          </a:p>
        </p:txBody>
      </p:sp>
      <p:sp>
        <p:nvSpPr>
          <p:cNvPr id="30" name="Oval 29"/>
          <p:cNvSpPr>
            <a:spLocks noChangeAspect="1"/>
          </p:cNvSpPr>
          <p:nvPr/>
        </p:nvSpPr>
        <p:spPr>
          <a:xfrm>
            <a:off x="6698741" y="2378316"/>
            <a:ext cx="155448" cy="1554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6698741" y="2692619"/>
            <a:ext cx="835776" cy="369332"/>
          </a:xfrm>
          <a:prstGeom prst="rect">
            <a:avLst/>
          </a:prstGeom>
          <a:noFill/>
        </p:spPr>
        <p:txBody>
          <a:bodyPr wrap="none" lIns="45720" rIns="45720" rtlCol="0">
            <a:noAutofit/>
          </a:bodyPr>
          <a:lstStyle/>
          <a:p>
            <a:pPr algn="ctr"/>
            <a:r>
              <a:rPr lang="en-US" b="1" dirty="0"/>
              <a:t>Gender</a:t>
            </a:r>
          </a:p>
        </p:txBody>
      </p:sp>
      <p:sp>
        <p:nvSpPr>
          <p:cNvPr id="32" name="Oval 31"/>
          <p:cNvSpPr>
            <a:spLocks noChangeAspect="1"/>
          </p:cNvSpPr>
          <p:nvPr/>
        </p:nvSpPr>
        <p:spPr>
          <a:xfrm>
            <a:off x="5542877" y="2378316"/>
            <a:ext cx="155448" cy="1554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4836102" y="1820334"/>
            <a:ext cx="1413550" cy="349792"/>
          </a:xfrm>
          <a:prstGeom prst="rect">
            <a:avLst/>
          </a:prstGeom>
          <a:noFill/>
        </p:spPr>
        <p:txBody>
          <a:bodyPr wrap="none" lIns="45720" rIns="45720" rtlCol="0">
            <a:noAutofit/>
          </a:bodyPr>
          <a:lstStyle/>
          <a:p>
            <a:r>
              <a:rPr lang="en-US" dirty="0">
                <a:solidFill>
                  <a:srgbClr val="A5A6A5"/>
                </a:solidFill>
              </a:rPr>
              <a:t>Year in college</a:t>
            </a:r>
          </a:p>
        </p:txBody>
      </p:sp>
      <p:sp>
        <p:nvSpPr>
          <p:cNvPr id="34" name="TextBox 33"/>
          <p:cNvSpPr txBox="1"/>
          <p:nvPr/>
        </p:nvSpPr>
        <p:spPr>
          <a:xfrm>
            <a:off x="3741048" y="2692619"/>
            <a:ext cx="998395" cy="369332"/>
          </a:xfrm>
          <a:prstGeom prst="rect">
            <a:avLst/>
          </a:prstGeom>
          <a:noFill/>
        </p:spPr>
        <p:txBody>
          <a:bodyPr wrap="none" lIns="45720" rIns="45720" rtlCol="0">
            <a:noAutofit/>
          </a:bodyPr>
          <a:lstStyle/>
          <a:p>
            <a:r>
              <a:rPr lang="en-US" dirty="0">
                <a:solidFill>
                  <a:srgbClr val="A5A6A5"/>
                </a:solidFill>
              </a:rPr>
              <a:t>Hispanics</a:t>
            </a:r>
          </a:p>
        </p:txBody>
      </p:sp>
      <p:cxnSp>
        <p:nvCxnSpPr>
          <p:cNvPr id="35" name="Straight Connector 34"/>
          <p:cNvCxnSpPr>
            <a:stCxn id="32" idx="4"/>
            <a:endCxn id="34" idx="3"/>
          </p:cNvCxnSpPr>
          <p:nvPr/>
        </p:nvCxnSpPr>
        <p:spPr>
          <a:xfrm flipH="1">
            <a:off x="4739443" y="2533764"/>
            <a:ext cx="881158" cy="34352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26" idx="0"/>
            <a:endCxn id="33" idx="2"/>
          </p:cNvCxnSpPr>
          <p:nvPr/>
        </p:nvCxnSpPr>
        <p:spPr>
          <a:xfrm flipH="1" flipV="1">
            <a:off x="5542877" y="2170126"/>
            <a:ext cx="855077" cy="20819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0" idx="4"/>
            <a:endCxn id="31" idx="0"/>
          </p:cNvCxnSpPr>
          <p:nvPr/>
        </p:nvCxnSpPr>
        <p:spPr>
          <a:xfrm>
            <a:off x="6776465" y="2533764"/>
            <a:ext cx="340164" cy="15885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 y="6107650"/>
            <a:ext cx="9143999" cy="369332"/>
          </a:xfrm>
          <a:prstGeom prst="rect">
            <a:avLst/>
          </a:prstGeom>
          <a:noFill/>
        </p:spPr>
        <p:txBody>
          <a:bodyPr wrap="square" rtlCol="0">
            <a:spAutoFit/>
          </a:bodyPr>
          <a:lstStyle/>
          <a:p>
            <a:pPr marL="228600" indent="-228600"/>
            <a:r>
              <a:rPr lang="en-US" sz="900" dirty="0"/>
              <a:t>Q#	Are you</a:t>
            </a:r>
            <a:r>
              <a:rPr lang="mr-IN" sz="900" dirty="0"/>
              <a:t>…</a:t>
            </a:r>
            <a:r>
              <a:rPr lang="en-US" sz="900" dirty="0"/>
              <a:t>?</a:t>
            </a:r>
            <a:br>
              <a:rPr lang="is-IS" sz="900" dirty="0"/>
            </a:br>
            <a:r>
              <a:rPr lang="is-IS" sz="900" dirty="0"/>
              <a:t>Response options: Male, Female</a:t>
            </a:r>
            <a:endParaRPr lang="en-US" sz="900" dirty="0"/>
          </a:p>
        </p:txBody>
      </p:sp>
      <p:sp>
        <p:nvSpPr>
          <p:cNvPr id="38" name="TextBox 37"/>
          <p:cNvSpPr txBox="1"/>
          <p:nvPr/>
        </p:nvSpPr>
        <p:spPr>
          <a:xfrm>
            <a:off x="5616129" y="6107650"/>
            <a:ext cx="3527869" cy="369332"/>
          </a:xfrm>
          <a:prstGeom prst="rect">
            <a:avLst/>
          </a:prstGeom>
          <a:noFill/>
        </p:spPr>
        <p:txBody>
          <a:bodyPr wrap="square" rtlCol="0">
            <a:spAutoFit/>
          </a:bodyPr>
          <a:lstStyle/>
          <a:p>
            <a:pPr marL="409575" indent="-409575" algn="r"/>
            <a:r>
              <a:rPr lang="en-US" sz="900" dirty="0"/>
              <a:t>Male  n=1,133</a:t>
            </a:r>
          </a:p>
          <a:p>
            <a:pPr marL="409575" indent="-409575" algn="r"/>
            <a:r>
              <a:rPr lang="en-US" sz="900" dirty="0"/>
              <a:t>Female  n=2,194</a:t>
            </a:r>
          </a:p>
        </p:txBody>
      </p:sp>
    </p:spTree>
    <p:extLst>
      <p:ext uri="{BB962C8B-B14F-4D97-AF65-F5344CB8AC3E}">
        <p14:creationId xmlns:p14="http://schemas.microsoft.com/office/powerpoint/2010/main" val="1341823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6490010"/>
            <a:ext cx="9143999" cy="367990"/>
          </a:xfrm>
          <a:prstGeom prst="rect">
            <a:avLst/>
          </a:prstGeom>
          <a:solidFill>
            <a:srgbClr val="B2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5373384" y="6577570"/>
            <a:ext cx="3606230" cy="215444"/>
          </a:xfrm>
          <a:prstGeom prst="rect">
            <a:avLst/>
          </a:prstGeom>
          <a:noFill/>
        </p:spPr>
        <p:txBody>
          <a:bodyPr wrap="square" rtlCol="0">
            <a:spAutoFit/>
          </a:bodyPr>
          <a:lstStyle/>
          <a:p>
            <a:pPr algn="r"/>
            <a:fld id="{D87A6DA5-A49C-AE44-90B5-FA07B3D6FBAE}" type="slidenum">
              <a:rPr lang="en-US" sz="800" b="1" smtClean="0">
                <a:solidFill>
                  <a:schemeClr val="bg1"/>
                </a:solidFill>
                <a:latin typeface="Arial" charset="0"/>
                <a:ea typeface="Arial" charset="0"/>
                <a:cs typeface="Arial" charset="0"/>
              </a:rPr>
              <a:t>52</a:t>
            </a:fld>
            <a:endParaRPr lang="en-US" sz="800" b="1" dirty="0">
              <a:solidFill>
                <a:schemeClr val="bg1"/>
              </a:solidFill>
              <a:latin typeface="Arial" charset="0"/>
              <a:ea typeface="Arial" charset="0"/>
              <a:cs typeface="Arial" charset="0"/>
            </a:endParaRPr>
          </a:p>
        </p:txBody>
      </p:sp>
      <p:sp>
        <p:nvSpPr>
          <p:cNvPr id="16" name="TextBox 15"/>
          <p:cNvSpPr txBox="1"/>
          <p:nvPr/>
        </p:nvSpPr>
        <p:spPr>
          <a:xfrm>
            <a:off x="5373384" y="6577570"/>
            <a:ext cx="3606230" cy="215444"/>
          </a:xfrm>
          <a:prstGeom prst="rect">
            <a:avLst/>
          </a:prstGeom>
          <a:noFill/>
        </p:spPr>
        <p:txBody>
          <a:bodyPr wrap="square" rtlCol="0">
            <a:spAutoFit/>
          </a:bodyPr>
          <a:lstStyle/>
          <a:p>
            <a:pPr algn="r"/>
            <a:fld id="{6AA631CD-0ED6-5241-B04D-327E06B10D85}" type="slidenum">
              <a:rPr lang="en-US" sz="800" b="1">
                <a:solidFill>
                  <a:schemeClr val="bg1"/>
                </a:solidFill>
                <a:latin typeface="Arial" charset="0"/>
                <a:ea typeface="Arial" charset="0"/>
                <a:cs typeface="Arial" charset="0"/>
              </a:rPr>
              <a:t>52</a:t>
            </a:fld>
            <a:endParaRPr lang="en-US" sz="800" b="1" dirty="0">
              <a:solidFill>
                <a:schemeClr val="bg1"/>
              </a:solidFill>
              <a:latin typeface="Arial" charset="0"/>
              <a:ea typeface="Arial" charset="0"/>
              <a:cs typeface="Arial" charset="0"/>
            </a:endParaRPr>
          </a:p>
        </p:txBody>
      </p:sp>
      <p:sp>
        <p:nvSpPr>
          <p:cNvPr id="26" name="TextBox 25"/>
          <p:cNvSpPr txBox="1"/>
          <p:nvPr/>
        </p:nvSpPr>
        <p:spPr>
          <a:xfrm>
            <a:off x="381000" y="102742"/>
            <a:ext cx="8084906" cy="1078024"/>
          </a:xfrm>
          <a:prstGeom prst="rect">
            <a:avLst/>
          </a:prstGeom>
          <a:noFill/>
        </p:spPr>
        <p:txBody>
          <a:bodyPr wrap="square" rtlCol="0" anchor="b" anchorCtr="0">
            <a:normAutofit fontScale="92500" lnSpcReduction="20000"/>
          </a:bodyPr>
          <a:lstStyle/>
          <a:p>
            <a:r>
              <a:rPr lang="en-US" sz="2800" b="1" dirty="0">
                <a:solidFill>
                  <a:srgbClr val="B2005C"/>
                </a:solidFill>
                <a:latin typeface="Arial" charset="0"/>
                <a:ea typeface="Arial" charset="0"/>
                <a:cs typeface="Arial" charset="0"/>
              </a:rPr>
              <a:t>Differences in the level of concern with social issues are evident when looking at specific demographics.</a:t>
            </a:r>
          </a:p>
        </p:txBody>
      </p:sp>
      <p:sp>
        <p:nvSpPr>
          <p:cNvPr id="27" name="TextBox 26"/>
          <p:cNvSpPr txBox="1"/>
          <p:nvPr/>
        </p:nvSpPr>
        <p:spPr>
          <a:xfrm>
            <a:off x="381000" y="1401593"/>
            <a:ext cx="7877810" cy="307777"/>
          </a:xfrm>
          <a:prstGeom prst="rect">
            <a:avLst/>
          </a:prstGeom>
          <a:noFill/>
        </p:spPr>
        <p:txBody>
          <a:bodyPr wrap="square" rtlCol="0">
            <a:spAutoFit/>
          </a:bodyPr>
          <a:lstStyle/>
          <a:p>
            <a:r>
              <a:rPr lang="en-US" sz="1400" b="1" dirty="0"/>
              <a:t>Concern with Social Issues: Mean Scores by Gender</a:t>
            </a:r>
          </a:p>
        </p:txBody>
      </p:sp>
      <p:graphicFrame>
        <p:nvGraphicFramePr>
          <p:cNvPr id="12" name="Table 11"/>
          <p:cNvGraphicFramePr>
            <a:graphicFrameLocks noGrp="1"/>
          </p:cNvGraphicFramePr>
          <p:nvPr>
            <p:extLst/>
          </p:nvPr>
        </p:nvGraphicFramePr>
        <p:xfrm>
          <a:off x="472270" y="2318891"/>
          <a:ext cx="2096042" cy="3732584"/>
        </p:xfrm>
        <a:graphic>
          <a:graphicData uri="http://schemas.openxmlformats.org/drawingml/2006/table">
            <a:tbl>
              <a:tblPr firstRow="1" bandRow="1">
                <a:tableStyleId>{2D5ABB26-0587-4C30-8999-92F81FD0307C}</a:tableStyleId>
              </a:tblPr>
              <a:tblGrid>
                <a:gridCol w="2096042">
                  <a:extLst>
                    <a:ext uri="{9D8B030D-6E8A-4147-A177-3AD203B41FA5}">
                      <a16:colId xmlns:a16="http://schemas.microsoft.com/office/drawing/2014/main" val="20000"/>
                    </a:ext>
                  </a:extLst>
                </a:gridCol>
              </a:tblGrid>
              <a:tr h="466573">
                <a:tc>
                  <a:txBody>
                    <a:bodyPr/>
                    <a:lstStyle/>
                    <a:p>
                      <a:pPr algn="r" fontAlgn="b"/>
                      <a:r>
                        <a:rPr lang="en-US" sz="1000" b="1" i="0" u="none" strike="noStrike" dirty="0">
                          <a:solidFill>
                            <a:srgbClr val="000000"/>
                          </a:solidFill>
                          <a:effectLst/>
                          <a:latin typeface="Calibri"/>
                        </a:rPr>
                        <a:t>Solidarity with the poor</a:t>
                      </a: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66573">
                <a:tc>
                  <a:txBody>
                    <a:bodyPr/>
                    <a:lstStyle/>
                    <a:p>
                      <a:pPr algn="r" fontAlgn="b"/>
                      <a:r>
                        <a:rPr lang="en-US" sz="1000" b="1" i="0" u="none" strike="noStrike" dirty="0">
                          <a:solidFill>
                            <a:srgbClr val="000000"/>
                          </a:solidFill>
                          <a:effectLst/>
                          <a:latin typeface="Calibri"/>
                        </a:rPr>
                        <a:t>Care for immigrants and refugees</a:t>
                      </a: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66573">
                <a:tc>
                  <a:txBody>
                    <a:bodyPr/>
                    <a:lstStyle/>
                    <a:p>
                      <a:pPr algn="r" fontAlgn="b"/>
                      <a:r>
                        <a:rPr lang="en-US" sz="1000" b="1" i="0" u="none" strike="noStrike" dirty="0">
                          <a:solidFill>
                            <a:srgbClr val="000000"/>
                          </a:solidFill>
                          <a:effectLst/>
                          <a:latin typeface="Calibri"/>
                        </a:rPr>
                        <a:t>Racial tensions in the U.S.</a:t>
                      </a: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66573">
                <a:tc>
                  <a:txBody>
                    <a:bodyPr/>
                    <a:lstStyle/>
                    <a:p>
                      <a:pPr algn="r" fontAlgn="b"/>
                      <a:r>
                        <a:rPr lang="en-US" sz="1000" b="1" i="0" u="none" strike="noStrike" dirty="0">
                          <a:solidFill>
                            <a:srgbClr val="000000"/>
                          </a:solidFill>
                          <a:effectLst/>
                          <a:latin typeface="Calibri"/>
                        </a:rPr>
                        <a:t>Pro-life issues</a:t>
                      </a: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66573">
                <a:tc>
                  <a:txBody>
                    <a:bodyPr/>
                    <a:lstStyle/>
                    <a:p>
                      <a:pPr algn="r" fontAlgn="b"/>
                      <a:r>
                        <a:rPr lang="en-US" sz="1000" b="1" i="0" u="none" strike="noStrike" dirty="0">
                          <a:solidFill>
                            <a:srgbClr val="000000"/>
                          </a:solidFill>
                          <a:effectLst/>
                          <a:latin typeface="Calibri"/>
                        </a:rPr>
                        <a:t>Disparity of wealth in the U.S.</a:t>
                      </a: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66573">
                <a:tc>
                  <a:txBody>
                    <a:bodyPr/>
                    <a:lstStyle/>
                    <a:p>
                      <a:pPr algn="r" fontAlgn="b"/>
                      <a:r>
                        <a:rPr lang="en-US" sz="1000" b="1" i="0" u="none" strike="noStrike" dirty="0">
                          <a:solidFill>
                            <a:srgbClr val="000000"/>
                          </a:solidFill>
                          <a:effectLst/>
                          <a:latin typeface="Calibri"/>
                        </a:rPr>
                        <a:t>LGBT issues</a:t>
                      </a: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66573">
                <a:tc>
                  <a:txBody>
                    <a:bodyPr/>
                    <a:lstStyle/>
                    <a:p>
                      <a:pPr algn="r" fontAlgn="b"/>
                      <a:r>
                        <a:rPr lang="en-US" sz="1000" b="1" i="0" u="none" strike="noStrike" dirty="0">
                          <a:solidFill>
                            <a:srgbClr val="000000"/>
                          </a:solidFill>
                          <a:effectLst/>
                          <a:latin typeface="Calibri"/>
                        </a:rPr>
                        <a:t>Definition of marriage</a:t>
                      </a:r>
                    </a:p>
                  </a:txBody>
                  <a:tcPr marL="12700" marR="12700" marT="127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66573">
                <a:tc>
                  <a:txBody>
                    <a:bodyPr/>
                    <a:lstStyle/>
                    <a:p>
                      <a:pPr algn="r" fontAlgn="b"/>
                      <a:r>
                        <a:rPr lang="en-US" sz="1000" b="1" i="0" u="none" strike="noStrike" dirty="0">
                          <a:solidFill>
                            <a:srgbClr val="000000"/>
                          </a:solidFill>
                          <a:effectLst/>
                          <a:latin typeface="Calibri"/>
                        </a:rPr>
                        <a:t>Role of women in the Church</a:t>
                      </a:r>
                    </a:p>
                  </a:txBody>
                  <a:tcPr marL="12700" marR="12700" marT="1270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graphicFrame>
        <p:nvGraphicFramePr>
          <p:cNvPr id="14" name="Table 13"/>
          <p:cNvGraphicFramePr>
            <a:graphicFrameLocks noGrp="1"/>
          </p:cNvGraphicFramePr>
          <p:nvPr>
            <p:extLst/>
          </p:nvPr>
        </p:nvGraphicFramePr>
        <p:xfrm>
          <a:off x="1842593" y="2132267"/>
          <a:ext cx="7225208" cy="243840"/>
        </p:xfrm>
        <a:graphic>
          <a:graphicData uri="http://schemas.openxmlformats.org/drawingml/2006/table">
            <a:tbl>
              <a:tblPr firstRow="1" bandRow="1">
                <a:tableStyleId>{5C22544A-7EE6-4342-B048-85BDC9FD1C3A}</a:tableStyleId>
              </a:tblPr>
              <a:tblGrid>
                <a:gridCol w="1806302">
                  <a:extLst>
                    <a:ext uri="{9D8B030D-6E8A-4147-A177-3AD203B41FA5}">
                      <a16:colId xmlns:a16="http://schemas.microsoft.com/office/drawing/2014/main" val="20000"/>
                    </a:ext>
                  </a:extLst>
                </a:gridCol>
                <a:gridCol w="1806302">
                  <a:extLst>
                    <a:ext uri="{9D8B030D-6E8A-4147-A177-3AD203B41FA5}">
                      <a16:colId xmlns:a16="http://schemas.microsoft.com/office/drawing/2014/main" val="20001"/>
                    </a:ext>
                  </a:extLst>
                </a:gridCol>
                <a:gridCol w="1806302">
                  <a:extLst>
                    <a:ext uri="{9D8B030D-6E8A-4147-A177-3AD203B41FA5}">
                      <a16:colId xmlns:a16="http://schemas.microsoft.com/office/drawing/2014/main" val="20002"/>
                    </a:ext>
                  </a:extLst>
                </a:gridCol>
                <a:gridCol w="1806302">
                  <a:extLst>
                    <a:ext uri="{9D8B030D-6E8A-4147-A177-3AD203B41FA5}">
                      <a16:colId xmlns:a16="http://schemas.microsoft.com/office/drawing/2014/main" val="20003"/>
                    </a:ext>
                  </a:extLst>
                </a:gridCol>
              </a:tblGrid>
              <a:tr h="133940">
                <a:tc>
                  <a:txBody>
                    <a:bodyPr/>
                    <a:lstStyle/>
                    <a:p>
                      <a:pPr algn="ctr"/>
                      <a:r>
                        <a:rPr lang="en-US" sz="1000" b="1" dirty="0">
                          <a:solidFill>
                            <a:srgbClr val="000000"/>
                          </a:solidFill>
                        </a:rPr>
                        <a:t>A great deal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b="1" dirty="0">
                          <a:solidFill>
                            <a:srgbClr val="000000"/>
                          </a:solidFill>
                        </a:rPr>
                        <a:t>A moderate amount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b="1" dirty="0">
                          <a:solidFill>
                            <a:srgbClr val="000000"/>
                          </a:solidFill>
                        </a:rPr>
                        <a:t>A little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b="1" dirty="0">
                          <a:solidFill>
                            <a:srgbClr val="000000"/>
                          </a:solidFill>
                        </a:rPr>
                        <a:t>Not at all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9" name="Rectangle 8"/>
          <p:cNvSpPr/>
          <p:nvPr/>
        </p:nvSpPr>
        <p:spPr>
          <a:xfrm>
            <a:off x="4206767" y="1776791"/>
            <a:ext cx="220980" cy="228601"/>
          </a:xfrm>
          <a:prstGeom prst="rect">
            <a:avLst/>
          </a:prstGeom>
          <a:solidFill>
            <a:schemeClr val="accent1">
              <a:alpha val="50000"/>
            </a:schemeClr>
          </a:solidFill>
          <a:ln w="38100" cmpd="sng">
            <a:solidFill>
              <a:schemeClr val="accent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dirty="0"/>
          </a:p>
        </p:txBody>
      </p:sp>
      <p:sp>
        <p:nvSpPr>
          <p:cNvPr id="15" name="Diamond 14"/>
          <p:cNvSpPr/>
          <p:nvPr/>
        </p:nvSpPr>
        <p:spPr>
          <a:xfrm>
            <a:off x="5261360" y="1776791"/>
            <a:ext cx="228600" cy="228600"/>
          </a:xfrm>
          <a:prstGeom prst="diamond">
            <a:avLst/>
          </a:prstGeom>
          <a:solidFill>
            <a:schemeClr val="accent2">
              <a:alpha val="50000"/>
            </a:schemeClr>
          </a:solidFill>
          <a:ln w="38100" cmpd="sng">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15" name="TextBox 114"/>
          <p:cNvSpPr txBox="1"/>
          <p:nvPr/>
        </p:nvSpPr>
        <p:spPr>
          <a:xfrm>
            <a:off x="4427747" y="1760286"/>
            <a:ext cx="690353" cy="261610"/>
          </a:xfrm>
          <a:prstGeom prst="rect">
            <a:avLst/>
          </a:prstGeom>
          <a:noFill/>
        </p:spPr>
        <p:txBody>
          <a:bodyPr wrap="square" rtlCol="0" anchor="ctr">
            <a:spAutoFit/>
          </a:bodyPr>
          <a:lstStyle/>
          <a:p>
            <a:r>
              <a:rPr lang="en-US" sz="1100" dirty="0"/>
              <a:t>Male</a:t>
            </a:r>
          </a:p>
        </p:txBody>
      </p:sp>
      <p:sp>
        <p:nvSpPr>
          <p:cNvPr id="117" name="TextBox 116"/>
          <p:cNvSpPr txBox="1"/>
          <p:nvPr/>
        </p:nvSpPr>
        <p:spPr>
          <a:xfrm>
            <a:off x="5489960" y="1760286"/>
            <a:ext cx="1177401" cy="261610"/>
          </a:xfrm>
          <a:prstGeom prst="rect">
            <a:avLst/>
          </a:prstGeom>
          <a:noFill/>
        </p:spPr>
        <p:txBody>
          <a:bodyPr wrap="square" rtlCol="0" anchor="ctr">
            <a:spAutoFit/>
          </a:bodyPr>
          <a:lstStyle/>
          <a:p>
            <a:r>
              <a:rPr lang="en-US" sz="1100" dirty="0"/>
              <a:t>Female</a:t>
            </a:r>
          </a:p>
        </p:txBody>
      </p:sp>
      <p:sp>
        <p:nvSpPr>
          <p:cNvPr id="138" name="TextBox 137"/>
          <p:cNvSpPr txBox="1"/>
          <p:nvPr/>
        </p:nvSpPr>
        <p:spPr>
          <a:xfrm>
            <a:off x="44346" y="6566283"/>
            <a:ext cx="3606230" cy="215444"/>
          </a:xfrm>
          <a:prstGeom prst="rect">
            <a:avLst/>
          </a:prstGeom>
          <a:noFill/>
        </p:spPr>
        <p:txBody>
          <a:bodyPr wrap="square" rtlCol="0">
            <a:spAutoFit/>
          </a:bodyPr>
          <a:lstStyle/>
          <a:p>
            <a:r>
              <a:rPr lang="en-US" sz="800" b="1" dirty="0">
                <a:solidFill>
                  <a:schemeClr val="bg1"/>
                </a:solidFill>
                <a:latin typeface="Arial" charset="0"/>
                <a:ea typeface="Arial" charset="0"/>
                <a:cs typeface="Arial" charset="0"/>
              </a:rPr>
              <a:t>Social Issues Concern</a:t>
            </a:r>
          </a:p>
        </p:txBody>
      </p:sp>
      <p:grpSp>
        <p:nvGrpSpPr>
          <p:cNvPr id="6" name="Group 5"/>
          <p:cNvGrpSpPr/>
          <p:nvPr/>
        </p:nvGrpSpPr>
        <p:grpSpPr>
          <a:xfrm>
            <a:off x="2690714" y="2465612"/>
            <a:ext cx="5537200" cy="234648"/>
            <a:chOff x="2690714" y="2465612"/>
            <a:chExt cx="5537200" cy="234648"/>
          </a:xfrm>
        </p:grpSpPr>
        <p:cxnSp>
          <p:nvCxnSpPr>
            <p:cNvPr id="5" name="Straight Connector 4"/>
            <p:cNvCxnSpPr/>
            <p:nvPr/>
          </p:nvCxnSpPr>
          <p:spPr>
            <a:xfrm>
              <a:off x="2700391" y="2582936"/>
              <a:ext cx="5527523" cy="0"/>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690714"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3610556" y="25143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8209771"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4530398"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370082"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a:off x="5450240" y="25143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p:nvCxnSpPr>
          <p:spPr>
            <a:xfrm>
              <a:off x="7289924" y="25143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42" name="Straight Connector 241"/>
            <p:cNvCxnSpPr/>
            <p:nvPr/>
          </p:nvCxnSpPr>
          <p:spPr>
            <a:xfrm>
              <a:off x="4070477"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43" name="Straight Connector 242"/>
            <p:cNvCxnSpPr/>
            <p:nvPr/>
          </p:nvCxnSpPr>
          <p:spPr>
            <a:xfrm>
              <a:off x="5910161"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44" name="Straight Connector 243"/>
            <p:cNvCxnSpPr/>
            <p:nvPr/>
          </p:nvCxnSpPr>
          <p:spPr>
            <a:xfrm>
              <a:off x="7749845"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45" name="Straight Connector 244"/>
            <p:cNvCxnSpPr/>
            <p:nvPr/>
          </p:nvCxnSpPr>
          <p:spPr>
            <a:xfrm>
              <a:off x="3150635"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46" name="Straight Connector 245"/>
            <p:cNvCxnSpPr/>
            <p:nvPr/>
          </p:nvCxnSpPr>
          <p:spPr>
            <a:xfrm>
              <a:off x="4990319"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47" name="Straight Connector 246"/>
            <p:cNvCxnSpPr/>
            <p:nvPr/>
          </p:nvCxnSpPr>
          <p:spPr>
            <a:xfrm>
              <a:off x="6830003"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grpSp>
      <p:grpSp>
        <p:nvGrpSpPr>
          <p:cNvPr id="248" name="Group 247"/>
          <p:cNvGrpSpPr/>
          <p:nvPr/>
        </p:nvGrpSpPr>
        <p:grpSpPr>
          <a:xfrm>
            <a:off x="2690714" y="5726637"/>
            <a:ext cx="5537200" cy="234648"/>
            <a:chOff x="2690714" y="2465612"/>
            <a:chExt cx="5537200" cy="234648"/>
          </a:xfrm>
        </p:grpSpPr>
        <p:cxnSp>
          <p:nvCxnSpPr>
            <p:cNvPr id="249" name="Straight Connector 248"/>
            <p:cNvCxnSpPr/>
            <p:nvPr/>
          </p:nvCxnSpPr>
          <p:spPr>
            <a:xfrm>
              <a:off x="2700391" y="2582936"/>
              <a:ext cx="5527523" cy="0"/>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50" name="Straight Connector 249"/>
            <p:cNvCxnSpPr/>
            <p:nvPr/>
          </p:nvCxnSpPr>
          <p:spPr>
            <a:xfrm>
              <a:off x="2690714"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51" name="Straight Connector 250"/>
            <p:cNvCxnSpPr/>
            <p:nvPr/>
          </p:nvCxnSpPr>
          <p:spPr>
            <a:xfrm>
              <a:off x="3610556" y="25143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52" name="Straight Connector 251"/>
            <p:cNvCxnSpPr/>
            <p:nvPr/>
          </p:nvCxnSpPr>
          <p:spPr>
            <a:xfrm>
              <a:off x="8209771"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53" name="Straight Connector 252"/>
            <p:cNvCxnSpPr/>
            <p:nvPr/>
          </p:nvCxnSpPr>
          <p:spPr>
            <a:xfrm>
              <a:off x="4530398"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54" name="Straight Connector 253"/>
            <p:cNvCxnSpPr/>
            <p:nvPr/>
          </p:nvCxnSpPr>
          <p:spPr>
            <a:xfrm>
              <a:off x="6370082"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55" name="Straight Connector 254"/>
            <p:cNvCxnSpPr/>
            <p:nvPr/>
          </p:nvCxnSpPr>
          <p:spPr>
            <a:xfrm>
              <a:off x="5450240" y="25143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56" name="Straight Connector 255"/>
            <p:cNvCxnSpPr/>
            <p:nvPr/>
          </p:nvCxnSpPr>
          <p:spPr>
            <a:xfrm>
              <a:off x="7289924" y="25143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p:nvCxnSpPr>
          <p:spPr>
            <a:xfrm>
              <a:off x="4070477"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58" name="Straight Connector 257"/>
            <p:cNvCxnSpPr/>
            <p:nvPr/>
          </p:nvCxnSpPr>
          <p:spPr>
            <a:xfrm>
              <a:off x="5910161"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59" name="Straight Connector 258"/>
            <p:cNvCxnSpPr/>
            <p:nvPr/>
          </p:nvCxnSpPr>
          <p:spPr>
            <a:xfrm>
              <a:off x="7749845"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60" name="Straight Connector 259"/>
            <p:cNvCxnSpPr/>
            <p:nvPr/>
          </p:nvCxnSpPr>
          <p:spPr>
            <a:xfrm>
              <a:off x="3150635"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61" name="Straight Connector 260"/>
            <p:cNvCxnSpPr/>
            <p:nvPr/>
          </p:nvCxnSpPr>
          <p:spPr>
            <a:xfrm>
              <a:off x="4990319"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62" name="Straight Connector 261"/>
            <p:cNvCxnSpPr/>
            <p:nvPr/>
          </p:nvCxnSpPr>
          <p:spPr>
            <a:xfrm>
              <a:off x="6830003"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grpSp>
      <p:grpSp>
        <p:nvGrpSpPr>
          <p:cNvPr id="263" name="Group 262"/>
          <p:cNvGrpSpPr/>
          <p:nvPr/>
        </p:nvGrpSpPr>
        <p:grpSpPr>
          <a:xfrm>
            <a:off x="2690714" y="2931473"/>
            <a:ext cx="5537200" cy="234648"/>
            <a:chOff x="2690714" y="2465612"/>
            <a:chExt cx="5537200" cy="234648"/>
          </a:xfrm>
        </p:grpSpPr>
        <p:cxnSp>
          <p:nvCxnSpPr>
            <p:cNvPr id="264" name="Straight Connector 263"/>
            <p:cNvCxnSpPr/>
            <p:nvPr/>
          </p:nvCxnSpPr>
          <p:spPr>
            <a:xfrm>
              <a:off x="2700391" y="2582936"/>
              <a:ext cx="5527523" cy="0"/>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65" name="Straight Connector 264"/>
            <p:cNvCxnSpPr/>
            <p:nvPr/>
          </p:nvCxnSpPr>
          <p:spPr>
            <a:xfrm>
              <a:off x="2690714"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66" name="Straight Connector 265"/>
            <p:cNvCxnSpPr/>
            <p:nvPr/>
          </p:nvCxnSpPr>
          <p:spPr>
            <a:xfrm>
              <a:off x="3610556" y="25143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67" name="Straight Connector 266"/>
            <p:cNvCxnSpPr/>
            <p:nvPr/>
          </p:nvCxnSpPr>
          <p:spPr>
            <a:xfrm>
              <a:off x="8209771"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68" name="Straight Connector 267"/>
            <p:cNvCxnSpPr/>
            <p:nvPr/>
          </p:nvCxnSpPr>
          <p:spPr>
            <a:xfrm>
              <a:off x="4530398"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69" name="Straight Connector 268"/>
            <p:cNvCxnSpPr/>
            <p:nvPr/>
          </p:nvCxnSpPr>
          <p:spPr>
            <a:xfrm>
              <a:off x="6370082"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70" name="Straight Connector 269"/>
            <p:cNvCxnSpPr/>
            <p:nvPr/>
          </p:nvCxnSpPr>
          <p:spPr>
            <a:xfrm>
              <a:off x="5450240" y="25143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71" name="Straight Connector 270"/>
            <p:cNvCxnSpPr/>
            <p:nvPr/>
          </p:nvCxnSpPr>
          <p:spPr>
            <a:xfrm>
              <a:off x="7289924" y="25143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72" name="Straight Connector 271"/>
            <p:cNvCxnSpPr/>
            <p:nvPr/>
          </p:nvCxnSpPr>
          <p:spPr>
            <a:xfrm>
              <a:off x="4070477"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73" name="Straight Connector 272"/>
            <p:cNvCxnSpPr/>
            <p:nvPr/>
          </p:nvCxnSpPr>
          <p:spPr>
            <a:xfrm>
              <a:off x="5910161"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74" name="Straight Connector 273"/>
            <p:cNvCxnSpPr/>
            <p:nvPr/>
          </p:nvCxnSpPr>
          <p:spPr>
            <a:xfrm>
              <a:off x="7749845"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75" name="Straight Connector 274"/>
            <p:cNvCxnSpPr/>
            <p:nvPr/>
          </p:nvCxnSpPr>
          <p:spPr>
            <a:xfrm>
              <a:off x="3150635"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76" name="Straight Connector 275"/>
            <p:cNvCxnSpPr/>
            <p:nvPr/>
          </p:nvCxnSpPr>
          <p:spPr>
            <a:xfrm>
              <a:off x="4990319"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77" name="Straight Connector 276"/>
            <p:cNvCxnSpPr/>
            <p:nvPr/>
          </p:nvCxnSpPr>
          <p:spPr>
            <a:xfrm>
              <a:off x="6830003"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grpSp>
      <p:grpSp>
        <p:nvGrpSpPr>
          <p:cNvPr id="278" name="Group 277"/>
          <p:cNvGrpSpPr/>
          <p:nvPr/>
        </p:nvGrpSpPr>
        <p:grpSpPr>
          <a:xfrm>
            <a:off x="2690714" y="3397334"/>
            <a:ext cx="5537200" cy="234648"/>
            <a:chOff x="2690714" y="2465612"/>
            <a:chExt cx="5537200" cy="234648"/>
          </a:xfrm>
        </p:grpSpPr>
        <p:cxnSp>
          <p:nvCxnSpPr>
            <p:cNvPr id="279" name="Straight Connector 278"/>
            <p:cNvCxnSpPr/>
            <p:nvPr/>
          </p:nvCxnSpPr>
          <p:spPr>
            <a:xfrm>
              <a:off x="2700391" y="2582936"/>
              <a:ext cx="5527523" cy="0"/>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80" name="Straight Connector 279"/>
            <p:cNvCxnSpPr/>
            <p:nvPr/>
          </p:nvCxnSpPr>
          <p:spPr>
            <a:xfrm>
              <a:off x="2690714"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81" name="Straight Connector 280"/>
            <p:cNvCxnSpPr/>
            <p:nvPr/>
          </p:nvCxnSpPr>
          <p:spPr>
            <a:xfrm>
              <a:off x="3610556" y="25143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82" name="Straight Connector 281"/>
            <p:cNvCxnSpPr/>
            <p:nvPr/>
          </p:nvCxnSpPr>
          <p:spPr>
            <a:xfrm>
              <a:off x="8209771"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83" name="Straight Connector 282"/>
            <p:cNvCxnSpPr/>
            <p:nvPr/>
          </p:nvCxnSpPr>
          <p:spPr>
            <a:xfrm>
              <a:off x="4530398"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84" name="Straight Connector 283"/>
            <p:cNvCxnSpPr/>
            <p:nvPr/>
          </p:nvCxnSpPr>
          <p:spPr>
            <a:xfrm>
              <a:off x="6370082"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85" name="Straight Connector 284"/>
            <p:cNvCxnSpPr/>
            <p:nvPr/>
          </p:nvCxnSpPr>
          <p:spPr>
            <a:xfrm>
              <a:off x="5450240" y="25143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86" name="Straight Connector 285"/>
            <p:cNvCxnSpPr/>
            <p:nvPr/>
          </p:nvCxnSpPr>
          <p:spPr>
            <a:xfrm>
              <a:off x="7289924" y="25143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87" name="Straight Connector 286"/>
            <p:cNvCxnSpPr/>
            <p:nvPr/>
          </p:nvCxnSpPr>
          <p:spPr>
            <a:xfrm>
              <a:off x="4070477"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88" name="Straight Connector 287"/>
            <p:cNvCxnSpPr/>
            <p:nvPr/>
          </p:nvCxnSpPr>
          <p:spPr>
            <a:xfrm>
              <a:off x="5910161"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89" name="Straight Connector 288"/>
            <p:cNvCxnSpPr/>
            <p:nvPr/>
          </p:nvCxnSpPr>
          <p:spPr>
            <a:xfrm>
              <a:off x="7749845"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90" name="Straight Connector 289"/>
            <p:cNvCxnSpPr/>
            <p:nvPr/>
          </p:nvCxnSpPr>
          <p:spPr>
            <a:xfrm>
              <a:off x="3150635"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91" name="Straight Connector 290"/>
            <p:cNvCxnSpPr/>
            <p:nvPr/>
          </p:nvCxnSpPr>
          <p:spPr>
            <a:xfrm>
              <a:off x="4990319"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92" name="Straight Connector 291"/>
            <p:cNvCxnSpPr/>
            <p:nvPr/>
          </p:nvCxnSpPr>
          <p:spPr>
            <a:xfrm>
              <a:off x="6830003"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grpSp>
      <p:grpSp>
        <p:nvGrpSpPr>
          <p:cNvPr id="293" name="Group 292"/>
          <p:cNvGrpSpPr/>
          <p:nvPr/>
        </p:nvGrpSpPr>
        <p:grpSpPr>
          <a:xfrm>
            <a:off x="2690714" y="3863195"/>
            <a:ext cx="5537200" cy="234648"/>
            <a:chOff x="2690714" y="2465612"/>
            <a:chExt cx="5537200" cy="234648"/>
          </a:xfrm>
        </p:grpSpPr>
        <p:cxnSp>
          <p:nvCxnSpPr>
            <p:cNvPr id="294" name="Straight Connector 293"/>
            <p:cNvCxnSpPr/>
            <p:nvPr/>
          </p:nvCxnSpPr>
          <p:spPr>
            <a:xfrm>
              <a:off x="2700391" y="2582936"/>
              <a:ext cx="5527523" cy="0"/>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95" name="Straight Connector 294"/>
            <p:cNvCxnSpPr/>
            <p:nvPr/>
          </p:nvCxnSpPr>
          <p:spPr>
            <a:xfrm>
              <a:off x="2690714"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96" name="Straight Connector 295"/>
            <p:cNvCxnSpPr/>
            <p:nvPr/>
          </p:nvCxnSpPr>
          <p:spPr>
            <a:xfrm>
              <a:off x="3610556" y="25143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97" name="Straight Connector 296"/>
            <p:cNvCxnSpPr/>
            <p:nvPr/>
          </p:nvCxnSpPr>
          <p:spPr>
            <a:xfrm>
              <a:off x="8209771"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98" name="Straight Connector 297"/>
            <p:cNvCxnSpPr/>
            <p:nvPr/>
          </p:nvCxnSpPr>
          <p:spPr>
            <a:xfrm>
              <a:off x="4530398"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99" name="Straight Connector 298"/>
            <p:cNvCxnSpPr/>
            <p:nvPr/>
          </p:nvCxnSpPr>
          <p:spPr>
            <a:xfrm>
              <a:off x="6370082"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00" name="Straight Connector 299"/>
            <p:cNvCxnSpPr/>
            <p:nvPr/>
          </p:nvCxnSpPr>
          <p:spPr>
            <a:xfrm>
              <a:off x="5450240" y="25143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01" name="Straight Connector 300"/>
            <p:cNvCxnSpPr/>
            <p:nvPr/>
          </p:nvCxnSpPr>
          <p:spPr>
            <a:xfrm>
              <a:off x="7289924" y="25143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02" name="Straight Connector 301"/>
            <p:cNvCxnSpPr/>
            <p:nvPr/>
          </p:nvCxnSpPr>
          <p:spPr>
            <a:xfrm>
              <a:off x="4070477"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03" name="Straight Connector 302"/>
            <p:cNvCxnSpPr/>
            <p:nvPr/>
          </p:nvCxnSpPr>
          <p:spPr>
            <a:xfrm>
              <a:off x="5910161"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04" name="Straight Connector 303"/>
            <p:cNvCxnSpPr/>
            <p:nvPr/>
          </p:nvCxnSpPr>
          <p:spPr>
            <a:xfrm>
              <a:off x="7749845"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05" name="Straight Connector 304"/>
            <p:cNvCxnSpPr/>
            <p:nvPr/>
          </p:nvCxnSpPr>
          <p:spPr>
            <a:xfrm>
              <a:off x="3150635"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06" name="Straight Connector 305"/>
            <p:cNvCxnSpPr/>
            <p:nvPr/>
          </p:nvCxnSpPr>
          <p:spPr>
            <a:xfrm>
              <a:off x="4990319"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07" name="Straight Connector 306"/>
            <p:cNvCxnSpPr/>
            <p:nvPr/>
          </p:nvCxnSpPr>
          <p:spPr>
            <a:xfrm>
              <a:off x="6830003"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grpSp>
      <p:grpSp>
        <p:nvGrpSpPr>
          <p:cNvPr id="308" name="Group 307"/>
          <p:cNvGrpSpPr/>
          <p:nvPr/>
        </p:nvGrpSpPr>
        <p:grpSpPr>
          <a:xfrm>
            <a:off x="2690714" y="4329056"/>
            <a:ext cx="5537200" cy="234648"/>
            <a:chOff x="2690714" y="2465612"/>
            <a:chExt cx="5537200" cy="234648"/>
          </a:xfrm>
        </p:grpSpPr>
        <p:cxnSp>
          <p:nvCxnSpPr>
            <p:cNvPr id="309" name="Straight Connector 308"/>
            <p:cNvCxnSpPr/>
            <p:nvPr/>
          </p:nvCxnSpPr>
          <p:spPr>
            <a:xfrm>
              <a:off x="2700391" y="2582936"/>
              <a:ext cx="5527523" cy="0"/>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10" name="Straight Connector 309"/>
            <p:cNvCxnSpPr/>
            <p:nvPr/>
          </p:nvCxnSpPr>
          <p:spPr>
            <a:xfrm>
              <a:off x="2690714"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11" name="Straight Connector 310"/>
            <p:cNvCxnSpPr/>
            <p:nvPr/>
          </p:nvCxnSpPr>
          <p:spPr>
            <a:xfrm>
              <a:off x="3610556" y="25143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12" name="Straight Connector 311"/>
            <p:cNvCxnSpPr/>
            <p:nvPr/>
          </p:nvCxnSpPr>
          <p:spPr>
            <a:xfrm>
              <a:off x="8209771"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13" name="Straight Connector 312"/>
            <p:cNvCxnSpPr/>
            <p:nvPr/>
          </p:nvCxnSpPr>
          <p:spPr>
            <a:xfrm>
              <a:off x="4530398"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14" name="Straight Connector 313"/>
            <p:cNvCxnSpPr/>
            <p:nvPr/>
          </p:nvCxnSpPr>
          <p:spPr>
            <a:xfrm>
              <a:off x="6370082"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15" name="Straight Connector 314"/>
            <p:cNvCxnSpPr/>
            <p:nvPr/>
          </p:nvCxnSpPr>
          <p:spPr>
            <a:xfrm>
              <a:off x="5450240" y="25143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16" name="Straight Connector 315"/>
            <p:cNvCxnSpPr/>
            <p:nvPr/>
          </p:nvCxnSpPr>
          <p:spPr>
            <a:xfrm>
              <a:off x="7289924" y="25143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17" name="Straight Connector 316"/>
            <p:cNvCxnSpPr/>
            <p:nvPr/>
          </p:nvCxnSpPr>
          <p:spPr>
            <a:xfrm>
              <a:off x="4070477"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18" name="Straight Connector 317"/>
            <p:cNvCxnSpPr/>
            <p:nvPr/>
          </p:nvCxnSpPr>
          <p:spPr>
            <a:xfrm>
              <a:off x="5910161"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19" name="Straight Connector 318"/>
            <p:cNvCxnSpPr/>
            <p:nvPr/>
          </p:nvCxnSpPr>
          <p:spPr>
            <a:xfrm>
              <a:off x="7749845"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20" name="Straight Connector 319"/>
            <p:cNvCxnSpPr/>
            <p:nvPr/>
          </p:nvCxnSpPr>
          <p:spPr>
            <a:xfrm>
              <a:off x="3150635"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21" name="Straight Connector 320"/>
            <p:cNvCxnSpPr/>
            <p:nvPr/>
          </p:nvCxnSpPr>
          <p:spPr>
            <a:xfrm>
              <a:off x="4990319"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22" name="Straight Connector 321"/>
            <p:cNvCxnSpPr/>
            <p:nvPr/>
          </p:nvCxnSpPr>
          <p:spPr>
            <a:xfrm>
              <a:off x="6830003"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grpSp>
      <p:grpSp>
        <p:nvGrpSpPr>
          <p:cNvPr id="323" name="Group 322"/>
          <p:cNvGrpSpPr/>
          <p:nvPr/>
        </p:nvGrpSpPr>
        <p:grpSpPr>
          <a:xfrm>
            <a:off x="2690714" y="4794917"/>
            <a:ext cx="5537200" cy="234648"/>
            <a:chOff x="2690714" y="2465612"/>
            <a:chExt cx="5537200" cy="234648"/>
          </a:xfrm>
        </p:grpSpPr>
        <p:cxnSp>
          <p:nvCxnSpPr>
            <p:cNvPr id="324" name="Straight Connector 323"/>
            <p:cNvCxnSpPr/>
            <p:nvPr/>
          </p:nvCxnSpPr>
          <p:spPr>
            <a:xfrm>
              <a:off x="2700391" y="2582936"/>
              <a:ext cx="5527523" cy="0"/>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25" name="Straight Connector 324"/>
            <p:cNvCxnSpPr/>
            <p:nvPr/>
          </p:nvCxnSpPr>
          <p:spPr>
            <a:xfrm>
              <a:off x="2690714"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26" name="Straight Connector 325"/>
            <p:cNvCxnSpPr/>
            <p:nvPr/>
          </p:nvCxnSpPr>
          <p:spPr>
            <a:xfrm>
              <a:off x="3610556" y="25143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27" name="Straight Connector 326"/>
            <p:cNvCxnSpPr/>
            <p:nvPr/>
          </p:nvCxnSpPr>
          <p:spPr>
            <a:xfrm>
              <a:off x="8209771"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28" name="Straight Connector 327"/>
            <p:cNvCxnSpPr/>
            <p:nvPr/>
          </p:nvCxnSpPr>
          <p:spPr>
            <a:xfrm>
              <a:off x="4530398"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29" name="Straight Connector 328"/>
            <p:cNvCxnSpPr/>
            <p:nvPr/>
          </p:nvCxnSpPr>
          <p:spPr>
            <a:xfrm>
              <a:off x="6370082"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30" name="Straight Connector 329"/>
            <p:cNvCxnSpPr/>
            <p:nvPr/>
          </p:nvCxnSpPr>
          <p:spPr>
            <a:xfrm>
              <a:off x="5450240" y="25143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31" name="Straight Connector 330"/>
            <p:cNvCxnSpPr/>
            <p:nvPr/>
          </p:nvCxnSpPr>
          <p:spPr>
            <a:xfrm>
              <a:off x="7289924" y="25143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32" name="Straight Connector 331"/>
            <p:cNvCxnSpPr/>
            <p:nvPr/>
          </p:nvCxnSpPr>
          <p:spPr>
            <a:xfrm>
              <a:off x="4070477"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33" name="Straight Connector 332"/>
            <p:cNvCxnSpPr/>
            <p:nvPr/>
          </p:nvCxnSpPr>
          <p:spPr>
            <a:xfrm>
              <a:off x="5910161"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34" name="Straight Connector 333"/>
            <p:cNvCxnSpPr/>
            <p:nvPr/>
          </p:nvCxnSpPr>
          <p:spPr>
            <a:xfrm>
              <a:off x="7749845"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35" name="Straight Connector 334"/>
            <p:cNvCxnSpPr/>
            <p:nvPr/>
          </p:nvCxnSpPr>
          <p:spPr>
            <a:xfrm>
              <a:off x="3150635"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36" name="Straight Connector 335"/>
            <p:cNvCxnSpPr/>
            <p:nvPr/>
          </p:nvCxnSpPr>
          <p:spPr>
            <a:xfrm>
              <a:off x="4990319"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37" name="Straight Connector 336"/>
            <p:cNvCxnSpPr/>
            <p:nvPr/>
          </p:nvCxnSpPr>
          <p:spPr>
            <a:xfrm>
              <a:off x="6830003"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grpSp>
      <p:grpSp>
        <p:nvGrpSpPr>
          <p:cNvPr id="338" name="Group 337"/>
          <p:cNvGrpSpPr/>
          <p:nvPr/>
        </p:nvGrpSpPr>
        <p:grpSpPr>
          <a:xfrm>
            <a:off x="2690714" y="5260778"/>
            <a:ext cx="5537200" cy="234648"/>
            <a:chOff x="2690714" y="2465612"/>
            <a:chExt cx="5537200" cy="234648"/>
          </a:xfrm>
        </p:grpSpPr>
        <p:cxnSp>
          <p:nvCxnSpPr>
            <p:cNvPr id="339" name="Straight Connector 338"/>
            <p:cNvCxnSpPr/>
            <p:nvPr/>
          </p:nvCxnSpPr>
          <p:spPr>
            <a:xfrm>
              <a:off x="2700391" y="2582936"/>
              <a:ext cx="5527523" cy="0"/>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40" name="Straight Connector 339"/>
            <p:cNvCxnSpPr/>
            <p:nvPr/>
          </p:nvCxnSpPr>
          <p:spPr>
            <a:xfrm>
              <a:off x="2690714"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41" name="Straight Connector 340"/>
            <p:cNvCxnSpPr/>
            <p:nvPr/>
          </p:nvCxnSpPr>
          <p:spPr>
            <a:xfrm>
              <a:off x="3610556" y="25143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42" name="Straight Connector 341"/>
            <p:cNvCxnSpPr/>
            <p:nvPr/>
          </p:nvCxnSpPr>
          <p:spPr>
            <a:xfrm>
              <a:off x="8209771"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43" name="Straight Connector 342"/>
            <p:cNvCxnSpPr/>
            <p:nvPr/>
          </p:nvCxnSpPr>
          <p:spPr>
            <a:xfrm>
              <a:off x="4530398"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44" name="Straight Connector 343"/>
            <p:cNvCxnSpPr/>
            <p:nvPr/>
          </p:nvCxnSpPr>
          <p:spPr>
            <a:xfrm>
              <a:off x="6370082" y="2465612"/>
              <a:ext cx="0" cy="234648"/>
            </a:xfrm>
            <a:prstGeom prst="line">
              <a:avLst/>
            </a:prstGeom>
            <a:ln w="381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45" name="Straight Connector 344"/>
            <p:cNvCxnSpPr/>
            <p:nvPr/>
          </p:nvCxnSpPr>
          <p:spPr>
            <a:xfrm>
              <a:off x="5450240" y="25143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46" name="Straight Connector 345"/>
            <p:cNvCxnSpPr/>
            <p:nvPr/>
          </p:nvCxnSpPr>
          <p:spPr>
            <a:xfrm>
              <a:off x="7289924" y="2514356"/>
              <a:ext cx="0" cy="13716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47" name="Straight Connector 346"/>
            <p:cNvCxnSpPr/>
            <p:nvPr/>
          </p:nvCxnSpPr>
          <p:spPr>
            <a:xfrm>
              <a:off x="4070477"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48" name="Straight Connector 347"/>
            <p:cNvCxnSpPr/>
            <p:nvPr/>
          </p:nvCxnSpPr>
          <p:spPr>
            <a:xfrm>
              <a:off x="5910161"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49" name="Straight Connector 348"/>
            <p:cNvCxnSpPr/>
            <p:nvPr/>
          </p:nvCxnSpPr>
          <p:spPr>
            <a:xfrm>
              <a:off x="7749845"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50" name="Straight Connector 349"/>
            <p:cNvCxnSpPr/>
            <p:nvPr/>
          </p:nvCxnSpPr>
          <p:spPr>
            <a:xfrm>
              <a:off x="3150635"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51" name="Straight Connector 350"/>
            <p:cNvCxnSpPr/>
            <p:nvPr/>
          </p:nvCxnSpPr>
          <p:spPr>
            <a:xfrm>
              <a:off x="4990319"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52" name="Straight Connector 351"/>
            <p:cNvCxnSpPr/>
            <p:nvPr/>
          </p:nvCxnSpPr>
          <p:spPr>
            <a:xfrm>
              <a:off x="6830003" y="2514356"/>
              <a:ext cx="0" cy="137160"/>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grpSp>
      <p:sp>
        <p:nvSpPr>
          <p:cNvPr id="152" name="Rectangle 151"/>
          <p:cNvSpPr/>
          <p:nvPr/>
        </p:nvSpPr>
        <p:spPr>
          <a:xfrm>
            <a:off x="5064720" y="4332079"/>
            <a:ext cx="220980" cy="228601"/>
          </a:xfrm>
          <a:prstGeom prst="rect">
            <a:avLst/>
          </a:prstGeom>
          <a:solidFill>
            <a:schemeClr val="accent1">
              <a:alpha val="50000"/>
            </a:schemeClr>
          </a:solidFill>
          <a:ln w="38100" cmpd="sng">
            <a:solidFill>
              <a:schemeClr val="accent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dirty="0"/>
          </a:p>
        </p:txBody>
      </p:sp>
      <p:sp>
        <p:nvSpPr>
          <p:cNvPr id="153" name="Rectangle 152"/>
          <p:cNvSpPr/>
          <p:nvPr/>
        </p:nvSpPr>
        <p:spPr>
          <a:xfrm>
            <a:off x="4495682" y="5263801"/>
            <a:ext cx="220980" cy="228601"/>
          </a:xfrm>
          <a:prstGeom prst="rect">
            <a:avLst/>
          </a:prstGeom>
          <a:solidFill>
            <a:schemeClr val="accent1">
              <a:alpha val="50000"/>
            </a:schemeClr>
          </a:solidFill>
          <a:ln w="38100" cmpd="sng">
            <a:solidFill>
              <a:schemeClr val="accent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dirty="0"/>
          </a:p>
        </p:txBody>
      </p:sp>
      <p:sp>
        <p:nvSpPr>
          <p:cNvPr id="154" name="Rectangle 153"/>
          <p:cNvSpPr/>
          <p:nvPr/>
        </p:nvSpPr>
        <p:spPr>
          <a:xfrm>
            <a:off x="4671643" y="3397334"/>
            <a:ext cx="220980" cy="228601"/>
          </a:xfrm>
          <a:prstGeom prst="rect">
            <a:avLst/>
          </a:prstGeom>
          <a:solidFill>
            <a:schemeClr val="accent1">
              <a:alpha val="50000"/>
            </a:schemeClr>
          </a:solidFill>
          <a:ln w="38100" cmpd="sng">
            <a:solidFill>
              <a:schemeClr val="accent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dirty="0"/>
          </a:p>
        </p:txBody>
      </p:sp>
      <p:sp>
        <p:nvSpPr>
          <p:cNvPr id="155" name="Rectangle 154"/>
          <p:cNvSpPr/>
          <p:nvPr/>
        </p:nvSpPr>
        <p:spPr>
          <a:xfrm>
            <a:off x="4358848" y="2465612"/>
            <a:ext cx="220980" cy="228601"/>
          </a:xfrm>
          <a:prstGeom prst="rect">
            <a:avLst/>
          </a:prstGeom>
          <a:solidFill>
            <a:schemeClr val="accent1">
              <a:alpha val="50000"/>
            </a:schemeClr>
          </a:solidFill>
          <a:ln w="38100" cmpd="sng">
            <a:solidFill>
              <a:schemeClr val="accent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dirty="0"/>
          </a:p>
        </p:txBody>
      </p:sp>
      <p:sp>
        <p:nvSpPr>
          <p:cNvPr id="156" name="Rectangle 155"/>
          <p:cNvSpPr/>
          <p:nvPr/>
        </p:nvSpPr>
        <p:spPr>
          <a:xfrm>
            <a:off x="4383272" y="2931473"/>
            <a:ext cx="220980" cy="228601"/>
          </a:xfrm>
          <a:prstGeom prst="rect">
            <a:avLst/>
          </a:prstGeom>
          <a:solidFill>
            <a:schemeClr val="accent1">
              <a:alpha val="50000"/>
            </a:schemeClr>
          </a:solidFill>
          <a:ln w="38100" cmpd="sng">
            <a:solidFill>
              <a:schemeClr val="accent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dirty="0"/>
          </a:p>
        </p:txBody>
      </p:sp>
      <p:sp>
        <p:nvSpPr>
          <p:cNvPr id="157" name="Rectangle 156"/>
          <p:cNvSpPr/>
          <p:nvPr/>
        </p:nvSpPr>
        <p:spPr>
          <a:xfrm>
            <a:off x="6247380" y="5732684"/>
            <a:ext cx="220980" cy="228601"/>
          </a:xfrm>
          <a:prstGeom prst="rect">
            <a:avLst/>
          </a:prstGeom>
          <a:solidFill>
            <a:schemeClr val="accent1">
              <a:alpha val="50000"/>
            </a:schemeClr>
          </a:solidFill>
          <a:ln w="38100" cmpd="sng">
            <a:solidFill>
              <a:schemeClr val="accent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dirty="0"/>
          </a:p>
        </p:txBody>
      </p:sp>
      <p:sp>
        <p:nvSpPr>
          <p:cNvPr id="158" name="Rectangle 157"/>
          <p:cNvSpPr/>
          <p:nvPr/>
        </p:nvSpPr>
        <p:spPr>
          <a:xfrm>
            <a:off x="3831623" y="3869242"/>
            <a:ext cx="220980" cy="228601"/>
          </a:xfrm>
          <a:prstGeom prst="rect">
            <a:avLst/>
          </a:prstGeom>
          <a:solidFill>
            <a:schemeClr val="accent1">
              <a:alpha val="50000"/>
            </a:schemeClr>
          </a:solidFill>
          <a:ln w="38100" cmpd="sng">
            <a:solidFill>
              <a:schemeClr val="accent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dirty="0"/>
          </a:p>
        </p:txBody>
      </p:sp>
      <p:sp>
        <p:nvSpPr>
          <p:cNvPr id="159" name="Rectangle 158"/>
          <p:cNvSpPr/>
          <p:nvPr/>
        </p:nvSpPr>
        <p:spPr>
          <a:xfrm>
            <a:off x="5517851" y="4797940"/>
            <a:ext cx="220980" cy="228601"/>
          </a:xfrm>
          <a:prstGeom prst="rect">
            <a:avLst/>
          </a:prstGeom>
          <a:solidFill>
            <a:schemeClr val="accent1">
              <a:alpha val="50000"/>
            </a:schemeClr>
          </a:solidFill>
          <a:ln w="38100" cmpd="sng">
            <a:solidFill>
              <a:schemeClr val="accent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dirty="0"/>
          </a:p>
        </p:txBody>
      </p:sp>
      <p:sp>
        <p:nvSpPr>
          <p:cNvPr id="160" name="Diamond 159"/>
          <p:cNvSpPr/>
          <p:nvPr/>
        </p:nvSpPr>
        <p:spPr>
          <a:xfrm>
            <a:off x="4616464" y="4335104"/>
            <a:ext cx="228600" cy="228600"/>
          </a:xfrm>
          <a:prstGeom prst="diamond">
            <a:avLst/>
          </a:prstGeom>
          <a:solidFill>
            <a:schemeClr val="accent2">
              <a:alpha val="50000"/>
            </a:schemeClr>
          </a:solidFill>
          <a:ln w="38100" cmpd="sng">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61" name="Diamond 160"/>
          <p:cNvSpPr/>
          <p:nvPr/>
        </p:nvSpPr>
        <p:spPr>
          <a:xfrm>
            <a:off x="4666776" y="5266826"/>
            <a:ext cx="228600" cy="228600"/>
          </a:xfrm>
          <a:prstGeom prst="diamond">
            <a:avLst/>
          </a:prstGeom>
          <a:solidFill>
            <a:schemeClr val="accent2">
              <a:alpha val="50000"/>
            </a:schemeClr>
          </a:solidFill>
          <a:ln w="38100" cmpd="sng">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62" name="Diamond 161"/>
          <p:cNvSpPr/>
          <p:nvPr/>
        </p:nvSpPr>
        <p:spPr>
          <a:xfrm>
            <a:off x="4267082" y="3397334"/>
            <a:ext cx="228600" cy="228600"/>
          </a:xfrm>
          <a:prstGeom prst="diamond">
            <a:avLst/>
          </a:prstGeom>
          <a:solidFill>
            <a:schemeClr val="accent2">
              <a:alpha val="50000"/>
            </a:schemeClr>
          </a:solidFill>
          <a:ln w="38100" cmpd="sng">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64" name="Diamond 163"/>
          <p:cNvSpPr/>
          <p:nvPr/>
        </p:nvSpPr>
        <p:spPr>
          <a:xfrm>
            <a:off x="4157152" y="2465612"/>
            <a:ext cx="228600" cy="228600"/>
          </a:xfrm>
          <a:prstGeom prst="diamond">
            <a:avLst/>
          </a:prstGeom>
          <a:solidFill>
            <a:schemeClr val="accent2">
              <a:alpha val="50000"/>
            </a:schemeClr>
          </a:solidFill>
          <a:ln w="38100" cmpd="sng">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65" name="Diamond 164"/>
          <p:cNvSpPr/>
          <p:nvPr/>
        </p:nvSpPr>
        <p:spPr>
          <a:xfrm>
            <a:off x="3943965" y="2931473"/>
            <a:ext cx="228600" cy="228600"/>
          </a:xfrm>
          <a:prstGeom prst="diamond">
            <a:avLst/>
          </a:prstGeom>
          <a:solidFill>
            <a:schemeClr val="accent2">
              <a:alpha val="50000"/>
            </a:schemeClr>
          </a:solidFill>
          <a:ln w="38100" cmpd="sng">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66" name="Diamond 165"/>
          <p:cNvSpPr/>
          <p:nvPr/>
        </p:nvSpPr>
        <p:spPr>
          <a:xfrm>
            <a:off x="5722589" y="5726637"/>
            <a:ext cx="228600" cy="228600"/>
          </a:xfrm>
          <a:prstGeom prst="diamond">
            <a:avLst/>
          </a:prstGeom>
          <a:solidFill>
            <a:schemeClr val="accent2">
              <a:alpha val="50000"/>
            </a:schemeClr>
          </a:solidFill>
          <a:ln w="38100" cmpd="sng">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67" name="Diamond 166"/>
          <p:cNvSpPr/>
          <p:nvPr/>
        </p:nvSpPr>
        <p:spPr>
          <a:xfrm>
            <a:off x="3892683" y="3863195"/>
            <a:ext cx="228600" cy="228600"/>
          </a:xfrm>
          <a:prstGeom prst="diamond">
            <a:avLst/>
          </a:prstGeom>
          <a:solidFill>
            <a:schemeClr val="accent2">
              <a:alpha val="50000"/>
            </a:schemeClr>
          </a:solidFill>
          <a:ln w="38100" cmpd="sng">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68" name="Diamond 167"/>
          <p:cNvSpPr/>
          <p:nvPr/>
        </p:nvSpPr>
        <p:spPr>
          <a:xfrm>
            <a:off x="4957900" y="4800965"/>
            <a:ext cx="228600" cy="228600"/>
          </a:xfrm>
          <a:prstGeom prst="diamond">
            <a:avLst/>
          </a:prstGeom>
          <a:solidFill>
            <a:schemeClr val="accent2">
              <a:alpha val="50000"/>
            </a:schemeClr>
          </a:solidFill>
          <a:ln w="38100" cmpd="sng">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69" name="TextBox 168"/>
          <p:cNvSpPr txBox="1"/>
          <p:nvPr/>
        </p:nvSpPr>
        <p:spPr>
          <a:xfrm>
            <a:off x="-1" y="6107650"/>
            <a:ext cx="9143999" cy="369332"/>
          </a:xfrm>
          <a:prstGeom prst="rect">
            <a:avLst/>
          </a:prstGeom>
          <a:noFill/>
        </p:spPr>
        <p:txBody>
          <a:bodyPr wrap="square" rtlCol="0">
            <a:spAutoFit/>
          </a:bodyPr>
          <a:lstStyle/>
          <a:p>
            <a:pPr marL="228600" indent="-228600"/>
            <a:r>
              <a:rPr lang="en-US" sz="900" dirty="0"/>
              <a:t>Q#	Are you</a:t>
            </a:r>
            <a:r>
              <a:rPr lang="mr-IN" sz="900" dirty="0"/>
              <a:t>…</a:t>
            </a:r>
            <a:r>
              <a:rPr lang="en-US" sz="900" dirty="0"/>
              <a:t>?</a:t>
            </a:r>
            <a:br>
              <a:rPr lang="is-IS" sz="900" dirty="0"/>
            </a:br>
            <a:r>
              <a:rPr lang="is-IS" sz="900" dirty="0"/>
              <a:t>Response options: Male, Female</a:t>
            </a:r>
            <a:endParaRPr lang="en-US" sz="900" dirty="0"/>
          </a:p>
        </p:txBody>
      </p:sp>
      <p:sp>
        <p:nvSpPr>
          <p:cNvPr id="170" name="TextBox 169"/>
          <p:cNvSpPr txBox="1"/>
          <p:nvPr/>
        </p:nvSpPr>
        <p:spPr>
          <a:xfrm>
            <a:off x="5616129" y="6107650"/>
            <a:ext cx="3527869" cy="369332"/>
          </a:xfrm>
          <a:prstGeom prst="rect">
            <a:avLst/>
          </a:prstGeom>
          <a:noFill/>
        </p:spPr>
        <p:txBody>
          <a:bodyPr wrap="square" rtlCol="0">
            <a:spAutoFit/>
          </a:bodyPr>
          <a:lstStyle/>
          <a:p>
            <a:pPr marL="409575" indent="-409575" algn="r"/>
            <a:r>
              <a:rPr lang="en-US" sz="900" dirty="0"/>
              <a:t>Male  n=1,133</a:t>
            </a:r>
          </a:p>
          <a:p>
            <a:pPr marL="409575" indent="-409575" algn="r"/>
            <a:r>
              <a:rPr lang="en-US" sz="900" dirty="0"/>
              <a:t>Female  n=2,194</a:t>
            </a:r>
          </a:p>
        </p:txBody>
      </p:sp>
    </p:spTree>
    <p:extLst>
      <p:ext uri="{BB962C8B-B14F-4D97-AF65-F5344CB8AC3E}">
        <p14:creationId xmlns:p14="http://schemas.microsoft.com/office/powerpoint/2010/main" val="8994267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8766" y="1443399"/>
            <a:ext cx="8607761" cy="707886"/>
          </a:xfrm>
          <a:prstGeom prst="rect">
            <a:avLst/>
          </a:prstGeom>
          <a:noFill/>
        </p:spPr>
        <p:txBody>
          <a:bodyPr wrap="square" rtlCol="0">
            <a:spAutoFit/>
          </a:bodyPr>
          <a:lstStyle/>
          <a:p>
            <a:r>
              <a:rPr lang="en-US" sz="4000" b="1" dirty="0">
                <a:solidFill>
                  <a:srgbClr val="B31C5B"/>
                </a:solidFill>
                <a:latin typeface="Arial" charset="0"/>
                <a:ea typeface="Arial" charset="0"/>
                <a:cs typeface="Arial" charset="0"/>
              </a:rPr>
              <a:t>Next Steps</a:t>
            </a:r>
            <a:endParaRPr lang="en-US" sz="4000" dirty="0">
              <a:solidFill>
                <a:srgbClr val="B31C5B"/>
              </a:solidFill>
            </a:endParaRPr>
          </a:p>
        </p:txBody>
      </p:sp>
      <p:sp>
        <p:nvSpPr>
          <p:cNvPr id="6" name="TextBox 5"/>
          <p:cNvSpPr txBox="1"/>
          <p:nvPr/>
        </p:nvSpPr>
        <p:spPr>
          <a:xfrm>
            <a:off x="8648700" y="28574"/>
            <a:ext cx="466725" cy="600075"/>
          </a:xfrm>
          <a:prstGeom prst="rect">
            <a:avLst/>
          </a:prstGeom>
          <a:solidFill>
            <a:schemeClr val="bg1"/>
          </a:solidFill>
        </p:spPr>
        <p:txBody>
          <a:bodyPr wrap="square" rtlCol="0">
            <a:spAutoFit/>
          </a:bodyPr>
          <a:lstStyle/>
          <a:p>
            <a:endParaRPr lang="en-US" dirty="0"/>
          </a:p>
        </p:txBody>
      </p:sp>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r="-314"/>
          <a:stretch/>
        </p:blipFill>
        <p:spPr>
          <a:xfrm>
            <a:off x="0" y="2281646"/>
            <a:ext cx="9144000" cy="4574121"/>
          </a:xfrm>
          <a:prstGeom prst="rect">
            <a:avLst/>
          </a:prstGeom>
        </p:spPr>
      </p:pic>
    </p:spTree>
    <p:extLst>
      <p:ext uri="{BB962C8B-B14F-4D97-AF65-F5344CB8AC3E}">
        <p14:creationId xmlns:p14="http://schemas.microsoft.com/office/powerpoint/2010/main" val="20690455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0" y="6490010"/>
            <a:ext cx="9143999" cy="367990"/>
          </a:xfrm>
          <a:prstGeom prst="rect">
            <a:avLst/>
          </a:prstGeom>
          <a:solidFill>
            <a:srgbClr val="B2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373384" y="6577570"/>
            <a:ext cx="3606230" cy="215444"/>
          </a:xfrm>
          <a:prstGeom prst="rect">
            <a:avLst/>
          </a:prstGeom>
          <a:noFill/>
        </p:spPr>
        <p:txBody>
          <a:bodyPr wrap="square" rtlCol="0">
            <a:spAutoFit/>
          </a:bodyPr>
          <a:lstStyle/>
          <a:p>
            <a:pPr algn="r"/>
            <a:fld id="{D87A6DA5-A49C-AE44-90B5-FA07B3D6FBAE}" type="slidenum">
              <a:rPr lang="en-US" sz="800" b="1" smtClean="0">
                <a:solidFill>
                  <a:schemeClr val="bg1"/>
                </a:solidFill>
                <a:latin typeface="Arial" charset="0"/>
                <a:ea typeface="Arial" charset="0"/>
                <a:cs typeface="Arial" charset="0"/>
              </a:rPr>
              <a:t>54</a:t>
            </a:fld>
            <a:endParaRPr lang="en-US" sz="800" b="1" dirty="0">
              <a:solidFill>
                <a:schemeClr val="bg1"/>
              </a:solidFill>
              <a:latin typeface="Arial" charset="0"/>
              <a:ea typeface="Arial" charset="0"/>
              <a:cs typeface="Arial" charset="0"/>
            </a:endParaRPr>
          </a:p>
        </p:txBody>
      </p:sp>
      <p:sp>
        <p:nvSpPr>
          <p:cNvPr id="15" name="TextBox 14"/>
          <p:cNvSpPr txBox="1"/>
          <p:nvPr/>
        </p:nvSpPr>
        <p:spPr>
          <a:xfrm>
            <a:off x="44346" y="6566283"/>
            <a:ext cx="3606230" cy="215444"/>
          </a:xfrm>
          <a:prstGeom prst="rect">
            <a:avLst/>
          </a:prstGeom>
          <a:noFill/>
        </p:spPr>
        <p:txBody>
          <a:bodyPr wrap="square" rtlCol="0">
            <a:spAutoFit/>
          </a:bodyPr>
          <a:lstStyle/>
          <a:p>
            <a:r>
              <a:rPr lang="en-US" sz="800" b="1" dirty="0">
                <a:solidFill>
                  <a:schemeClr val="bg1"/>
                </a:solidFill>
                <a:latin typeface="Arial" charset="0"/>
                <a:ea typeface="Arial" charset="0"/>
                <a:cs typeface="Arial" charset="0"/>
              </a:rPr>
              <a:t>Next Steps</a:t>
            </a:r>
          </a:p>
        </p:txBody>
      </p:sp>
      <p:sp>
        <p:nvSpPr>
          <p:cNvPr id="16" name="TextBox 15"/>
          <p:cNvSpPr txBox="1"/>
          <p:nvPr/>
        </p:nvSpPr>
        <p:spPr>
          <a:xfrm>
            <a:off x="5373384" y="6577570"/>
            <a:ext cx="3606230" cy="215444"/>
          </a:xfrm>
          <a:prstGeom prst="rect">
            <a:avLst/>
          </a:prstGeom>
          <a:noFill/>
        </p:spPr>
        <p:txBody>
          <a:bodyPr wrap="square" rtlCol="0">
            <a:spAutoFit/>
          </a:bodyPr>
          <a:lstStyle/>
          <a:p>
            <a:pPr algn="r"/>
            <a:fld id="{6AA631CD-0ED6-5241-B04D-327E06B10D85}" type="slidenum">
              <a:rPr lang="en-US" sz="800" b="1">
                <a:solidFill>
                  <a:schemeClr val="bg1"/>
                </a:solidFill>
                <a:latin typeface="Arial" charset="0"/>
                <a:ea typeface="Arial" charset="0"/>
                <a:cs typeface="Arial" charset="0"/>
              </a:rPr>
              <a:t>54</a:t>
            </a:fld>
            <a:endParaRPr lang="en-US" sz="800" b="1" dirty="0">
              <a:solidFill>
                <a:schemeClr val="bg1"/>
              </a:solidFill>
              <a:latin typeface="Arial" charset="0"/>
              <a:ea typeface="Arial" charset="0"/>
              <a:cs typeface="Arial" charset="0"/>
            </a:endParaRPr>
          </a:p>
        </p:txBody>
      </p:sp>
      <p:sp>
        <p:nvSpPr>
          <p:cNvPr id="21" name="TextBox 20"/>
          <p:cNvSpPr txBox="1"/>
          <p:nvPr/>
        </p:nvSpPr>
        <p:spPr>
          <a:xfrm>
            <a:off x="414779" y="102742"/>
            <a:ext cx="8051127" cy="1078024"/>
          </a:xfrm>
          <a:prstGeom prst="rect">
            <a:avLst/>
          </a:prstGeom>
          <a:noFill/>
        </p:spPr>
        <p:txBody>
          <a:bodyPr wrap="square" rtlCol="0" anchor="b" anchorCtr="0">
            <a:normAutofit/>
          </a:bodyPr>
          <a:lstStyle/>
          <a:p>
            <a:r>
              <a:rPr lang="en-US" sz="2800" b="1" dirty="0">
                <a:solidFill>
                  <a:srgbClr val="B2005C"/>
                </a:solidFill>
                <a:latin typeface="Arial" charset="0"/>
                <a:ea typeface="Arial" charset="0"/>
                <a:cs typeface="Arial" charset="0"/>
              </a:rPr>
              <a:t>Next Steps</a:t>
            </a:r>
          </a:p>
        </p:txBody>
      </p:sp>
      <p:sp>
        <p:nvSpPr>
          <p:cNvPr id="10" name="Content Placeholder 1"/>
          <p:cNvSpPr txBox="1">
            <a:spLocks/>
          </p:cNvSpPr>
          <p:nvPr/>
        </p:nvSpPr>
        <p:spPr>
          <a:xfrm>
            <a:off x="492095" y="1725593"/>
            <a:ext cx="7973811" cy="41453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Interpretation conference October 9-11</a:t>
            </a:r>
          </a:p>
          <a:p>
            <a:r>
              <a:rPr lang="en-US" sz="2600" dirty="0"/>
              <a:t>Additional advanced analysis following the conference</a:t>
            </a:r>
          </a:p>
          <a:p>
            <a:r>
              <a:rPr lang="en-US" sz="2600" dirty="0"/>
              <a:t>Transition to Stage 4: Application</a:t>
            </a:r>
          </a:p>
        </p:txBody>
      </p:sp>
    </p:spTree>
    <p:extLst>
      <p:ext uri="{BB962C8B-B14F-4D97-AF65-F5344CB8AC3E}">
        <p14:creationId xmlns:p14="http://schemas.microsoft.com/office/powerpoint/2010/main" val="163168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648700" y="28574"/>
            <a:ext cx="466725" cy="600075"/>
          </a:xfrm>
          <a:prstGeom prst="rect">
            <a:avLst/>
          </a:prstGeom>
          <a:solidFill>
            <a:schemeClr val="bg1"/>
          </a:solidFill>
        </p:spPr>
        <p:txBody>
          <a:bodyPr wrap="square" rtlCol="0">
            <a:spAutoFit/>
          </a:bodyPr>
          <a:lstStyle/>
          <a:p>
            <a:endParaRPr lang="en-US" dirty="0"/>
          </a:p>
        </p:txBody>
      </p:sp>
      <p:sp>
        <p:nvSpPr>
          <p:cNvPr id="7" name="TextBox 6"/>
          <p:cNvSpPr txBox="1"/>
          <p:nvPr/>
        </p:nvSpPr>
        <p:spPr>
          <a:xfrm>
            <a:off x="163599" y="1573759"/>
            <a:ext cx="7905661" cy="707886"/>
          </a:xfrm>
          <a:prstGeom prst="rect">
            <a:avLst/>
          </a:prstGeom>
          <a:noFill/>
        </p:spPr>
        <p:txBody>
          <a:bodyPr wrap="square" rtlCol="0">
            <a:spAutoFit/>
          </a:bodyPr>
          <a:lstStyle/>
          <a:p>
            <a:r>
              <a:rPr lang="en-US" sz="4000" b="1" dirty="0">
                <a:solidFill>
                  <a:srgbClr val="B31C5B"/>
                </a:solidFill>
                <a:latin typeface="Arial" charset="0"/>
                <a:ea typeface="Arial" charset="0"/>
                <a:cs typeface="Arial" charset="0"/>
              </a:rPr>
              <a:t>State of Campus Ministry</a:t>
            </a:r>
            <a:endParaRPr lang="en-US" sz="4000" dirty="0">
              <a:solidFill>
                <a:srgbClr val="B31C5B"/>
              </a:solidFill>
            </a:endParaRPr>
          </a:p>
        </p:txBody>
      </p:sp>
      <p:pic>
        <p:nvPicPr>
          <p:cNvPr id="9" name="Picture 8"/>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31900" y="2281647"/>
            <a:ext cx="9212282" cy="4661414"/>
          </a:xfrm>
          <a:prstGeom prst="rect">
            <a:avLst/>
          </a:prstGeom>
        </p:spPr>
      </p:pic>
    </p:spTree>
    <p:extLst>
      <p:ext uri="{BB962C8B-B14F-4D97-AF65-F5344CB8AC3E}">
        <p14:creationId xmlns:p14="http://schemas.microsoft.com/office/powerpoint/2010/main" val="1876157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6490010"/>
            <a:ext cx="9143999" cy="367990"/>
          </a:xfrm>
          <a:prstGeom prst="rect">
            <a:avLst/>
          </a:prstGeom>
          <a:solidFill>
            <a:srgbClr val="B2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5373384" y="6577570"/>
            <a:ext cx="3606230" cy="215444"/>
          </a:xfrm>
          <a:prstGeom prst="rect">
            <a:avLst/>
          </a:prstGeom>
          <a:noFill/>
        </p:spPr>
        <p:txBody>
          <a:bodyPr wrap="square" rtlCol="0">
            <a:spAutoFit/>
          </a:bodyPr>
          <a:lstStyle/>
          <a:p>
            <a:pPr algn="r"/>
            <a:fld id="{D87A6DA5-A49C-AE44-90B5-FA07B3D6FBAE}" type="slidenum">
              <a:rPr lang="en-US" sz="800" b="1" smtClean="0">
                <a:solidFill>
                  <a:schemeClr val="bg1"/>
                </a:solidFill>
                <a:latin typeface="Arial" charset="0"/>
                <a:ea typeface="Arial" charset="0"/>
                <a:cs typeface="Arial" charset="0"/>
              </a:rPr>
              <a:t>7</a:t>
            </a:fld>
            <a:endParaRPr lang="en-US" sz="800" b="1" dirty="0">
              <a:solidFill>
                <a:schemeClr val="bg1"/>
              </a:solidFill>
              <a:latin typeface="Arial" charset="0"/>
              <a:ea typeface="Arial" charset="0"/>
              <a:cs typeface="Arial" charset="0"/>
            </a:endParaRPr>
          </a:p>
        </p:txBody>
      </p:sp>
      <p:sp>
        <p:nvSpPr>
          <p:cNvPr id="16" name="TextBox 15"/>
          <p:cNvSpPr txBox="1"/>
          <p:nvPr/>
        </p:nvSpPr>
        <p:spPr>
          <a:xfrm>
            <a:off x="5373384" y="6577570"/>
            <a:ext cx="3606230" cy="215444"/>
          </a:xfrm>
          <a:prstGeom prst="rect">
            <a:avLst/>
          </a:prstGeom>
          <a:noFill/>
        </p:spPr>
        <p:txBody>
          <a:bodyPr wrap="square" rtlCol="0">
            <a:spAutoFit/>
          </a:bodyPr>
          <a:lstStyle/>
          <a:p>
            <a:pPr algn="r"/>
            <a:fld id="{6AA631CD-0ED6-5241-B04D-327E06B10D85}" type="slidenum">
              <a:rPr lang="en-US" sz="800" b="1">
                <a:solidFill>
                  <a:schemeClr val="bg1"/>
                </a:solidFill>
                <a:latin typeface="Arial" charset="0"/>
                <a:ea typeface="Arial" charset="0"/>
                <a:cs typeface="Arial" charset="0"/>
              </a:rPr>
              <a:t>7</a:t>
            </a:fld>
            <a:endParaRPr lang="en-US" sz="800" b="1" dirty="0">
              <a:solidFill>
                <a:schemeClr val="bg1"/>
              </a:solidFill>
              <a:latin typeface="Arial" charset="0"/>
              <a:ea typeface="Arial" charset="0"/>
              <a:cs typeface="Arial" charset="0"/>
            </a:endParaRPr>
          </a:p>
        </p:txBody>
      </p:sp>
      <p:sp>
        <p:nvSpPr>
          <p:cNvPr id="26" name="TextBox 25"/>
          <p:cNvSpPr txBox="1"/>
          <p:nvPr/>
        </p:nvSpPr>
        <p:spPr>
          <a:xfrm>
            <a:off x="381000" y="367918"/>
            <a:ext cx="8084906" cy="1078024"/>
          </a:xfrm>
          <a:prstGeom prst="rect">
            <a:avLst/>
          </a:prstGeom>
          <a:noFill/>
        </p:spPr>
        <p:txBody>
          <a:bodyPr wrap="square" rtlCol="0" anchor="b" anchorCtr="0">
            <a:normAutofit/>
          </a:bodyPr>
          <a:lstStyle/>
          <a:p>
            <a:r>
              <a:rPr lang="en-US" sz="2600" b="1" dirty="0">
                <a:solidFill>
                  <a:srgbClr val="B2005C"/>
                </a:solidFill>
                <a:latin typeface="Arial" charset="0"/>
                <a:ea typeface="Arial" charset="0"/>
                <a:cs typeface="Arial" charset="0"/>
              </a:rPr>
              <a:t>Campus ministers are likely to be white, lay, single, and work many hours.</a:t>
            </a:r>
          </a:p>
        </p:txBody>
      </p:sp>
      <p:sp>
        <p:nvSpPr>
          <p:cNvPr id="24" name="TextBox 23"/>
          <p:cNvSpPr txBox="1"/>
          <p:nvPr/>
        </p:nvSpPr>
        <p:spPr>
          <a:xfrm>
            <a:off x="44346" y="6566283"/>
            <a:ext cx="3606230" cy="215444"/>
          </a:xfrm>
          <a:prstGeom prst="rect">
            <a:avLst/>
          </a:prstGeom>
          <a:noFill/>
        </p:spPr>
        <p:txBody>
          <a:bodyPr wrap="square" rtlCol="0">
            <a:spAutoFit/>
          </a:bodyPr>
          <a:lstStyle/>
          <a:p>
            <a:r>
              <a:rPr lang="en-US" sz="800" b="1" dirty="0">
                <a:solidFill>
                  <a:schemeClr val="bg1"/>
                </a:solidFill>
                <a:latin typeface="Arial" charset="0"/>
                <a:ea typeface="Arial" charset="0"/>
                <a:cs typeface="Arial" charset="0"/>
              </a:rPr>
              <a:t>Campus Ministers: State of Ministry</a:t>
            </a:r>
          </a:p>
        </p:txBody>
      </p:sp>
      <p:sp>
        <p:nvSpPr>
          <p:cNvPr id="28" name="TextBox 27"/>
          <p:cNvSpPr txBox="1"/>
          <p:nvPr/>
        </p:nvSpPr>
        <p:spPr>
          <a:xfrm>
            <a:off x="8139953" y="6243774"/>
            <a:ext cx="1004046" cy="230832"/>
          </a:xfrm>
          <a:prstGeom prst="rect">
            <a:avLst/>
          </a:prstGeom>
          <a:noFill/>
        </p:spPr>
        <p:txBody>
          <a:bodyPr wrap="square" rtlCol="0">
            <a:spAutoFit/>
          </a:bodyPr>
          <a:lstStyle/>
          <a:p>
            <a:pPr marL="409575" indent="-409575" algn="r"/>
            <a:r>
              <a:rPr lang="en-US" sz="900" dirty="0"/>
              <a:t>n= approx. 1,047</a:t>
            </a:r>
          </a:p>
        </p:txBody>
      </p:sp>
      <p:graphicFrame>
        <p:nvGraphicFramePr>
          <p:cNvPr id="3" name="Table 2"/>
          <p:cNvGraphicFramePr>
            <a:graphicFrameLocks noGrp="1"/>
          </p:cNvGraphicFramePr>
          <p:nvPr>
            <p:extLst>
              <p:ext uri="{D42A27DB-BD31-4B8C-83A1-F6EECF244321}">
                <p14:modId xmlns:p14="http://schemas.microsoft.com/office/powerpoint/2010/main" val="1917163243"/>
              </p:ext>
            </p:extLst>
          </p:nvPr>
        </p:nvGraphicFramePr>
        <p:xfrm>
          <a:off x="525140" y="2577835"/>
          <a:ext cx="4003040" cy="3052488"/>
        </p:xfrm>
        <a:graphic>
          <a:graphicData uri="http://schemas.openxmlformats.org/drawingml/2006/table">
            <a:tbl>
              <a:tblPr firstRow="1" bandRow="1">
                <a:tableStyleId>{21E4AEA4-8DFA-4A89-87EB-49C32662AFE0}</a:tableStyleId>
              </a:tblPr>
              <a:tblGrid>
                <a:gridCol w="1016000">
                  <a:extLst>
                    <a:ext uri="{9D8B030D-6E8A-4147-A177-3AD203B41FA5}">
                      <a16:colId xmlns:a16="http://schemas.microsoft.com/office/drawing/2014/main" val="20000"/>
                    </a:ext>
                  </a:extLst>
                </a:gridCol>
                <a:gridCol w="2987040">
                  <a:extLst>
                    <a:ext uri="{9D8B030D-6E8A-4147-A177-3AD203B41FA5}">
                      <a16:colId xmlns:a16="http://schemas.microsoft.com/office/drawing/2014/main" val="20001"/>
                    </a:ext>
                  </a:extLst>
                </a:gridCol>
              </a:tblGrid>
              <a:tr h="496930">
                <a:tc gridSpan="2">
                  <a:txBody>
                    <a:bodyPr/>
                    <a:lstStyle/>
                    <a:p>
                      <a:pPr algn="ctr"/>
                      <a:r>
                        <a:rPr lang="en-US" sz="1600" dirty="0"/>
                        <a:t>Personal Summary</a:t>
                      </a:r>
                    </a:p>
                  </a:txBody>
                  <a:tcPr marR="137160" anchor="ctr">
                    <a:lnB w="12700" cap="flat" cmpd="sng" algn="ctr">
                      <a:noFill/>
                      <a:prstDash val="solid"/>
                      <a:round/>
                      <a:headEnd type="none" w="med" len="med"/>
                      <a:tailEnd type="none" w="med" len="med"/>
                    </a:lnB>
                  </a:tcPr>
                </a:tc>
                <a:tc hMerge="1">
                  <a:txBody>
                    <a:bodyPr/>
                    <a:lstStyle/>
                    <a:p>
                      <a:endParaRPr lang="en-US" sz="1400" b="0" dirty="0">
                        <a:solidFill>
                          <a:schemeClr val="tx1"/>
                        </a:solidFill>
                      </a:endParaRPr>
                    </a:p>
                  </a:txBody>
                  <a:tcPr anchor="ctr">
                    <a:lnB w="12700"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518727">
                <a:tc>
                  <a:txBody>
                    <a:bodyPr/>
                    <a:lstStyle/>
                    <a:p>
                      <a:pPr algn="r"/>
                      <a:r>
                        <a:rPr lang="en-US" sz="1600" b="1" dirty="0">
                          <a:solidFill>
                            <a:schemeClr val="bg1"/>
                          </a:solidFill>
                        </a:rPr>
                        <a:t>Gender</a:t>
                      </a:r>
                    </a:p>
                  </a:txBody>
                  <a:tcPr marR="137160" anchor="ctr">
                    <a:lnT w="38100" cmpd="sng">
                      <a:noFill/>
                    </a:lnT>
                    <a:lnB w="12700" cap="flat" cmpd="sng" algn="ctr">
                      <a:noFill/>
                      <a:prstDash val="solid"/>
                      <a:round/>
                      <a:headEnd type="none" w="med" len="med"/>
                      <a:tailEnd type="none" w="med" len="med"/>
                    </a:lnB>
                    <a:solidFill>
                      <a:schemeClr val="accent2"/>
                    </a:solidFill>
                  </a:tcPr>
                </a:tc>
                <a:tc>
                  <a:txBody>
                    <a:bodyPr/>
                    <a:lstStyle/>
                    <a:p>
                      <a:r>
                        <a:rPr lang="en-US" sz="1400" b="0" dirty="0">
                          <a:solidFill>
                            <a:schemeClr val="tx1"/>
                          </a:solidFill>
                        </a:rPr>
                        <a:t>Mix of men (54%) and women (46%)</a:t>
                      </a:r>
                      <a:br>
                        <a:rPr lang="en-US" sz="1400" b="0" dirty="0">
                          <a:solidFill>
                            <a:schemeClr val="tx1"/>
                          </a:solidFill>
                        </a:rPr>
                      </a:br>
                      <a:r>
                        <a:rPr lang="en-US" sz="1200" b="0" dirty="0">
                          <a:solidFill>
                            <a:schemeClr val="tx1"/>
                          </a:solidFill>
                        </a:rPr>
                        <a:t>(</a:t>
                      </a:r>
                      <a:r>
                        <a:rPr lang="en-US" sz="1200" b="0" baseline="0" dirty="0">
                          <a:solidFill>
                            <a:schemeClr val="tx1"/>
                          </a:solidFill>
                        </a:rPr>
                        <a:t>predominantly women (60%) among laity)</a:t>
                      </a:r>
                      <a:endParaRPr lang="en-US" sz="1400" b="0" dirty="0">
                        <a:solidFill>
                          <a:schemeClr val="tx1"/>
                        </a:solidFill>
                      </a:endParaRPr>
                    </a:p>
                  </a:txBody>
                  <a:tcPr anchor="ctr">
                    <a:lnT w="38100" cmpd="sng">
                      <a:noFill/>
                    </a:lnT>
                    <a:lnB w="12700" cap="flat" cmpd="sng" algn="ctr">
                      <a:noFill/>
                      <a:prstDash val="solid"/>
                      <a:round/>
                      <a:headEnd type="none" w="med" len="med"/>
                      <a:tailEnd type="none" w="med" len="med"/>
                    </a:lnB>
                    <a:solidFill>
                      <a:srgbClr val="EEE7E8"/>
                    </a:solidFill>
                  </a:tcPr>
                </a:tc>
                <a:extLst>
                  <a:ext uri="{0D108BD9-81ED-4DB2-BD59-A6C34878D82A}">
                    <a16:rowId xmlns:a16="http://schemas.microsoft.com/office/drawing/2014/main" val="10001"/>
                  </a:ext>
                </a:extLst>
              </a:tr>
              <a:tr h="499972">
                <a:tc>
                  <a:txBody>
                    <a:bodyPr/>
                    <a:lstStyle/>
                    <a:p>
                      <a:pPr algn="r"/>
                      <a:r>
                        <a:rPr lang="en-US" sz="1600" b="1" dirty="0">
                          <a:solidFill>
                            <a:schemeClr val="bg1"/>
                          </a:solidFill>
                        </a:rPr>
                        <a:t>Age</a:t>
                      </a:r>
                    </a:p>
                  </a:txBody>
                  <a:tcPr marR="13716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r>
                        <a:rPr lang="en-US" sz="1400" b="0" dirty="0"/>
                        <a:t>Avg. = 40 years, 40% are 30 or younger</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BCBCE"/>
                    </a:solidFill>
                  </a:tcPr>
                </a:tc>
                <a:extLst>
                  <a:ext uri="{0D108BD9-81ED-4DB2-BD59-A6C34878D82A}">
                    <a16:rowId xmlns:a16="http://schemas.microsoft.com/office/drawing/2014/main" val="10002"/>
                  </a:ext>
                </a:extLst>
              </a:tr>
              <a:tr h="499972">
                <a:tc>
                  <a:txBody>
                    <a:bodyPr/>
                    <a:lstStyle/>
                    <a:p>
                      <a:pPr algn="r"/>
                      <a:r>
                        <a:rPr lang="en-US" sz="1600" b="1" dirty="0">
                          <a:solidFill>
                            <a:schemeClr val="bg1"/>
                          </a:solidFill>
                        </a:rPr>
                        <a:t>Race</a:t>
                      </a:r>
                    </a:p>
                  </a:txBody>
                  <a:tcPr marR="13716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r>
                        <a:rPr lang="en-US" sz="1400" b="0" dirty="0"/>
                        <a:t>Predominantly white Caucasian (82%)</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EE7E8"/>
                    </a:solidFill>
                  </a:tcPr>
                </a:tc>
                <a:extLst>
                  <a:ext uri="{0D108BD9-81ED-4DB2-BD59-A6C34878D82A}">
                    <a16:rowId xmlns:a16="http://schemas.microsoft.com/office/drawing/2014/main" val="10003"/>
                  </a:ext>
                </a:extLst>
              </a:tr>
              <a:tr h="518727">
                <a:tc>
                  <a:txBody>
                    <a:bodyPr/>
                    <a:lstStyle/>
                    <a:p>
                      <a:pPr algn="r"/>
                      <a:r>
                        <a:rPr lang="en-US" sz="1600" b="1" dirty="0">
                          <a:solidFill>
                            <a:schemeClr val="bg1"/>
                          </a:solidFill>
                        </a:rPr>
                        <a:t>Marital</a:t>
                      </a:r>
                    </a:p>
                  </a:txBody>
                  <a:tcPr marR="13716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r>
                        <a:rPr lang="en-US" sz="1400" b="0" dirty="0"/>
                        <a:t>68% single, 30% married</a:t>
                      </a:r>
                      <a:br>
                        <a:rPr lang="en-US" sz="1200" b="0" dirty="0"/>
                      </a:br>
                      <a:r>
                        <a:rPr lang="en-US" sz="1200" b="0" dirty="0"/>
                        <a:t>(no difference in gender distribution)</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BCBCE"/>
                    </a:solidFill>
                  </a:tcPr>
                </a:tc>
                <a:extLst>
                  <a:ext uri="{0D108BD9-81ED-4DB2-BD59-A6C34878D82A}">
                    <a16:rowId xmlns:a16="http://schemas.microsoft.com/office/drawing/2014/main" val="10004"/>
                  </a:ext>
                </a:extLst>
              </a:tr>
              <a:tr h="499972">
                <a:tc>
                  <a:txBody>
                    <a:bodyPr/>
                    <a:lstStyle/>
                    <a:p>
                      <a:pPr algn="r"/>
                      <a:r>
                        <a:rPr lang="en-US" sz="1600" b="1" dirty="0">
                          <a:solidFill>
                            <a:schemeClr val="bg1"/>
                          </a:solidFill>
                        </a:rPr>
                        <a:t>Vocation</a:t>
                      </a:r>
                    </a:p>
                  </a:txBody>
                  <a:tcPr marR="13716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r>
                        <a:rPr lang="en-US" sz="1400" b="0" dirty="0"/>
                        <a:t>70% lay, 23% priest, 8% deacon or  religious</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EE7E8"/>
                    </a:solidFill>
                  </a:tcPr>
                </a:tc>
                <a:extLst>
                  <a:ext uri="{0D108BD9-81ED-4DB2-BD59-A6C34878D82A}">
                    <a16:rowId xmlns:a16="http://schemas.microsoft.com/office/drawing/2014/main" val="10005"/>
                  </a:ext>
                </a:extLst>
              </a:tr>
            </a:tbl>
          </a:graphicData>
        </a:graphic>
      </p:graphicFrame>
      <p:graphicFrame>
        <p:nvGraphicFramePr>
          <p:cNvPr id="34" name="Table 33"/>
          <p:cNvGraphicFramePr>
            <a:graphicFrameLocks noGrp="1"/>
          </p:cNvGraphicFramePr>
          <p:nvPr>
            <p:extLst>
              <p:ext uri="{D42A27DB-BD31-4B8C-83A1-F6EECF244321}">
                <p14:modId xmlns:p14="http://schemas.microsoft.com/office/powerpoint/2010/main" val="1059996943"/>
              </p:ext>
            </p:extLst>
          </p:nvPr>
        </p:nvGraphicFramePr>
        <p:xfrm>
          <a:off x="4593175" y="2577837"/>
          <a:ext cx="3952241" cy="3054097"/>
        </p:xfrm>
        <a:graphic>
          <a:graphicData uri="http://schemas.openxmlformats.org/drawingml/2006/table">
            <a:tbl>
              <a:tblPr firstRow="1" bandRow="1">
                <a:tableStyleId>{21E4AEA4-8DFA-4A89-87EB-49C32662AFE0}</a:tableStyleId>
              </a:tblPr>
              <a:tblGrid>
                <a:gridCol w="1422401">
                  <a:extLst>
                    <a:ext uri="{9D8B030D-6E8A-4147-A177-3AD203B41FA5}">
                      <a16:colId xmlns:a16="http://schemas.microsoft.com/office/drawing/2014/main" val="20000"/>
                    </a:ext>
                  </a:extLst>
                </a:gridCol>
                <a:gridCol w="2529840">
                  <a:extLst>
                    <a:ext uri="{9D8B030D-6E8A-4147-A177-3AD203B41FA5}">
                      <a16:colId xmlns:a16="http://schemas.microsoft.com/office/drawing/2014/main" val="20001"/>
                    </a:ext>
                  </a:extLst>
                </a:gridCol>
              </a:tblGrid>
              <a:tr h="482858">
                <a:tc gridSpan="2">
                  <a:txBody>
                    <a:bodyPr/>
                    <a:lstStyle/>
                    <a:p>
                      <a:pPr algn="ctr"/>
                      <a:r>
                        <a:rPr lang="en-US" sz="1600" dirty="0"/>
                        <a:t>Work Summary</a:t>
                      </a:r>
                    </a:p>
                  </a:txBody>
                  <a:tcPr marR="137160" anchor="ctr">
                    <a:lnB w="12700" cap="flat" cmpd="sng" algn="ctr">
                      <a:noFill/>
                      <a:prstDash val="solid"/>
                      <a:round/>
                      <a:headEnd type="none" w="med" len="med"/>
                      <a:tailEnd type="none" w="med" len="med"/>
                    </a:lnB>
                  </a:tcPr>
                </a:tc>
                <a:tc hMerge="1">
                  <a:txBody>
                    <a:bodyPr/>
                    <a:lstStyle/>
                    <a:p>
                      <a:endParaRPr lang="en-US" sz="1400" b="0" dirty="0">
                        <a:solidFill>
                          <a:schemeClr val="tx1"/>
                        </a:solidFill>
                      </a:endParaRPr>
                    </a:p>
                  </a:txBody>
                  <a:tcPr anchor="ctr">
                    <a:lnB w="12700"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482858">
                <a:tc>
                  <a:txBody>
                    <a:bodyPr/>
                    <a:lstStyle/>
                    <a:p>
                      <a:pPr algn="r"/>
                      <a:r>
                        <a:rPr lang="en-US" sz="1600" b="1" dirty="0">
                          <a:solidFill>
                            <a:schemeClr val="bg1"/>
                          </a:solidFill>
                        </a:rPr>
                        <a:t>Full/part-time</a:t>
                      </a:r>
                    </a:p>
                  </a:txBody>
                  <a:tcPr marR="137160" anchor="ctr">
                    <a:lnT w="38100" cmpd="sng">
                      <a:noFill/>
                    </a:lnT>
                    <a:lnB w="12700" cap="flat" cmpd="sng" algn="ctr">
                      <a:noFill/>
                      <a:prstDash val="solid"/>
                      <a:round/>
                      <a:headEnd type="none" w="med" len="med"/>
                      <a:tailEnd type="none" w="med" len="med"/>
                    </a:lnB>
                    <a:solidFill>
                      <a:schemeClr val="accent2"/>
                    </a:solidFill>
                  </a:tcPr>
                </a:tc>
                <a:tc>
                  <a:txBody>
                    <a:bodyPr/>
                    <a:lstStyle/>
                    <a:p>
                      <a:r>
                        <a:rPr lang="en-US" sz="1400" b="0" dirty="0">
                          <a:solidFill>
                            <a:schemeClr val="tx1"/>
                          </a:solidFill>
                        </a:rPr>
                        <a:t>90% work full-time</a:t>
                      </a:r>
                    </a:p>
                  </a:txBody>
                  <a:tcPr anchor="ctr">
                    <a:lnT w="38100" cmpd="sng">
                      <a:noFill/>
                    </a:lnT>
                    <a:lnB w="12700" cap="flat" cmpd="sng" algn="ctr">
                      <a:noFill/>
                      <a:prstDash val="solid"/>
                      <a:round/>
                      <a:headEnd type="none" w="med" len="med"/>
                      <a:tailEnd type="none" w="med" len="med"/>
                    </a:lnB>
                    <a:solidFill>
                      <a:srgbClr val="EEE7E8"/>
                    </a:solidFill>
                  </a:tcPr>
                </a:tc>
                <a:extLst>
                  <a:ext uri="{0D108BD9-81ED-4DB2-BD59-A6C34878D82A}">
                    <a16:rowId xmlns:a16="http://schemas.microsoft.com/office/drawing/2014/main" val="10001"/>
                  </a:ext>
                </a:extLst>
              </a:tr>
              <a:tr h="1034992">
                <a:tc>
                  <a:txBody>
                    <a:bodyPr/>
                    <a:lstStyle/>
                    <a:p>
                      <a:pPr algn="r"/>
                      <a:r>
                        <a:rPr lang="en-US" sz="1600" b="1" dirty="0">
                          <a:solidFill>
                            <a:schemeClr val="bg1"/>
                          </a:solidFill>
                        </a:rPr>
                        <a:t>Hours worked</a:t>
                      </a:r>
                    </a:p>
                  </a:txBody>
                  <a:tcPr marR="13716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r>
                        <a:rPr lang="en-US" sz="1400" b="0" dirty="0"/>
                        <a:t>23% work &lt;40 hours</a:t>
                      </a:r>
                    </a:p>
                    <a:p>
                      <a:r>
                        <a:rPr lang="en-US" sz="1400" b="0" dirty="0"/>
                        <a:t>34% work 40-49 hours</a:t>
                      </a:r>
                    </a:p>
                    <a:p>
                      <a:r>
                        <a:rPr lang="en-US" sz="1400" b="0" dirty="0"/>
                        <a:t>27% work 50-59 hours</a:t>
                      </a:r>
                    </a:p>
                    <a:p>
                      <a:r>
                        <a:rPr lang="en-US" sz="1400" b="0" dirty="0"/>
                        <a:t>16% work 60+ hours</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BCBCE"/>
                    </a:solidFill>
                  </a:tcPr>
                </a:tc>
                <a:extLst>
                  <a:ext uri="{0D108BD9-81ED-4DB2-BD59-A6C34878D82A}">
                    <a16:rowId xmlns:a16="http://schemas.microsoft.com/office/drawing/2014/main" val="10002"/>
                  </a:ext>
                </a:extLst>
              </a:tr>
              <a:tr h="485813">
                <a:tc>
                  <a:txBody>
                    <a:bodyPr/>
                    <a:lstStyle/>
                    <a:p>
                      <a:pPr algn="r"/>
                      <a:r>
                        <a:rPr lang="en-US" sz="1600" b="1" dirty="0">
                          <a:solidFill>
                            <a:schemeClr val="bg1"/>
                          </a:solidFill>
                        </a:rPr>
                        <a:t>Roles</a:t>
                      </a:r>
                    </a:p>
                  </a:txBody>
                  <a:tcPr marR="13716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r>
                        <a:rPr lang="en-US" sz="1400" b="0" dirty="0"/>
                        <a:t>33%</a:t>
                      </a:r>
                      <a:r>
                        <a:rPr lang="en-US" sz="1400" b="0" baseline="0" dirty="0"/>
                        <a:t> have other roles</a:t>
                      </a:r>
                      <a:endParaRPr lang="en-US" sz="1400" b="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EE7E8"/>
                    </a:solidFill>
                  </a:tcPr>
                </a:tc>
                <a:extLst>
                  <a:ext uri="{0D108BD9-81ED-4DB2-BD59-A6C34878D82A}">
                    <a16:rowId xmlns:a16="http://schemas.microsoft.com/office/drawing/2014/main" val="10003"/>
                  </a:ext>
                </a:extLst>
              </a:tr>
              <a:tr h="567576">
                <a:tc>
                  <a:txBody>
                    <a:bodyPr/>
                    <a:lstStyle/>
                    <a:p>
                      <a:pPr algn="r"/>
                      <a:r>
                        <a:rPr lang="en-US" sz="1600" b="1" dirty="0">
                          <a:solidFill>
                            <a:schemeClr val="bg1"/>
                          </a:solidFill>
                        </a:rPr>
                        <a:t>Experience</a:t>
                      </a:r>
                    </a:p>
                  </a:txBody>
                  <a:tcPr marR="13716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r>
                        <a:rPr lang="en-US" sz="1400" b="0" dirty="0"/>
                        <a:t>Average</a:t>
                      </a:r>
                      <a:r>
                        <a:rPr lang="en-US" sz="1400" b="0" baseline="0" dirty="0"/>
                        <a:t> 7.1 years experience</a:t>
                      </a:r>
                    </a:p>
                    <a:p>
                      <a:r>
                        <a:rPr lang="en-US" sz="1400" b="0" baseline="0" dirty="0"/>
                        <a:t>Average 5.4 years in current role</a:t>
                      </a:r>
                      <a:endParaRPr lang="en-US" sz="1400" b="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BCBCE"/>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13813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6490010"/>
            <a:ext cx="9143999" cy="367990"/>
          </a:xfrm>
          <a:prstGeom prst="rect">
            <a:avLst/>
          </a:prstGeom>
          <a:solidFill>
            <a:srgbClr val="B2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5373384" y="6577570"/>
            <a:ext cx="3606230" cy="215444"/>
          </a:xfrm>
          <a:prstGeom prst="rect">
            <a:avLst/>
          </a:prstGeom>
          <a:noFill/>
        </p:spPr>
        <p:txBody>
          <a:bodyPr wrap="square" rtlCol="0">
            <a:spAutoFit/>
          </a:bodyPr>
          <a:lstStyle/>
          <a:p>
            <a:pPr algn="r"/>
            <a:fld id="{D87A6DA5-A49C-AE44-90B5-FA07B3D6FBAE}" type="slidenum">
              <a:rPr lang="en-US" sz="800" b="1" smtClean="0">
                <a:solidFill>
                  <a:schemeClr val="bg1"/>
                </a:solidFill>
                <a:latin typeface="Arial" charset="0"/>
                <a:ea typeface="Arial" charset="0"/>
                <a:cs typeface="Arial" charset="0"/>
              </a:rPr>
              <a:t>8</a:t>
            </a:fld>
            <a:endParaRPr lang="en-US" sz="800" b="1" dirty="0">
              <a:solidFill>
                <a:schemeClr val="bg1"/>
              </a:solidFill>
              <a:latin typeface="Arial" charset="0"/>
              <a:ea typeface="Arial" charset="0"/>
              <a:cs typeface="Arial" charset="0"/>
            </a:endParaRPr>
          </a:p>
        </p:txBody>
      </p:sp>
      <p:sp>
        <p:nvSpPr>
          <p:cNvPr id="16" name="TextBox 15"/>
          <p:cNvSpPr txBox="1"/>
          <p:nvPr/>
        </p:nvSpPr>
        <p:spPr>
          <a:xfrm>
            <a:off x="5373384" y="6577570"/>
            <a:ext cx="3606230" cy="215444"/>
          </a:xfrm>
          <a:prstGeom prst="rect">
            <a:avLst/>
          </a:prstGeom>
          <a:noFill/>
        </p:spPr>
        <p:txBody>
          <a:bodyPr wrap="square" rtlCol="0">
            <a:spAutoFit/>
          </a:bodyPr>
          <a:lstStyle/>
          <a:p>
            <a:pPr algn="r"/>
            <a:fld id="{6AA631CD-0ED6-5241-B04D-327E06B10D85}" type="slidenum">
              <a:rPr lang="en-US" sz="800" b="1">
                <a:solidFill>
                  <a:schemeClr val="bg1"/>
                </a:solidFill>
                <a:latin typeface="Arial" charset="0"/>
                <a:ea typeface="Arial" charset="0"/>
                <a:cs typeface="Arial" charset="0"/>
              </a:rPr>
              <a:t>8</a:t>
            </a:fld>
            <a:endParaRPr lang="en-US" sz="800" b="1" dirty="0">
              <a:solidFill>
                <a:schemeClr val="bg1"/>
              </a:solidFill>
              <a:latin typeface="Arial" charset="0"/>
              <a:ea typeface="Arial" charset="0"/>
              <a:cs typeface="Arial" charset="0"/>
            </a:endParaRPr>
          </a:p>
        </p:txBody>
      </p:sp>
      <p:sp>
        <p:nvSpPr>
          <p:cNvPr id="26" name="TextBox 25"/>
          <p:cNvSpPr txBox="1"/>
          <p:nvPr/>
        </p:nvSpPr>
        <p:spPr>
          <a:xfrm>
            <a:off x="381000" y="102742"/>
            <a:ext cx="8084906" cy="1078024"/>
          </a:xfrm>
          <a:prstGeom prst="rect">
            <a:avLst/>
          </a:prstGeom>
          <a:noFill/>
        </p:spPr>
        <p:txBody>
          <a:bodyPr wrap="square" rtlCol="0" anchor="b" anchorCtr="0">
            <a:normAutofit/>
          </a:bodyPr>
          <a:lstStyle/>
          <a:p>
            <a:r>
              <a:rPr lang="en-US" sz="2600" b="1" dirty="0">
                <a:solidFill>
                  <a:srgbClr val="B2005C"/>
                </a:solidFill>
                <a:latin typeface="Arial" charset="0"/>
                <a:ea typeface="Arial" charset="0"/>
                <a:cs typeface="Arial" charset="0"/>
              </a:rPr>
              <a:t>Our sampling of campus ministers represents a mix of different types of organizations.</a:t>
            </a:r>
          </a:p>
        </p:txBody>
      </p:sp>
      <p:sp>
        <p:nvSpPr>
          <p:cNvPr id="27" name="TextBox 26"/>
          <p:cNvSpPr txBox="1"/>
          <p:nvPr/>
        </p:nvSpPr>
        <p:spPr>
          <a:xfrm>
            <a:off x="381000" y="1401593"/>
            <a:ext cx="7877810" cy="307777"/>
          </a:xfrm>
          <a:prstGeom prst="rect">
            <a:avLst/>
          </a:prstGeom>
          <a:noFill/>
        </p:spPr>
        <p:txBody>
          <a:bodyPr wrap="square" rtlCol="0">
            <a:spAutoFit/>
          </a:bodyPr>
          <a:lstStyle/>
          <a:p>
            <a:r>
              <a:rPr lang="en-US" sz="1400" b="1" dirty="0"/>
              <a:t>Campus Ministers: Organization Type of Ministry</a:t>
            </a:r>
          </a:p>
        </p:txBody>
      </p:sp>
      <p:sp>
        <p:nvSpPr>
          <p:cNvPr id="24" name="TextBox 23"/>
          <p:cNvSpPr txBox="1"/>
          <p:nvPr/>
        </p:nvSpPr>
        <p:spPr>
          <a:xfrm>
            <a:off x="44346" y="6566283"/>
            <a:ext cx="3606230" cy="215444"/>
          </a:xfrm>
          <a:prstGeom prst="rect">
            <a:avLst/>
          </a:prstGeom>
          <a:noFill/>
        </p:spPr>
        <p:txBody>
          <a:bodyPr wrap="square" rtlCol="0">
            <a:spAutoFit/>
          </a:bodyPr>
          <a:lstStyle/>
          <a:p>
            <a:r>
              <a:rPr lang="en-US" sz="800" b="1" dirty="0">
                <a:solidFill>
                  <a:schemeClr val="bg1"/>
                </a:solidFill>
                <a:latin typeface="Arial" charset="0"/>
                <a:ea typeface="Arial" charset="0"/>
                <a:cs typeface="Arial" charset="0"/>
              </a:rPr>
              <a:t>Campus Ministers: State of Ministry</a:t>
            </a:r>
          </a:p>
        </p:txBody>
      </p:sp>
      <p:sp>
        <p:nvSpPr>
          <p:cNvPr id="28" name="TextBox 27"/>
          <p:cNvSpPr txBox="1"/>
          <p:nvPr/>
        </p:nvSpPr>
        <p:spPr>
          <a:xfrm>
            <a:off x="8139953" y="6260866"/>
            <a:ext cx="1004046" cy="230832"/>
          </a:xfrm>
          <a:prstGeom prst="rect">
            <a:avLst/>
          </a:prstGeom>
          <a:noFill/>
        </p:spPr>
        <p:txBody>
          <a:bodyPr wrap="square" rtlCol="0">
            <a:spAutoFit/>
          </a:bodyPr>
          <a:lstStyle/>
          <a:p>
            <a:pPr marL="409575" indent="-409575" algn="r"/>
            <a:r>
              <a:rPr lang="en-US" sz="900" dirty="0"/>
              <a:t>n=1,043</a:t>
            </a:r>
          </a:p>
        </p:txBody>
      </p:sp>
      <p:graphicFrame>
        <p:nvGraphicFramePr>
          <p:cNvPr id="10" name="Chart 9"/>
          <p:cNvGraphicFramePr/>
          <p:nvPr>
            <p:extLst>
              <p:ext uri="{D42A27DB-BD31-4B8C-83A1-F6EECF244321}">
                <p14:modId xmlns:p14="http://schemas.microsoft.com/office/powerpoint/2010/main" val="2233489828"/>
              </p:ext>
            </p:extLst>
          </p:nvPr>
        </p:nvGraphicFramePr>
        <p:xfrm>
          <a:off x="2450914" y="2061226"/>
          <a:ext cx="4250267"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4874145" y="3322120"/>
            <a:ext cx="1052917" cy="523220"/>
          </a:xfrm>
          <a:prstGeom prst="rect">
            <a:avLst/>
          </a:prstGeom>
          <a:noFill/>
        </p:spPr>
        <p:txBody>
          <a:bodyPr wrap="none" lIns="0" rIns="0" rtlCol="0">
            <a:spAutoFit/>
          </a:bodyPr>
          <a:lstStyle/>
          <a:p>
            <a:r>
              <a:rPr lang="en-US" sz="1600" dirty="0">
                <a:solidFill>
                  <a:schemeClr val="bg1"/>
                </a:solidFill>
              </a:rPr>
              <a:t>Office-based</a:t>
            </a:r>
          </a:p>
          <a:p>
            <a:pPr algn="ctr"/>
            <a:r>
              <a:rPr lang="en-US" sz="1200" dirty="0">
                <a:solidFill>
                  <a:schemeClr val="bg1"/>
                </a:solidFill>
              </a:rPr>
              <a:t>(32%)</a:t>
            </a:r>
          </a:p>
        </p:txBody>
      </p:sp>
      <p:sp>
        <p:nvSpPr>
          <p:cNvPr id="12" name="TextBox 11"/>
          <p:cNvSpPr txBox="1"/>
          <p:nvPr/>
        </p:nvSpPr>
        <p:spPr>
          <a:xfrm>
            <a:off x="2925411" y="3451088"/>
            <a:ext cx="1063304" cy="523220"/>
          </a:xfrm>
          <a:prstGeom prst="rect">
            <a:avLst/>
          </a:prstGeom>
          <a:noFill/>
        </p:spPr>
        <p:txBody>
          <a:bodyPr wrap="none" lIns="0" rIns="0" rtlCol="0">
            <a:spAutoFit/>
          </a:bodyPr>
          <a:lstStyle/>
          <a:p>
            <a:r>
              <a:rPr lang="en-US" sz="1600" dirty="0">
                <a:solidFill>
                  <a:schemeClr val="bg1"/>
                </a:solidFill>
              </a:rPr>
              <a:t>Parish-based</a:t>
            </a:r>
          </a:p>
          <a:p>
            <a:pPr algn="ctr"/>
            <a:r>
              <a:rPr lang="en-US" sz="1200" dirty="0">
                <a:solidFill>
                  <a:schemeClr val="bg1"/>
                </a:solidFill>
              </a:rPr>
              <a:t>(14%)</a:t>
            </a:r>
          </a:p>
        </p:txBody>
      </p:sp>
      <p:sp>
        <p:nvSpPr>
          <p:cNvPr id="13" name="TextBox 12"/>
          <p:cNvSpPr txBox="1"/>
          <p:nvPr/>
        </p:nvSpPr>
        <p:spPr>
          <a:xfrm>
            <a:off x="3482418" y="2521230"/>
            <a:ext cx="654369" cy="430887"/>
          </a:xfrm>
          <a:prstGeom prst="rect">
            <a:avLst/>
          </a:prstGeom>
          <a:noFill/>
        </p:spPr>
        <p:txBody>
          <a:bodyPr wrap="square" lIns="0" rIns="0" rtlCol="0">
            <a:spAutoFit/>
          </a:bodyPr>
          <a:lstStyle/>
          <a:p>
            <a:pPr algn="ctr"/>
            <a:r>
              <a:rPr lang="en-US" sz="1100" dirty="0">
                <a:solidFill>
                  <a:schemeClr val="bg1"/>
                </a:solidFill>
              </a:rPr>
              <a:t>Diocesan</a:t>
            </a:r>
          </a:p>
          <a:p>
            <a:pPr algn="ctr"/>
            <a:r>
              <a:rPr lang="en-US" sz="1100" dirty="0">
                <a:solidFill>
                  <a:schemeClr val="bg1"/>
                </a:solidFill>
              </a:rPr>
              <a:t>(6%)</a:t>
            </a:r>
          </a:p>
        </p:txBody>
      </p:sp>
      <p:sp>
        <p:nvSpPr>
          <p:cNvPr id="14" name="TextBox 13"/>
          <p:cNvSpPr txBox="1"/>
          <p:nvPr/>
        </p:nvSpPr>
        <p:spPr>
          <a:xfrm>
            <a:off x="4597173" y="4778539"/>
            <a:ext cx="908134" cy="523220"/>
          </a:xfrm>
          <a:prstGeom prst="rect">
            <a:avLst/>
          </a:prstGeom>
          <a:noFill/>
        </p:spPr>
        <p:txBody>
          <a:bodyPr wrap="none" lIns="0" rIns="0" rtlCol="0">
            <a:spAutoFit/>
          </a:bodyPr>
          <a:lstStyle/>
          <a:p>
            <a:r>
              <a:rPr lang="en-US" sz="1600" dirty="0">
                <a:solidFill>
                  <a:schemeClr val="bg1"/>
                </a:solidFill>
              </a:rPr>
              <a:t>Missionary</a:t>
            </a:r>
          </a:p>
          <a:p>
            <a:pPr algn="ctr"/>
            <a:r>
              <a:rPr lang="en-US" sz="1200" dirty="0">
                <a:solidFill>
                  <a:schemeClr val="bg1"/>
                </a:solidFill>
              </a:rPr>
              <a:t>(24%)</a:t>
            </a:r>
          </a:p>
        </p:txBody>
      </p:sp>
      <p:sp>
        <p:nvSpPr>
          <p:cNvPr id="15" name="TextBox 14"/>
          <p:cNvSpPr txBox="1"/>
          <p:nvPr/>
        </p:nvSpPr>
        <p:spPr>
          <a:xfrm>
            <a:off x="3019407" y="4290760"/>
            <a:ext cx="1275029" cy="769441"/>
          </a:xfrm>
          <a:prstGeom prst="rect">
            <a:avLst/>
          </a:prstGeom>
          <a:noFill/>
        </p:spPr>
        <p:txBody>
          <a:bodyPr wrap="none" lIns="0" rIns="0" rtlCol="0">
            <a:spAutoFit/>
          </a:bodyPr>
          <a:lstStyle/>
          <a:p>
            <a:pPr algn="ctr"/>
            <a:r>
              <a:rPr lang="en-US" sz="1600" dirty="0">
                <a:solidFill>
                  <a:schemeClr val="bg1"/>
                </a:solidFill>
              </a:rPr>
              <a:t>Newman/</a:t>
            </a:r>
            <a:br>
              <a:rPr lang="en-US" sz="1600" dirty="0">
                <a:solidFill>
                  <a:schemeClr val="bg1"/>
                </a:solidFill>
              </a:rPr>
            </a:br>
            <a:r>
              <a:rPr lang="en-US" sz="1600" dirty="0">
                <a:solidFill>
                  <a:schemeClr val="bg1"/>
                </a:solidFill>
              </a:rPr>
              <a:t>Catholic Center</a:t>
            </a:r>
          </a:p>
          <a:p>
            <a:pPr algn="ctr"/>
            <a:r>
              <a:rPr lang="en-US" sz="1200" dirty="0">
                <a:solidFill>
                  <a:schemeClr val="bg1"/>
                </a:solidFill>
              </a:rPr>
              <a:t>(20%)</a:t>
            </a:r>
          </a:p>
        </p:txBody>
      </p:sp>
      <p:sp>
        <p:nvSpPr>
          <p:cNvPr id="17" name="TextBox 16"/>
          <p:cNvSpPr txBox="1"/>
          <p:nvPr/>
        </p:nvSpPr>
        <p:spPr>
          <a:xfrm>
            <a:off x="4102423" y="2270271"/>
            <a:ext cx="462950" cy="430887"/>
          </a:xfrm>
          <a:prstGeom prst="rect">
            <a:avLst/>
          </a:prstGeom>
          <a:noFill/>
        </p:spPr>
        <p:txBody>
          <a:bodyPr wrap="square" lIns="0" rIns="0" rtlCol="0">
            <a:spAutoFit/>
          </a:bodyPr>
          <a:lstStyle/>
          <a:p>
            <a:pPr algn="ctr"/>
            <a:r>
              <a:rPr lang="en-US" sz="1100" dirty="0">
                <a:solidFill>
                  <a:schemeClr val="bg1"/>
                </a:solidFill>
              </a:rPr>
              <a:t>Other</a:t>
            </a:r>
          </a:p>
          <a:p>
            <a:pPr algn="ctr"/>
            <a:r>
              <a:rPr lang="en-US" sz="1100" dirty="0">
                <a:solidFill>
                  <a:schemeClr val="bg1"/>
                </a:solidFill>
              </a:rPr>
              <a:t>(5%)</a:t>
            </a:r>
          </a:p>
        </p:txBody>
      </p:sp>
      <p:sp>
        <p:nvSpPr>
          <p:cNvPr id="18" name="TextBox 17"/>
          <p:cNvSpPr txBox="1"/>
          <p:nvPr/>
        </p:nvSpPr>
        <p:spPr>
          <a:xfrm>
            <a:off x="0" y="6249586"/>
            <a:ext cx="7022353" cy="230832"/>
          </a:xfrm>
          <a:prstGeom prst="rect">
            <a:avLst/>
          </a:prstGeom>
          <a:noFill/>
        </p:spPr>
        <p:txBody>
          <a:bodyPr wrap="square" rtlCol="0">
            <a:spAutoFit/>
          </a:bodyPr>
          <a:lstStyle/>
          <a:p>
            <a:pPr marL="230188" indent="-230188"/>
            <a:r>
              <a:rPr lang="en-US" sz="900" dirty="0"/>
              <a:t>Q6	Which best describes your campus ministry?</a:t>
            </a:r>
          </a:p>
        </p:txBody>
      </p:sp>
    </p:spTree>
    <p:extLst>
      <p:ext uri="{BB962C8B-B14F-4D97-AF65-F5344CB8AC3E}">
        <p14:creationId xmlns:p14="http://schemas.microsoft.com/office/powerpoint/2010/main" val="624889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6490010"/>
            <a:ext cx="9143999" cy="367990"/>
          </a:xfrm>
          <a:prstGeom prst="rect">
            <a:avLst/>
          </a:prstGeom>
          <a:solidFill>
            <a:srgbClr val="B2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5373384" y="6577570"/>
            <a:ext cx="3606230" cy="215444"/>
          </a:xfrm>
          <a:prstGeom prst="rect">
            <a:avLst/>
          </a:prstGeom>
          <a:noFill/>
        </p:spPr>
        <p:txBody>
          <a:bodyPr wrap="square" rtlCol="0">
            <a:spAutoFit/>
          </a:bodyPr>
          <a:lstStyle/>
          <a:p>
            <a:pPr algn="r"/>
            <a:fld id="{D87A6DA5-A49C-AE44-90B5-FA07B3D6FBAE}" type="slidenum">
              <a:rPr lang="en-US" sz="800" b="1" smtClean="0">
                <a:solidFill>
                  <a:schemeClr val="bg1"/>
                </a:solidFill>
                <a:latin typeface="Arial" charset="0"/>
                <a:ea typeface="Arial" charset="0"/>
                <a:cs typeface="Arial" charset="0"/>
              </a:rPr>
              <a:t>9</a:t>
            </a:fld>
            <a:endParaRPr lang="en-US" sz="800" b="1" dirty="0">
              <a:solidFill>
                <a:schemeClr val="bg1"/>
              </a:solidFill>
              <a:latin typeface="Arial" charset="0"/>
              <a:ea typeface="Arial" charset="0"/>
              <a:cs typeface="Arial" charset="0"/>
            </a:endParaRPr>
          </a:p>
        </p:txBody>
      </p:sp>
      <p:sp>
        <p:nvSpPr>
          <p:cNvPr id="16" name="TextBox 15"/>
          <p:cNvSpPr txBox="1"/>
          <p:nvPr/>
        </p:nvSpPr>
        <p:spPr>
          <a:xfrm>
            <a:off x="5373384" y="6577570"/>
            <a:ext cx="3606230" cy="215444"/>
          </a:xfrm>
          <a:prstGeom prst="rect">
            <a:avLst/>
          </a:prstGeom>
          <a:noFill/>
        </p:spPr>
        <p:txBody>
          <a:bodyPr wrap="square" rtlCol="0">
            <a:spAutoFit/>
          </a:bodyPr>
          <a:lstStyle/>
          <a:p>
            <a:pPr algn="r"/>
            <a:fld id="{6AA631CD-0ED6-5241-B04D-327E06B10D85}" type="slidenum">
              <a:rPr lang="en-US" sz="800" b="1">
                <a:solidFill>
                  <a:schemeClr val="bg1"/>
                </a:solidFill>
                <a:latin typeface="Arial" charset="0"/>
                <a:ea typeface="Arial" charset="0"/>
                <a:cs typeface="Arial" charset="0"/>
              </a:rPr>
              <a:t>9</a:t>
            </a:fld>
            <a:endParaRPr lang="en-US" sz="800" b="1" dirty="0">
              <a:solidFill>
                <a:schemeClr val="bg1"/>
              </a:solidFill>
              <a:latin typeface="Arial" charset="0"/>
              <a:ea typeface="Arial" charset="0"/>
              <a:cs typeface="Arial" charset="0"/>
            </a:endParaRPr>
          </a:p>
        </p:txBody>
      </p:sp>
      <p:sp>
        <p:nvSpPr>
          <p:cNvPr id="26" name="TextBox 25"/>
          <p:cNvSpPr txBox="1"/>
          <p:nvPr/>
        </p:nvSpPr>
        <p:spPr>
          <a:xfrm>
            <a:off x="381000" y="102742"/>
            <a:ext cx="8084906" cy="1078024"/>
          </a:xfrm>
          <a:prstGeom prst="rect">
            <a:avLst/>
          </a:prstGeom>
          <a:noFill/>
        </p:spPr>
        <p:txBody>
          <a:bodyPr wrap="square" rtlCol="0" anchor="b" anchorCtr="0">
            <a:normAutofit fontScale="85000" lnSpcReduction="10000"/>
          </a:bodyPr>
          <a:lstStyle/>
          <a:p>
            <a:r>
              <a:rPr lang="en-US" sz="2600" b="1" dirty="0">
                <a:solidFill>
                  <a:srgbClr val="B2005C"/>
                </a:solidFill>
                <a:latin typeface="Arial" charset="0"/>
                <a:ea typeface="Arial" charset="0"/>
                <a:cs typeface="Arial" charset="0"/>
              </a:rPr>
              <a:t>A number of items differ substantially by type of ministry, suggesting that advanced analytics will show this to be a key driver of differences in other survey questions.</a:t>
            </a:r>
          </a:p>
        </p:txBody>
      </p:sp>
      <p:sp>
        <p:nvSpPr>
          <p:cNvPr id="27" name="TextBox 26"/>
          <p:cNvSpPr txBox="1"/>
          <p:nvPr/>
        </p:nvSpPr>
        <p:spPr>
          <a:xfrm>
            <a:off x="381000" y="1401593"/>
            <a:ext cx="7877810" cy="307777"/>
          </a:xfrm>
          <a:prstGeom prst="rect">
            <a:avLst/>
          </a:prstGeom>
          <a:noFill/>
        </p:spPr>
        <p:txBody>
          <a:bodyPr wrap="square" rtlCol="0">
            <a:spAutoFit/>
          </a:bodyPr>
          <a:lstStyle/>
          <a:p>
            <a:r>
              <a:rPr lang="en-US" sz="1400" b="1" dirty="0"/>
              <a:t>Campus Ministers: Organization Type of Ministry</a:t>
            </a:r>
          </a:p>
        </p:txBody>
      </p:sp>
      <p:sp>
        <p:nvSpPr>
          <p:cNvPr id="24" name="TextBox 23"/>
          <p:cNvSpPr txBox="1"/>
          <p:nvPr/>
        </p:nvSpPr>
        <p:spPr>
          <a:xfrm>
            <a:off x="44346" y="6566283"/>
            <a:ext cx="3606230" cy="215444"/>
          </a:xfrm>
          <a:prstGeom prst="rect">
            <a:avLst/>
          </a:prstGeom>
          <a:noFill/>
        </p:spPr>
        <p:txBody>
          <a:bodyPr wrap="square" rtlCol="0">
            <a:spAutoFit/>
          </a:bodyPr>
          <a:lstStyle/>
          <a:p>
            <a:r>
              <a:rPr lang="en-US" sz="800" b="1" dirty="0">
                <a:solidFill>
                  <a:schemeClr val="bg1"/>
                </a:solidFill>
                <a:latin typeface="Arial" charset="0"/>
                <a:ea typeface="Arial" charset="0"/>
                <a:cs typeface="Arial" charset="0"/>
              </a:rPr>
              <a:t>Campus Ministers: State of Ministry</a:t>
            </a:r>
          </a:p>
        </p:txBody>
      </p:sp>
      <p:graphicFrame>
        <p:nvGraphicFramePr>
          <p:cNvPr id="20" name="Table 19"/>
          <p:cNvGraphicFramePr>
            <a:graphicFrameLocks noGrp="1"/>
          </p:cNvGraphicFramePr>
          <p:nvPr>
            <p:extLst>
              <p:ext uri="{D42A27DB-BD31-4B8C-83A1-F6EECF244321}">
                <p14:modId xmlns:p14="http://schemas.microsoft.com/office/powerpoint/2010/main" val="402205717"/>
              </p:ext>
            </p:extLst>
          </p:nvPr>
        </p:nvGraphicFramePr>
        <p:xfrm>
          <a:off x="1549820" y="1836592"/>
          <a:ext cx="6344786" cy="1499631"/>
        </p:xfrm>
        <a:graphic>
          <a:graphicData uri="http://schemas.openxmlformats.org/drawingml/2006/table">
            <a:tbl>
              <a:tblPr firstRow="1" bandRow="1">
                <a:tableStyleId>{21E4AEA4-8DFA-4A89-87EB-49C32662AFE0}</a:tableStyleId>
              </a:tblPr>
              <a:tblGrid>
                <a:gridCol w="1446783">
                  <a:extLst>
                    <a:ext uri="{9D8B030D-6E8A-4147-A177-3AD203B41FA5}">
                      <a16:colId xmlns:a16="http://schemas.microsoft.com/office/drawing/2014/main" val="20000"/>
                    </a:ext>
                  </a:extLst>
                </a:gridCol>
                <a:gridCol w="1170830">
                  <a:extLst>
                    <a:ext uri="{9D8B030D-6E8A-4147-A177-3AD203B41FA5}">
                      <a16:colId xmlns:a16="http://schemas.microsoft.com/office/drawing/2014/main" val="20001"/>
                    </a:ext>
                  </a:extLst>
                </a:gridCol>
                <a:gridCol w="1242391">
                  <a:extLst>
                    <a:ext uri="{9D8B030D-6E8A-4147-A177-3AD203B41FA5}">
                      <a16:colId xmlns:a16="http://schemas.microsoft.com/office/drawing/2014/main" val="20002"/>
                    </a:ext>
                  </a:extLst>
                </a:gridCol>
                <a:gridCol w="1242391">
                  <a:extLst>
                    <a:ext uri="{9D8B030D-6E8A-4147-A177-3AD203B41FA5}">
                      <a16:colId xmlns:a16="http://schemas.microsoft.com/office/drawing/2014/main" val="20003"/>
                    </a:ext>
                  </a:extLst>
                </a:gridCol>
                <a:gridCol w="1242391">
                  <a:extLst>
                    <a:ext uri="{9D8B030D-6E8A-4147-A177-3AD203B41FA5}">
                      <a16:colId xmlns:a16="http://schemas.microsoft.com/office/drawing/2014/main" val="20004"/>
                    </a:ext>
                  </a:extLst>
                </a:gridCol>
              </a:tblGrid>
              <a:tr h="429806">
                <a:tc>
                  <a:txBody>
                    <a:bodyPr/>
                    <a:lstStyle/>
                    <a:p>
                      <a:pPr algn="r"/>
                      <a:endParaRPr lang="en-US" sz="1600" b="1" dirty="0">
                        <a:solidFill>
                          <a:schemeClr val="bg1"/>
                        </a:solidFill>
                      </a:endParaRPr>
                    </a:p>
                  </a:txBody>
                  <a:tcPr marR="137160" anchor="ctr">
                    <a:lnT w="38100" cmpd="sng">
                      <a:noFill/>
                    </a:lnT>
                    <a:lnB w="12700" cap="flat" cmpd="sng" algn="ctr">
                      <a:noFill/>
                      <a:prstDash val="solid"/>
                      <a:round/>
                      <a:headEnd type="none" w="med" len="med"/>
                      <a:tailEnd type="none" w="med" len="med"/>
                    </a:lnB>
                    <a:solidFill>
                      <a:schemeClr val="bg1"/>
                    </a:solidFill>
                  </a:tcPr>
                </a:tc>
                <a:tc>
                  <a:txBody>
                    <a:bodyPr/>
                    <a:lstStyle/>
                    <a:p>
                      <a:pPr algn="ctr"/>
                      <a:r>
                        <a:rPr lang="en-US" sz="1400" b="1" dirty="0">
                          <a:solidFill>
                            <a:schemeClr val="bg1"/>
                          </a:solidFill>
                        </a:rPr>
                        <a:t>Parish-based</a:t>
                      </a:r>
                    </a:p>
                  </a:txBody>
                  <a:tcPr anchor="b">
                    <a:lnT w="38100" cmpd="sng">
                      <a:noFill/>
                    </a:lnT>
                    <a:lnB w="12700" cap="flat" cmpd="sng" algn="ctr">
                      <a:noFill/>
                      <a:prstDash val="solid"/>
                      <a:round/>
                      <a:headEnd type="none" w="med" len="med"/>
                      <a:tailEnd type="none" w="med" len="med"/>
                    </a:lnB>
                    <a:solidFill>
                      <a:schemeClr val="accent2"/>
                    </a:solidFill>
                  </a:tcPr>
                </a:tc>
                <a:tc>
                  <a:txBody>
                    <a:bodyPr/>
                    <a:lstStyle/>
                    <a:p>
                      <a:pPr algn="ctr"/>
                      <a:r>
                        <a:rPr lang="en-US" sz="1400" b="1" dirty="0">
                          <a:solidFill>
                            <a:schemeClr val="bg1"/>
                          </a:solidFill>
                        </a:rPr>
                        <a:t>Office-based</a:t>
                      </a:r>
                    </a:p>
                  </a:txBody>
                  <a:tcPr anchor="b">
                    <a:lnT w="38100" cmpd="sng">
                      <a:noFill/>
                    </a:lnT>
                    <a:lnB w="12700" cap="flat" cmpd="sng" algn="ctr">
                      <a:noFill/>
                      <a:prstDash val="solid"/>
                      <a:round/>
                      <a:headEnd type="none" w="med" len="med"/>
                      <a:tailEnd type="none" w="med" len="med"/>
                    </a:lnB>
                    <a:solidFill>
                      <a:schemeClr val="accent2"/>
                    </a:solidFill>
                  </a:tcPr>
                </a:tc>
                <a:tc>
                  <a:txBody>
                    <a:bodyPr/>
                    <a:lstStyle/>
                    <a:p>
                      <a:pPr algn="ctr"/>
                      <a:r>
                        <a:rPr lang="en-US" sz="1400" b="1" dirty="0">
                          <a:solidFill>
                            <a:schemeClr val="bg1"/>
                          </a:solidFill>
                        </a:rPr>
                        <a:t>Newman/ Catholic Center</a:t>
                      </a:r>
                    </a:p>
                  </a:txBody>
                  <a:tcPr marL="45720" marR="45720" anchor="b">
                    <a:lnT w="38100" cmpd="sng">
                      <a:noFill/>
                    </a:lnT>
                    <a:lnB w="12700" cap="flat" cmpd="sng" algn="ctr">
                      <a:noFill/>
                      <a:prstDash val="solid"/>
                      <a:round/>
                      <a:headEnd type="none" w="med" len="med"/>
                      <a:tailEnd type="none" w="med" len="med"/>
                    </a:lnB>
                    <a:solidFill>
                      <a:schemeClr val="accent2"/>
                    </a:solidFill>
                  </a:tcPr>
                </a:tc>
                <a:tc>
                  <a:txBody>
                    <a:bodyPr/>
                    <a:lstStyle/>
                    <a:p>
                      <a:pPr algn="ctr"/>
                      <a:r>
                        <a:rPr lang="en-US" sz="1400" b="1" dirty="0">
                          <a:solidFill>
                            <a:schemeClr val="bg1"/>
                          </a:solidFill>
                        </a:rPr>
                        <a:t>Missionary</a:t>
                      </a:r>
                    </a:p>
                  </a:txBody>
                  <a:tcPr anchor="b">
                    <a:lnT w="38100" cmpd="sng">
                      <a:noFill/>
                    </a:lnT>
                    <a:lnB w="12700"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327157">
                <a:tc>
                  <a:txBody>
                    <a:bodyPr/>
                    <a:lstStyle/>
                    <a:p>
                      <a:pPr algn="r"/>
                      <a:r>
                        <a:rPr lang="en-US" sz="1500" b="1" dirty="0">
                          <a:solidFill>
                            <a:schemeClr val="bg1"/>
                          </a:solidFill>
                        </a:rPr>
                        <a:t>Public 4 year</a:t>
                      </a:r>
                    </a:p>
                  </a:txBody>
                  <a:tcPr marR="13716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pPr algn="ctr"/>
                      <a:r>
                        <a:rPr lang="en-US" sz="1400" b="0" dirty="0"/>
                        <a:t>80%</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BCBCE"/>
                    </a:solidFill>
                  </a:tcPr>
                </a:tc>
                <a:tc>
                  <a:txBody>
                    <a:bodyPr/>
                    <a:lstStyle/>
                    <a:p>
                      <a:pPr algn="ctr"/>
                      <a:r>
                        <a:rPr lang="en-US" sz="1400" b="0" dirty="0"/>
                        <a:t>5%</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BCBCE"/>
                    </a:solidFill>
                  </a:tcPr>
                </a:tc>
                <a:tc>
                  <a:txBody>
                    <a:bodyPr/>
                    <a:lstStyle/>
                    <a:p>
                      <a:pPr algn="ctr"/>
                      <a:r>
                        <a:rPr lang="en-US" sz="1400" b="0" dirty="0"/>
                        <a:t>81%</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BCBCE"/>
                    </a:solidFill>
                  </a:tcPr>
                </a:tc>
                <a:tc>
                  <a:txBody>
                    <a:bodyPr/>
                    <a:lstStyle/>
                    <a:p>
                      <a:pPr algn="ctr"/>
                      <a:r>
                        <a:rPr lang="en-US" sz="1400" b="0" dirty="0"/>
                        <a:t>76%</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BCBCE"/>
                    </a:solidFill>
                  </a:tcPr>
                </a:tc>
                <a:extLst>
                  <a:ext uri="{0D108BD9-81ED-4DB2-BD59-A6C34878D82A}">
                    <a16:rowId xmlns:a16="http://schemas.microsoft.com/office/drawing/2014/main" val="10001"/>
                  </a:ext>
                </a:extLst>
              </a:tr>
              <a:tr h="327157">
                <a:tc>
                  <a:txBody>
                    <a:bodyPr/>
                    <a:lstStyle/>
                    <a:p>
                      <a:pPr algn="r"/>
                      <a:r>
                        <a:rPr lang="en-US" sz="1500" b="1" dirty="0">
                          <a:solidFill>
                            <a:schemeClr val="bg1"/>
                          </a:solidFill>
                        </a:rPr>
                        <a:t>Catholic</a:t>
                      </a:r>
                    </a:p>
                  </a:txBody>
                  <a:tcPr marR="13716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pPr algn="ctr"/>
                      <a:r>
                        <a:rPr lang="en-US" sz="1400" b="0" dirty="0"/>
                        <a:t>2%</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EE7E8"/>
                    </a:solidFill>
                  </a:tcPr>
                </a:tc>
                <a:tc>
                  <a:txBody>
                    <a:bodyPr/>
                    <a:lstStyle/>
                    <a:p>
                      <a:pPr algn="ctr"/>
                      <a:r>
                        <a:rPr lang="en-US" sz="1400" b="0" dirty="0"/>
                        <a:t>85%</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EE7E8"/>
                    </a:solidFill>
                  </a:tcPr>
                </a:tc>
                <a:tc>
                  <a:txBody>
                    <a:bodyPr/>
                    <a:lstStyle/>
                    <a:p>
                      <a:pPr algn="ctr"/>
                      <a:r>
                        <a:rPr lang="en-US" sz="1400" b="0" dirty="0"/>
                        <a:t>&lt;1%</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EE7E8"/>
                    </a:solidFill>
                  </a:tcPr>
                </a:tc>
                <a:tc>
                  <a:txBody>
                    <a:bodyPr/>
                    <a:lstStyle/>
                    <a:p>
                      <a:pPr algn="ctr"/>
                      <a:r>
                        <a:rPr lang="en-US" sz="1400" b="0" dirty="0"/>
                        <a:t>12%</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EE7E8"/>
                    </a:solidFill>
                  </a:tcPr>
                </a:tc>
                <a:extLst>
                  <a:ext uri="{0D108BD9-81ED-4DB2-BD59-A6C34878D82A}">
                    <a16:rowId xmlns:a16="http://schemas.microsoft.com/office/drawing/2014/main" val="10002"/>
                  </a:ext>
                </a:extLst>
              </a:tr>
              <a:tr h="327157">
                <a:tc>
                  <a:txBody>
                    <a:bodyPr/>
                    <a:lstStyle/>
                    <a:p>
                      <a:pPr algn="r"/>
                      <a:r>
                        <a:rPr lang="en-US" sz="1500" b="1" dirty="0">
                          <a:solidFill>
                            <a:schemeClr val="bg1"/>
                          </a:solidFill>
                        </a:rPr>
                        <a:t>Private</a:t>
                      </a:r>
                    </a:p>
                  </a:txBody>
                  <a:tcPr marR="13716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pPr algn="ctr"/>
                      <a:r>
                        <a:rPr lang="en-US" sz="1400" b="0" dirty="0"/>
                        <a:t>15%</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BCBCE"/>
                    </a:solidFill>
                  </a:tcPr>
                </a:tc>
                <a:tc>
                  <a:txBody>
                    <a:bodyPr/>
                    <a:lstStyle/>
                    <a:p>
                      <a:pPr algn="ctr"/>
                      <a:r>
                        <a:rPr lang="en-US" sz="1400" b="0" dirty="0"/>
                        <a:t>10%</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BCBCE"/>
                    </a:solidFill>
                  </a:tcPr>
                </a:tc>
                <a:tc>
                  <a:txBody>
                    <a:bodyPr/>
                    <a:lstStyle/>
                    <a:p>
                      <a:pPr algn="ctr"/>
                      <a:r>
                        <a:rPr lang="en-US" sz="1400" b="0" dirty="0"/>
                        <a:t>17%</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BCBCE"/>
                    </a:solidFill>
                  </a:tcPr>
                </a:tc>
                <a:tc>
                  <a:txBody>
                    <a:bodyPr/>
                    <a:lstStyle/>
                    <a:p>
                      <a:pPr algn="ctr"/>
                      <a:r>
                        <a:rPr lang="en-US" sz="1400" b="0" dirty="0"/>
                        <a:t>12%</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BCBCE"/>
                    </a:solidFill>
                  </a:tcPr>
                </a:tc>
                <a:extLst>
                  <a:ext uri="{0D108BD9-81ED-4DB2-BD59-A6C34878D82A}">
                    <a16:rowId xmlns:a16="http://schemas.microsoft.com/office/drawing/2014/main" val="10003"/>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1740448510"/>
              </p:ext>
            </p:extLst>
          </p:nvPr>
        </p:nvGraphicFramePr>
        <p:xfrm>
          <a:off x="1549820" y="3436865"/>
          <a:ext cx="6344786" cy="1635785"/>
        </p:xfrm>
        <a:graphic>
          <a:graphicData uri="http://schemas.openxmlformats.org/drawingml/2006/table">
            <a:tbl>
              <a:tblPr firstRow="1" bandRow="1">
                <a:tableStyleId>{F5AB1C69-6EDB-4FF4-983F-18BD219EF322}</a:tableStyleId>
              </a:tblPr>
              <a:tblGrid>
                <a:gridCol w="1446783">
                  <a:extLst>
                    <a:ext uri="{9D8B030D-6E8A-4147-A177-3AD203B41FA5}">
                      <a16:colId xmlns:a16="http://schemas.microsoft.com/office/drawing/2014/main" val="20000"/>
                    </a:ext>
                  </a:extLst>
                </a:gridCol>
                <a:gridCol w="1170830">
                  <a:extLst>
                    <a:ext uri="{9D8B030D-6E8A-4147-A177-3AD203B41FA5}">
                      <a16:colId xmlns:a16="http://schemas.microsoft.com/office/drawing/2014/main" val="20001"/>
                    </a:ext>
                  </a:extLst>
                </a:gridCol>
                <a:gridCol w="1242391">
                  <a:extLst>
                    <a:ext uri="{9D8B030D-6E8A-4147-A177-3AD203B41FA5}">
                      <a16:colId xmlns:a16="http://schemas.microsoft.com/office/drawing/2014/main" val="20002"/>
                    </a:ext>
                  </a:extLst>
                </a:gridCol>
                <a:gridCol w="1242391">
                  <a:extLst>
                    <a:ext uri="{9D8B030D-6E8A-4147-A177-3AD203B41FA5}">
                      <a16:colId xmlns:a16="http://schemas.microsoft.com/office/drawing/2014/main" val="20003"/>
                    </a:ext>
                  </a:extLst>
                </a:gridCol>
                <a:gridCol w="1242391">
                  <a:extLst>
                    <a:ext uri="{9D8B030D-6E8A-4147-A177-3AD203B41FA5}">
                      <a16:colId xmlns:a16="http://schemas.microsoft.com/office/drawing/2014/main" val="20004"/>
                    </a:ext>
                  </a:extLst>
                </a:gridCol>
              </a:tblGrid>
              <a:tr h="327157">
                <a:tc>
                  <a:txBody>
                    <a:bodyPr/>
                    <a:lstStyle/>
                    <a:p>
                      <a:pPr algn="r"/>
                      <a:r>
                        <a:rPr lang="en-US" sz="1500" b="1" dirty="0"/>
                        <a:t>≤2,000</a:t>
                      </a:r>
                      <a:endParaRPr lang="en-US" sz="1500" b="1" dirty="0">
                        <a:solidFill>
                          <a:schemeClr val="bg1"/>
                        </a:solidFill>
                      </a:endParaRPr>
                    </a:p>
                  </a:txBody>
                  <a:tcPr marR="137160" anchor="ctr">
                    <a:lnB w="9525" cap="flat" cmpd="sng" algn="ctr">
                      <a:solidFill>
                        <a:schemeClr val="bg1"/>
                      </a:solidFill>
                      <a:prstDash val="solid"/>
                      <a:round/>
                      <a:headEnd type="none" w="med" len="med"/>
                      <a:tailEnd type="none" w="med" len="med"/>
                    </a:lnB>
                  </a:tcPr>
                </a:tc>
                <a:tc>
                  <a:txBody>
                    <a:bodyPr/>
                    <a:lstStyle/>
                    <a:p>
                      <a:pPr algn="ctr"/>
                      <a:r>
                        <a:rPr lang="en-US" sz="1400" b="0" dirty="0">
                          <a:solidFill>
                            <a:schemeClr val="tx1"/>
                          </a:solidFill>
                        </a:rPr>
                        <a:t>9%</a:t>
                      </a:r>
                    </a:p>
                  </a:txBody>
                  <a:tcPr anchor="ctr">
                    <a:lnB w="9525" cap="flat" cmpd="sng" algn="ctr">
                      <a:solidFill>
                        <a:schemeClr val="bg1"/>
                      </a:solidFill>
                      <a:prstDash val="solid"/>
                      <a:round/>
                      <a:headEnd type="none" w="med" len="med"/>
                      <a:tailEnd type="none" w="med" len="med"/>
                    </a:lnB>
                    <a:solidFill>
                      <a:srgbClr val="D1DFCD"/>
                    </a:solidFill>
                  </a:tcPr>
                </a:tc>
                <a:tc>
                  <a:txBody>
                    <a:bodyPr/>
                    <a:lstStyle/>
                    <a:p>
                      <a:pPr algn="ctr"/>
                      <a:r>
                        <a:rPr lang="en-US" sz="1400" b="0" dirty="0">
                          <a:solidFill>
                            <a:schemeClr val="tx1"/>
                          </a:solidFill>
                        </a:rPr>
                        <a:t>36%</a:t>
                      </a:r>
                    </a:p>
                  </a:txBody>
                  <a:tcPr anchor="ctr">
                    <a:lnB w="9525" cap="flat" cmpd="sng" algn="ctr">
                      <a:solidFill>
                        <a:schemeClr val="bg1"/>
                      </a:solidFill>
                      <a:prstDash val="solid"/>
                      <a:round/>
                      <a:headEnd type="none" w="med" len="med"/>
                      <a:tailEnd type="none" w="med" len="med"/>
                    </a:lnB>
                    <a:solidFill>
                      <a:srgbClr val="D1DFCD"/>
                    </a:solidFill>
                  </a:tcPr>
                </a:tc>
                <a:tc>
                  <a:txBody>
                    <a:bodyPr/>
                    <a:lstStyle/>
                    <a:p>
                      <a:pPr algn="ctr"/>
                      <a:r>
                        <a:rPr lang="en-US" sz="1400" b="0" dirty="0">
                          <a:solidFill>
                            <a:schemeClr val="tx1"/>
                          </a:solidFill>
                        </a:rPr>
                        <a:t>4%</a:t>
                      </a:r>
                    </a:p>
                  </a:txBody>
                  <a:tcPr anchor="ctr">
                    <a:lnB w="9525" cap="flat" cmpd="sng" algn="ctr">
                      <a:solidFill>
                        <a:schemeClr val="bg1"/>
                      </a:solidFill>
                      <a:prstDash val="solid"/>
                      <a:round/>
                      <a:headEnd type="none" w="med" len="med"/>
                      <a:tailEnd type="none" w="med" len="med"/>
                    </a:lnB>
                    <a:solidFill>
                      <a:srgbClr val="D1DFCD"/>
                    </a:solidFill>
                  </a:tcPr>
                </a:tc>
                <a:tc>
                  <a:txBody>
                    <a:bodyPr/>
                    <a:lstStyle/>
                    <a:p>
                      <a:pPr algn="ctr"/>
                      <a:r>
                        <a:rPr lang="en-US" sz="1400" b="0" dirty="0">
                          <a:solidFill>
                            <a:schemeClr val="tx1"/>
                          </a:solidFill>
                        </a:rPr>
                        <a:t>10%</a:t>
                      </a:r>
                    </a:p>
                  </a:txBody>
                  <a:tcPr anchor="ctr">
                    <a:lnB w="9525" cap="flat" cmpd="sng" algn="ctr">
                      <a:solidFill>
                        <a:schemeClr val="bg1"/>
                      </a:solidFill>
                      <a:prstDash val="solid"/>
                      <a:round/>
                      <a:headEnd type="none" w="med" len="med"/>
                      <a:tailEnd type="none" w="med" len="med"/>
                    </a:lnB>
                    <a:solidFill>
                      <a:srgbClr val="D1DFCD"/>
                    </a:solidFill>
                  </a:tcPr>
                </a:tc>
                <a:extLst>
                  <a:ext uri="{0D108BD9-81ED-4DB2-BD59-A6C34878D82A}">
                    <a16:rowId xmlns:a16="http://schemas.microsoft.com/office/drawing/2014/main" val="10000"/>
                  </a:ext>
                </a:extLst>
              </a:tr>
              <a:tr h="327157">
                <a:tc>
                  <a:txBody>
                    <a:bodyPr/>
                    <a:lstStyle/>
                    <a:p>
                      <a:pPr algn="r"/>
                      <a:r>
                        <a:rPr lang="en-US" sz="1500" b="1" dirty="0">
                          <a:solidFill>
                            <a:schemeClr val="bg1"/>
                          </a:solidFill>
                        </a:rPr>
                        <a:t>2,001-5,000</a:t>
                      </a:r>
                    </a:p>
                  </a:txBody>
                  <a:tcPr marR="137160" anchor="ctr">
                    <a:lnT w="9525" cap="flat" cmpd="sng" algn="ctr">
                      <a:solidFill>
                        <a:schemeClr val="bg1"/>
                      </a:solidFill>
                      <a:prstDash val="solid"/>
                      <a:round/>
                      <a:headEnd type="none" w="med" len="med"/>
                      <a:tailEnd type="none" w="med" len="med"/>
                    </a:lnT>
                    <a:solidFill>
                      <a:schemeClr val="accent3"/>
                    </a:solidFill>
                  </a:tcPr>
                </a:tc>
                <a:tc>
                  <a:txBody>
                    <a:bodyPr/>
                    <a:lstStyle/>
                    <a:p>
                      <a:pPr algn="ctr"/>
                      <a:r>
                        <a:rPr lang="en-US" sz="1400" dirty="0"/>
                        <a:t>15%</a:t>
                      </a:r>
                      <a:endParaRPr lang="en-US" sz="1400" b="0" dirty="0"/>
                    </a:p>
                  </a:txBody>
                  <a:tcPr anchor="ctr">
                    <a:lnT w="9525" cap="flat" cmpd="sng" algn="ctr">
                      <a:solidFill>
                        <a:schemeClr val="bg1"/>
                      </a:solidFill>
                      <a:prstDash val="solid"/>
                      <a:round/>
                      <a:headEnd type="none" w="med" len="med"/>
                      <a:tailEnd type="none" w="med" len="med"/>
                    </a:lnT>
                    <a:solidFill>
                      <a:srgbClr val="EFFFEB"/>
                    </a:solidFill>
                  </a:tcPr>
                </a:tc>
                <a:tc>
                  <a:txBody>
                    <a:bodyPr/>
                    <a:lstStyle/>
                    <a:p>
                      <a:pPr algn="ctr"/>
                      <a:r>
                        <a:rPr lang="en-US" sz="1400" dirty="0"/>
                        <a:t>34%</a:t>
                      </a:r>
                      <a:endParaRPr lang="en-US" sz="1400" b="0" dirty="0"/>
                    </a:p>
                  </a:txBody>
                  <a:tcPr anchor="ctr">
                    <a:lnT w="9525" cap="flat" cmpd="sng" algn="ctr">
                      <a:solidFill>
                        <a:schemeClr val="bg1"/>
                      </a:solidFill>
                      <a:prstDash val="solid"/>
                      <a:round/>
                      <a:headEnd type="none" w="med" len="med"/>
                      <a:tailEnd type="none" w="med" len="med"/>
                    </a:lnT>
                    <a:solidFill>
                      <a:srgbClr val="EFFFEB"/>
                    </a:solidFill>
                  </a:tcPr>
                </a:tc>
                <a:tc>
                  <a:txBody>
                    <a:bodyPr/>
                    <a:lstStyle/>
                    <a:p>
                      <a:pPr algn="ctr"/>
                      <a:r>
                        <a:rPr lang="en-US" sz="1400" dirty="0"/>
                        <a:t>16%</a:t>
                      </a:r>
                      <a:endParaRPr lang="en-US" sz="1400" b="0" dirty="0"/>
                    </a:p>
                  </a:txBody>
                  <a:tcPr anchor="ctr">
                    <a:lnT w="9525" cap="flat" cmpd="sng" algn="ctr">
                      <a:solidFill>
                        <a:schemeClr val="bg1"/>
                      </a:solidFill>
                      <a:prstDash val="solid"/>
                      <a:round/>
                      <a:headEnd type="none" w="med" len="med"/>
                      <a:tailEnd type="none" w="med" len="med"/>
                    </a:lnT>
                    <a:solidFill>
                      <a:srgbClr val="EFFFEB"/>
                    </a:solidFill>
                  </a:tcPr>
                </a:tc>
                <a:tc>
                  <a:txBody>
                    <a:bodyPr/>
                    <a:lstStyle/>
                    <a:p>
                      <a:pPr algn="ctr"/>
                      <a:r>
                        <a:rPr lang="en-US" sz="1400" dirty="0"/>
                        <a:t>11%</a:t>
                      </a:r>
                      <a:endParaRPr lang="en-US" sz="1400" b="0" dirty="0"/>
                    </a:p>
                  </a:txBody>
                  <a:tcPr anchor="ctr">
                    <a:lnT w="9525" cap="flat" cmpd="sng" algn="ctr">
                      <a:solidFill>
                        <a:schemeClr val="bg1"/>
                      </a:solidFill>
                      <a:prstDash val="solid"/>
                      <a:round/>
                      <a:headEnd type="none" w="med" len="med"/>
                      <a:tailEnd type="none" w="med" len="med"/>
                    </a:lnT>
                    <a:solidFill>
                      <a:srgbClr val="EFFFEB"/>
                    </a:solidFill>
                  </a:tcPr>
                </a:tc>
                <a:extLst>
                  <a:ext uri="{0D108BD9-81ED-4DB2-BD59-A6C34878D82A}">
                    <a16:rowId xmlns:a16="http://schemas.microsoft.com/office/drawing/2014/main" val="10001"/>
                  </a:ext>
                </a:extLst>
              </a:tr>
              <a:tr h="327157">
                <a:tc>
                  <a:txBody>
                    <a:bodyPr/>
                    <a:lstStyle/>
                    <a:p>
                      <a:pPr algn="r"/>
                      <a:r>
                        <a:rPr lang="en-US" sz="1500" b="1" dirty="0">
                          <a:solidFill>
                            <a:schemeClr val="bg1"/>
                          </a:solidFill>
                        </a:rPr>
                        <a:t>5,001-10,000</a:t>
                      </a:r>
                    </a:p>
                  </a:txBody>
                  <a:tcPr marR="137160" anchor="ctr">
                    <a:solidFill>
                      <a:schemeClr val="accent3"/>
                    </a:solidFill>
                  </a:tcPr>
                </a:tc>
                <a:tc>
                  <a:txBody>
                    <a:bodyPr/>
                    <a:lstStyle/>
                    <a:p>
                      <a:pPr algn="ctr"/>
                      <a:r>
                        <a:rPr lang="en-US" sz="1400" dirty="0"/>
                        <a:t>16%</a:t>
                      </a:r>
                      <a:endParaRPr lang="en-US" sz="1400" b="0" dirty="0"/>
                    </a:p>
                  </a:txBody>
                  <a:tcPr anchor="ctr">
                    <a:solidFill>
                      <a:srgbClr val="D1DFCD"/>
                    </a:solidFill>
                  </a:tcPr>
                </a:tc>
                <a:tc>
                  <a:txBody>
                    <a:bodyPr/>
                    <a:lstStyle/>
                    <a:p>
                      <a:pPr algn="ctr"/>
                      <a:r>
                        <a:rPr lang="en-US" sz="1400" dirty="0"/>
                        <a:t>26%</a:t>
                      </a:r>
                      <a:endParaRPr lang="en-US" sz="1400" b="0" dirty="0"/>
                    </a:p>
                  </a:txBody>
                  <a:tcPr anchor="ctr">
                    <a:solidFill>
                      <a:srgbClr val="D1DFCD"/>
                    </a:solidFill>
                  </a:tcPr>
                </a:tc>
                <a:tc>
                  <a:txBody>
                    <a:bodyPr/>
                    <a:lstStyle/>
                    <a:p>
                      <a:pPr algn="ctr"/>
                      <a:r>
                        <a:rPr lang="en-US" sz="1400" dirty="0"/>
                        <a:t>21%</a:t>
                      </a:r>
                      <a:endParaRPr lang="en-US" sz="1400" b="0" dirty="0"/>
                    </a:p>
                  </a:txBody>
                  <a:tcPr anchor="ctr">
                    <a:solidFill>
                      <a:srgbClr val="D1DFCD"/>
                    </a:solidFill>
                  </a:tcPr>
                </a:tc>
                <a:tc>
                  <a:txBody>
                    <a:bodyPr/>
                    <a:lstStyle/>
                    <a:p>
                      <a:pPr algn="ctr"/>
                      <a:r>
                        <a:rPr lang="en-US" sz="1400" dirty="0"/>
                        <a:t>22%</a:t>
                      </a:r>
                      <a:endParaRPr lang="en-US" sz="1400" b="0" dirty="0"/>
                    </a:p>
                  </a:txBody>
                  <a:tcPr anchor="ctr">
                    <a:solidFill>
                      <a:srgbClr val="D1DFCD"/>
                    </a:solidFill>
                  </a:tcPr>
                </a:tc>
                <a:extLst>
                  <a:ext uri="{0D108BD9-81ED-4DB2-BD59-A6C34878D82A}">
                    <a16:rowId xmlns:a16="http://schemas.microsoft.com/office/drawing/2014/main" val="10002"/>
                  </a:ext>
                </a:extLst>
              </a:tr>
              <a:tr h="327157">
                <a:tc>
                  <a:txBody>
                    <a:bodyPr/>
                    <a:lstStyle/>
                    <a:p>
                      <a:pPr algn="r"/>
                      <a:r>
                        <a:rPr lang="en-US" sz="1500" b="1" dirty="0">
                          <a:solidFill>
                            <a:schemeClr val="bg1"/>
                          </a:solidFill>
                        </a:rPr>
                        <a:t>10,001-20,000</a:t>
                      </a:r>
                    </a:p>
                  </a:txBody>
                  <a:tcPr marR="137160" anchor="ctr">
                    <a:solidFill>
                      <a:schemeClr val="accent3"/>
                    </a:solidFill>
                  </a:tcPr>
                </a:tc>
                <a:tc>
                  <a:txBody>
                    <a:bodyPr/>
                    <a:lstStyle/>
                    <a:p>
                      <a:pPr algn="ctr"/>
                      <a:r>
                        <a:rPr lang="en-US" sz="1400" dirty="0"/>
                        <a:t>24%</a:t>
                      </a:r>
                      <a:endParaRPr lang="en-US" sz="1400" b="0" dirty="0"/>
                    </a:p>
                  </a:txBody>
                  <a:tcPr anchor="ctr">
                    <a:solidFill>
                      <a:srgbClr val="EFFFEB"/>
                    </a:solidFill>
                  </a:tcPr>
                </a:tc>
                <a:tc>
                  <a:txBody>
                    <a:bodyPr/>
                    <a:lstStyle/>
                    <a:p>
                      <a:pPr algn="ctr"/>
                      <a:r>
                        <a:rPr lang="en-US" sz="1400" dirty="0"/>
                        <a:t>3%</a:t>
                      </a:r>
                      <a:endParaRPr lang="en-US" sz="1400" b="0" dirty="0"/>
                    </a:p>
                  </a:txBody>
                  <a:tcPr anchor="ctr">
                    <a:solidFill>
                      <a:srgbClr val="EFFFEB"/>
                    </a:solidFill>
                  </a:tcPr>
                </a:tc>
                <a:tc>
                  <a:txBody>
                    <a:bodyPr/>
                    <a:lstStyle/>
                    <a:p>
                      <a:pPr algn="ctr"/>
                      <a:r>
                        <a:rPr lang="en-US" sz="1400" dirty="0"/>
                        <a:t>30%</a:t>
                      </a:r>
                      <a:endParaRPr lang="en-US" sz="1400" b="0" dirty="0"/>
                    </a:p>
                  </a:txBody>
                  <a:tcPr anchor="ctr">
                    <a:solidFill>
                      <a:srgbClr val="EFFFEB"/>
                    </a:solidFill>
                  </a:tcPr>
                </a:tc>
                <a:tc>
                  <a:txBody>
                    <a:bodyPr/>
                    <a:lstStyle/>
                    <a:p>
                      <a:pPr algn="ctr"/>
                      <a:r>
                        <a:rPr lang="en-US" sz="1400" dirty="0"/>
                        <a:t>27%</a:t>
                      </a:r>
                      <a:endParaRPr lang="en-US" sz="1400" b="0" dirty="0"/>
                    </a:p>
                  </a:txBody>
                  <a:tcPr anchor="ctr">
                    <a:solidFill>
                      <a:srgbClr val="EFFFEB"/>
                    </a:solidFill>
                  </a:tcPr>
                </a:tc>
                <a:extLst>
                  <a:ext uri="{0D108BD9-81ED-4DB2-BD59-A6C34878D82A}">
                    <a16:rowId xmlns:a16="http://schemas.microsoft.com/office/drawing/2014/main" val="10003"/>
                  </a:ext>
                </a:extLst>
              </a:tr>
              <a:tr h="327157">
                <a:tc>
                  <a:txBody>
                    <a:bodyPr/>
                    <a:lstStyle/>
                    <a:p>
                      <a:pPr algn="r"/>
                      <a:r>
                        <a:rPr lang="en-US" sz="1500" b="1" dirty="0">
                          <a:solidFill>
                            <a:schemeClr val="bg1"/>
                          </a:solidFill>
                        </a:rPr>
                        <a:t>&gt;20,000</a:t>
                      </a:r>
                    </a:p>
                  </a:txBody>
                  <a:tcPr marR="137160" anchor="ctr">
                    <a:solidFill>
                      <a:schemeClr val="accent3"/>
                    </a:solidFill>
                  </a:tcPr>
                </a:tc>
                <a:tc>
                  <a:txBody>
                    <a:bodyPr/>
                    <a:lstStyle/>
                    <a:p>
                      <a:pPr algn="ctr"/>
                      <a:r>
                        <a:rPr lang="en-US" sz="1400" dirty="0"/>
                        <a:t>37%</a:t>
                      </a:r>
                      <a:endParaRPr lang="en-US" sz="1400" b="0" dirty="0"/>
                    </a:p>
                  </a:txBody>
                  <a:tcPr anchor="ctr">
                    <a:solidFill>
                      <a:srgbClr val="D1DFCD"/>
                    </a:solidFill>
                  </a:tcPr>
                </a:tc>
                <a:tc>
                  <a:txBody>
                    <a:bodyPr/>
                    <a:lstStyle/>
                    <a:p>
                      <a:pPr algn="ctr"/>
                      <a:r>
                        <a:rPr lang="en-US" sz="1400" dirty="0"/>
                        <a:t>1%</a:t>
                      </a:r>
                      <a:endParaRPr lang="en-US" sz="1400" b="0" dirty="0"/>
                    </a:p>
                  </a:txBody>
                  <a:tcPr anchor="ctr">
                    <a:solidFill>
                      <a:srgbClr val="D1DFCD"/>
                    </a:solidFill>
                  </a:tcPr>
                </a:tc>
                <a:tc>
                  <a:txBody>
                    <a:bodyPr/>
                    <a:lstStyle/>
                    <a:p>
                      <a:pPr algn="ctr"/>
                      <a:r>
                        <a:rPr lang="en-US" sz="1400" dirty="0"/>
                        <a:t>29%</a:t>
                      </a:r>
                      <a:endParaRPr lang="en-US" sz="1400" b="0" dirty="0"/>
                    </a:p>
                  </a:txBody>
                  <a:tcPr anchor="ctr">
                    <a:solidFill>
                      <a:srgbClr val="D1DFCD"/>
                    </a:solidFill>
                  </a:tcPr>
                </a:tc>
                <a:tc>
                  <a:txBody>
                    <a:bodyPr/>
                    <a:lstStyle/>
                    <a:p>
                      <a:pPr algn="ctr"/>
                      <a:r>
                        <a:rPr lang="en-US" sz="1400" dirty="0"/>
                        <a:t>31%</a:t>
                      </a:r>
                      <a:endParaRPr lang="en-US" sz="1400" b="0" dirty="0"/>
                    </a:p>
                  </a:txBody>
                  <a:tcPr anchor="ctr">
                    <a:solidFill>
                      <a:srgbClr val="D1DFCD"/>
                    </a:solidFill>
                  </a:tcPr>
                </a:tc>
                <a:extLst>
                  <a:ext uri="{0D108BD9-81ED-4DB2-BD59-A6C34878D82A}">
                    <a16:rowId xmlns:a16="http://schemas.microsoft.com/office/drawing/2014/main" val="10004"/>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843351783"/>
              </p:ext>
            </p:extLst>
          </p:nvPr>
        </p:nvGraphicFramePr>
        <p:xfrm>
          <a:off x="1549820" y="5189538"/>
          <a:ext cx="6344786" cy="981471"/>
        </p:xfrm>
        <a:graphic>
          <a:graphicData uri="http://schemas.openxmlformats.org/drawingml/2006/table">
            <a:tbl>
              <a:tblPr firstRow="1" bandRow="1">
                <a:tableStyleId>{5C22544A-7EE6-4342-B048-85BDC9FD1C3A}</a:tableStyleId>
              </a:tblPr>
              <a:tblGrid>
                <a:gridCol w="1446783">
                  <a:extLst>
                    <a:ext uri="{9D8B030D-6E8A-4147-A177-3AD203B41FA5}">
                      <a16:colId xmlns:a16="http://schemas.microsoft.com/office/drawing/2014/main" val="20000"/>
                    </a:ext>
                  </a:extLst>
                </a:gridCol>
                <a:gridCol w="1170830">
                  <a:extLst>
                    <a:ext uri="{9D8B030D-6E8A-4147-A177-3AD203B41FA5}">
                      <a16:colId xmlns:a16="http://schemas.microsoft.com/office/drawing/2014/main" val="20001"/>
                    </a:ext>
                  </a:extLst>
                </a:gridCol>
                <a:gridCol w="1242391">
                  <a:extLst>
                    <a:ext uri="{9D8B030D-6E8A-4147-A177-3AD203B41FA5}">
                      <a16:colId xmlns:a16="http://schemas.microsoft.com/office/drawing/2014/main" val="20002"/>
                    </a:ext>
                  </a:extLst>
                </a:gridCol>
                <a:gridCol w="1242391">
                  <a:extLst>
                    <a:ext uri="{9D8B030D-6E8A-4147-A177-3AD203B41FA5}">
                      <a16:colId xmlns:a16="http://schemas.microsoft.com/office/drawing/2014/main" val="20003"/>
                    </a:ext>
                  </a:extLst>
                </a:gridCol>
                <a:gridCol w="1242391">
                  <a:extLst>
                    <a:ext uri="{9D8B030D-6E8A-4147-A177-3AD203B41FA5}">
                      <a16:colId xmlns:a16="http://schemas.microsoft.com/office/drawing/2014/main" val="20004"/>
                    </a:ext>
                  </a:extLst>
                </a:gridCol>
              </a:tblGrid>
              <a:tr h="327157">
                <a:tc>
                  <a:txBody>
                    <a:bodyPr/>
                    <a:lstStyle/>
                    <a:p>
                      <a:pPr algn="r"/>
                      <a:r>
                        <a:rPr lang="en-US" sz="1500" b="1" dirty="0">
                          <a:solidFill>
                            <a:schemeClr val="bg1"/>
                          </a:solidFill>
                        </a:rPr>
                        <a:t>Average Age</a:t>
                      </a:r>
                    </a:p>
                  </a:txBody>
                  <a:tcPr marR="137160" anchor="ctr">
                    <a:lnB w="9525" cap="flat" cmpd="sng" algn="ctr">
                      <a:solidFill>
                        <a:schemeClr val="bg1"/>
                      </a:solidFill>
                      <a:prstDash val="solid"/>
                      <a:round/>
                      <a:headEnd type="none" w="med" len="med"/>
                      <a:tailEnd type="none" w="med" len="med"/>
                    </a:lnB>
                  </a:tcPr>
                </a:tc>
                <a:tc>
                  <a:txBody>
                    <a:bodyPr/>
                    <a:lstStyle/>
                    <a:p>
                      <a:pPr algn="ctr"/>
                      <a:r>
                        <a:rPr lang="en-US" sz="1400" b="0" dirty="0">
                          <a:solidFill>
                            <a:schemeClr val="tx1"/>
                          </a:solidFill>
                        </a:rPr>
                        <a:t>42</a:t>
                      </a:r>
                    </a:p>
                  </a:txBody>
                  <a:tcPr anchor="ctr">
                    <a:lnB w="9525" cap="flat" cmpd="sng" algn="ctr">
                      <a:solidFill>
                        <a:schemeClr val="bg1"/>
                      </a:solidFill>
                      <a:prstDash val="solid"/>
                      <a:round/>
                      <a:headEnd type="none" w="med" len="med"/>
                      <a:tailEnd type="none" w="med" len="med"/>
                    </a:lnB>
                    <a:solidFill>
                      <a:srgbClr val="CDE2F0"/>
                    </a:solidFill>
                  </a:tcPr>
                </a:tc>
                <a:tc>
                  <a:txBody>
                    <a:bodyPr/>
                    <a:lstStyle/>
                    <a:p>
                      <a:pPr algn="ctr"/>
                      <a:r>
                        <a:rPr lang="en-US" sz="1400" b="0" dirty="0">
                          <a:solidFill>
                            <a:schemeClr val="tx1"/>
                          </a:solidFill>
                        </a:rPr>
                        <a:t>46</a:t>
                      </a:r>
                    </a:p>
                  </a:txBody>
                  <a:tcPr anchor="ctr">
                    <a:lnB w="9525" cap="flat" cmpd="sng" algn="ctr">
                      <a:solidFill>
                        <a:schemeClr val="bg1"/>
                      </a:solidFill>
                      <a:prstDash val="solid"/>
                      <a:round/>
                      <a:headEnd type="none" w="med" len="med"/>
                      <a:tailEnd type="none" w="med" len="med"/>
                    </a:lnB>
                    <a:solidFill>
                      <a:srgbClr val="CDE2F0"/>
                    </a:solidFill>
                  </a:tcPr>
                </a:tc>
                <a:tc>
                  <a:txBody>
                    <a:bodyPr/>
                    <a:lstStyle/>
                    <a:p>
                      <a:pPr algn="ctr"/>
                      <a:r>
                        <a:rPr lang="en-US" sz="1400" b="0" dirty="0">
                          <a:solidFill>
                            <a:schemeClr val="tx1"/>
                          </a:solidFill>
                        </a:rPr>
                        <a:t>42</a:t>
                      </a:r>
                    </a:p>
                  </a:txBody>
                  <a:tcPr anchor="ctr">
                    <a:lnB w="9525" cap="flat" cmpd="sng" algn="ctr">
                      <a:solidFill>
                        <a:schemeClr val="bg1"/>
                      </a:solidFill>
                      <a:prstDash val="solid"/>
                      <a:round/>
                      <a:headEnd type="none" w="med" len="med"/>
                      <a:tailEnd type="none" w="med" len="med"/>
                    </a:lnB>
                    <a:solidFill>
                      <a:srgbClr val="CDE2F0"/>
                    </a:solidFill>
                  </a:tcPr>
                </a:tc>
                <a:tc>
                  <a:txBody>
                    <a:bodyPr/>
                    <a:lstStyle/>
                    <a:p>
                      <a:pPr algn="ctr"/>
                      <a:r>
                        <a:rPr lang="en-US" sz="1400" b="0" dirty="0">
                          <a:solidFill>
                            <a:schemeClr val="tx1"/>
                          </a:solidFill>
                        </a:rPr>
                        <a:t>25</a:t>
                      </a:r>
                    </a:p>
                  </a:txBody>
                  <a:tcPr anchor="ctr">
                    <a:lnB w="9525" cap="flat" cmpd="sng" algn="ctr">
                      <a:solidFill>
                        <a:schemeClr val="bg1"/>
                      </a:solidFill>
                      <a:prstDash val="solid"/>
                      <a:round/>
                      <a:headEnd type="none" w="med" len="med"/>
                      <a:tailEnd type="none" w="med" len="med"/>
                    </a:lnB>
                    <a:solidFill>
                      <a:srgbClr val="CDE2F0"/>
                    </a:solidFill>
                  </a:tcPr>
                </a:tc>
                <a:extLst>
                  <a:ext uri="{0D108BD9-81ED-4DB2-BD59-A6C34878D82A}">
                    <a16:rowId xmlns:a16="http://schemas.microsoft.com/office/drawing/2014/main" val="10000"/>
                  </a:ext>
                </a:extLst>
              </a:tr>
              <a:tr h="327157">
                <a:tc>
                  <a:txBody>
                    <a:bodyPr/>
                    <a:lstStyle/>
                    <a:p>
                      <a:pPr algn="r"/>
                      <a:r>
                        <a:rPr lang="en-US" sz="1500" b="1" dirty="0">
                          <a:solidFill>
                            <a:schemeClr val="bg1"/>
                          </a:solidFill>
                        </a:rPr>
                        <a:t>% Male</a:t>
                      </a:r>
                    </a:p>
                  </a:txBody>
                  <a:tcPr marR="137160" anchor="ctr">
                    <a:lnT w="9525" cap="flat" cmpd="sng" algn="ctr">
                      <a:solidFill>
                        <a:schemeClr val="bg1"/>
                      </a:solidFill>
                      <a:prstDash val="solid"/>
                      <a:round/>
                      <a:headEnd type="none" w="med" len="med"/>
                      <a:tailEnd type="none" w="med" len="med"/>
                    </a:lnT>
                    <a:solidFill>
                      <a:schemeClr val="accent1"/>
                    </a:solidFill>
                  </a:tcPr>
                </a:tc>
                <a:tc>
                  <a:txBody>
                    <a:bodyPr/>
                    <a:lstStyle/>
                    <a:p>
                      <a:pPr algn="ctr"/>
                      <a:r>
                        <a:rPr lang="en-US" sz="1400" dirty="0"/>
                        <a:t>63%</a:t>
                      </a:r>
                      <a:endParaRPr lang="en-US" sz="1400" b="0" dirty="0"/>
                    </a:p>
                  </a:txBody>
                  <a:tcPr anchor="ctr">
                    <a:lnT w="9525" cap="flat" cmpd="sng" algn="ctr">
                      <a:solidFill>
                        <a:schemeClr val="bg1"/>
                      </a:solidFill>
                      <a:prstDash val="solid"/>
                      <a:round/>
                      <a:headEnd type="none" w="med" len="med"/>
                      <a:tailEnd type="none" w="med" len="med"/>
                    </a:lnT>
                    <a:solidFill>
                      <a:srgbClr val="D9F0FF"/>
                    </a:solidFill>
                  </a:tcPr>
                </a:tc>
                <a:tc>
                  <a:txBody>
                    <a:bodyPr/>
                    <a:lstStyle/>
                    <a:p>
                      <a:pPr algn="ctr"/>
                      <a:r>
                        <a:rPr lang="en-US" sz="1400" dirty="0"/>
                        <a:t>53%</a:t>
                      </a:r>
                      <a:endParaRPr lang="en-US" sz="1400" b="0" dirty="0"/>
                    </a:p>
                  </a:txBody>
                  <a:tcPr anchor="ctr">
                    <a:lnT w="9525" cap="flat" cmpd="sng" algn="ctr">
                      <a:solidFill>
                        <a:schemeClr val="bg1"/>
                      </a:solidFill>
                      <a:prstDash val="solid"/>
                      <a:round/>
                      <a:headEnd type="none" w="med" len="med"/>
                      <a:tailEnd type="none" w="med" len="med"/>
                    </a:lnT>
                    <a:solidFill>
                      <a:srgbClr val="D9F0FF"/>
                    </a:solidFill>
                  </a:tcPr>
                </a:tc>
                <a:tc>
                  <a:txBody>
                    <a:bodyPr/>
                    <a:lstStyle/>
                    <a:p>
                      <a:pPr algn="ctr"/>
                      <a:r>
                        <a:rPr lang="en-US" sz="1400" dirty="0"/>
                        <a:t>64%</a:t>
                      </a:r>
                      <a:endParaRPr lang="en-US" sz="1400" b="0" dirty="0"/>
                    </a:p>
                  </a:txBody>
                  <a:tcPr anchor="ctr">
                    <a:lnT w="9525" cap="flat" cmpd="sng" algn="ctr">
                      <a:solidFill>
                        <a:schemeClr val="bg1"/>
                      </a:solidFill>
                      <a:prstDash val="solid"/>
                      <a:round/>
                      <a:headEnd type="none" w="med" len="med"/>
                      <a:tailEnd type="none" w="med" len="med"/>
                    </a:lnT>
                    <a:solidFill>
                      <a:srgbClr val="D9F0FF"/>
                    </a:solidFill>
                  </a:tcPr>
                </a:tc>
                <a:tc>
                  <a:txBody>
                    <a:bodyPr/>
                    <a:lstStyle/>
                    <a:p>
                      <a:pPr algn="ctr"/>
                      <a:r>
                        <a:rPr lang="en-US" sz="1400" dirty="0"/>
                        <a:t>41%</a:t>
                      </a:r>
                      <a:endParaRPr lang="en-US" sz="1400" b="0" dirty="0"/>
                    </a:p>
                  </a:txBody>
                  <a:tcPr anchor="ctr">
                    <a:lnT w="9525" cap="flat" cmpd="sng" algn="ctr">
                      <a:solidFill>
                        <a:schemeClr val="bg1"/>
                      </a:solidFill>
                      <a:prstDash val="solid"/>
                      <a:round/>
                      <a:headEnd type="none" w="med" len="med"/>
                      <a:tailEnd type="none" w="med" len="med"/>
                    </a:lnT>
                    <a:solidFill>
                      <a:srgbClr val="D9F0FF"/>
                    </a:solidFill>
                  </a:tcPr>
                </a:tc>
                <a:extLst>
                  <a:ext uri="{0D108BD9-81ED-4DB2-BD59-A6C34878D82A}">
                    <a16:rowId xmlns:a16="http://schemas.microsoft.com/office/drawing/2014/main" val="10001"/>
                  </a:ext>
                </a:extLst>
              </a:tr>
              <a:tr h="327157">
                <a:tc>
                  <a:txBody>
                    <a:bodyPr/>
                    <a:lstStyle/>
                    <a:p>
                      <a:pPr algn="r"/>
                      <a:r>
                        <a:rPr lang="en-US" sz="1500" b="1" dirty="0">
                          <a:solidFill>
                            <a:schemeClr val="bg1"/>
                          </a:solidFill>
                        </a:rPr>
                        <a:t>% Married</a:t>
                      </a:r>
                    </a:p>
                  </a:txBody>
                  <a:tcPr marR="137160" anchor="ctr">
                    <a:solidFill>
                      <a:schemeClr val="accent1"/>
                    </a:solidFill>
                  </a:tcPr>
                </a:tc>
                <a:tc>
                  <a:txBody>
                    <a:bodyPr/>
                    <a:lstStyle/>
                    <a:p>
                      <a:pPr algn="ctr"/>
                      <a:r>
                        <a:rPr lang="en-US" sz="1400" dirty="0"/>
                        <a:t>34%</a:t>
                      </a:r>
                      <a:endParaRPr lang="en-US" sz="1400" b="0" dirty="0"/>
                    </a:p>
                  </a:txBody>
                  <a:tcPr anchor="ctr">
                    <a:solidFill>
                      <a:srgbClr val="CDE2F0"/>
                    </a:solidFill>
                  </a:tcPr>
                </a:tc>
                <a:tc>
                  <a:txBody>
                    <a:bodyPr/>
                    <a:lstStyle/>
                    <a:p>
                      <a:pPr algn="ctr"/>
                      <a:r>
                        <a:rPr lang="en-US" sz="1400" dirty="0"/>
                        <a:t>41%</a:t>
                      </a:r>
                      <a:endParaRPr lang="en-US" sz="1400" b="0" dirty="0"/>
                    </a:p>
                  </a:txBody>
                  <a:tcPr anchor="ctr">
                    <a:solidFill>
                      <a:srgbClr val="CDE2F0"/>
                    </a:solidFill>
                  </a:tcPr>
                </a:tc>
                <a:tc>
                  <a:txBody>
                    <a:bodyPr/>
                    <a:lstStyle/>
                    <a:p>
                      <a:pPr algn="ctr"/>
                      <a:r>
                        <a:rPr lang="en-US" sz="1400" dirty="0"/>
                        <a:t>28%</a:t>
                      </a:r>
                      <a:endParaRPr lang="en-US" sz="1400" b="0" dirty="0"/>
                    </a:p>
                  </a:txBody>
                  <a:tcPr anchor="ctr">
                    <a:solidFill>
                      <a:srgbClr val="CDE2F0"/>
                    </a:solidFill>
                  </a:tcPr>
                </a:tc>
                <a:tc>
                  <a:txBody>
                    <a:bodyPr/>
                    <a:lstStyle/>
                    <a:p>
                      <a:pPr algn="ctr"/>
                      <a:r>
                        <a:rPr lang="en-US" sz="1400" dirty="0"/>
                        <a:t>15%</a:t>
                      </a:r>
                      <a:endParaRPr lang="en-US" sz="1400" b="0" dirty="0"/>
                    </a:p>
                  </a:txBody>
                  <a:tcPr anchor="ctr">
                    <a:solidFill>
                      <a:srgbClr val="CDE2F0"/>
                    </a:solidFill>
                  </a:tcPr>
                </a:tc>
                <a:extLst>
                  <a:ext uri="{0D108BD9-81ED-4DB2-BD59-A6C34878D82A}">
                    <a16:rowId xmlns:a16="http://schemas.microsoft.com/office/drawing/2014/main" val="10002"/>
                  </a:ext>
                </a:extLst>
              </a:tr>
            </a:tbl>
          </a:graphicData>
        </a:graphic>
      </p:graphicFrame>
      <p:sp>
        <p:nvSpPr>
          <p:cNvPr id="2" name="TextBox 1"/>
          <p:cNvSpPr txBox="1"/>
          <p:nvPr/>
        </p:nvSpPr>
        <p:spPr>
          <a:xfrm>
            <a:off x="547601" y="2342351"/>
            <a:ext cx="938254" cy="1018241"/>
          </a:xfrm>
          <a:prstGeom prst="rect">
            <a:avLst/>
          </a:prstGeom>
          <a:noFill/>
        </p:spPr>
        <p:txBody>
          <a:bodyPr wrap="square" lIns="45720" rIns="45720" rtlCol="0" anchor="ctr">
            <a:noAutofit/>
          </a:bodyPr>
          <a:lstStyle/>
          <a:p>
            <a:pPr algn="r"/>
            <a:r>
              <a:rPr lang="en-US" sz="1600" b="1"/>
              <a:t>College Type</a:t>
            </a:r>
          </a:p>
        </p:txBody>
      </p:sp>
      <p:sp>
        <p:nvSpPr>
          <p:cNvPr id="25" name="TextBox 24"/>
          <p:cNvSpPr txBox="1"/>
          <p:nvPr/>
        </p:nvSpPr>
        <p:spPr>
          <a:xfrm>
            <a:off x="531036" y="3436865"/>
            <a:ext cx="938254" cy="1676399"/>
          </a:xfrm>
          <a:prstGeom prst="rect">
            <a:avLst/>
          </a:prstGeom>
          <a:noFill/>
        </p:spPr>
        <p:txBody>
          <a:bodyPr wrap="square" lIns="45720" rIns="45720" rtlCol="0" anchor="ctr">
            <a:noAutofit/>
          </a:bodyPr>
          <a:lstStyle/>
          <a:p>
            <a:pPr algn="r"/>
            <a:r>
              <a:rPr lang="en-US" sz="1600" b="1" dirty="0"/>
              <a:t>College Size</a:t>
            </a:r>
          </a:p>
        </p:txBody>
      </p:sp>
      <p:sp>
        <p:nvSpPr>
          <p:cNvPr id="29" name="TextBox 28"/>
          <p:cNvSpPr txBox="1"/>
          <p:nvPr/>
        </p:nvSpPr>
        <p:spPr>
          <a:xfrm>
            <a:off x="76913" y="5189536"/>
            <a:ext cx="1408942" cy="963749"/>
          </a:xfrm>
          <a:prstGeom prst="rect">
            <a:avLst/>
          </a:prstGeom>
          <a:noFill/>
        </p:spPr>
        <p:txBody>
          <a:bodyPr wrap="square" lIns="45720" rIns="45720" rtlCol="0" anchor="ctr">
            <a:noAutofit/>
          </a:bodyPr>
          <a:lstStyle/>
          <a:p>
            <a:pPr algn="r"/>
            <a:r>
              <a:rPr lang="en-US" sz="1600" b="1" dirty="0"/>
              <a:t>Campus Minister Demographics</a:t>
            </a:r>
          </a:p>
        </p:txBody>
      </p:sp>
      <p:sp>
        <p:nvSpPr>
          <p:cNvPr id="3" name="Rounded Rectangle 2"/>
          <p:cNvSpPr/>
          <p:nvPr/>
        </p:nvSpPr>
        <p:spPr>
          <a:xfrm>
            <a:off x="3383833" y="2369191"/>
            <a:ext cx="390097" cy="301222"/>
          </a:xfrm>
          <a:prstGeom prst="round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0" name="Rounded Rectangle 29"/>
          <p:cNvSpPr/>
          <p:nvPr/>
        </p:nvSpPr>
        <p:spPr>
          <a:xfrm>
            <a:off x="4594949" y="2704639"/>
            <a:ext cx="390097" cy="301222"/>
          </a:xfrm>
          <a:prstGeom prst="round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 name="Rounded Rectangle 30"/>
          <p:cNvSpPr/>
          <p:nvPr/>
        </p:nvSpPr>
        <p:spPr>
          <a:xfrm>
            <a:off x="5831695" y="2369191"/>
            <a:ext cx="390097" cy="301222"/>
          </a:xfrm>
          <a:prstGeom prst="round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2" name="Rounded Rectangle 31"/>
          <p:cNvSpPr/>
          <p:nvPr/>
        </p:nvSpPr>
        <p:spPr>
          <a:xfrm>
            <a:off x="7078624" y="2369191"/>
            <a:ext cx="390097" cy="301222"/>
          </a:xfrm>
          <a:prstGeom prst="round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3" name="Rounded Rectangle 32"/>
          <p:cNvSpPr/>
          <p:nvPr/>
        </p:nvSpPr>
        <p:spPr>
          <a:xfrm>
            <a:off x="4594949" y="3450548"/>
            <a:ext cx="390097" cy="644476"/>
          </a:xfrm>
          <a:prstGeom prst="round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Rounded Rectangle 33"/>
          <p:cNvSpPr/>
          <p:nvPr/>
        </p:nvSpPr>
        <p:spPr>
          <a:xfrm>
            <a:off x="3383833" y="4417672"/>
            <a:ext cx="390097" cy="644476"/>
          </a:xfrm>
          <a:prstGeom prst="round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5" name="Rounded Rectangle 34"/>
          <p:cNvSpPr/>
          <p:nvPr/>
        </p:nvSpPr>
        <p:spPr>
          <a:xfrm>
            <a:off x="5831695" y="4417672"/>
            <a:ext cx="390097" cy="644476"/>
          </a:xfrm>
          <a:prstGeom prst="round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6" name="Rounded Rectangle 35"/>
          <p:cNvSpPr/>
          <p:nvPr/>
        </p:nvSpPr>
        <p:spPr>
          <a:xfrm>
            <a:off x="7078624" y="4417672"/>
            <a:ext cx="390097" cy="644476"/>
          </a:xfrm>
          <a:prstGeom prst="round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7" name="Oval 36"/>
          <p:cNvSpPr>
            <a:spLocks/>
          </p:cNvSpPr>
          <p:nvPr/>
        </p:nvSpPr>
        <p:spPr>
          <a:xfrm>
            <a:off x="7099936" y="5197658"/>
            <a:ext cx="347472" cy="310896"/>
          </a:xfrm>
          <a:prstGeom prst="ellipse">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8" name="Oval 37"/>
          <p:cNvSpPr>
            <a:spLocks/>
          </p:cNvSpPr>
          <p:nvPr/>
        </p:nvSpPr>
        <p:spPr>
          <a:xfrm>
            <a:off x="7099936" y="5526315"/>
            <a:ext cx="347472" cy="310896"/>
          </a:xfrm>
          <a:prstGeom prst="ellipse">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9" name="Oval 38"/>
          <p:cNvSpPr>
            <a:spLocks/>
          </p:cNvSpPr>
          <p:nvPr/>
        </p:nvSpPr>
        <p:spPr>
          <a:xfrm>
            <a:off x="7099936" y="5854971"/>
            <a:ext cx="347472" cy="310896"/>
          </a:xfrm>
          <a:prstGeom prst="ellipse">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0" name="Oval 39"/>
          <p:cNvSpPr>
            <a:spLocks/>
          </p:cNvSpPr>
          <p:nvPr/>
        </p:nvSpPr>
        <p:spPr>
          <a:xfrm>
            <a:off x="5853007" y="5854971"/>
            <a:ext cx="347472" cy="310896"/>
          </a:xfrm>
          <a:prstGeom prst="ellipse">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1" name="Rounded Rectangle 40"/>
          <p:cNvSpPr>
            <a:spLocks noChangeAspect="1"/>
          </p:cNvSpPr>
          <p:nvPr/>
        </p:nvSpPr>
        <p:spPr>
          <a:xfrm>
            <a:off x="7965015" y="4584145"/>
            <a:ext cx="249382" cy="192566"/>
          </a:xfrm>
          <a:prstGeom prst="round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2" name="TextBox 41"/>
          <p:cNvSpPr txBox="1"/>
          <p:nvPr/>
        </p:nvSpPr>
        <p:spPr>
          <a:xfrm>
            <a:off x="7965015" y="4760582"/>
            <a:ext cx="942553" cy="369332"/>
          </a:xfrm>
          <a:prstGeom prst="rect">
            <a:avLst/>
          </a:prstGeom>
          <a:noFill/>
        </p:spPr>
        <p:txBody>
          <a:bodyPr wrap="square" lIns="0" rIns="0" rtlCol="0">
            <a:spAutoFit/>
          </a:bodyPr>
          <a:lstStyle/>
          <a:p>
            <a:pPr marL="7938" indent="-7938"/>
            <a:r>
              <a:rPr lang="en-US" sz="900" dirty="0"/>
              <a:t>Highlights defining characteristics</a:t>
            </a:r>
          </a:p>
        </p:txBody>
      </p:sp>
      <p:sp>
        <p:nvSpPr>
          <p:cNvPr id="43" name="Oval 42"/>
          <p:cNvSpPr>
            <a:spLocks noChangeAspect="1"/>
          </p:cNvSpPr>
          <p:nvPr/>
        </p:nvSpPr>
        <p:spPr>
          <a:xfrm>
            <a:off x="7965015" y="5210983"/>
            <a:ext cx="228600" cy="228600"/>
          </a:xfrm>
          <a:prstGeom prst="ellipse">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4" name="TextBox 43"/>
          <p:cNvSpPr txBox="1"/>
          <p:nvPr/>
        </p:nvSpPr>
        <p:spPr>
          <a:xfrm>
            <a:off x="7965015" y="5441969"/>
            <a:ext cx="942553" cy="646331"/>
          </a:xfrm>
          <a:prstGeom prst="rect">
            <a:avLst/>
          </a:prstGeom>
          <a:noFill/>
        </p:spPr>
        <p:txBody>
          <a:bodyPr wrap="square" lIns="0" rIns="0" rtlCol="0">
            <a:spAutoFit/>
          </a:bodyPr>
          <a:lstStyle/>
          <a:p>
            <a:pPr marL="7938" indent="-7938"/>
            <a:r>
              <a:rPr lang="en-US" sz="900" dirty="0"/>
              <a:t>Highlights areas where different from other ministry type</a:t>
            </a:r>
          </a:p>
        </p:txBody>
      </p:sp>
      <p:sp>
        <p:nvSpPr>
          <p:cNvPr id="45" name="TextBox 44"/>
          <p:cNvSpPr txBox="1"/>
          <p:nvPr/>
        </p:nvSpPr>
        <p:spPr>
          <a:xfrm>
            <a:off x="8139953" y="6260866"/>
            <a:ext cx="1004046" cy="230832"/>
          </a:xfrm>
          <a:prstGeom prst="rect">
            <a:avLst/>
          </a:prstGeom>
          <a:noFill/>
        </p:spPr>
        <p:txBody>
          <a:bodyPr wrap="square" rtlCol="0">
            <a:spAutoFit/>
          </a:bodyPr>
          <a:lstStyle/>
          <a:p>
            <a:pPr marL="409575" indent="-409575" algn="r"/>
            <a:r>
              <a:rPr lang="en-US" sz="900" dirty="0"/>
              <a:t>n= up to 1,047</a:t>
            </a:r>
          </a:p>
        </p:txBody>
      </p:sp>
    </p:spTree>
    <p:extLst>
      <p:ext uri="{BB962C8B-B14F-4D97-AF65-F5344CB8AC3E}">
        <p14:creationId xmlns:p14="http://schemas.microsoft.com/office/powerpoint/2010/main" val="1842680270"/>
      </p:ext>
    </p:extLst>
  </p:cSld>
  <p:clrMapOvr>
    <a:masterClrMapping/>
  </p:clrMapOvr>
</p:sld>
</file>

<file path=ppt/theme/theme1.xml><?xml version="1.0" encoding="utf-8"?>
<a:theme xmlns:a="http://schemas.openxmlformats.org/drawingml/2006/main" name="Office Theme">
  <a:themeElements>
    <a:clrScheme name="FOCUS - ME2">
      <a:dk1>
        <a:sysClr val="windowText" lastClr="000000"/>
      </a:dk1>
      <a:lt1>
        <a:sysClr val="window" lastClr="FFFFFF"/>
      </a:lt1>
      <a:dk2>
        <a:srgbClr val="003963"/>
      </a:dk2>
      <a:lt2>
        <a:srgbClr val="EEECE1"/>
      </a:lt2>
      <a:accent1>
        <a:srgbClr val="28A9D7"/>
      </a:accent1>
      <a:accent2>
        <a:srgbClr val="8D003F"/>
      </a:accent2>
      <a:accent3>
        <a:srgbClr val="57A034"/>
      </a:accent3>
      <a:accent4>
        <a:srgbClr val="EEA224"/>
      </a:accent4>
      <a:accent5>
        <a:srgbClr val="DB5520"/>
      </a:accent5>
      <a:accent6>
        <a:srgbClr val="A5A6A5"/>
      </a:accent6>
      <a:hlink>
        <a:srgbClr val="0F416E"/>
      </a:hlink>
      <a:folHlink>
        <a:srgbClr val="0D3D67"/>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ensari 1">
    <a:dk1>
      <a:sysClr val="windowText" lastClr="000000"/>
    </a:dk1>
    <a:lt1>
      <a:sysClr val="window" lastClr="FFFFFF"/>
    </a:lt1>
    <a:dk2>
      <a:srgbClr val="003963"/>
    </a:dk2>
    <a:lt2>
      <a:srgbClr val="EEECE1"/>
    </a:lt2>
    <a:accent1>
      <a:srgbClr val="28A9D7"/>
    </a:accent1>
    <a:accent2>
      <a:srgbClr val="8D003F"/>
    </a:accent2>
    <a:accent3>
      <a:srgbClr val="57A034"/>
    </a:accent3>
    <a:accent4>
      <a:srgbClr val="EEA224"/>
    </a:accent4>
    <a:accent5>
      <a:srgbClr val="DB5520"/>
    </a:accent5>
    <a:accent6>
      <a:srgbClr val="A5A6A5"/>
    </a:accent6>
    <a:hlink>
      <a:srgbClr val="0F416E"/>
    </a:hlink>
    <a:folHlink>
      <a:srgbClr val="0D3D6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Pensari 1">
    <a:dk1>
      <a:sysClr val="windowText" lastClr="000000"/>
    </a:dk1>
    <a:lt1>
      <a:sysClr val="window" lastClr="FFFFFF"/>
    </a:lt1>
    <a:dk2>
      <a:srgbClr val="003963"/>
    </a:dk2>
    <a:lt2>
      <a:srgbClr val="EEECE1"/>
    </a:lt2>
    <a:accent1>
      <a:srgbClr val="28A9D7"/>
    </a:accent1>
    <a:accent2>
      <a:srgbClr val="8D003F"/>
    </a:accent2>
    <a:accent3>
      <a:srgbClr val="57A034"/>
    </a:accent3>
    <a:accent4>
      <a:srgbClr val="EEA224"/>
    </a:accent4>
    <a:accent5>
      <a:srgbClr val="DB5520"/>
    </a:accent5>
    <a:accent6>
      <a:srgbClr val="A5A6A5"/>
    </a:accent6>
    <a:hlink>
      <a:srgbClr val="0F416E"/>
    </a:hlink>
    <a:folHlink>
      <a:srgbClr val="0D3D6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Pensari 1">
    <a:dk1>
      <a:sysClr val="windowText" lastClr="000000"/>
    </a:dk1>
    <a:lt1>
      <a:sysClr val="window" lastClr="FFFFFF"/>
    </a:lt1>
    <a:dk2>
      <a:srgbClr val="003963"/>
    </a:dk2>
    <a:lt2>
      <a:srgbClr val="EEECE1"/>
    </a:lt2>
    <a:accent1>
      <a:srgbClr val="28A9D7"/>
    </a:accent1>
    <a:accent2>
      <a:srgbClr val="8D003F"/>
    </a:accent2>
    <a:accent3>
      <a:srgbClr val="57A034"/>
    </a:accent3>
    <a:accent4>
      <a:srgbClr val="EEA224"/>
    </a:accent4>
    <a:accent5>
      <a:srgbClr val="DB5520"/>
    </a:accent5>
    <a:accent6>
      <a:srgbClr val="A5A6A5"/>
    </a:accent6>
    <a:hlink>
      <a:srgbClr val="0F416E"/>
    </a:hlink>
    <a:folHlink>
      <a:srgbClr val="0D3D6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Pensari 1">
    <a:dk1>
      <a:sysClr val="windowText" lastClr="000000"/>
    </a:dk1>
    <a:lt1>
      <a:sysClr val="window" lastClr="FFFFFF"/>
    </a:lt1>
    <a:dk2>
      <a:srgbClr val="003963"/>
    </a:dk2>
    <a:lt2>
      <a:srgbClr val="EEECE1"/>
    </a:lt2>
    <a:accent1>
      <a:srgbClr val="28A9D7"/>
    </a:accent1>
    <a:accent2>
      <a:srgbClr val="8D003F"/>
    </a:accent2>
    <a:accent3>
      <a:srgbClr val="57A034"/>
    </a:accent3>
    <a:accent4>
      <a:srgbClr val="EEA224"/>
    </a:accent4>
    <a:accent5>
      <a:srgbClr val="DB5520"/>
    </a:accent5>
    <a:accent6>
      <a:srgbClr val="A5A6A5"/>
    </a:accent6>
    <a:hlink>
      <a:srgbClr val="0F416E"/>
    </a:hlink>
    <a:folHlink>
      <a:srgbClr val="0D3D6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Pensari 1">
    <a:dk1>
      <a:sysClr val="windowText" lastClr="000000"/>
    </a:dk1>
    <a:lt1>
      <a:sysClr val="window" lastClr="FFFFFF"/>
    </a:lt1>
    <a:dk2>
      <a:srgbClr val="003963"/>
    </a:dk2>
    <a:lt2>
      <a:srgbClr val="EEECE1"/>
    </a:lt2>
    <a:accent1>
      <a:srgbClr val="28A9D7"/>
    </a:accent1>
    <a:accent2>
      <a:srgbClr val="8D003F"/>
    </a:accent2>
    <a:accent3>
      <a:srgbClr val="57A034"/>
    </a:accent3>
    <a:accent4>
      <a:srgbClr val="EEA224"/>
    </a:accent4>
    <a:accent5>
      <a:srgbClr val="DB5520"/>
    </a:accent5>
    <a:accent6>
      <a:srgbClr val="A5A6A5"/>
    </a:accent6>
    <a:hlink>
      <a:srgbClr val="0F416E"/>
    </a:hlink>
    <a:folHlink>
      <a:srgbClr val="0D3D6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Pensari 1">
    <a:dk1>
      <a:sysClr val="windowText" lastClr="000000"/>
    </a:dk1>
    <a:lt1>
      <a:sysClr val="window" lastClr="FFFFFF"/>
    </a:lt1>
    <a:dk2>
      <a:srgbClr val="003963"/>
    </a:dk2>
    <a:lt2>
      <a:srgbClr val="EEECE1"/>
    </a:lt2>
    <a:accent1>
      <a:srgbClr val="28A9D7"/>
    </a:accent1>
    <a:accent2>
      <a:srgbClr val="8D003F"/>
    </a:accent2>
    <a:accent3>
      <a:srgbClr val="57A034"/>
    </a:accent3>
    <a:accent4>
      <a:srgbClr val="EEA224"/>
    </a:accent4>
    <a:accent5>
      <a:srgbClr val="DB5520"/>
    </a:accent5>
    <a:accent6>
      <a:srgbClr val="A5A6A5"/>
    </a:accent6>
    <a:hlink>
      <a:srgbClr val="0F416E"/>
    </a:hlink>
    <a:folHlink>
      <a:srgbClr val="0D3D6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Pensari 1">
    <a:dk1>
      <a:sysClr val="windowText" lastClr="000000"/>
    </a:dk1>
    <a:lt1>
      <a:sysClr val="window" lastClr="FFFFFF"/>
    </a:lt1>
    <a:dk2>
      <a:srgbClr val="003963"/>
    </a:dk2>
    <a:lt2>
      <a:srgbClr val="EEECE1"/>
    </a:lt2>
    <a:accent1>
      <a:srgbClr val="28A9D7"/>
    </a:accent1>
    <a:accent2>
      <a:srgbClr val="8D003F"/>
    </a:accent2>
    <a:accent3>
      <a:srgbClr val="57A034"/>
    </a:accent3>
    <a:accent4>
      <a:srgbClr val="EEA224"/>
    </a:accent4>
    <a:accent5>
      <a:srgbClr val="DB5520"/>
    </a:accent5>
    <a:accent6>
      <a:srgbClr val="A5A6A5"/>
    </a:accent6>
    <a:hlink>
      <a:srgbClr val="0F416E"/>
    </a:hlink>
    <a:folHlink>
      <a:srgbClr val="0D3D6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Pensari 1">
    <a:dk1>
      <a:sysClr val="windowText" lastClr="000000"/>
    </a:dk1>
    <a:lt1>
      <a:sysClr val="window" lastClr="FFFFFF"/>
    </a:lt1>
    <a:dk2>
      <a:srgbClr val="003963"/>
    </a:dk2>
    <a:lt2>
      <a:srgbClr val="EEECE1"/>
    </a:lt2>
    <a:accent1>
      <a:srgbClr val="28A9D7"/>
    </a:accent1>
    <a:accent2>
      <a:srgbClr val="8D003F"/>
    </a:accent2>
    <a:accent3>
      <a:srgbClr val="57A034"/>
    </a:accent3>
    <a:accent4>
      <a:srgbClr val="EEA224"/>
    </a:accent4>
    <a:accent5>
      <a:srgbClr val="DB5520"/>
    </a:accent5>
    <a:accent6>
      <a:srgbClr val="A5A6A5"/>
    </a:accent6>
    <a:hlink>
      <a:srgbClr val="0F416E"/>
    </a:hlink>
    <a:folHlink>
      <a:srgbClr val="0D3D6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Pensari 1">
    <a:dk1>
      <a:sysClr val="windowText" lastClr="000000"/>
    </a:dk1>
    <a:lt1>
      <a:sysClr val="window" lastClr="FFFFFF"/>
    </a:lt1>
    <a:dk2>
      <a:srgbClr val="003963"/>
    </a:dk2>
    <a:lt2>
      <a:srgbClr val="EEECE1"/>
    </a:lt2>
    <a:accent1>
      <a:srgbClr val="28A9D7"/>
    </a:accent1>
    <a:accent2>
      <a:srgbClr val="8D003F"/>
    </a:accent2>
    <a:accent3>
      <a:srgbClr val="57A034"/>
    </a:accent3>
    <a:accent4>
      <a:srgbClr val="EEA224"/>
    </a:accent4>
    <a:accent5>
      <a:srgbClr val="DB5520"/>
    </a:accent5>
    <a:accent6>
      <a:srgbClr val="A5A6A5"/>
    </a:accent6>
    <a:hlink>
      <a:srgbClr val="0F416E"/>
    </a:hlink>
    <a:folHlink>
      <a:srgbClr val="0D3D6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ensari 1">
    <a:dk1>
      <a:sysClr val="windowText" lastClr="000000"/>
    </a:dk1>
    <a:lt1>
      <a:sysClr val="window" lastClr="FFFFFF"/>
    </a:lt1>
    <a:dk2>
      <a:srgbClr val="003963"/>
    </a:dk2>
    <a:lt2>
      <a:srgbClr val="EEECE1"/>
    </a:lt2>
    <a:accent1>
      <a:srgbClr val="28A9D7"/>
    </a:accent1>
    <a:accent2>
      <a:srgbClr val="8D003F"/>
    </a:accent2>
    <a:accent3>
      <a:srgbClr val="57A034"/>
    </a:accent3>
    <a:accent4>
      <a:srgbClr val="EEA224"/>
    </a:accent4>
    <a:accent5>
      <a:srgbClr val="DB5520"/>
    </a:accent5>
    <a:accent6>
      <a:srgbClr val="A5A6A5"/>
    </a:accent6>
    <a:hlink>
      <a:srgbClr val="0F416E"/>
    </a:hlink>
    <a:folHlink>
      <a:srgbClr val="0D3D6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ensari 1">
    <a:dk1>
      <a:sysClr val="windowText" lastClr="000000"/>
    </a:dk1>
    <a:lt1>
      <a:sysClr val="window" lastClr="FFFFFF"/>
    </a:lt1>
    <a:dk2>
      <a:srgbClr val="003963"/>
    </a:dk2>
    <a:lt2>
      <a:srgbClr val="EEECE1"/>
    </a:lt2>
    <a:accent1>
      <a:srgbClr val="28A9D7"/>
    </a:accent1>
    <a:accent2>
      <a:srgbClr val="8D003F"/>
    </a:accent2>
    <a:accent3>
      <a:srgbClr val="57A034"/>
    </a:accent3>
    <a:accent4>
      <a:srgbClr val="EEA224"/>
    </a:accent4>
    <a:accent5>
      <a:srgbClr val="DB5520"/>
    </a:accent5>
    <a:accent6>
      <a:srgbClr val="A5A6A5"/>
    </a:accent6>
    <a:hlink>
      <a:srgbClr val="0F416E"/>
    </a:hlink>
    <a:folHlink>
      <a:srgbClr val="0D3D6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Pensari 1">
    <a:dk1>
      <a:sysClr val="windowText" lastClr="000000"/>
    </a:dk1>
    <a:lt1>
      <a:sysClr val="window" lastClr="FFFFFF"/>
    </a:lt1>
    <a:dk2>
      <a:srgbClr val="003963"/>
    </a:dk2>
    <a:lt2>
      <a:srgbClr val="EEECE1"/>
    </a:lt2>
    <a:accent1>
      <a:srgbClr val="28A9D7"/>
    </a:accent1>
    <a:accent2>
      <a:srgbClr val="8D003F"/>
    </a:accent2>
    <a:accent3>
      <a:srgbClr val="57A034"/>
    </a:accent3>
    <a:accent4>
      <a:srgbClr val="EEA224"/>
    </a:accent4>
    <a:accent5>
      <a:srgbClr val="DB5520"/>
    </a:accent5>
    <a:accent6>
      <a:srgbClr val="A5A6A5"/>
    </a:accent6>
    <a:hlink>
      <a:srgbClr val="0F416E"/>
    </a:hlink>
    <a:folHlink>
      <a:srgbClr val="0D3D6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Pensari 1">
    <a:dk1>
      <a:sysClr val="windowText" lastClr="000000"/>
    </a:dk1>
    <a:lt1>
      <a:sysClr val="window" lastClr="FFFFFF"/>
    </a:lt1>
    <a:dk2>
      <a:srgbClr val="003963"/>
    </a:dk2>
    <a:lt2>
      <a:srgbClr val="EEECE1"/>
    </a:lt2>
    <a:accent1>
      <a:srgbClr val="28A9D7"/>
    </a:accent1>
    <a:accent2>
      <a:srgbClr val="8D003F"/>
    </a:accent2>
    <a:accent3>
      <a:srgbClr val="57A034"/>
    </a:accent3>
    <a:accent4>
      <a:srgbClr val="EEA224"/>
    </a:accent4>
    <a:accent5>
      <a:srgbClr val="DB5520"/>
    </a:accent5>
    <a:accent6>
      <a:srgbClr val="A5A6A5"/>
    </a:accent6>
    <a:hlink>
      <a:srgbClr val="0F416E"/>
    </a:hlink>
    <a:folHlink>
      <a:srgbClr val="0D3D6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Pensari 1">
    <a:dk1>
      <a:sysClr val="windowText" lastClr="000000"/>
    </a:dk1>
    <a:lt1>
      <a:sysClr val="window" lastClr="FFFFFF"/>
    </a:lt1>
    <a:dk2>
      <a:srgbClr val="003963"/>
    </a:dk2>
    <a:lt2>
      <a:srgbClr val="EEECE1"/>
    </a:lt2>
    <a:accent1>
      <a:srgbClr val="28A9D7"/>
    </a:accent1>
    <a:accent2>
      <a:srgbClr val="8D003F"/>
    </a:accent2>
    <a:accent3>
      <a:srgbClr val="57A034"/>
    </a:accent3>
    <a:accent4>
      <a:srgbClr val="EEA224"/>
    </a:accent4>
    <a:accent5>
      <a:srgbClr val="DB5520"/>
    </a:accent5>
    <a:accent6>
      <a:srgbClr val="A5A6A5"/>
    </a:accent6>
    <a:hlink>
      <a:srgbClr val="0F416E"/>
    </a:hlink>
    <a:folHlink>
      <a:srgbClr val="0D3D6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Pfizer Innovative Health ">
    <a:dk1>
      <a:srgbClr val="27497F"/>
    </a:dk1>
    <a:lt1>
      <a:srgbClr val="FFFFFF"/>
    </a:lt1>
    <a:dk2>
      <a:srgbClr val="4C4D4C"/>
    </a:dk2>
    <a:lt2>
      <a:srgbClr val="E7E6E6"/>
    </a:lt2>
    <a:accent1>
      <a:srgbClr val="7DBA00"/>
    </a:accent1>
    <a:accent2>
      <a:srgbClr val="ED7D31"/>
    </a:accent2>
    <a:accent3>
      <a:srgbClr val="E01383"/>
    </a:accent3>
    <a:accent4>
      <a:srgbClr val="646569"/>
    </a:accent4>
    <a:accent5>
      <a:srgbClr val="00AEEF"/>
    </a:accent5>
    <a:accent6>
      <a:srgbClr val="F7D417"/>
    </a:accent6>
    <a:hlink>
      <a:srgbClr val="00AEEF"/>
    </a:hlink>
    <a:folHlink>
      <a:srgbClr val="00AEE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Pfizer Innovative Health ">
    <a:dk1>
      <a:srgbClr val="27497F"/>
    </a:dk1>
    <a:lt1>
      <a:srgbClr val="FFFFFF"/>
    </a:lt1>
    <a:dk2>
      <a:srgbClr val="4C4D4C"/>
    </a:dk2>
    <a:lt2>
      <a:srgbClr val="E7E6E6"/>
    </a:lt2>
    <a:accent1>
      <a:srgbClr val="7DBA00"/>
    </a:accent1>
    <a:accent2>
      <a:srgbClr val="ED7D31"/>
    </a:accent2>
    <a:accent3>
      <a:srgbClr val="E01383"/>
    </a:accent3>
    <a:accent4>
      <a:srgbClr val="646569"/>
    </a:accent4>
    <a:accent5>
      <a:srgbClr val="00AEEF"/>
    </a:accent5>
    <a:accent6>
      <a:srgbClr val="F7D417"/>
    </a:accent6>
    <a:hlink>
      <a:srgbClr val="00AEEF"/>
    </a:hlink>
    <a:folHlink>
      <a:srgbClr val="00AEE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Pensari 1">
    <a:dk1>
      <a:sysClr val="windowText" lastClr="000000"/>
    </a:dk1>
    <a:lt1>
      <a:sysClr val="window" lastClr="FFFFFF"/>
    </a:lt1>
    <a:dk2>
      <a:srgbClr val="003963"/>
    </a:dk2>
    <a:lt2>
      <a:srgbClr val="EEECE1"/>
    </a:lt2>
    <a:accent1>
      <a:srgbClr val="28A9D7"/>
    </a:accent1>
    <a:accent2>
      <a:srgbClr val="8D003F"/>
    </a:accent2>
    <a:accent3>
      <a:srgbClr val="57A034"/>
    </a:accent3>
    <a:accent4>
      <a:srgbClr val="EEA224"/>
    </a:accent4>
    <a:accent5>
      <a:srgbClr val="DB5520"/>
    </a:accent5>
    <a:accent6>
      <a:srgbClr val="A5A6A5"/>
    </a:accent6>
    <a:hlink>
      <a:srgbClr val="0F416E"/>
    </a:hlink>
    <a:folHlink>
      <a:srgbClr val="0D3D6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12104</TotalTime>
  <Words>3553</Words>
  <Application>Microsoft Office PowerPoint</Application>
  <PresentationFormat>On-screen Show (4:3)</PresentationFormat>
  <Paragraphs>859</Paragraphs>
  <Slides>54</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Chalkboard</vt:lpstr>
      <vt:lpstr>Mangal</vt:lpstr>
      <vt:lpstr>Times New Roman</vt:lpstr>
      <vt:lpstr>Wingdings</vt:lpstr>
      <vt:lpstr>ヒラギノ角ゴ Pro W3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Coronation Media</dc:creator>
  <cp:lastModifiedBy>Thelma Ekeocha</cp:lastModifiedBy>
  <cp:revision>491</cp:revision>
  <dcterms:created xsi:type="dcterms:W3CDTF">2017-07-21T04:58:38Z</dcterms:created>
  <dcterms:modified xsi:type="dcterms:W3CDTF">2018-01-24T18:48:51Z</dcterms:modified>
</cp:coreProperties>
</file>