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72" r:id="rId6"/>
    <p:sldId id="259" r:id="rId7"/>
    <p:sldId id="260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Grenchik" initials="TG" lastIdx="4" clrIdx="0">
    <p:extLst>
      <p:ext uri="{19B8F6BF-5375-455C-9EA6-DF929625EA0E}">
        <p15:presenceInfo xmlns:p15="http://schemas.microsoft.com/office/powerpoint/2012/main" userId="S::tgrenchik@usccb.org::a87cd114-ed44-47c3-a72c-e7ea799bcf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03D"/>
    <a:srgbClr val="B9D1DD"/>
    <a:srgbClr val="1A2D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757"/>
  </p:normalViewPr>
  <p:slideViewPr>
    <p:cSldViewPr snapToGrid="0" snapToObjects="1">
      <p:cViewPr varScale="1">
        <p:scale>
          <a:sx n="129" d="100"/>
          <a:sy n="129" d="100"/>
        </p:scale>
        <p:origin x="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6C6B9-9A1E-534E-B258-7A1CEF7CF4A6}" type="datetimeFigureOut">
              <a:rPr lang="en-US" smtClean="0"/>
              <a:t>9/2/21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BB276-F5A4-A44C-9D0D-C36AB5B9E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6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B276-F5A4-A44C-9D0D-C36AB5B9E8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1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BB276-F5A4-A44C-9D0D-C36AB5B9E8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14A6-CA5A-2D42-BA86-E4A27D5B9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45A23-1986-B344-A1CB-6EB2EB52F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70007-2DA4-124D-B720-8114C1EE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F5F66-B90A-9A44-81BA-37248B5B5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68A9D-44F1-8541-8682-CA6A5FD0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5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247E7-26B7-6B42-8CDD-0CBA6A5F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4E7BB-5FF8-264F-9E0A-CA265DC7B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93D0F-4C67-E04A-AEAF-EAFAA5DA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ABBDE-B621-CD40-BA78-6A4DE69D1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53630-9CAE-4C46-8010-00C8D5AE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5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174F15-2FD4-8047-99EF-D2D7FB306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0227C-CE48-D34E-953A-3AE93851B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B0993-62FC-1944-A9F5-991844D6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CB448-D591-E24C-B8A8-CFFE9FE4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EF95-AA61-0448-B21D-ED067BC9B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0512-DF80-5247-AF22-8715128C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BA062-F2AA-5841-8F10-5C580C62F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B0438-C63C-324B-B3DF-1FD33B07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1EA1A-4817-4647-ADB0-799C0E4A5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4D6E-4C7C-B14C-B425-2FE1D672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9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20CA3-7EEA-4745-AB7D-3542869B1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8ECF9-2CC5-C742-ACE0-9B2F407D8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401A-40D8-EC49-8829-AF997718C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A605B-621E-CD41-9F6C-55F235892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4990B-0768-9D4A-B327-4823B531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0E6E2-0A95-8D4B-A1D2-76A646C00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DFBC5-DFAD-CC44-B9BF-18EDC5C70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28298-A434-FC43-84E6-ED56F17E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5098E-C721-444D-A1F2-28346EBB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D49E3-0709-F040-8B8D-0943214B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13C11-9003-F641-894E-F231489F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2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7149-9D30-C74B-AC78-B7404031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7828A-DDAA-1647-8120-A7F2DEC26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477F0-85DA-974D-A1FC-E9666AE50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BECBA-064A-4049-B1F3-7675312E4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F95B80-7FB1-324D-AB42-0241039B9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CB043-CD26-C244-875A-4A6B7251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9CF7C-296E-344F-8A9D-4BC80B8B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F67AC5-38DB-5E40-B102-B3D4AF1E0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7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E6CCE-80E4-E94C-ADB6-0E49DA6A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27964-FBEE-7C4C-953D-E4146854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2F6D8B-104A-CA4B-BD65-3627DBE4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5B500-53E2-F34C-AAD2-4944318D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50D81B-9EBB-6145-B198-0319C73E1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03E5C-F29C-944E-9759-00E4F60A8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B8417-0794-E049-807C-EB1CE877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8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81F-E68B-5543-B884-56D10AE6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43FA9-E454-1241-9DF8-60421B6C5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99678-C2F5-B843-9221-E55282F90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EB52E-73A7-864D-99AE-3A3AC708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B6E6C-DF66-A345-931F-DF4711B3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2E25B-E0C8-E540-A166-4783FB3E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3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F64FC-BCA7-D24F-AD91-7FC082F5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6676B-EF76-1B42-B7F1-8F23CBD5D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DD599-5D92-BE41-AE5F-010D6C447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5C5F3-5285-2B4B-8088-3C879CCC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B9995-8AB9-5B47-9A52-4E59B830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F7AB5-5CBC-6F48-BB77-9E54AA50C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2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7A9A1-43C7-A841-BD23-895416777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DFC38-9185-C44B-87DB-3E7FD7DE4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D6398-C3A2-B94C-85E7-B93AADC97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743F-5403-694A-B444-236C643C60FE}" type="datetimeFigureOut">
              <a:rPr lang="en-US" smtClean="0"/>
              <a:t>9/2/21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34521-C775-A94D-A04A-25323F5DA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02AC-CF42-5F42-AE7D-3F0A1B73C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E7A0-FDD7-A64B-97A5-CAE52FA90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9577"/>
            <a:ext cx="9144000" cy="816189"/>
          </a:xfrm>
        </p:spPr>
        <p:txBody>
          <a:bodyPr>
            <a:normAutofit/>
          </a:bodyPr>
          <a:lstStyle/>
          <a:p>
            <a:r>
              <a:rPr lang="en-US" sz="4900" dirty="0" err="1">
                <a:solidFill>
                  <a:schemeClr val="bg1"/>
                </a:solidFill>
                <a:latin typeface="Minion Pro" panose="02040703060306020203" pitchFamily="18" charset="0"/>
              </a:rPr>
              <a:t>Reunión</a:t>
            </a:r>
            <a:r>
              <a:rPr lang="en-US" sz="4900" dirty="0">
                <a:solidFill>
                  <a:schemeClr val="bg1"/>
                </a:solidFill>
                <a:latin typeface="Minion Pro" panose="02040703060306020203" pitchFamily="18" charset="0"/>
              </a:rPr>
              <a:t> general de la </a:t>
            </a:r>
            <a:r>
              <a:rPr lang="en-US" sz="4900" dirty="0" err="1">
                <a:solidFill>
                  <a:schemeClr val="bg1"/>
                </a:solidFill>
                <a:latin typeface="Minion Pro" panose="02040703060306020203" pitchFamily="18" charset="0"/>
              </a:rPr>
              <a:t>parroquia</a:t>
            </a:r>
            <a:endParaRPr lang="en-US" sz="49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88692"/>
            <a:ext cx="9144000" cy="114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Nombre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]</a:t>
            </a:r>
            <a:b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Fecha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]</a:t>
            </a:r>
            <a:endParaRPr lang="en-US" sz="3200" dirty="0">
              <a:latin typeface="Azo Sans Thin" panose="020B0303030303020204" pitchFamily="34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D671DF-A7C4-7242-A0CE-E6BEFF2E3E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2039008" y="422558"/>
            <a:ext cx="8328312" cy="367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61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en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nuestra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parroquia</a:t>
            </a:r>
            <a:endParaRPr lang="en-US" sz="46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2101827"/>
            <a:ext cx="10710041" cy="3350812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respuesta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pedidos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san Juan Pablo II y del papa Francisco,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equipo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central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iniciativa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completó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un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recursos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locales,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identificó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carencias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propuso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respuestas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posibles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Durante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encuentro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revisaremos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hallazgos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les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pediremos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sus ideas,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sugerencias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 ideas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sobre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maneras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puede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servir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función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resultados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1A367E-9F36-0146-829F-9A0492F03C71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41AB1D3-0C4E-8642-99FC-1B692EB3A2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89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Hallazgos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del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inventario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925380"/>
            <a:ext cx="10710041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[Use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diapositivas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presentar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resultados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parroquial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Traten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5 a 10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hallazgos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más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importantes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proceso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Consideren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suplementar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presentación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con volantes,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si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DF9419-6C9E-6A4D-A505-1B016488535F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41A2FCD-FF51-5F49-9918-AA66D17095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Hallazgos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del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inventario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: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Recursos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925380"/>
            <a:ext cx="10710041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mostrar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todos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esfuerzos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equipo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central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últimos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meses.]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Destaquen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maravillosos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recursos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descubierto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todo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buen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trabajo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ya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se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está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realizando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su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área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local.]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874AF0-FBFD-874A-B462-523DD2536566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344EA23-E458-044C-ADA3-AB53FD0A42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18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Hallazgos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del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inventario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: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Carencias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925380"/>
            <a:ext cx="10710041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Compartan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carencias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identificaron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proceso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ilustrar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cómo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carencias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podrían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crear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obstáculos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mujeres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9AD6CFD-EFD0-054A-B410-31FB79EBCB69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F57843C-4A07-4C4C-9F81-8DFA726CE0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3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Respuestas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parroquiales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propuestas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925380"/>
            <a:ext cx="10710041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[Usen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diapositivas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presentar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posibles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respuestas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posibles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equipo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central ha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identificado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Expliquen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cómo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posibles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planes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podrían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eliminar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o ser un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puente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carencias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identificaron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F56740-00E0-F04B-8A41-DF72BF967AB2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CA7EA45-156B-1F49-A017-71D5173799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82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Preguntas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y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respuestas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y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Diálogo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2167117"/>
            <a:ext cx="10710041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¿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Alguna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pregunta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?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¿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Comentarios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?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¿Ideas?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7CEE6A-4916-3A45-B19E-AE3B05FB5E07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0B47D57-4552-D84B-B03B-0AE4F69FDDD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60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421495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Conclusión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80" y="1820278"/>
            <a:ext cx="9527628" cy="3762776"/>
          </a:xfrm>
        </p:spPr>
        <p:txBody>
          <a:bodyPr>
            <a:normAutofit lnSpcReduction="10000"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i="1" u="sng" dirty="0">
                <a:solidFill>
                  <a:schemeClr val="bg1"/>
                </a:solidFill>
                <a:latin typeface="Azo Sans Thin" panose="020B0303030303020204" pitchFamily="34" charset="77"/>
              </a:rPr>
              <a:t>Gracias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por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su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tiempo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atención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apoyo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¡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b="1" i="1" u="sng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su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!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Si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todavía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no lo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hecho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asegúrense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b="1" u="sng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inscribirse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informados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recibir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actualizaciones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sobre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oportunidades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voluntarios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schemeClr val="bg1"/>
                </a:solidFill>
                <a:latin typeface="Azo Sans Medium" panose="020B0603030303020204" pitchFamily="34" charset="77"/>
              </a:rPr>
              <a:t>Los </a:t>
            </a:r>
            <a:r>
              <a:rPr lang="en-US" sz="2600" b="1" u="sng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invitamos</a:t>
            </a:r>
            <a:r>
              <a:rPr lang="en-US" sz="2600" b="1" u="sng" dirty="0">
                <a:solidFill>
                  <a:schemeClr val="bg1"/>
                </a:solidFill>
                <a:latin typeface="Azo Sans Medium" panose="020B0603030303020204" pitchFamily="34" charset="77"/>
              </a:rPr>
              <a:t> a </a:t>
            </a:r>
            <a:r>
              <a:rPr lang="en-US" sz="2600" b="1" u="sng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rezar</a:t>
            </a:r>
            <a:r>
              <a:rPr lang="en-US" sz="2600" b="1" u="sng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por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B5E8A6-3174-4A47-8D45-11CB710F5094}"/>
              </a:ext>
            </a:extLst>
          </p:cNvPr>
          <p:cNvCxnSpPr/>
          <p:nvPr/>
        </p:nvCxnSpPr>
        <p:spPr>
          <a:xfrm>
            <a:off x="721242" y="1459773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6ADCDA6-10EA-EB49-A173-C2EF361C4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9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Oración</a:t>
            </a:r>
            <a:r>
              <a:rPr lang="en-US" sz="4800" dirty="0">
                <a:solidFill>
                  <a:schemeClr val="bg1"/>
                </a:solidFill>
                <a:latin typeface="Minion Pro" panose="02040703060306020203" pitchFamily="18" charset="0"/>
              </a:rPr>
              <a:t> de </a:t>
            </a:r>
            <a:r>
              <a:rPr lang="en-US" sz="4800" dirty="0" err="1">
                <a:solidFill>
                  <a:schemeClr val="bg1"/>
                </a:solidFill>
                <a:latin typeface="Minion Pro" panose="02040703060306020203" pitchFamily="18" charset="0"/>
              </a:rPr>
              <a:t>clausura</a:t>
            </a:r>
            <a:endParaRPr lang="en-US" sz="48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217" y="1925380"/>
            <a:ext cx="10108096" cy="37817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[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Incluyan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texto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oración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clausura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aquí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si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.] </a:t>
            </a:r>
            <a:endParaRPr lang="en-US" sz="4400" dirty="0">
              <a:solidFill>
                <a:srgbClr val="B9D1DD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EFD760-00C6-3741-893B-9D355698B9A4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684E601-BEAF-2D47-973E-05F3C0E5AA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4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5343"/>
            <a:ext cx="9144000" cy="916105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Minion Pro" panose="02040703060306020203" pitchFamily="18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1178"/>
            <a:ext cx="9144000" cy="3962422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Bienvenida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Oración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apertura</a:t>
            </a:r>
            <a:endParaRPr lang="en-US" sz="32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¿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Qué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es "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Camina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con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"?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Hallazgos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inventario</a:t>
            </a:r>
            <a:endParaRPr lang="en-US" sz="32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Respuestas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parroquiales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propuestas</a:t>
            </a:r>
            <a:endParaRPr lang="en-US" sz="32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Preguntas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respuestas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Diálogo</a:t>
            </a:r>
            <a:endParaRPr lang="en-US" sz="32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Conclusión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Oración</a:t>
            </a:r>
            <a:r>
              <a:rPr lang="en-US" sz="32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clausura</a:t>
            </a:r>
            <a:endParaRPr lang="en-US" sz="3200" dirty="0">
              <a:solidFill>
                <a:schemeClr val="bg1"/>
              </a:solidFill>
              <a:latin typeface="Azo Sans Thin" panose="020B0303030303020204" pitchFamily="34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D671DF-A7C4-7242-A0CE-E6BEFF2E3E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EFF81B-7BEC-A74B-B14D-CEC71B27C69A}"/>
              </a:ext>
            </a:extLst>
          </p:cNvPr>
          <p:cNvCxnSpPr/>
          <p:nvPr/>
        </p:nvCxnSpPr>
        <p:spPr>
          <a:xfrm>
            <a:off x="721242" y="1564102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54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9" y="565854"/>
            <a:ext cx="10710041" cy="916105"/>
          </a:xfrm>
        </p:spPr>
        <p:txBody>
          <a:bodyPr>
            <a:noAutofit/>
          </a:bodyPr>
          <a:lstStyle/>
          <a:p>
            <a:r>
              <a:rPr lang="en-US" sz="5400" dirty="0" err="1">
                <a:solidFill>
                  <a:schemeClr val="bg1"/>
                </a:solidFill>
                <a:latin typeface="Minion Pro" panose="02040703060306020203" pitchFamily="18" charset="0"/>
              </a:rPr>
              <a:t>Oración</a:t>
            </a:r>
            <a:r>
              <a:rPr lang="en-US" sz="5400" dirty="0">
                <a:solidFill>
                  <a:schemeClr val="bg1"/>
                </a:solidFill>
                <a:latin typeface="Minion Pro" panose="02040703060306020203" pitchFamily="18" charset="0"/>
              </a:rPr>
              <a:t> por las </a:t>
            </a:r>
            <a:r>
              <a:rPr lang="en-US" sz="5400" dirty="0" err="1">
                <a:solidFill>
                  <a:schemeClr val="bg1"/>
                </a:solidFill>
                <a:latin typeface="Minion Pro" panose="02040703060306020203" pitchFamily="18" charset="0"/>
              </a:rPr>
              <a:t>embarazadas</a:t>
            </a:r>
            <a:endParaRPr lang="en-US" sz="5400" dirty="0">
              <a:solidFill>
                <a:schemeClr val="bg1"/>
              </a:solidFill>
              <a:latin typeface="Minion Pro" panose="020407030603060202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736194"/>
            <a:ext cx="10710041" cy="438082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Oh Madre Santa,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recibiste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buena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nueva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encarnación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Cristo,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tu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Hijo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, con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fe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confianza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 Concede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tu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protección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todas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las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enfrentan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dificultades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Guíanos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nuestro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esfuerzo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por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hacer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comunidades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parroquiales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lugares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acogida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asistencia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para las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Ayúdanos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convertirnos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instrumentos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del amor y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compasión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del Dios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bondadoso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María, Madre de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Iglesia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ayúdanos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crear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cultura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vida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y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civilización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amor, junto con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todas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las personas de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buena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b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voluntad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, para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alabanza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y gloria de Dios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Creador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, y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amante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vida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.* </a:t>
            </a:r>
            <a:r>
              <a:rPr lang="en-US" sz="235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Amén</a:t>
            </a:r>
            <a:r>
              <a:rPr lang="en-US" sz="235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  <a:latin typeface="Azo Sans Thin" panose="020B0303030303020204" pitchFamily="34" charset="77"/>
              </a:rPr>
              <a:t>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65E59-E3A3-C242-B472-11702B040B0F}"/>
              </a:ext>
            </a:extLst>
          </p:cNvPr>
          <p:cNvSpPr txBox="1"/>
          <p:nvPr/>
        </p:nvSpPr>
        <p:spPr>
          <a:xfrm>
            <a:off x="740979" y="6110784"/>
            <a:ext cx="67634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*Cf. </a:t>
            </a:r>
            <a:r>
              <a:rPr lang="en-US" sz="1000" i="1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Evangelium</a:t>
            </a:r>
            <a:r>
              <a:rPr lang="en-US" sz="1000" i="1" dirty="0">
                <a:solidFill>
                  <a:schemeClr val="bg1"/>
                </a:solidFill>
                <a:latin typeface="Azo Sans Light" panose="020B0403030303020204" pitchFamily="34" charset="77"/>
              </a:rPr>
              <a:t> vitae 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105 ©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Libreria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Editrice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Vaticana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, Ciudad del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Vaticano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Adaptado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 con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permiso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Todos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 los derechos </a:t>
            </a:r>
            <a:r>
              <a:rPr lang="en-US" sz="1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reservados</a:t>
            </a:r>
            <a:r>
              <a:rPr lang="en-US" sz="1000" dirty="0">
                <a:solidFill>
                  <a:schemeClr val="bg1"/>
                </a:solidFill>
                <a:latin typeface="Azo Sans Light" panose="020B0403030303020204" pitchFamily="34" charset="77"/>
              </a:rPr>
              <a:t>. Copyright © 2019, United States Conference of Catholic Bishops, Washington, D.C. </a:t>
            </a:r>
            <a:br>
              <a:rPr lang="en-US" sz="1200" dirty="0"/>
            </a:br>
            <a:endParaRPr lang="en-US" sz="1200" dirty="0"/>
          </a:p>
          <a:p>
            <a:endParaRPr lang="en-US" sz="1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1906B0-1DF9-484C-B524-37C2DCBE59C0}"/>
              </a:ext>
            </a:extLst>
          </p:cNvPr>
          <p:cNvCxnSpPr/>
          <p:nvPr/>
        </p:nvCxnSpPr>
        <p:spPr>
          <a:xfrm>
            <a:off x="721242" y="1550655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58F0DF5-9A3E-0943-A569-9320F0D46E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1890" y="2019509"/>
            <a:ext cx="7499130" cy="378173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El 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25 de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marzo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de 2020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Iglesia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celebró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25o.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aniversario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encíclica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papal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Evangelium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vitae (</a:t>
            </a:r>
            <a:r>
              <a:rPr lang="en-US" sz="2600" b="1" i="1" dirty="0">
                <a:solidFill>
                  <a:schemeClr val="bg1"/>
                </a:solidFill>
                <a:latin typeface="Azo Sans Medium" panose="020B0603030303020204" pitchFamily="34" charset="77"/>
              </a:rPr>
              <a:t>El </a:t>
            </a:r>
            <a:r>
              <a:rPr lang="en-US" sz="2600" b="1" i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Evangelio</a:t>
            </a:r>
            <a:r>
              <a:rPr lang="en-US" sz="2600" b="1" i="1" dirty="0">
                <a:solidFill>
                  <a:schemeClr val="bg1"/>
                </a:solidFill>
                <a:latin typeface="Azo Sans Medium" panose="020B0603030303020204" pitchFamily="34" charset="77"/>
              </a:rPr>
              <a:t> de la Vida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)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Este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documento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profético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escrito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por 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san Juan Pablo II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reafirmó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enseñanza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constante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Iglesia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sobre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valor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vida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humana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 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9BF78F-C04C-5D45-A292-50EB892D02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660" t="7603" r="23398" b="26650"/>
          <a:stretch/>
        </p:blipFill>
        <p:spPr>
          <a:xfrm>
            <a:off x="740978" y="2086081"/>
            <a:ext cx="2726111" cy="338559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55641F-C782-F147-90E9-E27B73A47CDD}"/>
              </a:ext>
            </a:extLst>
          </p:cNvPr>
          <p:cNvCxnSpPr/>
          <p:nvPr/>
        </p:nvCxnSpPr>
        <p:spPr>
          <a:xfrm>
            <a:off x="721242" y="1658231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957DF24-71A3-5E42-A9FF-382EA96F363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7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09" y="2119545"/>
            <a:ext cx="10729777" cy="3481723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Comité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Actividades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Pro-Vida de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Conferencia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Obispos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Católicos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los EE. UU.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está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invitando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con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apoyo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sus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obispos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párrocos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unirse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iniciativa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nacional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denominada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: “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Camina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con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madres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”. </a:t>
            </a:r>
            <a:b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</a:b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Camina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con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es un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proceso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cual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comunidades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católicas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"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caminan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en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los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zapatos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"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del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área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hijos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84F764-6CE8-4442-9724-9907B9E964D9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1C0C852-64D0-7C41-9EED-6653B033E8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1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10682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8" y="2108229"/>
            <a:ext cx="10710041" cy="4033986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b="1" i="1" u="sng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Todos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debemos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saber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cómo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ayudar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a las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madres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en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circunstancias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difíciles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.</a:t>
            </a:r>
            <a:b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</a:br>
            <a:endParaRPr lang="en-US" sz="2600" b="1" dirty="0">
              <a:solidFill>
                <a:schemeClr val="bg1"/>
              </a:solidFill>
              <a:latin typeface="Azo Sans Medium" panose="020B0603030303020204" pitchFamily="34" charset="77"/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Mientras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no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intentamos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convertir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católicas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centros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podemos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identificar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compartir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recursos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locales con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hijos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 ¡Y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lugares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donde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hay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pocos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recursos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locales,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podemos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crear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función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de los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dones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de la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comunidad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parroquial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!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21B7C5-8773-7245-88E4-1A3650EEE055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FBF86421-EB48-A94A-8E3E-37C86A4793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27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663232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8" y="2083037"/>
            <a:ext cx="10710041" cy="411173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Sabemos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vecindarios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hay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hijos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están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pero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su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desesperación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pueden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acudiendo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otros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lugares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pedir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 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Como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recuerda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papa Francisco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ser “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islas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misericordia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medio del mar de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indiferencia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”.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iniciativa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pide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nuestra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parroquia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sea una “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isla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misericordia”.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9428E0D-8EDB-5044-834B-30FD0071846A}"/>
              </a:ext>
            </a:extLst>
          </p:cNvPr>
          <p:cNvCxnSpPr/>
          <p:nvPr/>
        </p:nvCxnSpPr>
        <p:spPr>
          <a:xfrm>
            <a:off x="721242" y="171201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C009F0B-C08C-9149-ADFF-54165789D9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8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410986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715173"/>
            <a:ext cx="10710041" cy="4065511"/>
          </a:xfrm>
        </p:spPr>
        <p:txBody>
          <a:bodyPr>
            <a:normAutofit lnSpcReduction="10000"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mujeres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enfrentan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difíciles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deberían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ver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Iglesia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como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un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lugar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donde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puedan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encontrar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evaluar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de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manera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sincera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asistencia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pastoral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práctica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que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actualmente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brindamos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madres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embarazadas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familias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 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¿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Somos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eficaces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dar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conocer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dicha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?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Los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obispos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estadounidenses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brindan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recursos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educativos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pastorales y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orientados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la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acción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para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ayudarnos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a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contestar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estas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preguntas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ir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a las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periferias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y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llevar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esperanza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y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ayuda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a las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mujeres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necesitadas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. </a:t>
            </a:r>
          </a:p>
          <a:p>
            <a:pPr algn="l">
              <a:lnSpc>
                <a:spcPct val="100000"/>
              </a:lnSpc>
            </a:pPr>
            <a:endParaRPr lang="en-US" sz="4400" dirty="0">
              <a:solidFill>
                <a:schemeClr val="bg1"/>
              </a:solidFill>
              <a:latin typeface="ModernoFB" panose="02000603090000020004" pitchFamily="2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E652FEA-E498-5F41-9500-0C11902539E3}"/>
              </a:ext>
            </a:extLst>
          </p:cNvPr>
          <p:cNvCxnSpPr/>
          <p:nvPr/>
        </p:nvCxnSpPr>
        <p:spPr>
          <a:xfrm>
            <a:off x="721242" y="1396710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62D4061-F6BC-2849-B7E0-569B55B028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8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0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82FE-FF9C-1E41-9061-D1DBB049A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78" y="579151"/>
            <a:ext cx="10710041" cy="926897"/>
          </a:xfrm>
        </p:spPr>
        <p:txBody>
          <a:bodyPr>
            <a:no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¿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Qué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es "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Camina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con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madres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Minion Pro" panose="02040703060306020203" pitchFamily="18" charset="0"/>
              </a:rPr>
              <a:t>necesitadas</a:t>
            </a:r>
            <a:r>
              <a:rPr lang="en-US" sz="4600" dirty="0">
                <a:solidFill>
                  <a:schemeClr val="bg1"/>
                </a:solidFill>
                <a:latin typeface="Minion Pro" panose="02040703060306020203" pitchFamily="18" charset="0"/>
              </a:rPr>
              <a:t>"?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7008-4DF5-6642-982D-23DE768E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979" y="1957684"/>
            <a:ext cx="10710041" cy="3815326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2600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En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 el </a:t>
            </a:r>
            <a:r>
              <a:rPr lang="en-US" sz="2600" i="1" dirty="0" err="1">
                <a:solidFill>
                  <a:schemeClr val="bg1"/>
                </a:solidFill>
                <a:latin typeface="Azo Sans Thin" panose="020B0303030303020204" pitchFamily="34" charset="77"/>
              </a:rPr>
              <a:t>Evangelio</a:t>
            </a:r>
            <a:r>
              <a:rPr lang="en-US" sz="2600" i="1" dirty="0">
                <a:solidFill>
                  <a:schemeClr val="bg1"/>
                </a:solidFill>
                <a:latin typeface="Azo Sans Thin" panose="020B0303030303020204" pitchFamily="34" charset="77"/>
              </a:rPr>
              <a:t> de la Vida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, 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san Juan Pablo II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nos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zo Sans Medium" panose="020B0603030303020204" pitchFamily="34" charset="77"/>
              </a:rPr>
              <a:t>desafió</a:t>
            </a:r>
            <a:r>
              <a:rPr lang="en-US" sz="2600" b="1" dirty="0">
                <a:solidFill>
                  <a:schemeClr val="bg1"/>
                </a:solidFill>
                <a:latin typeface="Azo Sans Medium" panose="020B0603030303020204" pitchFamily="34" charset="77"/>
              </a:rPr>
              <a:t> a</a:t>
            </a:r>
            <a:r>
              <a:rPr lang="en-US" sz="2600" dirty="0">
                <a:solidFill>
                  <a:schemeClr val="bg1"/>
                </a:solidFill>
                <a:latin typeface="Azo Sans Thin" panose="020B0303030303020204" pitchFamily="34" charset="77"/>
              </a:rPr>
              <a:t>:</a:t>
            </a:r>
          </a:p>
          <a:p>
            <a:pPr algn="l">
              <a:lnSpc>
                <a:spcPct val="100000"/>
              </a:lnSpc>
            </a:pP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“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Preguntarnos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, con gran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lucidez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y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valentía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,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qué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cultura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de la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vida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se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difunde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hoy entre los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cristianos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, las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familias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, los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grupos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y las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comunidades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de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nuestras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diócesis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.  Con la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misma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claridad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y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decisión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,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debemos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determinar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qué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pasos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hemos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de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dar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para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servir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a la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vida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según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la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plenitud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de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su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zo Sans Light" panose="020B0403030303020204" pitchFamily="34" charset="77"/>
              </a:rPr>
              <a:t>verdad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”. (</a:t>
            </a:r>
            <a:r>
              <a:rPr lang="en-US" sz="3000" i="1" dirty="0">
                <a:solidFill>
                  <a:schemeClr val="bg1"/>
                </a:solidFill>
                <a:latin typeface="Azo Sans Light" panose="020B0403030303020204" pitchFamily="34" charset="77"/>
              </a:rPr>
              <a:t>EV</a:t>
            </a:r>
            <a:r>
              <a:rPr lang="en-US" sz="3000" dirty="0">
                <a:solidFill>
                  <a:schemeClr val="bg1"/>
                </a:solidFill>
                <a:latin typeface="Azo Sans Light" panose="020B0403030303020204" pitchFamily="34" charset="77"/>
              </a:rPr>
              <a:t> 95)</a:t>
            </a:r>
          </a:p>
          <a:p>
            <a:pPr algn="l">
              <a:lnSpc>
                <a:spcPct val="100000"/>
              </a:lnSpc>
            </a:pPr>
            <a:endParaRPr lang="en-US" sz="2600" dirty="0">
              <a:solidFill>
                <a:schemeClr val="bg1"/>
              </a:solidFill>
              <a:latin typeface="Azo Sans Thin" panose="020B0303030303020204" pitchFamily="34" charset="77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3B2B54-551C-C14E-BA36-F4347984C128}"/>
              </a:ext>
            </a:extLst>
          </p:cNvPr>
          <p:cNvCxnSpPr/>
          <p:nvPr/>
        </p:nvCxnSpPr>
        <p:spPr>
          <a:xfrm>
            <a:off x="721242" y="1659469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FA4A633-A014-914A-B6B7-6B28E2A3DA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" b="115"/>
          <a:stretch/>
        </p:blipFill>
        <p:spPr>
          <a:xfrm>
            <a:off x="9229081" y="5471671"/>
            <a:ext cx="2877838" cy="12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4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9427</TotalTime>
  <Words>1019</Words>
  <Application>Microsoft Macintosh PowerPoint</Application>
  <PresentationFormat>Widescreen</PresentationFormat>
  <Paragraphs>65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Azo Sans Light</vt:lpstr>
      <vt:lpstr>Azo Sans Medium</vt:lpstr>
      <vt:lpstr>Azo Sans Thin</vt:lpstr>
      <vt:lpstr>Calibri</vt:lpstr>
      <vt:lpstr>Calibri Light</vt:lpstr>
      <vt:lpstr>Minion Pro</vt:lpstr>
      <vt:lpstr>ModernoFB</vt:lpstr>
      <vt:lpstr>Office Theme</vt:lpstr>
      <vt:lpstr>Reunión general de la parroquia</vt:lpstr>
      <vt:lpstr>Agenda</vt:lpstr>
      <vt:lpstr>Oración por las embarazadas</vt:lpstr>
      <vt:lpstr>¿Qué es "Camina con madres necesitadas"?</vt:lpstr>
      <vt:lpstr>¿Qué es "Camina con madres necesitadas"?</vt:lpstr>
      <vt:lpstr>¿Qué es "Camina con madres necesitadas"?</vt:lpstr>
      <vt:lpstr>¿Qué es "Camina con madres necesitadas"?</vt:lpstr>
      <vt:lpstr>¿Qué es "Camina con madres necesitadas"?</vt:lpstr>
      <vt:lpstr>¿Qué es "Camina con madres necesitadas"?</vt:lpstr>
      <vt:lpstr>Camina con madres en nuestra parroquia</vt:lpstr>
      <vt:lpstr>Hallazgos del inventario</vt:lpstr>
      <vt:lpstr>Hallazgos del inventario: Recursos</vt:lpstr>
      <vt:lpstr>Hallazgos del inventario: Carencias</vt:lpstr>
      <vt:lpstr>Respuestas parroquiales propuestas</vt:lpstr>
      <vt:lpstr>Preguntas y respuestas y Diálogo</vt:lpstr>
      <vt:lpstr>Conclusión</vt:lpstr>
      <vt:lpstr>Oración de clausura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Parish-Wide Meeting</dc:title>
  <dc:creator>Benjamin Gomez</dc:creator>
  <cp:lastModifiedBy>Chelsy Gomez</cp:lastModifiedBy>
  <cp:revision>35</cp:revision>
  <dcterms:created xsi:type="dcterms:W3CDTF">2020-05-28T15:22:47Z</dcterms:created>
  <dcterms:modified xsi:type="dcterms:W3CDTF">2021-09-02T19:49:27Z</dcterms:modified>
</cp:coreProperties>
</file>