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1" r:id="rId5"/>
    <p:sldId id="272" r:id="rId6"/>
    <p:sldId id="259" r:id="rId7"/>
    <p:sldId id="260" r:id="rId8"/>
    <p:sldId id="263" r:id="rId9"/>
    <p:sldId id="262"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Grenchik" initials="TG" lastIdx="4" clrIdx="0">
    <p:extLst>
      <p:ext uri="{19B8F6BF-5375-455C-9EA6-DF929625EA0E}">
        <p15:presenceInfo xmlns:p15="http://schemas.microsoft.com/office/powerpoint/2012/main" userId="S::tgrenchik@usccb.org::a87cd114-ed44-47c3-a72c-e7ea799bcf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203D"/>
    <a:srgbClr val="B9D1DD"/>
    <a:srgbClr val="1A2D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52"/>
    <p:restoredTop sz="94694"/>
  </p:normalViewPr>
  <p:slideViewPr>
    <p:cSldViewPr snapToGrid="0" snapToObjects="1">
      <p:cViewPr varScale="1">
        <p:scale>
          <a:sx n="121" d="100"/>
          <a:sy n="121" d="100"/>
        </p:scale>
        <p:origin x="6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614A6-CA5A-2D42-BA86-E4A27D5B9F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D345A23-1986-B344-A1CB-6EB2EB52FF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F370007-2DA4-124D-B720-8114C1EE9D10}"/>
              </a:ext>
            </a:extLst>
          </p:cNvPr>
          <p:cNvSpPr>
            <a:spLocks noGrp="1"/>
          </p:cNvSpPr>
          <p:nvPr>
            <p:ph type="dt" sz="half" idx="10"/>
          </p:nvPr>
        </p:nvSpPr>
        <p:spPr/>
        <p:txBody>
          <a:bodyPr/>
          <a:lstStyle/>
          <a:p>
            <a:fld id="{66AD743F-5403-694A-B444-236C643C60FE}" type="datetimeFigureOut">
              <a:rPr lang="en-US" smtClean="0"/>
              <a:t>9/2/21</a:t>
            </a:fld>
            <a:endParaRPr lang="en-US"/>
          </a:p>
        </p:txBody>
      </p:sp>
      <p:sp>
        <p:nvSpPr>
          <p:cNvPr id="5" name="Footer Placeholder 4">
            <a:extLst>
              <a:ext uri="{FF2B5EF4-FFF2-40B4-BE49-F238E27FC236}">
                <a16:creationId xmlns:a16="http://schemas.microsoft.com/office/drawing/2014/main" id="{5F4F5F66-B90A-9A44-81BA-37248B5B53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A68A9D-44F1-8541-8682-CA6A5FD038C9}"/>
              </a:ext>
            </a:extLst>
          </p:cNvPr>
          <p:cNvSpPr>
            <a:spLocks noGrp="1"/>
          </p:cNvSpPr>
          <p:nvPr>
            <p:ph type="sldNum" sz="quarter" idx="12"/>
          </p:nvPr>
        </p:nvSpPr>
        <p:spPr/>
        <p:txBody>
          <a:bodyPr/>
          <a:lstStyle/>
          <a:p>
            <a:fld id="{6390E7A0-FDD7-A64B-97A5-CAE52FA9086C}" type="slidenum">
              <a:rPr lang="en-US" smtClean="0"/>
              <a:t>‹#›</a:t>
            </a:fld>
            <a:endParaRPr lang="en-US"/>
          </a:p>
        </p:txBody>
      </p:sp>
    </p:spTree>
    <p:extLst>
      <p:ext uri="{BB962C8B-B14F-4D97-AF65-F5344CB8AC3E}">
        <p14:creationId xmlns:p14="http://schemas.microsoft.com/office/powerpoint/2010/main" val="310685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247E7-26B7-6B42-8CDD-0CBA6A5F11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A4E7BB-5FF8-264F-9E0A-CA265DC7B6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93D0F-4C67-E04A-AEAF-EAFAA5DAC21B}"/>
              </a:ext>
            </a:extLst>
          </p:cNvPr>
          <p:cNvSpPr>
            <a:spLocks noGrp="1"/>
          </p:cNvSpPr>
          <p:nvPr>
            <p:ph type="dt" sz="half" idx="10"/>
          </p:nvPr>
        </p:nvSpPr>
        <p:spPr/>
        <p:txBody>
          <a:bodyPr/>
          <a:lstStyle/>
          <a:p>
            <a:fld id="{66AD743F-5403-694A-B444-236C643C60FE}" type="datetimeFigureOut">
              <a:rPr lang="en-US" smtClean="0"/>
              <a:t>9/2/21</a:t>
            </a:fld>
            <a:endParaRPr lang="en-US"/>
          </a:p>
        </p:txBody>
      </p:sp>
      <p:sp>
        <p:nvSpPr>
          <p:cNvPr id="5" name="Footer Placeholder 4">
            <a:extLst>
              <a:ext uri="{FF2B5EF4-FFF2-40B4-BE49-F238E27FC236}">
                <a16:creationId xmlns:a16="http://schemas.microsoft.com/office/drawing/2014/main" id="{CECABBDE-B621-CD40-BA78-6A4DE69D14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753630-9CAE-4C46-8010-00C8D5AE87F1}"/>
              </a:ext>
            </a:extLst>
          </p:cNvPr>
          <p:cNvSpPr>
            <a:spLocks noGrp="1"/>
          </p:cNvSpPr>
          <p:nvPr>
            <p:ph type="sldNum" sz="quarter" idx="12"/>
          </p:nvPr>
        </p:nvSpPr>
        <p:spPr/>
        <p:txBody>
          <a:bodyPr/>
          <a:lstStyle/>
          <a:p>
            <a:fld id="{6390E7A0-FDD7-A64B-97A5-CAE52FA9086C}" type="slidenum">
              <a:rPr lang="en-US" smtClean="0"/>
              <a:t>‹#›</a:t>
            </a:fld>
            <a:endParaRPr lang="en-US"/>
          </a:p>
        </p:txBody>
      </p:sp>
    </p:spTree>
    <p:extLst>
      <p:ext uri="{BB962C8B-B14F-4D97-AF65-F5344CB8AC3E}">
        <p14:creationId xmlns:p14="http://schemas.microsoft.com/office/powerpoint/2010/main" val="3857952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174F15-2FD4-8047-99EF-D2D7FB306C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D0227C-CE48-D34E-953A-3AE93851BA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EB0993-62FC-1944-A9F5-991844D6AA9D}"/>
              </a:ext>
            </a:extLst>
          </p:cNvPr>
          <p:cNvSpPr>
            <a:spLocks noGrp="1"/>
          </p:cNvSpPr>
          <p:nvPr>
            <p:ph type="dt" sz="half" idx="10"/>
          </p:nvPr>
        </p:nvSpPr>
        <p:spPr/>
        <p:txBody>
          <a:bodyPr/>
          <a:lstStyle/>
          <a:p>
            <a:fld id="{66AD743F-5403-694A-B444-236C643C60FE}" type="datetimeFigureOut">
              <a:rPr lang="en-US" smtClean="0"/>
              <a:t>9/2/21</a:t>
            </a:fld>
            <a:endParaRPr lang="en-US"/>
          </a:p>
        </p:txBody>
      </p:sp>
      <p:sp>
        <p:nvSpPr>
          <p:cNvPr id="5" name="Footer Placeholder 4">
            <a:extLst>
              <a:ext uri="{FF2B5EF4-FFF2-40B4-BE49-F238E27FC236}">
                <a16:creationId xmlns:a16="http://schemas.microsoft.com/office/drawing/2014/main" id="{10FCB448-D591-E24C-B8A8-CFFE9FE465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ADEF95-AA61-0448-B21D-ED067BC9BFDA}"/>
              </a:ext>
            </a:extLst>
          </p:cNvPr>
          <p:cNvSpPr>
            <a:spLocks noGrp="1"/>
          </p:cNvSpPr>
          <p:nvPr>
            <p:ph type="sldNum" sz="quarter" idx="12"/>
          </p:nvPr>
        </p:nvSpPr>
        <p:spPr/>
        <p:txBody>
          <a:bodyPr/>
          <a:lstStyle/>
          <a:p>
            <a:fld id="{6390E7A0-FDD7-A64B-97A5-CAE52FA9086C}" type="slidenum">
              <a:rPr lang="en-US" smtClean="0"/>
              <a:t>‹#›</a:t>
            </a:fld>
            <a:endParaRPr lang="en-US"/>
          </a:p>
        </p:txBody>
      </p:sp>
    </p:spTree>
    <p:extLst>
      <p:ext uri="{BB962C8B-B14F-4D97-AF65-F5344CB8AC3E}">
        <p14:creationId xmlns:p14="http://schemas.microsoft.com/office/powerpoint/2010/main" val="1164470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E0512-DF80-5247-AF22-8715128C4D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CBA062-F2AA-5841-8F10-5C580C62FD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3B0438-C63C-324B-B3DF-1FD33B071E17}"/>
              </a:ext>
            </a:extLst>
          </p:cNvPr>
          <p:cNvSpPr>
            <a:spLocks noGrp="1"/>
          </p:cNvSpPr>
          <p:nvPr>
            <p:ph type="dt" sz="half" idx="10"/>
          </p:nvPr>
        </p:nvSpPr>
        <p:spPr/>
        <p:txBody>
          <a:bodyPr/>
          <a:lstStyle/>
          <a:p>
            <a:fld id="{66AD743F-5403-694A-B444-236C643C60FE}" type="datetimeFigureOut">
              <a:rPr lang="en-US" smtClean="0"/>
              <a:t>9/2/21</a:t>
            </a:fld>
            <a:endParaRPr lang="en-US"/>
          </a:p>
        </p:txBody>
      </p:sp>
      <p:sp>
        <p:nvSpPr>
          <p:cNvPr id="5" name="Footer Placeholder 4">
            <a:extLst>
              <a:ext uri="{FF2B5EF4-FFF2-40B4-BE49-F238E27FC236}">
                <a16:creationId xmlns:a16="http://schemas.microsoft.com/office/drawing/2014/main" id="{B851EA1A-4817-4647-ADB0-799C0E4A53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AC4D6E-4C7C-B14C-B425-2FE1D672646E}"/>
              </a:ext>
            </a:extLst>
          </p:cNvPr>
          <p:cNvSpPr>
            <a:spLocks noGrp="1"/>
          </p:cNvSpPr>
          <p:nvPr>
            <p:ph type="sldNum" sz="quarter" idx="12"/>
          </p:nvPr>
        </p:nvSpPr>
        <p:spPr/>
        <p:txBody>
          <a:bodyPr/>
          <a:lstStyle/>
          <a:p>
            <a:fld id="{6390E7A0-FDD7-A64B-97A5-CAE52FA9086C}" type="slidenum">
              <a:rPr lang="en-US" smtClean="0"/>
              <a:t>‹#›</a:t>
            </a:fld>
            <a:endParaRPr lang="en-US"/>
          </a:p>
        </p:txBody>
      </p:sp>
    </p:spTree>
    <p:extLst>
      <p:ext uri="{BB962C8B-B14F-4D97-AF65-F5344CB8AC3E}">
        <p14:creationId xmlns:p14="http://schemas.microsoft.com/office/powerpoint/2010/main" val="2329493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20CA3-7EEA-4745-AB7D-3542869B1F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E78ECF9-2CC5-C742-ACE0-9B2F407D8B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61401A-40D8-EC49-8829-AF997718CF3F}"/>
              </a:ext>
            </a:extLst>
          </p:cNvPr>
          <p:cNvSpPr>
            <a:spLocks noGrp="1"/>
          </p:cNvSpPr>
          <p:nvPr>
            <p:ph type="dt" sz="half" idx="10"/>
          </p:nvPr>
        </p:nvSpPr>
        <p:spPr/>
        <p:txBody>
          <a:bodyPr/>
          <a:lstStyle/>
          <a:p>
            <a:fld id="{66AD743F-5403-694A-B444-236C643C60FE}" type="datetimeFigureOut">
              <a:rPr lang="en-US" smtClean="0"/>
              <a:t>9/2/21</a:t>
            </a:fld>
            <a:endParaRPr lang="en-US"/>
          </a:p>
        </p:txBody>
      </p:sp>
      <p:sp>
        <p:nvSpPr>
          <p:cNvPr id="5" name="Footer Placeholder 4">
            <a:extLst>
              <a:ext uri="{FF2B5EF4-FFF2-40B4-BE49-F238E27FC236}">
                <a16:creationId xmlns:a16="http://schemas.microsoft.com/office/drawing/2014/main" id="{7ABA605B-621E-CD41-9F6C-55F2358927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04990B-0768-9D4A-B327-4823B5312C50}"/>
              </a:ext>
            </a:extLst>
          </p:cNvPr>
          <p:cNvSpPr>
            <a:spLocks noGrp="1"/>
          </p:cNvSpPr>
          <p:nvPr>
            <p:ph type="sldNum" sz="quarter" idx="12"/>
          </p:nvPr>
        </p:nvSpPr>
        <p:spPr/>
        <p:txBody>
          <a:bodyPr/>
          <a:lstStyle/>
          <a:p>
            <a:fld id="{6390E7A0-FDD7-A64B-97A5-CAE52FA9086C}" type="slidenum">
              <a:rPr lang="en-US" smtClean="0"/>
              <a:t>‹#›</a:t>
            </a:fld>
            <a:endParaRPr lang="en-US"/>
          </a:p>
        </p:txBody>
      </p:sp>
    </p:spTree>
    <p:extLst>
      <p:ext uri="{BB962C8B-B14F-4D97-AF65-F5344CB8AC3E}">
        <p14:creationId xmlns:p14="http://schemas.microsoft.com/office/powerpoint/2010/main" val="443421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0E6E2-0A95-8D4B-A1D2-76A646C00C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6DFBC5-DFAD-CC44-B9BF-18EDC5C70E8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D128298-A434-FC43-84E6-ED56F17E79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E5098E-C721-444D-A1F2-28346EBB5E6B}"/>
              </a:ext>
            </a:extLst>
          </p:cNvPr>
          <p:cNvSpPr>
            <a:spLocks noGrp="1"/>
          </p:cNvSpPr>
          <p:nvPr>
            <p:ph type="dt" sz="half" idx="10"/>
          </p:nvPr>
        </p:nvSpPr>
        <p:spPr/>
        <p:txBody>
          <a:bodyPr/>
          <a:lstStyle/>
          <a:p>
            <a:fld id="{66AD743F-5403-694A-B444-236C643C60FE}" type="datetimeFigureOut">
              <a:rPr lang="en-US" smtClean="0"/>
              <a:t>9/2/21</a:t>
            </a:fld>
            <a:endParaRPr lang="en-US"/>
          </a:p>
        </p:txBody>
      </p:sp>
      <p:sp>
        <p:nvSpPr>
          <p:cNvPr id="6" name="Footer Placeholder 5">
            <a:extLst>
              <a:ext uri="{FF2B5EF4-FFF2-40B4-BE49-F238E27FC236}">
                <a16:creationId xmlns:a16="http://schemas.microsoft.com/office/drawing/2014/main" id="{ACCD49E3-0709-F040-8B8D-0943214BD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713C11-9003-F641-894E-F231489F3AE1}"/>
              </a:ext>
            </a:extLst>
          </p:cNvPr>
          <p:cNvSpPr>
            <a:spLocks noGrp="1"/>
          </p:cNvSpPr>
          <p:nvPr>
            <p:ph type="sldNum" sz="quarter" idx="12"/>
          </p:nvPr>
        </p:nvSpPr>
        <p:spPr/>
        <p:txBody>
          <a:bodyPr/>
          <a:lstStyle/>
          <a:p>
            <a:fld id="{6390E7A0-FDD7-A64B-97A5-CAE52FA9086C}" type="slidenum">
              <a:rPr lang="en-US" smtClean="0"/>
              <a:t>‹#›</a:t>
            </a:fld>
            <a:endParaRPr lang="en-US"/>
          </a:p>
        </p:txBody>
      </p:sp>
    </p:spTree>
    <p:extLst>
      <p:ext uri="{BB962C8B-B14F-4D97-AF65-F5344CB8AC3E}">
        <p14:creationId xmlns:p14="http://schemas.microsoft.com/office/powerpoint/2010/main" val="4205321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57149-9D30-C74B-AC78-B74040313C9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8B7828A-DDAA-1647-8120-A7F2DEC263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3477F0-85DA-974D-A1FC-E9666AE503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32BECBA-064A-4049-B1F3-7675312E48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F95B80-7FB1-324D-AB42-0241039B90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DCB043-CD26-C244-875A-4A6B72515311}"/>
              </a:ext>
            </a:extLst>
          </p:cNvPr>
          <p:cNvSpPr>
            <a:spLocks noGrp="1"/>
          </p:cNvSpPr>
          <p:nvPr>
            <p:ph type="dt" sz="half" idx="10"/>
          </p:nvPr>
        </p:nvSpPr>
        <p:spPr/>
        <p:txBody>
          <a:bodyPr/>
          <a:lstStyle/>
          <a:p>
            <a:fld id="{66AD743F-5403-694A-B444-236C643C60FE}" type="datetimeFigureOut">
              <a:rPr lang="en-US" smtClean="0"/>
              <a:t>9/2/21</a:t>
            </a:fld>
            <a:endParaRPr lang="en-US"/>
          </a:p>
        </p:txBody>
      </p:sp>
      <p:sp>
        <p:nvSpPr>
          <p:cNvPr id="8" name="Footer Placeholder 7">
            <a:extLst>
              <a:ext uri="{FF2B5EF4-FFF2-40B4-BE49-F238E27FC236}">
                <a16:creationId xmlns:a16="http://schemas.microsoft.com/office/drawing/2014/main" id="{4709CF7C-296E-344F-8A9D-4BC80B8BEA0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3F67AC5-38DB-5E40-B102-B3D4AF1E07AA}"/>
              </a:ext>
            </a:extLst>
          </p:cNvPr>
          <p:cNvSpPr>
            <a:spLocks noGrp="1"/>
          </p:cNvSpPr>
          <p:nvPr>
            <p:ph type="sldNum" sz="quarter" idx="12"/>
          </p:nvPr>
        </p:nvSpPr>
        <p:spPr/>
        <p:txBody>
          <a:bodyPr/>
          <a:lstStyle/>
          <a:p>
            <a:fld id="{6390E7A0-FDD7-A64B-97A5-CAE52FA9086C}" type="slidenum">
              <a:rPr lang="en-US" smtClean="0"/>
              <a:t>‹#›</a:t>
            </a:fld>
            <a:endParaRPr lang="en-US"/>
          </a:p>
        </p:txBody>
      </p:sp>
    </p:spTree>
    <p:extLst>
      <p:ext uri="{BB962C8B-B14F-4D97-AF65-F5344CB8AC3E}">
        <p14:creationId xmlns:p14="http://schemas.microsoft.com/office/powerpoint/2010/main" val="981578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E6CCE-80E4-E94C-ADB6-0E49DA6A6CD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C27964-FBEE-7C4C-953D-E4146854B8C4}"/>
              </a:ext>
            </a:extLst>
          </p:cNvPr>
          <p:cNvSpPr>
            <a:spLocks noGrp="1"/>
          </p:cNvSpPr>
          <p:nvPr>
            <p:ph type="dt" sz="half" idx="10"/>
          </p:nvPr>
        </p:nvSpPr>
        <p:spPr/>
        <p:txBody>
          <a:bodyPr/>
          <a:lstStyle/>
          <a:p>
            <a:fld id="{66AD743F-5403-694A-B444-236C643C60FE}" type="datetimeFigureOut">
              <a:rPr lang="en-US" smtClean="0"/>
              <a:t>9/2/21</a:t>
            </a:fld>
            <a:endParaRPr lang="en-US"/>
          </a:p>
        </p:txBody>
      </p:sp>
      <p:sp>
        <p:nvSpPr>
          <p:cNvPr id="4" name="Footer Placeholder 3">
            <a:extLst>
              <a:ext uri="{FF2B5EF4-FFF2-40B4-BE49-F238E27FC236}">
                <a16:creationId xmlns:a16="http://schemas.microsoft.com/office/drawing/2014/main" id="{892F6D8B-104A-CA4B-BD65-3627DBE48B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965B500-53E2-F34C-AAD2-4944318DE925}"/>
              </a:ext>
            </a:extLst>
          </p:cNvPr>
          <p:cNvSpPr>
            <a:spLocks noGrp="1"/>
          </p:cNvSpPr>
          <p:nvPr>
            <p:ph type="sldNum" sz="quarter" idx="12"/>
          </p:nvPr>
        </p:nvSpPr>
        <p:spPr/>
        <p:txBody>
          <a:bodyPr/>
          <a:lstStyle/>
          <a:p>
            <a:fld id="{6390E7A0-FDD7-A64B-97A5-CAE52FA9086C}" type="slidenum">
              <a:rPr lang="en-US" smtClean="0"/>
              <a:t>‹#›</a:t>
            </a:fld>
            <a:endParaRPr lang="en-US"/>
          </a:p>
        </p:txBody>
      </p:sp>
    </p:spTree>
    <p:extLst>
      <p:ext uri="{BB962C8B-B14F-4D97-AF65-F5344CB8AC3E}">
        <p14:creationId xmlns:p14="http://schemas.microsoft.com/office/powerpoint/2010/main" val="2983170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50D81B-9EBB-6145-B198-0319C73E1AA0}"/>
              </a:ext>
            </a:extLst>
          </p:cNvPr>
          <p:cNvSpPr>
            <a:spLocks noGrp="1"/>
          </p:cNvSpPr>
          <p:nvPr>
            <p:ph type="dt" sz="half" idx="10"/>
          </p:nvPr>
        </p:nvSpPr>
        <p:spPr/>
        <p:txBody>
          <a:bodyPr/>
          <a:lstStyle/>
          <a:p>
            <a:fld id="{66AD743F-5403-694A-B444-236C643C60FE}" type="datetimeFigureOut">
              <a:rPr lang="en-US" smtClean="0"/>
              <a:t>9/2/21</a:t>
            </a:fld>
            <a:endParaRPr lang="en-US"/>
          </a:p>
        </p:txBody>
      </p:sp>
      <p:sp>
        <p:nvSpPr>
          <p:cNvPr id="3" name="Footer Placeholder 2">
            <a:extLst>
              <a:ext uri="{FF2B5EF4-FFF2-40B4-BE49-F238E27FC236}">
                <a16:creationId xmlns:a16="http://schemas.microsoft.com/office/drawing/2014/main" id="{BD403E5C-F29C-944E-9759-00E4F60A81F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57B8417-0794-E049-807C-EB1CE8774CEF}"/>
              </a:ext>
            </a:extLst>
          </p:cNvPr>
          <p:cNvSpPr>
            <a:spLocks noGrp="1"/>
          </p:cNvSpPr>
          <p:nvPr>
            <p:ph type="sldNum" sz="quarter" idx="12"/>
          </p:nvPr>
        </p:nvSpPr>
        <p:spPr/>
        <p:txBody>
          <a:bodyPr/>
          <a:lstStyle/>
          <a:p>
            <a:fld id="{6390E7A0-FDD7-A64B-97A5-CAE52FA9086C}" type="slidenum">
              <a:rPr lang="en-US" smtClean="0"/>
              <a:t>‹#›</a:t>
            </a:fld>
            <a:endParaRPr lang="en-US"/>
          </a:p>
        </p:txBody>
      </p:sp>
    </p:spTree>
    <p:extLst>
      <p:ext uri="{BB962C8B-B14F-4D97-AF65-F5344CB8AC3E}">
        <p14:creationId xmlns:p14="http://schemas.microsoft.com/office/powerpoint/2010/main" val="3143788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3481F-E68B-5543-B884-56D10AE652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543FA9-E454-1241-9DF8-60421B6C5C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599678-C2F5-B843-9221-E55282F907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1EB52E-73A7-864D-99AE-3A3AC7083A38}"/>
              </a:ext>
            </a:extLst>
          </p:cNvPr>
          <p:cNvSpPr>
            <a:spLocks noGrp="1"/>
          </p:cNvSpPr>
          <p:nvPr>
            <p:ph type="dt" sz="half" idx="10"/>
          </p:nvPr>
        </p:nvSpPr>
        <p:spPr/>
        <p:txBody>
          <a:bodyPr/>
          <a:lstStyle/>
          <a:p>
            <a:fld id="{66AD743F-5403-694A-B444-236C643C60FE}" type="datetimeFigureOut">
              <a:rPr lang="en-US" smtClean="0"/>
              <a:t>9/2/21</a:t>
            </a:fld>
            <a:endParaRPr lang="en-US"/>
          </a:p>
        </p:txBody>
      </p:sp>
      <p:sp>
        <p:nvSpPr>
          <p:cNvPr id="6" name="Footer Placeholder 5">
            <a:extLst>
              <a:ext uri="{FF2B5EF4-FFF2-40B4-BE49-F238E27FC236}">
                <a16:creationId xmlns:a16="http://schemas.microsoft.com/office/drawing/2014/main" id="{92DB6E6C-DF66-A345-931F-DF4711B3FB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E2E25B-E0C8-E540-A166-4783FB3EA166}"/>
              </a:ext>
            </a:extLst>
          </p:cNvPr>
          <p:cNvSpPr>
            <a:spLocks noGrp="1"/>
          </p:cNvSpPr>
          <p:nvPr>
            <p:ph type="sldNum" sz="quarter" idx="12"/>
          </p:nvPr>
        </p:nvSpPr>
        <p:spPr/>
        <p:txBody>
          <a:bodyPr/>
          <a:lstStyle/>
          <a:p>
            <a:fld id="{6390E7A0-FDD7-A64B-97A5-CAE52FA9086C}" type="slidenum">
              <a:rPr lang="en-US" smtClean="0"/>
              <a:t>‹#›</a:t>
            </a:fld>
            <a:endParaRPr lang="en-US"/>
          </a:p>
        </p:txBody>
      </p:sp>
    </p:spTree>
    <p:extLst>
      <p:ext uri="{BB962C8B-B14F-4D97-AF65-F5344CB8AC3E}">
        <p14:creationId xmlns:p14="http://schemas.microsoft.com/office/powerpoint/2010/main" val="2492937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F64FC-BCA7-D24F-AD91-7FC082F594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E16676B-EF76-1B42-B7F1-8F23CBD5D0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85DD599-5D92-BE41-AE5F-010D6C4475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85C5F3-5285-2B4B-8088-3C879CCCA9C6}"/>
              </a:ext>
            </a:extLst>
          </p:cNvPr>
          <p:cNvSpPr>
            <a:spLocks noGrp="1"/>
          </p:cNvSpPr>
          <p:nvPr>
            <p:ph type="dt" sz="half" idx="10"/>
          </p:nvPr>
        </p:nvSpPr>
        <p:spPr/>
        <p:txBody>
          <a:bodyPr/>
          <a:lstStyle/>
          <a:p>
            <a:fld id="{66AD743F-5403-694A-B444-236C643C60FE}" type="datetimeFigureOut">
              <a:rPr lang="en-US" smtClean="0"/>
              <a:t>9/2/21</a:t>
            </a:fld>
            <a:endParaRPr lang="en-US"/>
          </a:p>
        </p:txBody>
      </p:sp>
      <p:sp>
        <p:nvSpPr>
          <p:cNvPr id="6" name="Footer Placeholder 5">
            <a:extLst>
              <a:ext uri="{FF2B5EF4-FFF2-40B4-BE49-F238E27FC236}">
                <a16:creationId xmlns:a16="http://schemas.microsoft.com/office/drawing/2014/main" id="{5ADB9995-8AB9-5B47-9A52-4E59B83012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DF7AB5-5CBC-6F48-BB77-9E54AA50C60A}"/>
              </a:ext>
            </a:extLst>
          </p:cNvPr>
          <p:cNvSpPr>
            <a:spLocks noGrp="1"/>
          </p:cNvSpPr>
          <p:nvPr>
            <p:ph type="sldNum" sz="quarter" idx="12"/>
          </p:nvPr>
        </p:nvSpPr>
        <p:spPr/>
        <p:txBody>
          <a:bodyPr/>
          <a:lstStyle/>
          <a:p>
            <a:fld id="{6390E7A0-FDD7-A64B-97A5-CAE52FA9086C}" type="slidenum">
              <a:rPr lang="en-US" smtClean="0"/>
              <a:t>‹#›</a:t>
            </a:fld>
            <a:endParaRPr lang="en-US"/>
          </a:p>
        </p:txBody>
      </p:sp>
    </p:spTree>
    <p:extLst>
      <p:ext uri="{BB962C8B-B14F-4D97-AF65-F5344CB8AC3E}">
        <p14:creationId xmlns:p14="http://schemas.microsoft.com/office/powerpoint/2010/main" val="892827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37A9A1-43C7-A841-BD23-8954167778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3DFC38-9185-C44B-87DB-3E7FD7DE48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9D6398-C3A2-B94C-85E7-B93AADC97A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AD743F-5403-694A-B444-236C643C60FE}" type="datetimeFigureOut">
              <a:rPr lang="en-US" smtClean="0"/>
              <a:t>9/2/21</a:t>
            </a:fld>
            <a:endParaRPr lang="en-US"/>
          </a:p>
        </p:txBody>
      </p:sp>
      <p:sp>
        <p:nvSpPr>
          <p:cNvPr id="5" name="Footer Placeholder 4">
            <a:extLst>
              <a:ext uri="{FF2B5EF4-FFF2-40B4-BE49-F238E27FC236}">
                <a16:creationId xmlns:a16="http://schemas.microsoft.com/office/drawing/2014/main" id="{A4734521-C775-A94D-A04A-25323F5DA7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6A02AC-CF42-5F42-AE7D-3F0A1B73C6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90E7A0-FDD7-A64B-97A5-CAE52FA9086C}" type="slidenum">
              <a:rPr lang="en-US" smtClean="0"/>
              <a:t>‹#›</a:t>
            </a:fld>
            <a:endParaRPr lang="en-US"/>
          </a:p>
        </p:txBody>
      </p:sp>
    </p:spTree>
    <p:extLst>
      <p:ext uri="{BB962C8B-B14F-4D97-AF65-F5344CB8AC3E}">
        <p14:creationId xmlns:p14="http://schemas.microsoft.com/office/powerpoint/2010/main" val="3419708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6203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D82FE-FF9C-1E41-9061-D1DBB049A676}"/>
              </a:ext>
            </a:extLst>
          </p:cNvPr>
          <p:cNvSpPr>
            <a:spLocks noGrp="1"/>
          </p:cNvSpPr>
          <p:nvPr>
            <p:ph type="ctrTitle"/>
          </p:nvPr>
        </p:nvSpPr>
        <p:spPr>
          <a:xfrm>
            <a:off x="1524000" y="4349577"/>
            <a:ext cx="9144000" cy="816189"/>
          </a:xfrm>
        </p:spPr>
        <p:txBody>
          <a:bodyPr>
            <a:normAutofit/>
          </a:bodyPr>
          <a:lstStyle/>
          <a:p>
            <a:r>
              <a:rPr lang="en-US" sz="4900" dirty="0">
                <a:solidFill>
                  <a:schemeClr val="bg1"/>
                </a:solidFill>
                <a:latin typeface="Minion Pro" panose="02040703060306020203" pitchFamily="18" charset="0"/>
              </a:rPr>
              <a:t>Parish-Wide Meeting</a:t>
            </a:r>
            <a:endParaRPr lang="en-US" sz="3200" dirty="0">
              <a:solidFill>
                <a:schemeClr val="bg1"/>
              </a:solidFill>
              <a:latin typeface="Minion Pro" panose="02040703060306020203" pitchFamily="18" charset="0"/>
            </a:endParaRPr>
          </a:p>
        </p:txBody>
      </p:sp>
      <p:sp>
        <p:nvSpPr>
          <p:cNvPr id="3" name="Subtitle 2">
            <a:extLst>
              <a:ext uri="{FF2B5EF4-FFF2-40B4-BE49-F238E27FC236}">
                <a16:creationId xmlns:a16="http://schemas.microsoft.com/office/drawing/2014/main" id="{4A9F7008-4DF5-6642-982D-23DE768E6538}"/>
              </a:ext>
            </a:extLst>
          </p:cNvPr>
          <p:cNvSpPr>
            <a:spLocks noGrp="1"/>
          </p:cNvSpPr>
          <p:nvPr>
            <p:ph type="subTitle" idx="1"/>
          </p:nvPr>
        </p:nvSpPr>
        <p:spPr>
          <a:xfrm>
            <a:off x="1524000" y="5288692"/>
            <a:ext cx="9144000" cy="1146750"/>
          </a:xfrm>
        </p:spPr>
        <p:txBody>
          <a:bodyPr>
            <a:noAutofit/>
          </a:bodyPr>
          <a:lstStyle/>
          <a:p>
            <a:pPr>
              <a:lnSpc>
                <a:spcPct val="100000"/>
              </a:lnSpc>
            </a:pPr>
            <a:r>
              <a:rPr lang="en-US" sz="3200" dirty="0">
                <a:solidFill>
                  <a:schemeClr val="bg1"/>
                </a:solidFill>
                <a:latin typeface="Azo Sans Thin" panose="020B0303030303020204" pitchFamily="34" charset="77"/>
              </a:rPr>
              <a:t>[Parish Name]</a:t>
            </a:r>
            <a:br>
              <a:rPr lang="en-US" sz="3200" dirty="0">
                <a:solidFill>
                  <a:schemeClr val="bg1"/>
                </a:solidFill>
                <a:latin typeface="Azo Sans Thin" panose="020B0303030303020204" pitchFamily="34" charset="77"/>
              </a:rPr>
            </a:br>
            <a:r>
              <a:rPr lang="en-US" sz="3200" dirty="0">
                <a:solidFill>
                  <a:schemeClr val="bg1"/>
                </a:solidFill>
                <a:latin typeface="Azo Sans Thin" panose="020B0303030303020204" pitchFamily="34" charset="77"/>
              </a:rPr>
              <a:t>[Date]</a:t>
            </a:r>
            <a:endParaRPr lang="en-US" sz="3200" dirty="0">
              <a:latin typeface="Azo Sans Thin" panose="020B0303030303020204" pitchFamily="34" charset="77"/>
            </a:endParaRPr>
          </a:p>
        </p:txBody>
      </p:sp>
      <p:pic>
        <p:nvPicPr>
          <p:cNvPr id="8" name="Picture 7">
            <a:extLst>
              <a:ext uri="{FF2B5EF4-FFF2-40B4-BE49-F238E27FC236}">
                <a16:creationId xmlns:a16="http://schemas.microsoft.com/office/drawing/2014/main" id="{99D671DF-A7C4-7242-A0CE-E6BEFF2E3E3D}"/>
              </a:ext>
            </a:extLst>
          </p:cNvPr>
          <p:cNvPicPr>
            <a:picLocks noChangeAspect="1"/>
          </p:cNvPicPr>
          <p:nvPr/>
        </p:nvPicPr>
        <p:blipFill>
          <a:blip r:embed="rId2"/>
          <a:srcRect t="115" b="115"/>
          <a:stretch/>
        </p:blipFill>
        <p:spPr>
          <a:xfrm>
            <a:off x="2446638" y="422559"/>
            <a:ext cx="7920681" cy="3494534"/>
          </a:xfrm>
          <a:prstGeom prst="rect">
            <a:avLst/>
          </a:prstGeom>
        </p:spPr>
      </p:pic>
    </p:spTree>
    <p:extLst>
      <p:ext uri="{BB962C8B-B14F-4D97-AF65-F5344CB8AC3E}">
        <p14:creationId xmlns:p14="http://schemas.microsoft.com/office/powerpoint/2010/main" val="19612617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6203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D82FE-FF9C-1E41-9061-D1DBB049A676}"/>
              </a:ext>
            </a:extLst>
          </p:cNvPr>
          <p:cNvSpPr>
            <a:spLocks noGrp="1"/>
          </p:cNvSpPr>
          <p:nvPr>
            <p:ph type="ctrTitle"/>
          </p:nvPr>
        </p:nvSpPr>
        <p:spPr>
          <a:xfrm>
            <a:off x="740978" y="663232"/>
            <a:ext cx="10710041" cy="926897"/>
          </a:xfrm>
        </p:spPr>
        <p:txBody>
          <a:bodyPr>
            <a:noAutofit/>
          </a:bodyPr>
          <a:lstStyle/>
          <a:p>
            <a:r>
              <a:rPr lang="en-US" sz="4800" dirty="0">
                <a:solidFill>
                  <a:schemeClr val="bg1"/>
                </a:solidFill>
                <a:latin typeface="Minion Pro" panose="02040703060306020203" pitchFamily="18" charset="0"/>
              </a:rPr>
              <a:t>Walking with Moms in Our Parish</a:t>
            </a:r>
          </a:p>
        </p:txBody>
      </p:sp>
      <p:sp>
        <p:nvSpPr>
          <p:cNvPr id="3" name="Subtitle 2">
            <a:extLst>
              <a:ext uri="{FF2B5EF4-FFF2-40B4-BE49-F238E27FC236}">
                <a16:creationId xmlns:a16="http://schemas.microsoft.com/office/drawing/2014/main" id="{4A9F7008-4DF5-6642-982D-23DE768E6538}"/>
              </a:ext>
            </a:extLst>
          </p:cNvPr>
          <p:cNvSpPr>
            <a:spLocks noGrp="1"/>
          </p:cNvSpPr>
          <p:nvPr>
            <p:ph type="subTitle" idx="1"/>
          </p:nvPr>
        </p:nvSpPr>
        <p:spPr>
          <a:xfrm>
            <a:off x="740979" y="2101827"/>
            <a:ext cx="10710041" cy="3350812"/>
          </a:xfrm>
        </p:spPr>
        <p:txBody>
          <a:bodyPr>
            <a:noAutofit/>
          </a:bodyPr>
          <a:lstStyle/>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In answer to the calls of St. Pope John Paul II and Pope Francis, our parish core team for this initiative has completed an inventory of local resources, identified gaps, and proposed possible responses.</a:t>
            </a:r>
            <a:br>
              <a:rPr lang="en-US" sz="2600" dirty="0">
                <a:solidFill>
                  <a:schemeClr val="bg1"/>
                </a:solidFill>
                <a:latin typeface="Azo Sans Thin" panose="020B0303030303020204" pitchFamily="34" charset="77"/>
              </a:rPr>
            </a:br>
            <a:endParaRPr lang="en-US" sz="2600" dirty="0">
              <a:solidFill>
                <a:schemeClr val="bg1"/>
              </a:solidFill>
              <a:latin typeface="Azo Sans Thin" panose="020B0303030303020204" pitchFamily="34" charset="77"/>
            </a:endParaRPr>
          </a:p>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During this gathering we will review these findings and ask for your ideas, suggestions, and input on ways our parish can serve mothers in need based on the inventory results.</a:t>
            </a:r>
          </a:p>
          <a:p>
            <a:pPr algn="l">
              <a:lnSpc>
                <a:spcPct val="100000"/>
              </a:lnSpc>
            </a:pPr>
            <a:endParaRPr lang="en-US" sz="4400" dirty="0">
              <a:solidFill>
                <a:srgbClr val="B9D1DD"/>
              </a:solidFill>
              <a:latin typeface="ModernoFB" panose="02000603090000020004" pitchFamily="2" charset="77"/>
            </a:endParaRPr>
          </a:p>
        </p:txBody>
      </p:sp>
      <p:pic>
        <p:nvPicPr>
          <p:cNvPr id="5" name="Picture 4">
            <a:extLst>
              <a:ext uri="{FF2B5EF4-FFF2-40B4-BE49-F238E27FC236}">
                <a16:creationId xmlns:a16="http://schemas.microsoft.com/office/drawing/2014/main" id="{B2D67A1D-C92E-0F4B-8A04-EEE5863BEDD0}"/>
              </a:ext>
            </a:extLst>
          </p:cNvPr>
          <p:cNvPicPr>
            <a:picLocks noChangeAspect="1"/>
          </p:cNvPicPr>
          <p:nvPr/>
        </p:nvPicPr>
        <p:blipFill>
          <a:blip r:embed="rId2"/>
          <a:srcRect t="115" b="115"/>
          <a:stretch/>
        </p:blipFill>
        <p:spPr>
          <a:xfrm>
            <a:off x="9229081" y="5471671"/>
            <a:ext cx="2877838" cy="1269676"/>
          </a:xfrm>
          <a:prstGeom prst="rect">
            <a:avLst/>
          </a:prstGeom>
        </p:spPr>
      </p:pic>
      <p:cxnSp>
        <p:nvCxnSpPr>
          <p:cNvPr id="6" name="Straight Connector 5">
            <a:extLst>
              <a:ext uri="{FF2B5EF4-FFF2-40B4-BE49-F238E27FC236}">
                <a16:creationId xmlns:a16="http://schemas.microsoft.com/office/drawing/2014/main" id="{C61A367E-9F36-0146-829F-9A0492F03C71}"/>
              </a:ext>
            </a:extLst>
          </p:cNvPr>
          <p:cNvCxnSpPr/>
          <p:nvPr/>
        </p:nvCxnSpPr>
        <p:spPr>
          <a:xfrm>
            <a:off x="721242" y="1712019"/>
            <a:ext cx="10515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7896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16203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D82FE-FF9C-1E41-9061-D1DBB049A676}"/>
              </a:ext>
            </a:extLst>
          </p:cNvPr>
          <p:cNvSpPr>
            <a:spLocks noGrp="1"/>
          </p:cNvSpPr>
          <p:nvPr>
            <p:ph type="ctrTitle"/>
          </p:nvPr>
        </p:nvSpPr>
        <p:spPr>
          <a:xfrm>
            <a:off x="740978" y="663232"/>
            <a:ext cx="10710041" cy="926897"/>
          </a:xfrm>
        </p:spPr>
        <p:txBody>
          <a:bodyPr>
            <a:noAutofit/>
          </a:bodyPr>
          <a:lstStyle/>
          <a:p>
            <a:r>
              <a:rPr lang="en-US" sz="4800" dirty="0">
                <a:solidFill>
                  <a:schemeClr val="bg1"/>
                </a:solidFill>
                <a:latin typeface="Minion Pro" panose="02040703060306020203" pitchFamily="18" charset="0"/>
              </a:rPr>
              <a:t>Inventory Findings</a:t>
            </a:r>
          </a:p>
        </p:txBody>
      </p:sp>
      <p:sp>
        <p:nvSpPr>
          <p:cNvPr id="3" name="Subtitle 2">
            <a:extLst>
              <a:ext uri="{FF2B5EF4-FFF2-40B4-BE49-F238E27FC236}">
                <a16:creationId xmlns:a16="http://schemas.microsoft.com/office/drawing/2014/main" id="{4A9F7008-4DF5-6642-982D-23DE768E6538}"/>
              </a:ext>
            </a:extLst>
          </p:cNvPr>
          <p:cNvSpPr>
            <a:spLocks noGrp="1"/>
          </p:cNvSpPr>
          <p:nvPr>
            <p:ph type="subTitle" idx="1"/>
          </p:nvPr>
        </p:nvSpPr>
        <p:spPr>
          <a:xfrm>
            <a:off x="740979" y="1925380"/>
            <a:ext cx="10710041" cy="3781737"/>
          </a:xfrm>
        </p:spPr>
        <p:txBody>
          <a:bodyPr>
            <a:noAutofit/>
          </a:bodyPr>
          <a:lstStyle/>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[Use these slides to present the results of your parish inventory.]</a:t>
            </a:r>
          </a:p>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[Try to identify the 5-10 biggest takeaways from the inventory process.]</a:t>
            </a:r>
          </a:p>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[Consider supplementing this presentation with handouts, if needed.]</a:t>
            </a:r>
          </a:p>
          <a:p>
            <a:pPr algn="l">
              <a:lnSpc>
                <a:spcPct val="100000"/>
              </a:lnSpc>
            </a:pPr>
            <a:endParaRPr lang="en-US" sz="4400" dirty="0">
              <a:solidFill>
                <a:srgbClr val="B9D1DD"/>
              </a:solidFill>
              <a:latin typeface="ModernoFB" panose="02000603090000020004" pitchFamily="2" charset="77"/>
            </a:endParaRPr>
          </a:p>
        </p:txBody>
      </p:sp>
      <p:pic>
        <p:nvPicPr>
          <p:cNvPr id="5" name="Picture 4">
            <a:extLst>
              <a:ext uri="{FF2B5EF4-FFF2-40B4-BE49-F238E27FC236}">
                <a16:creationId xmlns:a16="http://schemas.microsoft.com/office/drawing/2014/main" id="{53A311B4-57AF-BB49-A825-FC3AF3E3F0A2}"/>
              </a:ext>
            </a:extLst>
          </p:cNvPr>
          <p:cNvPicPr>
            <a:picLocks noChangeAspect="1"/>
          </p:cNvPicPr>
          <p:nvPr/>
        </p:nvPicPr>
        <p:blipFill>
          <a:blip r:embed="rId2"/>
          <a:srcRect t="115" b="115"/>
          <a:stretch/>
        </p:blipFill>
        <p:spPr>
          <a:xfrm>
            <a:off x="9229081" y="5471671"/>
            <a:ext cx="2877838" cy="1269676"/>
          </a:xfrm>
          <a:prstGeom prst="rect">
            <a:avLst/>
          </a:prstGeom>
        </p:spPr>
      </p:pic>
      <p:cxnSp>
        <p:nvCxnSpPr>
          <p:cNvPr id="6" name="Straight Connector 5">
            <a:extLst>
              <a:ext uri="{FF2B5EF4-FFF2-40B4-BE49-F238E27FC236}">
                <a16:creationId xmlns:a16="http://schemas.microsoft.com/office/drawing/2014/main" id="{B1DF9419-6C9E-6A4D-A505-1B016488535F}"/>
              </a:ext>
            </a:extLst>
          </p:cNvPr>
          <p:cNvCxnSpPr/>
          <p:nvPr/>
        </p:nvCxnSpPr>
        <p:spPr>
          <a:xfrm>
            <a:off x="721242" y="1712019"/>
            <a:ext cx="10515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7203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16203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D82FE-FF9C-1E41-9061-D1DBB049A676}"/>
              </a:ext>
            </a:extLst>
          </p:cNvPr>
          <p:cNvSpPr>
            <a:spLocks noGrp="1"/>
          </p:cNvSpPr>
          <p:nvPr>
            <p:ph type="ctrTitle"/>
          </p:nvPr>
        </p:nvSpPr>
        <p:spPr>
          <a:xfrm>
            <a:off x="740978" y="663232"/>
            <a:ext cx="10710041" cy="926897"/>
          </a:xfrm>
        </p:spPr>
        <p:txBody>
          <a:bodyPr>
            <a:noAutofit/>
          </a:bodyPr>
          <a:lstStyle/>
          <a:p>
            <a:r>
              <a:rPr lang="en-US" sz="4800" dirty="0">
                <a:solidFill>
                  <a:schemeClr val="bg1"/>
                </a:solidFill>
                <a:latin typeface="Minion Pro" panose="02040703060306020203" pitchFamily="18" charset="0"/>
              </a:rPr>
              <a:t>Inventory Findings: Resources</a:t>
            </a:r>
          </a:p>
        </p:txBody>
      </p:sp>
      <p:sp>
        <p:nvSpPr>
          <p:cNvPr id="3" name="Subtitle 2">
            <a:extLst>
              <a:ext uri="{FF2B5EF4-FFF2-40B4-BE49-F238E27FC236}">
                <a16:creationId xmlns:a16="http://schemas.microsoft.com/office/drawing/2014/main" id="{4A9F7008-4DF5-6642-982D-23DE768E6538}"/>
              </a:ext>
            </a:extLst>
          </p:cNvPr>
          <p:cNvSpPr>
            <a:spLocks noGrp="1"/>
          </p:cNvSpPr>
          <p:nvPr>
            <p:ph type="subTitle" idx="1"/>
          </p:nvPr>
        </p:nvSpPr>
        <p:spPr>
          <a:xfrm>
            <a:off x="740979" y="1925380"/>
            <a:ext cx="10710041" cy="3781737"/>
          </a:xfrm>
        </p:spPr>
        <p:txBody>
          <a:bodyPr>
            <a:noAutofit/>
          </a:bodyPr>
          <a:lstStyle/>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[Help paint the picture of all the efforts of the core team over the past several months.]</a:t>
            </a:r>
          </a:p>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[Highlight the wonderful resources you have discovered and all the good work being done in your area.]</a:t>
            </a:r>
          </a:p>
          <a:p>
            <a:pPr algn="l">
              <a:lnSpc>
                <a:spcPct val="100000"/>
              </a:lnSpc>
            </a:pPr>
            <a:endParaRPr lang="en-US" sz="4400" dirty="0">
              <a:solidFill>
                <a:srgbClr val="B9D1DD"/>
              </a:solidFill>
              <a:latin typeface="ModernoFB" panose="02000603090000020004" pitchFamily="2" charset="77"/>
            </a:endParaRPr>
          </a:p>
        </p:txBody>
      </p:sp>
      <p:pic>
        <p:nvPicPr>
          <p:cNvPr id="5" name="Picture 4">
            <a:extLst>
              <a:ext uri="{FF2B5EF4-FFF2-40B4-BE49-F238E27FC236}">
                <a16:creationId xmlns:a16="http://schemas.microsoft.com/office/drawing/2014/main" id="{40D9A233-C063-5E44-9275-6DDB78177432}"/>
              </a:ext>
            </a:extLst>
          </p:cNvPr>
          <p:cNvPicPr>
            <a:picLocks noChangeAspect="1"/>
          </p:cNvPicPr>
          <p:nvPr/>
        </p:nvPicPr>
        <p:blipFill>
          <a:blip r:embed="rId2"/>
          <a:srcRect t="115" b="115"/>
          <a:stretch/>
        </p:blipFill>
        <p:spPr>
          <a:xfrm>
            <a:off x="9229081" y="5471671"/>
            <a:ext cx="2877838" cy="1269676"/>
          </a:xfrm>
          <a:prstGeom prst="rect">
            <a:avLst/>
          </a:prstGeom>
        </p:spPr>
      </p:pic>
      <p:cxnSp>
        <p:nvCxnSpPr>
          <p:cNvPr id="6" name="Straight Connector 5">
            <a:extLst>
              <a:ext uri="{FF2B5EF4-FFF2-40B4-BE49-F238E27FC236}">
                <a16:creationId xmlns:a16="http://schemas.microsoft.com/office/drawing/2014/main" id="{50874AF0-FBFD-874A-B462-523DD2536566}"/>
              </a:ext>
            </a:extLst>
          </p:cNvPr>
          <p:cNvCxnSpPr/>
          <p:nvPr/>
        </p:nvCxnSpPr>
        <p:spPr>
          <a:xfrm>
            <a:off x="721242" y="1712019"/>
            <a:ext cx="10515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4187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16203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D82FE-FF9C-1E41-9061-D1DBB049A676}"/>
              </a:ext>
            </a:extLst>
          </p:cNvPr>
          <p:cNvSpPr>
            <a:spLocks noGrp="1"/>
          </p:cNvSpPr>
          <p:nvPr>
            <p:ph type="ctrTitle"/>
          </p:nvPr>
        </p:nvSpPr>
        <p:spPr>
          <a:xfrm>
            <a:off x="740978" y="663232"/>
            <a:ext cx="10710041" cy="926897"/>
          </a:xfrm>
        </p:spPr>
        <p:txBody>
          <a:bodyPr>
            <a:noAutofit/>
          </a:bodyPr>
          <a:lstStyle/>
          <a:p>
            <a:r>
              <a:rPr lang="en-US" sz="4800" dirty="0">
                <a:solidFill>
                  <a:schemeClr val="bg1"/>
                </a:solidFill>
                <a:latin typeface="Minion Pro" panose="02040703060306020203" pitchFamily="18" charset="0"/>
              </a:rPr>
              <a:t>Inventory Findings: Gaps</a:t>
            </a:r>
          </a:p>
        </p:txBody>
      </p:sp>
      <p:sp>
        <p:nvSpPr>
          <p:cNvPr id="3" name="Subtitle 2">
            <a:extLst>
              <a:ext uri="{FF2B5EF4-FFF2-40B4-BE49-F238E27FC236}">
                <a16:creationId xmlns:a16="http://schemas.microsoft.com/office/drawing/2014/main" id="{4A9F7008-4DF5-6642-982D-23DE768E6538}"/>
              </a:ext>
            </a:extLst>
          </p:cNvPr>
          <p:cNvSpPr>
            <a:spLocks noGrp="1"/>
          </p:cNvSpPr>
          <p:nvPr>
            <p:ph type="subTitle" idx="1"/>
          </p:nvPr>
        </p:nvSpPr>
        <p:spPr>
          <a:xfrm>
            <a:off x="740979" y="1925380"/>
            <a:ext cx="10710041" cy="3781737"/>
          </a:xfrm>
        </p:spPr>
        <p:txBody>
          <a:bodyPr>
            <a:noAutofit/>
          </a:bodyPr>
          <a:lstStyle/>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[Share the gaps you identified in the inventory process.]</a:t>
            </a:r>
          </a:p>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[Help illustrate how these gaps could create obstacles for pregnant and parenting mothers in need.]</a:t>
            </a:r>
          </a:p>
          <a:p>
            <a:pPr algn="l">
              <a:lnSpc>
                <a:spcPct val="100000"/>
              </a:lnSpc>
            </a:pPr>
            <a:endParaRPr lang="en-US" sz="4400" dirty="0">
              <a:solidFill>
                <a:srgbClr val="B9D1DD"/>
              </a:solidFill>
              <a:latin typeface="ModernoFB" panose="02000603090000020004" pitchFamily="2" charset="77"/>
            </a:endParaRPr>
          </a:p>
        </p:txBody>
      </p:sp>
      <p:pic>
        <p:nvPicPr>
          <p:cNvPr id="5" name="Picture 4">
            <a:extLst>
              <a:ext uri="{FF2B5EF4-FFF2-40B4-BE49-F238E27FC236}">
                <a16:creationId xmlns:a16="http://schemas.microsoft.com/office/drawing/2014/main" id="{D88B9EB4-411F-FF4E-BB56-05BFD03B561B}"/>
              </a:ext>
            </a:extLst>
          </p:cNvPr>
          <p:cNvPicPr>
            <a:picLocks noChangeAspect="1"/>
          </p:cNvPicPr>
          <p:nvPr/>
        </p:nvPicPr>
        <p:blipFill>
          <a:blip r:embed="rId2"/>
          <a:srcRect t="115" b="115"/>
          <a:stretch/>
        </p:blipFill>
        <p:spPr>
          <a:xfrm>
            <a:off x="9229081" y="5471671"/>
            <a:ext cx="2877838" cy="1269676"/>
          </a:xfrm>
          <a:prstGeom prst="rect">
            <a:avLst/>
          </a:prstGeom>
        </p:spPr>
      </p:pic>
      <p:cxnSp>
        <p:nvCxnSpPr>
          <p:cNvPr id="6" name="Straight Connector 5">
            <a:extLst>
              <a:ext uri="{FF2B5EF4-FFF2-40B4-BE49-F238E27FC236}">
                <a16:creationId xmlns:a16="http://schemas.microsoft.com/office/drawing/2014/main" id="{49AD6CFD-EFD0-054A-B410-31FB79EBCB69}"/>
              </a:ext>
            </a:extLst>
          </p:cNvPr>
          <p:cNvCxnSpPr/>
          <p:nvPr/>
        </p:nvCxnSpPr>
        <p:spPr>
          <a:xfrm>
            <a:off x="721242" y="1712019"/>
            <a:ext cx="10515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7930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16203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D82FE-FF9C-1E41-9061-D1DBB049A676}"/>
              </a:ext>
            </a:extLst>
          </p:cNvPr>
          <p:cNvSpPr>
            <a:spLocks noGrp="1"/>
          </p:cNvSpPr>
          <p:nvPr>
            <p:ph type="ctrTitle"/>
          </p:nvPr>
        </p:nvSpPr>
        <p:spPr>
          <a:xfrm>
            <a:off x="740978" y="663232"/>
            <a:ext cx="10710041" cy="926897"/>
          </a:xfrm>
        </p:spPr>
        <p:txBody>
          <a:bodyPr>
            <a:noAutofit/>
          </a:bodyPr>
          <a:lstStyle/>
          <a:p>
            <a:r>
              <a:rPr lang="en-US" sz="4800" dirty="0">
                <a:solidFill>
                  <a:schemeClr val="bg1"/>
                </a:solidFill>
                <a:latin typeface="Minion Pro" panose="02040703060306020203" pitchFamily="18" charset="0"/>
              </a:rPr>
              <a:t>Proposed Parish Responses</a:t>
            </a:r>
          </a:p>
        </p:txBody>
      </p:sp>
      <p:sp>
        <p:nvSpPr>
          <p:cNvPr id="3" name="Subtitle 2">
            <a:extLst>
              <a:ext uri="{FF2B5EF4-FFF2-40B4-BE49-F238E27FC236}">
                <a16:creationId xmlns:a16="http://schemas.microsoft.com/office/drawing/2014/main" id="{4A9F7008-4DF5-6642-982D-23DE768E6538}"/>
              </a:ext>
            </a:extLst>
          </p:cNvPr>
          <p:cNvSpPr>
            <a:spLocks noGrp="1"/>
          </p:cNvSpPr>
          <p:nvPr>
            <p:ph type="subTitle" idx="1"/>
          </p:nvPr>
        </p:nvSpPr>
        <p:spPr>
          <a:xfrm>
            <a:off x="740979" y="1925380"/>
            <a:ext cx="10710041" cy="3781737"/>
          </a:xfrm>
        </p:spPr>
        <p:txBody>
          <a:bodyPr>
            <a:noAutofit/>
          </a:bodyPr>
          <a:lstStyle/>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[Use these slides to present the possible parish responses that your core team has identified.]</a:t>
            </a:r>
          </a:p>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[Explain how these possible plans could help eliminate or bridge the gaps you identified.]</a:t>
            </a:r>
          </a:p>
          <a:p>
            <a:pPr algn="l">
              <a:lnSpc>
                <a:spcPct val="100000"/>
              </a:lnSpc>
            </a:pPr>
            <a:endParaRPr lang="en-US" sz="4400" dirty="0">
              <a:solidFill>
                <a:srgbClr val="B9D1DD"/>
              </a:solidFill>
              <a:latin typeface="ModernoFB" panose="02000603090000020004" pitchFamily="2" charset="77"/>
            </a:endParaRPr>
          </a:p>
        </p:txBody>
      </p:sp>
      <p:pic>
        <p:nvPicPr>
          <p:cNvPr id="5" name="Picture 4">
            <a:extLst>
              <a:ext uri="{FF2B5EF4-FFF2-40B4-BE49-F238E27FC236}">
                <a16:creationId xmlns:a16="http://schemas.microsoft.com/office/drawing/2014/main" id="{EF898DA4-96C8-AC48-85B8-826CD24649CF}"/>
              </a:ext>
            </a:extLst>
          </p:cNvPr>
          <p:cNvPicPr>
            <a:picLocks noChangeAspect="1"/>
          </p:cNvPicPr>
          <p:nvPr/>
        </p:nvPicPr>
        <p:blipFill>
          <a:blip r:embed="rId2"/>
          <a:srcRect t="115" b="115"/>
          <a:stretch/>
        </p:blipFill>
        <p:spPr>
          <a:xfrm>
            <a:off x="9229081" y="5471671"/>
            <a:ext cx="2877838" cy="1269676"/>
          </a:xfrm>
          <a:prstGeom prst="rect">
            <a:avLst/>
          </a:prstGeom>
        </p:spPr>
      </p:pic>
      <p:cxnSp>
        <p:nvCxnSpPr>
          <p:cNvPr id="6" name="Straight Connector 5">
            <a:extLst>
              <a:ext uri="{FF2B5EF4-FFF2-40B4-BE49-F238E27FC236}">
                <a16:creationId xmlns:a16="http://schemas.microsoft.com/office/drawing/2014/main" id="{91F56740-00E0-F04B-8A41-DF72BF967AB2}"/>
              </a:ext>
            </a:extLst>
          </p:cNvPr>
          <p:cNvCxnSpPr/>
          <p:nvPr/>
        </p:nvCxnSpPr>
        <p:spPr>
          <a:xfrm>
            <a:off x="721242" y="1712019"/>
            <a:ext cx="10515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2382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16203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D82FE-FF9C-1E41-9061-D1DBB049A676}"/>
              </a:ext>
            </a:extLst>
          </p:cNvPr>
          <p:cNvSpPr>
            <a:spLocks noGrp="1"/>
          </p:cNvSpPr>
          <p:nvPr>
            <p:ph type="ctrTitle"/>
          </p:nvPr>
        </p:nvSpPr>
        <p:spPr>
          <a:xfrm>
            <a:off x="740978" y="663232"/>
            <a:ext cx="10710041" cy="926897"/>
          </a:xfrm>
        </p:spPr>
        <p:txBody>
          <a:bodyPr>
            <a:noAutofit/>
          </a:bodyPr>
          <a:lstStyle/>
          <a:p>
            <a:r>
              <a:rPr lang="en-US" sz="4800" dirty="0">
                <a:solidFill>
                  <a:schemeClr val="bg1"/>
                </a:solidFill>
                <a:latin typeface="Minion Pro" panose="02040703060306020203" pitchFamily="18" charset="0"/>
              </a:rPr>
              <a:t>Q&amp;A and Discussion</a:t>
            </a:r>
          </a:p>
        </p:txBody>
      </p:sp>
      <p:sp>
        <p:nvSpPr>
          <p:cNvPr id="3" name="Subtitle 2">
            <a:extLst>
              <a:ext uri="{FF2B5EF4-FFF2-40B4-BE49-F238E27FC236}">
                <a16:creationId xmlns:a16="http://schemas.microsoft.com/office/drawing/2014/main" id="{4A9F7008-4DF5-6642-982D-23DE768E6538}"/>
              </a:ext>
            </a:extLst>
          </p:cNvPr>
          <p:cNvSpPr>
            <a:spLocks noGrp="1"/>
          </p:cNvSpPr>
          <p:nvPr>
            <p:ph type="subTitle" idx="1"/>
          </p:nvPr>
        </p:nvSpPr>
        <p:spPr>
          <a:xfrm>
            <a:off x="740979" y="2167117"/>
            <a:ext cx="10710041" cy="3781737"/>
          </a:xfrm>
        </p:spPr>
        <p:txBody>
          <a:bodyPr>
            <a:noAutofit/>
          </a:bodyPr>
          <a:lstStyle/>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Questions?</a:t>
            </a:r>
          </a:p>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Comments?</a:t>
            </a:r>
          </a:p>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Ideas?</a:t>
            </a:r>
          </a:p>
          <a:p>
            <a:pPr algn="l">
              <a:lnSpc>
                <a:spcPct val="100000"/>
              </a:lnSpc>
            </a:pPr>
            <a:endParaRPr lang="en-US" sz="4400" dirty="0">
              <a:solidFill>
                <a:srgbClr val="B9D1DD"/>
              </a:solidFill>
              <a:latin typeface="ModernoFB" panose="02000603090000020004" pitchFamily="2" charset="77"/>
            </a:endParaRPr>
          </a:p>
        </p:txBody>
      </p:sp>
      <p:pic>
        <p:nvPicPr>
          <p:cNvPr id="5" name="Picture 4">
            <a:extLst>
              <a:ext uri="{FF2B5EF4-FFF2-40B4-BE49-F238E27FC236}">
                <a16:creationId xmlns:a16="http://schemas.microsoft.com/office/drawing/2014/main" id="{181DC88D-16B1-D546-BA5E-16E0B7D2D6D4}"/>
              </a:ext>
            </a:extLst>
          </p:cNvPr>
          <p:cNvPicPr>
            <a:picLocks noChangeAspect="1"/>
          </p:cNvPicPr>
          <p:nvPr/>
        </p:nvPicPr>
        <p:blipFill>
          <a:blip r:embed="rId2"/>
          <a:srcRect t="115" b="115"/>
          <a:stretch/>
        </p:blipFill>
        <p:spPr>
          <a:xfrm>
            <a:off x="9229081" y="5471671"/>
            <a:ext cx="2877838" cy="1269676"/>
          </a:xfrm>
          <a:prstGeom prst="rect">
            <a:avLst/>
          </a:prstGeom>
        </p:spPr>
      </p:pic>
      <p:cxnSp>
        <p:nvCxnSpPr>
          <p:cNvPr id="6" name="Straight Connector 5">
            <a:extLst>
              <a:ext uri="{FF2B5EF4-FFF2-40B4-BE49-F238E27FC236}">
                <a16:creationId xmlns:a16="http://schemas.microsoft.com/office/drawing/2014/main" id="{347CEE6A-4916-3A45-B19E-AE3B05FB5E07}"/>
              </a:ext>
            </a:extLst>
          </p:cNvPr>
          <p:cNvCxnSpPr/>
          <p:nvPr/>
        </p:nvCxnSpPr>
        <p:spPr>
          <a:xfrm>
            <a:off x="721242" y="1712019"/>
            <a:ext cx="10515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360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16203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D82FE-FF9C-1E41-9061-D1DBB049A676}"/>
              </a:ext>
            </a:extLst>
          </p:cNvPr>
          <p:cNvSpPr>
            <a:spLocks noGrp="1"/>
          </p:cNvSpPr>
          <p:nvPr>
            <p:ph type="ctrTitle"/>
          </p:nvPr>
        </p:nvSpPr>
        <p:spPr>
          <a:xfrm>
            <a:off x="740978" y="421495"/>
            <a:ext cx="10710041" cy="926897"/>
          </a:xfrm>
        </p:spPr>
        <p:txBody>
          <a:bodyPr>
            <a:noAutofit/>
          </a:bodyPr>
          <a:lstStyle/>
          <a:p>
            <a:r>
              <a:rPr lang="en-US" sz="4800" dirty="0">
                <a:solidFill>
                  <a:schemeClr val="bg1"/>
                </a:solidFill>
                <a:latin typeface="Minion Pro" panose="02040703060306020203" pitchFamily="18" charset="0"/>
              </a:rPr>
              <a:t>Conclusion</a:t>
            </a:r>
          </a:p>
        </p:txBody>
      </p:sp>
      <p:sp>
        <p:nvSpPr>
          <p:cNvPr id="3" name="Subtitle 2">
            <a:extLst>
              <a:ext uri="{FF2B5EF4-FFF2-40B4-BE49-F238E27FC236}">
                <a16:creationId xmlns:a16="http://schemas.microsoft.com/office/drawing/2014/main" id="{4A9F7008-4DF5-6642-982D-23DE768E6538}"/>
              </a:ext>
            </a:extLst>
          </p:cNvPr>
          <p:cNvSpPr>
            <a:spLocks noGrp="1"/>
          </p:cNvSpPr>
          <p:nvPr>
            <p:ph type="subTitle" idx="1"/>
          </p:nvPr>
        </p:nvSpPr>
        <p:spPr>
          <a:xfrm>
            <a:off x="740980" y="1820278"/>
            <a:ext cx="9527628" cy="3762776"/>
          </a:xfrm>
        </p:spPr>
        <p:txBody>
          <a:bodyPr>
            <a:normAutofit/>
          </a:bodyPr>
          <a:lstStyle/>
          <a:p>
            <a:pPr marL="457200" indent="-457200" algn="l">
              <a:lnSpc>
                <a:spcPct val="100000"/>
              </a:lnSpc>
              <a:buFont typeface="Arial" panose="020B0604020202020204" pitchFamily="34" charset="0"/>
              <a:buChar char="•"/>
            </a:pPr>
            <a:r>
              <a:rPr lang="en-US" sz="2600" i="1" u="sng" dirty="0">
                <a:solidFill>
                  <a:schemeClr val="bg1"/>
                </a:solidFill>
                <a:latin typeface="Azo Sans Thin" panose="020B0303030303020204" pitchFamily="34" charset="77"/>
              </a:rPr>
              <a:t>Thank you</a:t>
            </a:r>
            <a:r>
              <a:rPr lang="en-US" sz="2600" dirty="0">
                <a:solidFill>
                  <a:schemeClr val="bg1"/>
                </a:solidFill>
                <a:latin typeface="Azo Sans Thin" panose="020B0303030303020204" pitchFamily="34" charset="77"/>
              </a:rPr>
              <a:t> for your time, attention, and support. </a:t>
            </a:r>
            <a:br>
              <a:rPr lang="en-US" sz="2600" dirty="0">
                <a:solidFill>
                  <a:schemeClr val="bg1"/>
                </a:solidFill>
                <a:latin typeface="Azo Sans Thin" panose="020B0303030303020204" pitchFamily="34" charset="77"/>
              </a:rPr>
            </a:br>
            <a:endParaRPr lang="en-US" sz="2600" dirty="0">
              <a:solidFill>
                <a:schemeClr val="bg1"/>
              </a:solidFill>
              <a:latin typeface="Azo Sans Thin" panose="020B0303030303020204" pitchFamily="34" charset="77"/>
            </a:endParaRPr>
          </a:p>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We need </a:t>
            </a:r>
            <a:r>
              <a:rPr lang="en-US" sz="2600" b="1" i="1" u="sng" dirty="0">
                <a:solidFill>
                  <a:schemeClr val="bg1"/>
                </a:solidFill>
                <a:latin typeface="Azo Sans Thin" panose="020B0303030303020204" pitchFamily="34" charset="77"/>
              </a:rPr>
              <a:t>your</a:t>
            </a:r>
            <a:r>
              <a:rPr lang="en-US" sz="2600" dirty="0">
                <a:solidFill>
                  <a:schemeClr val="bg1"/>
                </a:solidFill>
                <a:latin typeface="Azo Sans Thin" panose="020B0303030303020204" pitchFamily="34" charset="77"/>
              </a:rPr>
              <a:t> help!</a:t>
            </a:r>
            <a:br>
              <a:rPr lang="en-US" sz="2600" dirty="0">
                <a:solidFill>
                  <a:schemeClr val="bg1"/>
                </a:solidFill>
                <a:latin typeface="Azo Sans Thin" panose="020B0303030303020204" pitchFamily="34" charset="77"/>
              </a:rPr>
            </a:br>
            <a:endParaRPr lang="en-US" sz="2600" dirty="0">
              <a:solidFill>
                <a:schemeClr val="bg1"/>
              </a:solidFill>
              <a:latin typeface="Azo Sans Thin" panose="020B0303030303020204" pitchFamily="34" charset="77"/>
            </a:endParaRPr>
          </a:p>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If you haven’t done so already, be sure to </a:t>
            </a:r>
            <a:r>
              <a:rPr lang="en-US" sz="2600" b="1" u="sng" dirty="0">
                <a:solidFill>
                  <a:schemeClr val="bg1"/>
                </a:solidFill>
                <a:latin typeface="Azo Sans Thin" panose="020B0303030303020204" pitchFamily="34" charset="77"/>
              </a:rPr>
              <a:t>sign-up</a:t>
            </a:r>
            <a:r>
              <a:rPr lang="en-US" sz="2600" dirty="0">
                <a:solidFill>
                  <a:schemeClr val="bg1"/>
                </a:solidFill>
                <a:latin typeface="Azo Sans Thin" panose="020B0303030303020204" pitchFamily="34" charset="77"/>
              </a:rPr>
              <a:t> to stay informed and get updates on volunteer opportunities.</a:t>
            </a:r>
            <a:br>
              <a:rPr lang="en-US" sz="2600" dirty="0">
                <a:solidFill>
                  <a:schemeClr val="bg1"/>
                </a:solidFill>
                <a:latin typeface="Azo Sans Thin" panose="020B0303030303020204" pitchFamily="34" charset="77"/>
              </a:rPr>
            </a:br>
            <a:endParaRPr lang="en-US" sz="2600" dirty="0">
              <a:solidFill>
                <a:schemeClr val="bg1"/>
              </a:solidFill>
              <a:latin typeface="Azo Sans Thin" panose="020B0303030303020204" pitchFamily="34" charset="77"/>
            </a:endParaRPr>
          </a:p>
          <a:p>
            <a:pPr marL="457200" indent="-457200" algn="l">
              <a:lnSpc>
                <a:spcPct val="100000"/>
              </a:lnSpc>
              <a:buFont typeface="Arial" panose="020B0604020202020204" pitchFamily="34" charset="0"/>
              <a:buChar char="•"/>
            </a:pPr>
            <a:r>
              <a:rPr lang="en-US" sz="2600" b="1" u="sng" dirty="0">
                <a:solidFill>
                  <a:schemeClr val="bg1"/>
                </a:solidFill>
                <a:latin typeface="Azo Sans Thin" panose="020B0303030303020204" pitchFamily="34" charset="77"/>
              </a:rPr>
              <a:t>Join us in praying</a:t>
            </a:r>
            <a:r>
              <a:rPr lang="en-US" sz="2600" dirty="0">
                <a:solidFill>
                  <a:schemeClr val="bg1"/>
                </a:solidFill>
                <a:latin typeface="Azo Sans Thin" panose="020B0303030303020204" pitchFamily="34" charset="77"/>
              </a:rPr>
              <a:t> for mothers in.</a:t>
            </a:r>
          </a:p>
          <a:p>
            <a:pPr algn="l">
              <a:lnSpc>
                <a:spcPct val="100000"/>
              </a:lnSpc>
            </a:pPr>
            <a:endParaRPr lang="en-US" sz="4400" dirty="0">
              <a:solidFill>
                <a:srgbClr val="B9D1DD"/>
              </a:solidFill>
              <a:latin typeface="ModernoFB" panose="02000603090000020004" pitchFamily="2" charset="77"/>
            </a:endParaRPr>
          </a:p>
        </p:txBody>
      </p:sp>
      <p:pic>
        <p:nvPicPr>
          <p:cNvPr id="5" name="Picture 4">
            <a:extLst>
              <a:ext uri="{FF2B5EF4-FFF2-40B4-BE49-F238E27FC236}">
                <a16:creationId xmlns:a16="http://schemas.microsoft.com/office/drawing/2014/main" id="{782C9422-6C3D-854A-8B52-56AC172884A6}"/>
              </a:ext>
            </a:extLst>
          </p:cNvPr>
          <p:cNvPicPr>
            <a:picLocks noChangeAspect="1"/>
          </p:cNvPicPr>
          <p:nvPr/>
        </p:nvPicPr>
        <p:blipFill>
          <a:blip r:embed="rId2"/>
          <a:srcRect t="115" b="115"/>
          <a:stretch/>
        </p:blipFill>
        <p:spPr>
          <a:xfrm>
            <a:off x="9229081" y="5471671"/>
            <a:ext cx="2877838" cy="1269676"/>
          </a:xfrm>
          <a:prstGeom prst="rect">
            <a:avLst/>
          </a:prstGeom>
        </p:spPr>
      </p:pic>
      <p:cxnSp>
        <p:nvCxnSpPr>
          <p:cNvPr id="6" name="Straight Connector 5">
            <a:extLst>
              <a:ext uri="{FF2B5EF4-FFF2-40B4-BE49-F238E27FC236}">
                <a16:creationId xmlns:a16="http://schemas.microsoft.com/office/drawing/2014/main" id="{A8B5E8A6-3174-4A47-8D45-11CB710F5094}"/>
              </a:ext>
            </a:extLst>
          </p:cNvPr>
          <p:cNvCxnSpPr/>
          <p:nvPr/>
        </p:nvCxnSpPr>
        <p:spPr>
          <a:xfrm>
            <a:off x="721242" y="1459773"/>
            <a:ext cx="10515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1596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16203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D82FE-FF9C-1E41-9061-D1DBB049A676}"/>
              </a:ext>
            </a:extLst>
          </p:cNvPr>
          <p:cNvSpPr>
            <a:spLocks noGrp="1"/>
          </p:cNvSpPr>
          <p:nvPr>
            <p:ph type="ctrTitle"/>
          </p:nvPr>
        </p:nvSpPr>
        <p:spPr>
          <a:xfrm>
            <a:off x="740978" y="663232"/>
            <a:ext cx="10710041" cy="926897"/>
          </a:xfrm>
        </p:spPr>
        <p:txBody>
          <a:bodyPr>
            <a:noAutofit/>
          </a:bodyPr>
          <a:lstStyle/>
          <a:p>
            <a:r>
              <a:rPr lang="en-US" sz="4800" dirty="0">
                <a:solidFill>
                  <a:schemeClr val="bg1"/>
                </a:solidFill>
                <a:latin typeface="Minion Pro" panose="02040703060306020203" pitchFamily="18" charset="0"/>
              </a:rPr>
              <a:t>Closing Prayer</a:t>
            </a:r>
          </a:p>
        </p:txBody>
      </p:sp>
      <p:sp>
        <p:nvSpPr>
          <p:cNvPr id="3" name="Subtitle 2">
            <a:extLst>
              <a:ext uri="{FF2B5EF4-FFF2-40B4-BE49-F238E27FC236}">
                <a16:creationId xmlns:a16="http://schemas.microsoft.com/office/drawing/2014/main" id="{4A9F7008-4DF5-6642-982D-23DE768E6538}"/>
              </a:ext>
            </a:extLst>
          </p:cNvPr>
          <p:cNvSpPr>
            <a:spLocks noGrp="1"/>
          </p:cNvSpPr>
          <p:nvPr>
            <p:ph type="subTitle" idx="1"/>
          </p:nvPr>
        </p:nvSpPr>
        <p:spPr>
          <a:xfrm>
            <a:off x="1332184" y="1925380"/>
            <a:ext cx="9527628" cy="3781737"/>
          </a:xfrm>
        </p:spPr>
        <p:txBody>
          <a:bodyPr>
            <a:noAutofit/>
          </a:bodyPr>
          <a:lstStyle/>
          <a:p>
            <a:pPr>
              <a:lnSpc>
                <a:spcPct val="100000"/>
              </a:lnSpc>
            </a:pPr>
            <a:r>
              <a:rPr lang="en-US" sz="2600" dirty="0">
                <a:solidFill>
                  <a:schemeClr val="bg1"/>
                </a:solidFill>
                <a:latin typeface="Azo Sans Thin" panose="020B0303030303020204" pitchFamily="34" charset="77"/>
              </a:rPr>
              <a:t>[Include the text of the closing prayer here, if applicable.]</a:t>
            </a:r>
          </a:p>
          <a:p>
            <a:pPr algn="l">
              <a:lnSpc>
                <a:spcPct val="100000"/>
              </a:lnSpc>
            </a:pPr>
            <a:endParaRPr lang="en-US" sz="4400" dirty="0">
              <a:solidFill>
                <a:srgbClr val="B9D1DD"/>
              </a:solidFill>
              <a:latin typeface="ModernoFB" panose="02000603090000020004" pitchFamily="2" charset="77"/>
            </a:endParaRPr>
          </a:p>
        </p:txBody>
      </p:sp>
      <p:pic>
        <p:nvPicPr>
          <p:cNvPr id="5" name="Picture 4">
            <a:extLst>
              <a:ext uri="{FF2B5EF4-FFF2-40B4-BE49-F238E27FC236}">
                <a16:creationId xmlns:a16="http://schemas.microsoft.com/office/drawing/2014/main" id="{5BED2B2A-F3F9-A949-9C08-5C6A321D2EB2}"/>
              </a:ext>
            </a:extLst>
          </p:cNvPr>
          <p:cNvPicPr>
            <a:picLocks noChangeAspect="1"/>
          </p:cNvPicPr>
          <p:nvPr/>
        </p:nvPicPr>
        <p:blipFill>
          <a:blip r:embed="rId2"/>
          <a:srcRect t="115" b="115"/>
          <a:stretch/>
        </p:blipFill>
        <p:spPr>
          <a:xfrm>
            <a:off x="9229081" y="5471671"/>
            <a:ext cx="2877838" cy="1269676"/>
          </a:xfrm>
          <a:prstGeom prst="rect">
            <a:avLst/>
          </a:prstGeom>
        </p:spPr>
      </p:pic>
      <p:cxnSp>
        <p:nvCxnSpPr>
          <p:cNvPr id="6" name="Straight Connector 5">
            <a:extLst>
              <a:ext uri="{FF2B5EF4-FFF2-40B4-BE49-F238E27FC236}">
                <a16:creationId xmlns:a16="http://schemas.microsoft.com/office/drawing/2014/main" id="{37EFD760-00C6-3741-893B-9D355698B9A4}"/>
              </a:ext>
            </a:extLst>
          </p:cNvPr>
          <p:cNvCxnSpPr/>
          <p:nvPr/>
        </p:nvCxnSpPr>
        <p:spPr>
          <a:xfrm>
            <a:off x="721242" y="1712019"/>
            <a:ext cx="10515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6647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6203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D82FE-FF9C-1E41-9061-D1DBB049A676}"/>
              </a:ext>
            </a:extLst>
          </p:cNvPr>
          <p:cNvSpPr>
            <a:spLocks noGrp="1"/>
          </p:cNvSpPr>
          <p:nvPr>
            <p:ph type="ctrTitle"/>
          </p:nvPr>
        </p:nvSpPr>
        <p:spPr>
          <a:xfrm>
            <a:off x="1524000" y="555343"/>
            <a:ext cx="9144000" cy="916105"/>
          </a:xfrm>
        </p:spPr>
        <p:txBody>
          <a:bodyPr>
            <a:noAutofit/>
          </a:bodyPr>
          <a:lstStyle/>
          <a:p>
            <a:r>
              <a:rPr lang="en-US" sz="5400" dirty="0">
                <a:solidFill>
                  <a:schemeClr val="bg1"/>
                </a:solidFill>
                <a:latin typeface="Minion Pro" panose="02040703060306020203" pitchFamily="18" charset="0"/>
              </a:rPr>
              <a:t>Agenda</a:t>
            </a:r>
          </a:p>
        </p:txBody>
      </p:sp>
      <p:sp>
        <p:nvSpPr>
          <p:cNvPr id="3" name="Subtitle 2">
            <a:extLst>
              <a:ext uri="{FF2B5EF4-FFF2-40B4-BE49-F238E27FC236}">
                <a16:creationId xmlns:a16="http://schemas.microsoft.com/office/drawing/2014/main" id="{4A9F7008-4DF5-6642-982D-23DE768E6538}"/>
              </a:ext>
            </a:extLst>
          </p:cNvPr>
          <p:cNvSpPr>
            <a:spLocks noGrp="1"/>
          </p:cNvSpPr>
          <p:nvPr>
            <p:ph type="subTitle" idx="1"/>
          </p:nvPr>
        </p:nvSpPr>
        <p:spPr>
          <a:xfrm>
            <a:off x="1524000" y="1981178"/>
            <a:ext cx="9144000" cy="3962422"/>
          </a:xfrm>
        </p:spPr>
        <p:txBody>
          <a:bodyPr>
            <a:noAutofit/>
          </a:bodyPr>
          <a:lstStyle/>
          <a:p>
            <a:pPr marL="457200" indent="-457200" algn="l">
              <a:lnSpc>
                <a:spcPct val="100000"/>
              </a:lnSpc>
              <a:buFont typeface="Arial" panose="020B0604020202020204" pitchFamily="34" charset="0"/>
              <a:buChar char="•"/>
            </a:pPr>
            <a:r>
              <a:rPr lang="en-US" sz="3200" dirty="0">
                <a:solidFill>
                  <a:schemeClr val="bg1"/>
                </a:solidFill>
                <a:latin typeface="Azo Sans Thin" panose="020B0303030303020204" pitchFamily="34" charset="77"/>
              </a:rPr>
              <a:t>Welcome &amp; Opening Prayer</a:t>
            </a:r>
          </a:p>
          <a:p>
            <a:pPr marL="457200" indent="-457200" algn="l">
              <a:lnSpc>
                <a:spcPct val="100000"/>
              </a:lnSpc>
              <a:buFont typeface="Arial" panose="020B0604020202020204" pitchFamily="34" charset="0"/>
              <a:buChar char="•"/>
            </a:pPr>
            <a:r>
              <a:rPr lang="en-US" sz="3200" dirty="0">
                <a:solidFill>
                  <a:schemeClr val="bg1"/>
                </a:solidFill>
                <a:latin typeface="Azo Sans Thin" panose="020B0303030303020204" pitchFamily="34" charset="77"/>
              </a:rPr>
              <a:t>What is “Walking with Moms in Need”?</a:t>
            </a:r>
          </a:p>
          <a:p>
            <a:pPr marL="457200" indent="-457200" algn="l">
              <a:lnSpc>
                <a:spcPct val="100000"/>
              </a:lnSpc>
              <a:buFont typeface="Arial" panose="020B0604020202020204" pitchFamily="34" charset="0"/>
              <a:buChar char="•"/>
            </a:pPr>
            <a:r>
              <a:rPr lang="en-US" sz="3200" dirty="0">
                <a:solidFill>
                  <a:schemeClr val="bg1"/>
                </a:solidFill>
                <a:latin typeface="Azo Sans Thin" panose="020B0303030303020204" pitchFamily="34" charset="77"/>
              </a:rPr>
              <a:t>Inventory Findings</a:t>
            </a:r>
          </a:p>
          <a:p>
            <a:pPr marL="457200" indent="-457200" algn="l">
              <a:lnSpc>
                <a:spcPct val="100000"/>
              </a:lnSpc>
              <a:buFont typeface="Arial" panose="020B0604020202020204" pitchFamily="34" charset="0"/>
              <a:buChar char="•"/>
            </a:pPr>
            <a:r>
              <a:rPr lang="en-US" sz="3200" dirty="0">
                <a:solidFill>
                  <a:schemeClr val="bg1"/>
                </a:solidFill>
                <a:latin typeface="Azo Sans Thin" panose="020B0303030303020204" pitchFamily="34" charset="77"/>
              </a:rPr>
              <a:t>Proposed Parish Responses</a:t>
            </a:r>
          </a:p>
          <a:p>
            <a:pPr marL="457200" indent="-457200" algn="l">
              <a:lnSpc>
                <a:spcPct val="100000"/>
              </a:lnSpc>
              <a:buFont typeface="Arial" panose="020B0604020202020204" pitchFamily="34" charset="0"/>
              <a:buChar char="•"/>
            </a:pPr>
            <a:r>
              <a:rPr lang="en-US" sz="3200" dirty="0">
                <a:solidFill>
                  <a:schemeClr val="bg1"/>
                </a:solidFill>
                <a:latin typeface="Azo Sans Thin" panose="020B0303030303020204" pitchFamily="34" charset="77"/>
              </a:rPr>
              <a:t>Q&amp;A and Discussion</a:t>
            </a:r>
          </a:p>
          <a:p>
            <a:pPr marL="457200" indent="-457200" algn="l">
              <a:lnSpc>
                <a:spcPct val="100000"/>
              </a:lnSpc>
              <a:buFont typeface="Arial" panose="020B0604020202020204" pitchFamily="34" charset="0"/>
              <a:buChar char="•"/>
            </a:pPr>
            <a:r>
              <a:rPr lang="en-US" sz="3200" dirty="0">
                <a:solidFill>
                  <a:schemeClr val="bg1"/>
                </a:solidFill>
                <a:latin typeface="Azo Sans Thin" panose="020B0303030303020204" pitchFamily="34" charset="77"/>
              </a:rPr>
              <a:t>Conclusion and Closing Prayer</a:t>
            </a:r>
            <a:endParaRPr lang="en-US" sz="3200" dirty="0">
              <a:latin typeface="Azo Sans Thin" panose="020B0303030303020204" pitchFamily="34" charset="77"/>
            </a:endParaRPr>
          </a:p>
        </p:txBody>
      </p:sp>
      <p:pic>
        <p:nvPicPr>
          <p:cNvPr id="8" name="Picture 7">
            <a:extLst>
              <a:ext uri="{FF2B5EF4-FFF2-40B4-BE49-F238E27FC236}">
                <a16:creationId xmlns:a16="http://schemas.microsoft.com/office/drawing/2014/main" id="{99D671DF-A7C4-7242-A0CE-E6BEFF2E3E3D}"/>
              </a:ext>
            </a:extLst>
          </p:cNvPr>
          <p:cNvPicPr>
            <a:picLocks noChangeAspect="1"/>
          </p:cNvPicPr>
          <p:nvPr/>
        </p:nvPicPr>
        <p:blipFill>
          <a:blip r:embed="rId2"/>
          <a:srcRect t="115" b="115"/>
          <a:stretch/>
        </p:blipFill>
        <p:spPr>
          <a:xfrm>
            <a:off x="9229081" y="5471671"/>
            <a:ext cx="2877838" cy="1269676"/>
          </a:xfrm>
          <a:prstGeom prst="rect">
            <a:avLst/>
          </a:prstGeom>
        </p:spPr>
      </p:pic>
      <p:cxnSp>
        <p:nvCxnSpPr>
          <p:cNvPr id="5" name="Straight Connector 4">
            <a:extLst>
              <a:ext uri="{FF2B5EF4-FFF2-40B4-BE49-F238E27FC236}">
                <a16:creationId xmlns:a16="http://schemas.microsoft.com/office/drawing/2014/main" id="{D5EFF81B-7BEC-A74B-B14D-CEC71B27C69A}"/>
              </a:ext>
            </a:extLst>
          </p:cNvPr>
          <p:cNvCxnSpPr/>
          <p:nvPr/>
        </p:nvCxnSpPr>
        <p:spPr>
          <a:xfrm>
            <a:off x="721242" y="1564102"/>
            <a:ext cx="10515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8545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6203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D82FE-FF9C-1E41-9061-D1DBB049A676}"/>
              </a:ext>
            </a:extLst>
          </p:cNvPr>
          <p:cNvSpPr>
            <a:spLocks noGrp="1"/>
          </p:cNvSpPr>
          <p:nvPr>
            <p:ph type="ctrTitle"/>
          </p:nvPr>
        </p:nvSpPr>
        <p:spPr>
          <a:xfrm>
            <a:off x="740979" y="565854"/>
            <a:ext cx="10710041" cy="916105"/>
          </a:xfrm>
        </p:spPr>
        <p:txBody>
          <a:bodyPr>
            <a:noAutofit/>
          </a:bodyPr>
          <a:lstStyle/>
          <a:p>
            <a:r>
              <a:rPr lang="en-US" sz="5400" dirty="0">
                <a:solidFill>
                  <a:schemeClr val="bg1"/>
                </a:solidFill>
                <a:latin typeface="Minion Pro" panose="02040703060306020203" pitchFamily="18" charset="0"/>
              </a:rPr>
              <a:t>A Prayer for Pregnant Mothers</a:t>
            </a:r>
          </a:p>
        </p:txBody>
      </p:sp>
      <p:sp>
        <p:nvSpPr>
          <p:cNvPr id="3" name="Subtitle 2">
            <a:extLst>
              <a:ext uri="{FF2B5EF4-FFF2-40B4-BE49-F238E27FC236}">
                <a16:creationId xmlns:a16="http://schemas.microsoft.com/office/drawing/2014/main" id="{4A9F7008-4DF5-6642-982D-23DE768E6538}"/>
              </a:ext>
            </a:extLst>
          </p:cNvPr>
          <p:cNvSpPr>
            <a:spLocks noGrp="1"/>
          </p:cNvSpPr>
          <p:nvPr>
            <p:ph type="subTitle" idx="1"/>
          </p:nvPr>
        </p:nvSpPr>
        <p:spPr>
          <a:xfrm>
            <a:off x="740979" y="1736194"/>
            <a:ext cx="10710041" cy="4380825"/>
          </a:xfrm>
        </p:spPr>
        <p:txBody>
          <a:bodyPr>
            <a:noAutofit/>
          </a:bodyPr>
          <a:lstStyle/>
          <a:p>
            <a:pPr algn="l">
              <a:lnSpc>
                <a:spcPct val="100000"/>
              </a:lnSpc>
            </a:pPr>
            <a:r>
              <a:rPr lang="en-US" sz="2600" dirty="0">
                <a:solidFill>
                  <a:schemeClr val="bg1"/>
                </a:solidFill>
                <a:latin typeface="Azo Sans Thin" panose="020B0303030303020204" pitchFamily="34" charset="77"/>
              </a:rPr>
              <a:t>O Blessed Mother, you received the good news of the incarnation of Christ, your Son, with faith and trust. Grant your protection to all pregnant mothers facing difficulties.</a:t>
            </a:r>
          </a:p>
          <a:p>
            <a:pPr algn="l">
              <a:lnSpc>
                <a:spcPct val="100000"/>
              </a:lnSpc>
            </a:pPr>
            <a:r>
              <a:rPr lang="en-US" sz="2600" dirty="0">
                <a:solidFill>
                  <a:schemeClr val="bg1"/>
                </a:solidFill>
                <a:latin typeface="Azo Sans Thin" panose="020B0303030303020204" pitchFamily="34" charset="77"/>
              </a:rPr>
              <a:t>Guide us as we strive to make our parish communities places of welcome and assistance for mothers in need. Help us become instruments of God’s love and compassion.</a:t>
            </a:r>
          </a:p>
          <a:p>
            <a:pPr algn="l">
              <a:lnSpc>
                <a:spcPct val="100000"/>
              </a:lnSpc>
            </a:pPr>
            <a:r>
              <a:rPr lang="en-US" sz="2600" dirty="0">
                <a:solidFill>
                  <a:schemeClr val="bg1"/>
                </a:solidFill>
                <a:latin typeface="Azo Sans Thin" panose="020B0303030303020204" pitchFamily="34" charset="77"/>
              </a:rPr>
              <a:t>Mary, Mother of the Church, graciously help us build a culture of life and a civilization of love, together with all people of good will, to the praise and glory of God, the Creator and lover of life. Amen.</a:t>
            </a:r>
          </a:p>
          <a:p>
            <a:pPr algn="l">
              <a:lnSpc>
                <a:spcPct val="100000"/>
              </a:lnSpc>
            </a:pPr>
            <a:r>
              <a:rPr lang="en-US" dirty="0">
                <a:solidFill>
                  <a:schemeClr val="bg1"/>
                </a:solidFill>
                <a:latin typeface="Azo Sans Thin" panose="020B0303030303020204" pitchFamily="34" charset="77"/>
              </a:rPr>
              <a:t>​</a:t>
            </a:r>
          </a:p>
        </p:txBody>
      </p:sp>
      <p:sp>
        <p:nvSpPr>
          <p:cNvPr id="5" name="TextBox 4">
            <a:extLst>
              <a:ext uri="{FF2B5EF4-FFF2-40B4-BE49-F238E27FC236}">
                <a16:creationId xmlns:a16="http://schemas.microsoft.com/office/drawing/2014/main" id="{70165E59-E3A3-C242-B472-11702B040B0F}"/>
              </a:ext>
            </a:extLst>
          </p:cNvPr>
          <p:cNvSpPr txBox="1"/>
          <p:nvPr/>
        </p:nvSpPr>
        <p:spPr>
          <a:xfrm>
            <a:off x="740979" y="6150540"/>
            <a:ext cx="6763407" cy="954107"/>
          </a:xfrm>
          <a:prstGeom prst="rect">
            <a:avLst/>
          </a:prstGeom>
          <a:noFill/>
        </p:spPr>
        <p:txBody>
          <a:bodyPr wrap="square" rtlCol="0">
            <a:spAutoFit/>
          </a:bodyPr>
          <a:lstStyle/>
          <a:p>
            <a:pPr fontAlgn="base"/>
            <a:r>
              <a:rPr lang="en-US" sz="1000" dirty="0">
                <a:solidFill>
                  <a:schemeClr val="bg1"/>
                </a:solidFill>
                <a:latin typeface="Azo Sans Light" panose="020B0403030303020204" pitchFamily="34" charset="77"/>
              </a:rPr>
              <a:t>*Cf.</a:t>
            </a:r>
            <a:r>
              <a:rPr lang="en-US" sz="1000" i="1" dirty="0">
                <a:solidFill>
                  <a:schemeClr val="bg1"/>
                </a:solidFill>
                <a:latin typeface="Azo Sans Light" panose="020B0403030303020204" pitchFamily="34" charset="77"/>
              </a:rPr>
              <a:t> </a:t>
            </a:r>
            <a:r>
              <a:rPr lang="en-US" sz="1000" i="1" dirty="0" err="1">
                <a:solidFill>
                  <a:schemeClr val="bg1"/>
                </a:solidFill>
                <a:latin typeface="Azo Sans Light" panose="020B0403030303020204" pitchFamily="34" charset="77"/>
              </a:rPr>
              <a:t>Evangelium</a:t>
            </a:r>
            <a:r>
              <a:rPr lang="en-US" sz="1000" i="1" dirty="0">
                <a:solidFill>
                  <a:schemeClr val="bg1"/>
                </a:solidFill>
                <a:latin typeface="Azo Sans Light" panose="020B0403030303020204" pitchFamily="34" charset="77"/>
              </a:rPr>
              <a:t> vitae </a:t>
            </a:r>
            <a:r>
              <a:rPr lang="en-US" sz="1000" dirty="0">
                <a:solidFill>
                  <a:schemeClr val="bg1"/>
                </a:solidFill>
                <a:latin typeface="Azo Sans Light" panose="020B0403030303020204" pitchFamily="34" charset="77"/>
              </a:rPr>
              <a:t>105 © </a:t>
            </a:r>
            <a:r>
              <a:rPr lang="en-US" sz="1000" dirty="0" err="1">
                <a:solidFill>
                  <a:schemeClr val="bg1"/>
                </a:solidFill>
                <a:latin typeface="Azo Sans Light" panose="020B0403030303020204" pitchFamily="34" charset="77"/>
              </a:rPr>
              <a:t>Libreria</a:t>
            </a:r>
            <a:r>
              <a:rPr lang="en-US" sz="1000" dirty="0">
                <a:solidFill>
                  <a:schemeClr val="bg1"/>
                </a:solidFill>
                <a:latin typeface="Azo Sans Light" panose="020B0403030303020204" pitchFamily="34" charset="77"/>
              </a:rPr>
              <a:t> </a:t>
            </a:r>
            <a:r>
              <a:rPr lang="en-US" sz="1000" dirty="0" err="1">
                <a:solidFill>
                  <a:schemeClr val="bg1"/>
                </a:solidFill>
                <a:latin typeface="Azo Sans Light" panose="020B0403030303020204" pitchFamily="34" charset="77"/>
              </a:rPr>
              <a:t>Editrice</a:t>
            </a:r>
            <a:r>
              <a:rPr lang="en-US" sz="1000" dirty="0">
                <a:solidFill>
                  <a:schemeClr val="bg1"/>
                </a:solidFill>
                <a:latin typeface="Azo Sans Light" panose="020B0403030303020204" pitchFamily="34" charset="77"/>
              </a:rPr>
              <a:t> </a:t>
            </a:r>
            <a:r>
              <a:rPr lang="en-US" sz="1000" dirty="0" err="1">
                <a:solidFill>
                  <a:schemeClr val="bg1"/>
                </a:solidFill>
                <a:latin typeface="Azo Sans Light" panose="020B0403030303020204" pitchFamily="34" charset="77"/>
              </a:rPr>
              <a:t>Vaticana</a:t>
            </a:r>
            <a:r>
              <a:rPr lang="en-US" sz="1000" dirty="0">
                <a:solidFill>
                  <a:schemeClr val="bg1"/>
                </a:solidFill>
                <a:latin typeface="Azo Sans Light" panose="020B0403030303020204" pitchFamily="34" charset="77"/>
              </a:rPr>
              <a:t>, Vatican City. Adapted with permission. All rights reserved. Copyright © 2019, United States Conference of Catholic Bishops, Washington, D.C. All rights reserved.</a:t>
            </a:r>
          </a:p>
          <a:p>
            <a:pPr fontAlgn="base"/>
            <a:br>
              <a:rPr lang="en-US" sz="1200" dirty="0"/>
            </a:br>
            <a:endParaRPr lang="en-US" sz="1200" dirty="0"/>
          </a:p>
          <a:p>
            <a:endParaRPr lang="en-US" sz="1200" dirty="0"/>
          </a:p>
        </p:txBody>
      </p:sp>
      <p:pic>
        <p:nvPicPr>
          <p:cNvPr id="6" name="Picture 5">
            <a:extLst>
              <a:ext uri="{FF2B5EF4-FFF2-40B4-BE49-F238E27FC236}">
                <a16:creationId xmlns:a16="http://schemas.microsoft.com/office/drawing/2014/main" id="{3393B648-CEDD-2547-85BF-A93011C5724D}"/>
              </a:ext>
            </a:extLst>
          </p:cNvPr>
          <p:cNvPicPr>
            <a:picLocks noChangeAspect="1"/>
          </p:cNvPicPr>
          <p:nvPr/>
        </p:nvPicPr>
        <p:blipFill>
          <a:blip r:embed="rId2"/>
          <a:srcRect t="115" b="115"/>
          <a:stretch/>
        </p:blipFill>
        <p:spPr>
          <a:xfrm>
            <a:off x="9229081" y="5471671"/>
            <a:ext cx="2877838" cy="1269676"/>
          </a:xfrm>
          <a:prstGeom prst="rect">
            <a:avLst/>
          </a:prstGeom>
        </p:spPr>
      </p:pic>
      <p:cxnSp>
        <p:nvCxnSpPr>
          <p:cNvPr id="7" name="Straight Connector 6">
            <a:extLst>
              <a:ext uri="{FF2B5EF4-FFF2-40B4-BE49-F238E27FC236}">
                <a16:creationId xmlns:a16="http://schemas.microsoft.com/office/drawing/2014/main" id="{791906B0-1DF9-484C-B524-37C2DCBE59C0}"/>
              </a:ext>
            </a:extLst>
          </p:cNvPr>
          <p:cNvCxnSpPr/>
          <p:nvPr/>
        </p:nvCxnSpPr>
        <p:spPr>
          <a:xfrm>
            <a:off x="721242" y="1550655"/>
            <a:ext cx="10515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653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6203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D82FE-FF9C-1E41-9061-D1DBB049A676}"/>
              </a:ext>
            </a:extLst>
          </p:cNvPr>
          <p:cNvSpPr>
            <a:spLocks noGrp="1"/>
          </p:cNvSpPr>
          <p:nvPr>
            <p:ph type="ctrTitle"/>
          </p:nvPr>
        </p:nvSpPr>
        <p:spPr>
          <a:xfrm>
            <a:off x="740978" y="663232"/>
            <a:ext cx="10710041" cy="926897"/>
          </a:xfrm>
        </p:spPr>
        <p:txBody>
          <a:bodyPr>
            <a:noAutofit/>
          </a:bodyPr>
          <a:lstStyle/>
          <a:p>
            <a:r>
              <a:rPr lang="en-US" sz="4800" dirty="0">
                <a:solidFill>
                  <a:schemeClr val="bg1"/>
                </a:solidFill>
                <a:latin typeface="Minion Pro" panose="02040703060306020203" pitchFamily="18" charset="0"/>
              </a:rPr>
              <a:t>What is “Walking with Moms in Need”?</a:t>
            </a:r>
          </a:p>
        </p:txBody>
      </p:sp>
      <p:sp>
        <p:nvSpPr>
          <p:cNvPr id="3" name="Subtitle 2">
            <a:extLst>
              <a:ext uri="{FF2B5EF4-FFF2-40B4-BE49-F238E27FC236}">
                <a16:creationId xmlns:a16="http://schemas.microsoft.com/office/drawing/2014/main" id="{4A9F7008-4DF5-6642-982D-23DE768E6538}"/>
              </a:ext>
            </a:extLst>
          </p:cNvPr>
          <p:cNvSpPr>
            <a:spLocks noGrp="1"/>
          </p:cNvSpPr>
          <p:nvPr>
            <p:ph type="subTitle" idx="1"/>
          </p:nvPr>
        </p:nvSpPr>
        <p:spPr>
          <a:xfrm>
            <a:off x="3951890" y="2019509"/>
            <a:ext cx="7499130" cy="3781737"/>
          </a:xfrm>
        </p:spPr>
        <p:txBody>
          <a:bodyPr>
            <a:noAutofit/>
          </a:bodyPr>
          <a:lstStyle/>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On </a:t>
            </a:r>
            <a:r>
              <a:rPr lang="en-US" sz="2600" b="1" dirty="0">
                <a:solidFill>
                  <a:schemeClr val="bg1"/>
                </a:solidFill>
                <a:latin typeface="Azo Sans Medium" panose="020B0603030303020204" pitchFamily="34" charset="77"/>
              </a:rPr>
              <a:t>March 25, 2020</a:t>
            </a:r>
            <a:r>
              <a:rPr lang="en-US" sz="2600" dirty="0">
                <a:solidFill>
                  <a:schemeClr val="bg1"/>
                </a:solidFill>
                <a:latin typeface="Azo Sans Thin" panose="020B0303030303020204" pitchFamily="34" charset="77"/>
              </a:rPr>
              <a:t>, the Church celebrated the 25</a:t>
            </a:r>
            <a:r>
              <a:rPr lang="en-US" sz="2600" baseline="30000" dirty="0">
                <a:solidFill>
                  <a:schemeClr val="bg1"/>
                </a:solidFill>
                <a:latin typeface="Azo Sans Thin" panose="020B0303030303020204" pitchFamily="34" charset="77"/>
              </a:rPr>
              <a:t>th</a:t>
            </a:r>
            <a:r>
              <a:rPr lang="en-US" sz="2600" dirty="0">
                <a:solidFill>
                  <a:schemeClr val="bg1"/>
                </a:solidFill>
                <a:latin typeface="Azo Sans Thin" panose="020B0303030303020204" pitchFamily="34" charset="77"/>
              </a:rPr>
              <a:t> anniversary of the papal encyclical </a:t>
            </a:r>
            <a:r>
              <a:rPr lang="en-US" sz="2600" b="1" i="1" dirty="0" err="1">
                <a:solidFill>
                  <a:schemeClr val="bg1"/>
                </a:solidFill>
                <a:latin typeface="Azo Sans Medium" panose="020B0603030303020204" pitchFamily="34" charset="77"/>
              </a:rPr>
              <a:t>Evangelium</a:t>
            </a:r>
            <a:r>
              <a:rPr lang="en-US" sz="2600" b="1" i="1" dirty="0">
                <a:solidFill>
                  <a:schemeClr val="bg1"/>
                </a:solidFill>
                <a:latin typeface="Azo Sans Medium" panose="020B0603030303020204" pitchFamily="34" charset="77"/>
              </a:rPr>
              <a:t> vitae </a:t>
            </a:r>
            <a:r>
              <a:rPr lang="en-US" sz="2600" b="1" dirty="0">
                <a:solidFill>
                  <a:schemeClr val="bg1"/>
                </a:solidFill>
                <a:latin typeface="Azo Sans Medium" panose="020B0603030303020204" pitchFamily="34" charset="77"/>
              </a:rPr>
              <a:t>(</a:t>
            </a:r>
            <a:r>
              <a:rPr lang="en-US" sz="2600" b="1" i="1" dirty="0">
                <a:solidFill>
                  <a:schemeClr val="bg1"/>
                </a:solidFill>
                <a:latin typeface="Azo Sans Medium" panose="020B0603030303020204" pitchFamily="34" charset="77"/>
              </a:rPr>
              <a:t>The Gospel of Life</a:t>
            </a:r>
            <a:r>
              <a:rPr lang="en-US" sz="2600" b="1" dirty="0">
                <a:solidFill>
                  <a:schemeClr val="bg1"/>
                </a:solidFill>
                <a:latin typeface="Azo Sans Medium" panose="020B0603030303020204" pitchFamily="34" charset="77"/>
              </a:rPr>
              <a:t>)</a:t>
            </a:r>
            <a:r>
              <a:rPr lang="en-US" sz="2600" dirty="0">
                <a:solidFill>
                  <a:schemeClr val="bg1"/>
                </a:solidFill>
                <a:latin typeface="Azo Sans Thin" panose="020B0303030303020204" pitchFamily="34" charset="77"/>
              </a:rPr>
              <a:t>. </a:t>
            </a:r>
            <a:br>
              <a:rPr lang="en-US" sz="2600" dirty="0">
                <a:solidFill>
                  <a:schemeClr val="bg1"/>
                </a:solidFill>
                <a:latin typeface="Azo Sans Thin" panose="020B0303030303020204" pitchFamily="34" charset="77"/>
              </a:rPr>
            </a:br>
            <a:endParaRPr lang="en-US" sz="2600" dirty="0">
              <a:solidFill>
                <a:schemeClr val="bg1"/>
              </a:solidFill>
              <a:latin typeface="Azo Sans Thin" panose="020B0303030303020204" pitchFamily="34" charset="77"/>
            </a:endParaRPr>
          </a:p>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Written by </a:t>
            </a:r>
            <a:r>
              <a:rPr lang="en-US" sz="2600" b="1" dirty="0">
                <a:solidFill>
                  <a:schemeClr val="bg1"/>
                </a:solidFill>
                <a:latin typeface="Azo Sans Medium" panose="020B0603030303020204" pitchFamily="34" charset="77"/>
              </a:rPr>
              <a:t>Pope St. John Paul II</a:t>
            </a:r>
            <a:r>
              <a:rPr lang="en-US" sz="2600" dirty="0">
                <a:solidFill>
                  <a:schemeClr val="bg1"/>
                </a:solidFill>
                <a:latin typeface="Azo Sans Thin" panose="020B0303030303020204" pitchFamily="34" charset="77"/>
              </a:rPr>
              <a:t>, this prophetic document reaffirmed the Church’s constant teaching on the value of every human life. </a:t>
            </a:r>
          </a:p>
        </p:txBody>
      </p:sp>
      <p:pic>
        <p:nvPicPr>
          <p:cNvPr id="5" name="Picture 4">
            <a:extLst>
              <a:ext uri="{FF2B5EF4-FFF2-40B4-BE49-F238E27FC236}">
                <a16:creationId xmlns:a16="http://schemas.microsoft.com/office/drawing/2014/main" id="{D259A5FB-7FF6-5441-BEBA-2007D0642A58}"/>
              </a:ext>
            </a:extLst>
          </p:cNvPr>
          <p:cNvPicPr>
            <a:picLocks noChangeAspect="1"/>
          </p:cNvPicPr>
          <p:nvPr/>
        </p:nvPicPr>
        <p:blipFill>
          <a:blip r:embed="rId2"/>
          <a:srcRect t="115" b="115"/>
          <a:stretch/>
        </p:blipFill>
        <p:spPr>
          <a:xfrm>
            <a:off x="9229081" y="5471671"/>
            <a:ext cx="2877838" cy="1269676"/>
          </a:xfrm>
          <a:prstGeom prst="rect">
            <a:avLst/>
          </a:prstGeom>
        </p:spPr>
      </p:pic>
      <p:pic>
        <p:nvPicPr>
          <p:cNvPr id="6" name="Picture 5" descr="A screenshot of a cell phone&#10;&#10;Description automatically generated">
            <a:extLst>
              <a:ext uri="{FF2B5EF4-FFF2-40B4-BE49-F238E27FC236}">
                <a16:creationId xmlns:a16="http://schemas.microsoft.com/office/drawing/2014/main" id="{E39BF78F-C04C-5D45-A292-50EB892D02F2}"/>
              </a:ext>
            </a:extLst>
          </p:cNvPr>
          <p:cNvPicPr>
            <a:picLocks noChangeAspect="1"/>
          </p:cNvPicPr>
          <p:nvPr/>
        </p:nvPicPr>
        <p:blipFill rotWithShape="1">
          <a:blip r:embed="rId3"/>
          <a:srcRect l="23660" t="7603" r="23398" b="26650"/>
          <a:stretch/>
        </p:blipFill>
        <p:spPr>
          <a:xfrm>
            <a:off x="740978" y="2086081"/>
            <a:ext cx="2726111" cy="3385590"/>
          </a:xfrm>
          <a:prstGeom prst="rect">
            <a:avLst/>
          </a:prstGeom>
        </p:spPr>
      </p:pic>
      <p:cxnSp>
        <p:nvCxnSpPr>
          <p:cNvPr id="7" name="Straight Connector 6">
            <a:extLst>
              <a:ext uri="{FF2B5EF4-FFF2-40B4-BE49-F238E27FC236}">
                <a16:creationId xmlns:a16="http://schemas.microsoft.com/office/drawing/2014/main" id="{5F55641F-C782-F147-90E9-E27B73A47CDD}"/>
              </a:ext>
            </a:extLst>
          </p:cNvPr>
          <p:cNvCxnSpPr/>
          <p:nvPr/>
        </p:nvCxnSpPr>
        <p:spPr>
          <a:xfrm>
            <a:off x="721242" y="1658231"/>
            <a:ext cx="10515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2076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6203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D82FE-FF9C-1E41-9061-D1DBB049A676}"/>
              </a:ext>
            </a:extLst>
          </p:cNvPr>
          <p:cNvSpPr>
            <a:spLocks noGrp="1"/>
          </p:cNvSpPr>
          <p:nvPr>
            <p:ph type="ctrTitle"/>
          </p:nvPr>
        </p:nvSpPr>
        <p:spPr>
          <a:xfrm>
            <a:off x="740978" y="663232"/>
            <a:ext cx="10710041" cy="926897"/>
          </a:xfrm>
        </p:spPr>
        <p:txBody>
          <a:bodyPr>
            <a:noAutofit/>
          </a:bodyPr>
          <a:lstStyle/>
          <a:p>
            <a:r>
              <a:rPr lang="en-US" sz="4800" dirty="0">
                <a:solidFill>
                  <a:schemeClr val="bg1"/>
                </a:solidFill>
                <a:latin typeface="Minion Pro" panose="02040703060306020203" pitchFamily="18" charset="0"/>
              </a:rPr>
              <a:t>What is “Walking with Moms in Need”?</a:t>
            </a:r>
          </a:p>
        </p:txBody>
      </p:sp>
      <p:sp>
        <p:nvSpPr>
          <p:cNvPr id="3" name="Subtitle 2">
            <a:extLst>
              <a:ext uri="{FF2B5EF4-FFF2-40B4-BE49-F238E27FC236}">
                <a16:creationId xmlns:a16="http://schemas.microsoft.com/office/drawing/2014/main" id="{4A9F7008-4DF5-6642-982D-23DE768E6538}"/>
              </a:ext>
            </a:extLst>
          </p:cNvPr>
          <p:cNvSpPr>
            <a:spLocks noGrp="1"/>
          </p:cNvSpPr>
          <p:nvPr>
            <p:ph type="subTitle" idx="1"/>
          </p:nvPr>
        </p:nvSpPr>
        <p:spPr>
          <a:xfrm>
            <a:off x="731109" y="2119545"/>
            <a:ext cx="10729777" cy="3481723"/>
          </a:xfrm>
        </p:spPr>
        <p:txBody>
          <a:bodyPr>
            <a:noAutofit/>
          </a:bodyPr>
          <a:lstStyle/>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In honor of this anniversary, the U.S. Conference of Catholic Bishops Committee on Pro-Life Activities is inviting parishes, through the support of their bishops and pastors, to join a </a:t>
            </a:r>
            <a:r>
              <a:rPr lang="en-US" sz="2600" b="1" dirty="0">
                <a:solidFill>
                  <a:schemeClr val="bg1"/>
                </a:solidFill>
                <a:latin typeface="Azo Sans Medium" panose="020B0603030303020204" pitchFamily="34" charset="77"/>
              </a:rPr>
              <a:t>nationwide effort </a:t>
            </a:r>
            <a:r>
              <a:rPr lang="en-US" sz="2600" dirty="0">
                <a:solidFill>
                  <a:schemeClr val="bg1"/>
                </a:solidFill>
                <a:latin typeface="Azo Sans Thin" panose="020B0303030303020204" pitchFamily="34" charset="77"/>
              </a:rPr>
              <a:t>entitled: “</a:t>
            </a:r>
            <a:r>
              <a:rPr lang="en-US" sz="2600" b="1" dirty="0">
                <a:solidFill>
                  <a:schemeClr val="bg1"/>
                </a:solidFill>
                <a:latin typeface="Azo Sans Medium" panose="020B0603030303020204" pitchFamily="34" charset="77"/>
              </a:rPr>
              <a:t>Walking with Moms in Need.</a:t>
            </a:r>
            <a:r>
              <a:rPr lang="en-US" sz="2600" dirty="0">
                <a:solidFill>
                  <a:schemeClr val="bg1"/>
                </a:solidFill>
                <a:latin typeface="Azo Sans Thin" panose="020B0303030303020204" pitchFamily="34" charset="77"/>
              </a:rPr>
              <a:t>” </a:t>
            </a:r>
            <a:br>
              <a:rPr lang="en-US" sz="2600" dirty="0">
                <a:solidFill>
                  <a:schemeClr val="bg1"/>
                </a:solidFill>
                <a:latin typeface="Azo Sans Thin" panose="020B0303030303020204" pitchFamily="34" charset="77"/>
              </a:rPr>
            </a:br>
            <a:endParaRPr lang="en-US" sz="2600" dirty="0">
              <a:solidFill>
                <a:schemeClr val="bg1"/>
              </a:solidFill>
              <a:latin typeface="Azo Sans Thin" panose="020B0303030303020204" pitchFamily="34" charset="77"/>
            </a:endParaRPr>
          </a:p>
          <a:p>
            <a:pPr marL="457200" indent="-457200" algn="l">
              <a:lnSpc>
                <a:spcPct val="100000"/>
              </a:lnSpc>
              <a:buFont typeface="Arial" panose="020B0604020202020204" pitchFamily="34" charset="0"/>
              <a:buChar char="•"/>
            </a:pPr>
            <a:r>
              <a:rPr lang="en-US" sz="2600" i="1" dirty="0">
                <a:solidFill>
                  <a:schemeClr val="bg1"/>
                </a:solidFill>
                <a:latin typeface="Azo Sans Thin" panose="020B0303030303020204" pitchFamily="34" charset="77"/>
              </a:rPr>
              <a:t>Walking with Moms in Need </a:t>
            </a:r>
            <a:r>
              <a:rPr lang="en-US" sz="2600" dirty="0">
                <a:solidFill>
                  <a:schemeClr val="bg1"/>
                </a:solidFill>
                <a:latin typeface="Azo Sans Thin" panose="020B0303030303020204" pitchFamily="34" charset="77"/>
              </a:rPr>
              <a:t>is a process in which Catholic parishes and communities </a:t>
            </a:r>
            <a:r>
              <a:rPr lang="en-US" sz="2600" b="1" dirty="0">
                <a:solidFill>
                  <a:schemeClr val="bg1"/>
                </a:solidFill>
                <a:latin typeface="Azo Sans Medium" panose="020B0603030303020204" pitchFamily="34" charset="77"/>
              </a:rPr>
              <a:t>"walk in the shoes" </a:t>
            </a:r>
            <a:r>
              <a:rPr lang="en-US" sz="2600" dirty="0">
                <a:solidFill>
                  <a:schemeClr val="bg1"/>
                </a:solidFill>
                <a:latin typeface="Azo Sans Thin" panose="020B0303030303020204" pitchFamily="34" charset="77"/>
              </a:rPr>
              <a:t>of local pregnant and parenting women in need.</a:t>
            </a:r>
          </a:p>
        </p:txBody>
      </p:sp>
      <p:pic>
        <p:nvPicPr>
          <p:cNvPr id="5" name="Picture 4">
            <a:extLst>
              <a:ext uri="{FF2B5EF4-FFF2-40B4-BE49-F238E27FC236}">
                <a16:creationId xmlns:a16="http://schemas.microsoft.com/office/drawing/2014/main" id="{D259A5FB-7FF6-5441-BEBA-2007D0642A58}"/>
              </a:ext>
            </a:extLst>
          </p:cNvPr>
          <p:cNvPicPr>
            <a:picLocks noChangeAspect="1"/>
          </p:cNvPicPr>
          <p:nvPr/>
        </p:nvPicPr>
        <p:blipFill>
          <a:blip r:embed="rId2"/>
          <a:srcRect t="115" b="115"/>
          <a:stretch/>
        </p:blipFill>
        <p:spPr>
          <a:xfrm>
            <a:off x="9229081" y="5471671"/>
            <a:ext cx="2877838" cy="1269676"/>
          </a:xfrm>
          <a:prstGeom prst="rect">
            <a:avLst/>
          </a:prstGeom>
        </p:spPr>
      </p:pic>
      <p:cxnSp>
        <p:nvCxnSpPr>
          <p:cNvPr id="6" name="Straight Connector 5">
            <a:extLst>
              <a:ext uri="{FF2B5EF4-FFF2-40B4-BE49-F238E27FC236}">
                <a16:creationId xmlns:a16="http://schemas.microsoft.com/office/drawing/2014/main" id="{8C84F764-6CE8-4442-9724-9907B9E964D9}"/>
              </a:ext>
            </a:extLst>
          </p:cNvPr>
          <p:cNvCxnSpPr/>
          <p:nvPr/>
        </p:nvCxnSpPr>
        <p:spPr>
          <a:xfrm>
            <a:off x="721242" y="1712019"/>
            <a:ext cx="10515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0717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6203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D82FE-FF9C-1E41-9061-D1DBB049A676}"/>
              </a:ext>
            </a:extLst>
          </p:cNvPr>
          <p:cNvSpPr>
            <a:spLocks noGrp="1"/>
          </p:cNvSpPr>
          <p:nvPr>
            <p:ph type="ctrTitle"/>
          </p:nvPr>
        </p:nvSpPr>
        <p:spPr>
          <a:xfrm>
            <a:off x="740978" y="610682"/>
            <a:ext cx="10710041" cy="926897"/>
          </a:xfrm>
        </p:spPr>
        <p:txBody>
          <a:bodyPr>
            <a:noAutofit/>
          </a:bodyPr>
          <a:lstStyle/>
          <a:p>
            <a:r>
              <a:rPr lang="en-US" sz="4800" dirty="0">
                <a:solidFill>
                  <a:schemeClr val="bg1"/>
                </a:solidFill>
                <a:latin typeface="Minion Pro" panose="02040703060306020203" pitchFamily="18" charset="0"/>
              </a:rPr>
              <a:t>What is “Walking with Moms in Need”?</a:t>
            </a:r>
          </a:p>
        </p:txBody>
      </p:sp>
      <p:sp>
        <p:nvSpPr>
          <p:cNvPr id="3" name="Subtitle 2">
            <a:extLst>
              <a:ext uri="{FF2B5EF4-FFF2-40B4-BE49-F238E27FC236}">
                <a16:creationId xmlns:a16="http://schemas.microsoft.com/office/drawing/2014/main" id="{4A9F7008-4DF5-6642-982D-23DE768E6538}"/>
              </a:ext>
            </a:extLst>
          </p:cNvPr>
          <p:cNvSpPr>
            <a:spLocks noGrp="1"/>
          </p:cNvSpPr>
          <p:nvPr>
            <p:ph type="subTitle" idx="1"/>
          </p:nvPr>
        </p:nvSpPr>
        <p:spPr>
          <a:xfrm>
            <a:off x="740978" y="2108229"/>
            <a:ext cx="10710041" cy="4033986"/>
          </a:xfrm>
        </p:spPr>
        <p:txBody>
          <a:bodyPr>
            <a:noAutofit/>
          </a:bodyPr>
          <a:lstStyle/>
          <a:p>
            <a:pPr marL="457200" indent="-457200" algn="l">
              <a:lnSpc>
                <a:spcPct val="100000"/>
              </a:lnSpc>
              <a:buFont typeface="Arial" panose="020B0604020202020204" pitchFamily="34" charset="0"/>
              <a:buChar char="•"/>
            </a:pPr>
            <a:r>
              <a:rPr lang="en-US" sz="2600" b="1" i="1" u="sng" dirty="0">
                <a:solidFill>
                  <a:schemeClr val="bg1"/>
                </a:solidFill>
                <a:latin typeface="Azo Sans Medium" panose="020B0603030303020204" pitchFamily="34" charset="77"/>
              </a:rPr>
              <a:t>Everyone</a:t>
            </a:r>
            <a:r>
              <a:rPr lang="en-US" sz="2600" b="1" dirty="0">
                <a:solidFill>
                  <a:schemeClr val="bg1"/>
                </a:solidFill>
                <a:latin typeface="Azo Sans Medium" panose="020B0603030303020204" pitchFamily="34" charset="77"/>
              </a:rPr>
              <a:t> should know how to help moms in difficult circumstances.</a:t>
            </a:r>
            <a:br>
              <a:rPr lang="en-US" sz="2600" b="1" dirty="0">
                <a:solidFill>
                  <a:schemeClr val="bg1"/>
                </a:solidFill>
                <a:latin typeface="Azo Sans Medium" panose="020B0603030303020204" pitchFamily="34" charset="77"/>
              </a:rPr>
            </a:br>
            <a:endParaRPr lang="en-US" sz="2600" b="1" dirty="0">
              <a:solidFill>
                <a:schemeClr val="bg1"/>
              </a:solidFill>
              <a:latin typeface="Azo Sans Medium" panose="020B0603030303020204" pitchFamily="34" charset="77"/>
            </a:endParaRPr>
          </a:p>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While not trying to turn Catholic parishes into pregnancy centers, we can identify and share local resources with pregnant and parenting women. And where there are few local resources, we can create our own, </a:t>
            </a:r>
            <a:r>
              <a:rPr lang="en-US" sz="2600" i="1" dirty="0">
                <a:solidFill>
                  <a:schemeClr val="bg1"/>
                </a:solidFill>
                <a:latin typeface="Azo Sans Thin" panose="020B0303030303020204" pitchFamily="34" charset="77"/>
              </a:rPr>
              <a:t>based on the gifts of the parish community!</a:t>
            </a:r>
            <a:endParaRPr lang="en-US" i="1" dirty="0">
              <a:solidFill>
                <a:schemeClr val="bg1"/>
              </a:solidFill>
              <a:latin typeface="Azo Sans Thin" panose="020B0303030303020204" pitchFamily="34" charset="77"/>
            </a:endParaRPr>
          </a:p>
        </p:txBody>
      </p:sp>
      <p:pic>
        <p:nvPicPr>
          <p:cNvPr id="5" name="Picture 4">
            <a:extLst>
              <a:ext uri="{FF2B5EF4-FFF2-40B4-BE49-F238E27FC236}">
                <a16:creationId xmlns:a16="http://schemas.microsoft.com/office/drawing/2014/main" id="{D71C4C62-826E-824C-B272-8BE49CBC2CE1}"/>
              </a:ext>
            </a:extLst>
          </p:cNvPr>
          <p:cNvPicPr>
            <a:picLocks noChangeAspect="1"/>
          </p:cNvPicPr>
          <p:nvPr/>
        </p:nvPicPr>
        <p:blipFill>
          <a:blip r:embed="rId2"/>
          <a:srcRect t="115" b="115"/>
          <a:stretch/>
        </p:blipFill>
        <p:spPr>
          <a:xfrm>
            <a:off x="9229081" y="5471671"/>
            <a:ext cx="2877838" cy="1269676"/>
          </a:xfrm>
          <a:prstGeom prst="rect">
            <a:avLst/>
          </a:prstGeom>
        </p:spPr>
      </p:pic>
      <p:cxnSp>
        <p:nvCxnSpPr>
          <p:cNvPr id="7" name="Straight Connector 6">
            <a:extLst>
              <a:ext uri="{FF2B5EF4-FFF2-40B4-BE49-F238E27FC236}">
                <a16:creationId xmlns:a16="http://schemas.microsoft.com/office/drawing/2014/main" id="{3321B7C5-8773-7245-88E4-1A3650EEE055}"/>
              </a:ext>
            </a:extLst>
          </p:cNvPr>
          <p:cNvCxnSpPr/>
          <p:nvPr/>
        </p:nvCxnSpPr>
        <p:spPr>
          <a:xfrm>
            <a:off x="721242" y="1712019"/>
            <a:ext cx="10515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0278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6203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D82FE-FF9C-1E41-9061-D1DBB049A676}"/>
              </a:ext>
            </a:extLst>
          </p:cNvPr>
          <p:cNvSpPr>
            <a:spLocks noGrp="1"/>
          </p:cNvSpPr>
          <p:nvPr>
            <p:ph type="ctrTitle"/>
          </p:nvPr>
        </p:nvSpPr>
        <p:spPr>
          <a:xfrm>
            <a:off x="740978" y="663232"/>
            <a:ext cx="10710041" cy="926897"/>
          </a:xfrm>
        </p:spPr>
        <p:txBody>
          <a:bodyPr>
            <a:noAutofit/>
          </a:bodyPr>
          <a:lstStyle/>
          <a:p>
            <a:r>
              <a:rPr lang="en-US" sz="4800" dirty="0">
                <a:solidFill>
                  <a:schemeClr val="bg1"/>
                </a:solidFill>
                <a:latin typeface="Minion Pro" panose="02040703060306020203" pitchFamily="18" charset="0"/>
              </a:rPr>
              <a:t>What is “Walking with Moms in Need”?</a:t>
            </a:r>
          </a:p>
        </p:txBody>
      </p:sp>
      <p:sp>
        <p:nvSpPr>
          <p:cNvPr id="3" name="Subtitle 2">
            <a:extLst>
              <a:ext uri="{FF2B5EF4-FFF2-40B4-BE49-F238E27FC236}">
                <a16:creationId xmlns:a16="http://schemas.microsoft.com/office/drawing/2014/main" id="{4A9F7008-4DF5-6642-982D-23DE768E6538}"/>
              </a:ext>
            </a:extLst>
          </p:cNvPr>
          <p:cNvSpPr>
            <a:spLocks noGrp="1"/>
          </p:cNvSpPr>
          <p:nvPr>
            <p:ph type="subTitle" idx="1"/>
          </p:nvPr>
        </p:nvSpPr>
        <p:spPr>
          <a:xfrm>
            <a:off x="740978" y="2083037"/>
            <a:ext cx="10710041" cy="3666117"/>
          </a:xfrm>
        </p:spPr>
        <p:txBody>
          <a:bodyPr>
            <a:noAutofit/>
          </a:bodyPr>
          <a:lstStyle/>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We know that pregnant and parenting moms in need are in our parishes and our neighborhoods, but in desperation, they may be turning to other places for help. </a:t>
            </a:r>
            <a:br>
              <a:rPr lang="en-US" sz="2600" dirty="0">
                <a:solidFill>
                  <a:schemeClr val="bg1"/>
                </a:solidFill>
                <a:latin typeface="Azo Sans Thin" panose="020B0303030303020204" pitchFamily="34" charset="77"/>
              </a:rPr>
            </a:br>
            <a:endParaRPr lang="en-US" sz="2600" dirty="0">
              <a:solidFill>
                <a:schemeClr val="bg1"/>
              </a:solidFill>
              <a:latin typeface="Azo Sans Thin" panose="020B0303030303020204" pitchFamily="34" charset="77"/>
            </a:endParaRPr>
          </a:p>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As </a:t>
            </a:r>
            <a:r>
              <a:rPr lang="en-US" sz="2600" b="1" dirty="0">
                <a:solidFill>
                  <a:schemeClr val="bg1"/>
                </a:solidFill>
                <a:latin typeface="Azo Sans Medium" panose="020B0603030303020204" pitchFamily="34" charset="77"/>
              </a:rPr>
              <a:t>Pope Francis </a:t>
            </a:r>
            <a:r>
              <a:rPr lang="en-US" sz="2600" dirty="0">
                <a:solidFill>
                  <a:schemeClr val="bg1"/>
                </a:solidFill>
                <a:latin typeface="Azo Sans Thin" panose="020B0303030303020204" pitchFamily="34" charset="77"/>
              </a:rPr>
              <a:t>reminds us, our parishes need to be “islands of mercy in the midst of a sea of indifference.”</a:t>
            </a:r>
            <a:br>
              <a:rPr lang="en-US" sz="2600" dirty="0">
                <a:solidFill>
                  <a:schemeClr val="bg1"/>
                </a:solidFill>
                <a:latin typeface="Azo Sans Thin" panose="020B0303030303020204" pitchFamily="34" charset="77"/>
              </a:rPr>
            </a:br>
            <a:endParaRPr lang="en-US" sz="2600" dirty="0">
              <a:solidFill>
                <a:schemeClr val="bg1"/>
              </a:solidFill>
              <a:latin typeface="Azo Sans Thin" panose="020B0303030303020204" pitchFamily="34" charset="77"/>
            </a:endParaRPr>
          </a:p>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This initiative is asking our parish to become an “island of mercy.”</a:t>
            </a:r>
          </a:p>
        </p:txBody>
      </p:sp>
      <p:pic>
        <p:nvPicPr>
          <p:cNvPr id="5" name="Picture 4">
            <a:extLst>
              <a:ext uri="{FF2B5EF4-FFF2-40B4-BE49-F238E27FC236}">
                <a16:creationId xmlns:a16="http://schemas.microsoft.com/office/drawing/2014/main" id="{9904253E-5902-1C48-8A0F-4ADE79156B2B}"/>
              </a:ext>
            </a:extLst>
          </p:cNvPr>
          <p:cNvPicPr>
            <a:picLocks noChangeAspect="1"/>
          </p:cNvPicPr>
          <p:nvPr/>
        </p:nvPicPr>
        <p:blipFill>
          <a:blip r:embed="rId2"/>
          <a:srcRect t="115" b="115"/>
          <a:stretch/>
        </p:blipFill>
        <p:spPr>
          <a:xfrm>
            <a:off x="9229081" y="5471671"/>
            <a:ext cx="2877838" cy="1269676"/>
          </a:xfrm>
          <a:prstGeom prst="rect">
            <a:avLst/>
          </a:prstGeom>
        </p:spPr>
      </p:pic>
      <p:cxnSp>
        <p:nvCxnSpPr>
          <p:cNvPr id="6" name="Straight Connector 5">
            <a:extLst>
              <a:ext uri="{FF2B5EF4-FFF2-40B4-BE49-F238E27FC236}">
                <a16:creationId xmlns:a16="http://schemas.microsoft.com/office/drawing/2014/main" id="{49428E0D-8EDB-5044-834B-30FD0071846A}"/>
              </a:ext>
            </a:extLst>
          </p:cNvPr>
          <p:cNvCxnSpPr/>
          <p:nvPr/>
        </p:nvCxnSpPr>
        <p:spPr>
          <a:xfrm>
            <a:off x="721242" y="1712019"/>
            <a:ext cx="10515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3682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16203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D82FE-FF9C-1E41-9061-D1DBB049A676}"/>
              </a:ext>
            </a:extLst>
          </p:cNvPr>
          <p:cNvSpPr>
            <a:spLocks noGrp="1"/>
          </p:cNvSpPr>
          <p:nvPr>
            <p:ph type="ctrTitle"/>
          </p:nvPr>
        </p:nvSpPr>
        <p:spPr>
          <a:xfrm>
            <a:off x="740978" y="410986"/>
            <a:ext cx="10710041" cy="926897"/>
          </a:xfrm>
        </p:spPr>
        <p:txBody>
          <a:bodyPr>
            <a:noAutofit/>
          </a:bodyPr>
          <a:lstStyle/>
          <a:p>
            <a:r>
              <a:rPr lang="en-US" sz="4800" dirty="0">
                <a:solidFill>
                  <a:schemeClr val="bg1"/>
                </a:solidFill>
                <a:latin typeface="Minion Pro" panose="02040703060306020203" pitchFamily="18" charset="0"/>
              </a:rPr>
              <a:t>What is “Walking with Moms in Need”?</a:t>
            </a:r>
          </a:p>
        </p:txBody>
      </p:sp>
      <p:sp>
        <p:nvSpPr>
          <p:cNvPr id="3" name="Subtitle 2">
            <a:extLst>
              <a:ext uri="{FF2B5EF4-FFF2-40B4-BE49-F238E27FC236}">
                <a16:creationId xmlns:a16="http://schemas.microsoft.com/office/drawing/2014/main" id="{4A9F7008-4DF5-6642-982D-23DE768E6538}"/>
              </a:ext>
            </a:extLst>
          </p:cNvPr>
          <p:cNvSpPr>
            <a:spLocks noGrp="1"/>
          </p:cNvSpPr>
          <p:nvPr>
            <p:ph type="subTitle" idx="1"/>
          </p:nvPr>
        </p:nvSpPr>
        <p:spPr>
          <a:xfrm>
            <a:off x="740979" y="1715173"/>
            <a:ext cx="10710041" cy="4065511"/>
          </a:xfrm>
        </p:spPr>
        <p:txBody>
          <a:bodyPr>
            <a:normAutofit lnSpcReduction="10000"/>
          </a:bodyPr>
          <a:lstStyle/>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Women facing challenging pregnancies should see the Church as a place where they can find help. </a:t>
            </a:r>
            <a:br>
              <a:rPr lang="en-US" sz="2600" dirty="0">
                <a:solidFill>
                  <a:schemeClr val="bg1"/>
                </a:solidFill>
                <a:latin typeface="Azo Sans Thin" panose="020B0303030303020204" pitchFamily="34" charset="77"/>
              </a:rPr>
            </a:br>
            <a:endParaRPr lang="en-US" sz="2600" dirty="0">
              <a:solidFill>
                <a:schemeClr val="bg1"/>
              </a:solidFill>
              <a:latin typeface="Azo Sans Thin" panose="020B0303030303020204" pitchFamily="34" charset="77"/>
            </a:endParaRPr>
          </a:p>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We need to honestly assess the pastoral and practical assistance that we currently provide to pregnant moms and families in need.  </a:t>
            </a:r>
            <a:r>
              <a:rPr lang="en-US" sz="2600" i="1" dirty="0">
                <a:solidFill>
                  <a:schemeClr val="bg1"/>
                </a:solidFill>
                <a:latin typeface="Azo Sans Thin" panose="020B0303030303020204" pitchFamily="34" charset="77"/>
              </a:rPr>
              <a:t>How effective are we in communicating such help?</a:t>
            </a:r>
            <a:br>
              <a:rPr lang="en-US" sz="2600" i="1" dirty="0">
                <a:solidFill>
                  <a:schemeClr val="bg1"/>
                </a:solidFill>
                <a:latin typeface="Azo Sans Thin" panose="020B0303030303020204" pitchFamily="34" charset="77"/>
              </a:rPr>
            </a:br>
            <a:endParaRPr lang="en-US" sz="2600" i="1" dirty="0">
              <a:solidFill>
                <a:schemeClr val="bg1"/>
              </a:solidFill>
              <a:latin typeface="Azo Sans Thin" panose="020B0303030303020204" pitchFamily="34" charset="77"/>
            </a:endParaRPr>
          </a:p>
          <a:p>
            <a:pPr marL="457200" indent="-457200" algn="l">
              <a:lnSpc>
                <a:spcPct val="100000"/>
              </a:lnSpc>
              <a:buFont typeface="Arial" panose="020B0604020202020204" pitchFamily="34" charset="0"/>
              <a:buChar char="•"/>
            </a:pPr>
            <a:r>
              <a:rPr lang="en-US" sz="2600" dirty="0">
                <a:solidFill>
                  <a:schemeClr val="bg1"/>
                </a:solidFill>
                <a:latin typeface="Azo Sans Thin" panose="020B0303030303020204" pitchFamily="34" charset="77"/>
              </a:rPr>
              <a:t>The U.S. bishops are providing educational, pastoral, and action-oriented resources to help us answer these questions and </a:t>
            </a:r>
            <a:r>
              <a:rPr lang="en-US" sz="2600" b="1" dirty="0">
                <a:solidFill>
                  <a:schemeClr val="bg1"/>
                </a:solidFill>
                <a:latin typeface="Azo Sans Medium" panose="020B0603030303020204" pitchFamily="34" charset="77"/>
              </a:rPr>
              <a:t>go to the peripheries</a:t>
            </a:r>
            <a:r>
              <a:rPr lang="en-US" sz="2600" dirty="0">
                <a:solidFill>
                  <a:schemeClr val="bg1"/>
                </a:solidFill>
                <a:latin typeface="Azo Sans Thin" panose="020B0303030303020204" pitchFamily="34" charset="77"/>
              </a:rPr>
              <a:t> and </a:t>
            </a:r>
            <a:r>
              <a:rPr lang="en-US" sz="2600" b="1" dirty="0">
                <a:solidFill>
                  <a:schemeClr val="bg1"/>
                </a:solidFill>
                <a:latin typeface="Azo Sans Medium" panose="020B0603030303020204" pitchFamily="34" charset="77"/>
              </a:rPr>
              <a:t>bring hope and help to mothers in need</a:t>
            </a:r>
            <a:r>
              <a:rPr lang="en-US" sz="2600" dirty="0">
                <a:solidFill>
                  <a:schemeClr val="bg1"/>
                </a:solidFill>
                <a:latin typeface="Azo Sans Thin" panose="020B0303030303020204" pitchFamily="34" charset="77"/>
              </a:rPr>
              <a:t>. </a:t>
            </a:r>
          </a:p>
          <a:p>
            <a:pPr algn="l">
              <a:lnSpc>
                <a:spcPct val="100000"/>
              </a:lnSpc>
            </a:pPr>
            <a:endParaRPr lang="en-US" sz="4400" dirty="0">
              <a:solidFill>
                <a:schemeClr val="bg1"/>
              </a:solidFill>
              <a:latin typeface="ModernoFB" panose="02000603090000020004" pitchFamily="2" charset="77"/>
            </a:endParaRPr>
          </a:p>
        </p:txBody>
      </p:sp>
      <p:pic>
        <p:nvPicPr>
          <p:cNvPr id="5" name="Picture 4">
            <a:extLst>
              <a:ext uri="{FF2B5EF4-FFF2-40B4-BE49-F238E27FC236}">
                <a16:creationId xmlns:a16="http://schemas.microsoft.com/office/drawing/2014/main" id="{53E4F3E6-F7A8-FB4B-919D-4C7D7E219399}"/>
              </a:ext>
            </a:extLst>
          </p:cNvPr>
          <p:cNvPicPr>
            <a:picLocks noChangeAspect="1"/>
          </p:cNvPicPr>
          <p:nvPr/>
        </p:nvPicPr>
        <p:blipFill>
          <a:blip r:embed="rId2"/>
          <a:srcRect t="115" b="115"/>
          <a:stretch/>
        </p:blipFill>
        <p:spPr>
          <a:xfrm>
            <a:off x="9229081" y="5471671"/>
            <a:ext cx="2877838" cy="1269676"/>
          </a:xfrm>
          <a:prstGeom prst="rect">
            <a:avLst/>
          </a:prstGeom>
        </p:spPr>
      </p:pic>
      <p:cxnSp>
        <p:nvCxnSpPr>
          <p:cNvPr id="6" name="Straight Connector 5">
            <a:extLst>
              <a:ext uri="{FF2B5EF4-FFF2-40B4-BE49-F238E27FC236}">
                <a16:creationId xmlns:a16="http://schemas.microsoft.com/office/drawing/2014/main" id="{2E652FEA-E498-5F41-9500-0C11902539E3}"/>
              </a:ext>
            </a:extLst>
          </p:cNvPr>
          <p:cNvCxnSpPr/>
          <p:nvPr/>
        </p:nvCxnSpPr>
        <p:spPr>
          <a:xfrm>
            <a:off x="721242" y="1396710"/>
            <a:ext cx="10515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5786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16203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D82FE-FF9C-1E41-9061-D1DBB049A676}"/>
              </a:ext>
            </a:extLst>
          </p:cNvPr>
          <p:cNvSpPr>
            <a:spLocks noGrp="1"/>
          </p:cNvSpPr>
          <p:nvPr>
            <p:ph type="ctrTitle"/>
          </p:nvPr>
        </p:nvSpPr>
        <p:spPr>
          <a:xfrm>
            <a:off x="740978" y="579151"/>
            <a:ext cx="10710041" cy="926897"/>
          </a:xfrm>
        </p:spPr>
        <p:txBody>
          <a:bodyPr>
            <a:noAutofit/>
          </a:bodyPr>
          <a:lstStyle/>
          <a:p>
            <a:r>
              <a:rPr lang="en-US" sz="4800" dirty="0">
                <a:solidFill>
                  <a:schemeClr val="bg1"/>
                </a:solidFill>
                <a:latin typeface="Minion Pro" panose="02040703060306020203" pitchFamily="18" charset="0"/>
              </a:rPr>
              <a:t>What is “Walking with Moms in Need”?</a:t>
            </a:r>
          </a:p>
        </p:txBody>
      </p:sp>
      <p:sp>
        <p:nvSpPr>
          <p:cNvPr id="3" name="Subtitle 2">
            <a:extLst>
              <a:ext uri="{FF2B5EF4-FFF2-40B4-BE49-F238E27FC236}">
                <a16:creationId xmlns:a16="http://schemas.microsoft.com/office/drawing/2014/main" id="{4A9F7008-4DF5-6642-982D-23DE768E6538}"/>
              </a:ext>
            </a:extLst>
          </p:cNvPr>
          <p:cNvSpPr>
            <a:spLocks noGrp="1"/>
          </p:cNvSpPr>
          <p:nvPr>
            <p:ph type="subTitle" idx="1"/>
          </p:nvPr>
        </p:nvSpPr>
        <p:spPr>
          <a:xfrm>
            <a:off x="740979" y="1957684"/>
            <a:ext cx="10710041" cy="3815326"/>
          </a:xfrm>
        </p:spPr>
        <p:txBody>
          <a:bodyPr>
            <a:normAutofit lnSpcReduction="10000"/>
          </a:bodyPr>
          <a:lstStyle/>
          <a:p>
            <a:pPr algn="l">
              <a:lnSpc>
                <a:spcPct val="100000"/>
              </a:lnSpc>
            </a:pPr>
            <a:r>
              <a:rPr lang="en-US" sz="2600" dirty="0">
                <a:solidFill>
                  <a:schemeClr val="bg1"/>
                </a:solidFill>
                <a:latin typeface="Azo Sans Thin" panose="020B0303030303020204" pitchFamily="34" charset="77"/>
              </a:rPr>
              <a:t>In the </a:t>
            </a:r>
            <a:r>
              <a:rPr lang="en-US" sz="2600" i="1" dirty="0">
                <a:solidFill>
                  <a:schemeClr val="bg1"/>
                </a:solidFill>
                <a:latin typeface="Azo Sans Thin" panose="020B0303030303020204" pitchFamily="34" charset="77"/>
              </a:rPr>
              <a:t>Gospel of Life</a:t>
            </a:r>
            <a:r>
              <a:rPr lang="en-US" sz="2600" dirty="0">
                <a:solidFill>
                  <a:schemeClr val="bg1"/>
                </a:solidFill>
                <a:latin typeface="Azo Sans Thin" panose="020B0303030303020204" pitchFamily="34" charset="77"/>
              </a:rPr>
              <a:t>, </a:t>
            </a:r>
            <a:r>
              <a:rPr lang="en-US" sz="2600" b="1" dirty="0">
                <a:solidFill>
                  <a:schemeClr val="bg1"/>
                </a:solidFill>
                <a:latin typeface="Azo Sans Medium" panose="020B0603030303020204" pitchFamily="34" charset="77"/>
              </a:rPr>
              <a:t>St. John Paul II challenged us</a:t>
            </a:r>
            <a:r>
              <a:rPr lang="en-US" sz="2600" dirty="0">
                <a:solidFill>
                  <a:schemeClr val="bg1"/>
                </a:solidFill>
                <a:latin typeface="Azo Sans Thin" panose="020B0303030303020204" pitchFamily="34" charset="77"/>
              </a:rPr>
              <a:t>:</a:t>
            </a:r>
            <a:br>
              <a:rPr lang="en-US" sz="2600" dirty="0">
                <a:solidFill>
                  <a:schemeClr val="bg1"/>
                </a:solidFill>
                <a:latin typeface="Azo Sans Thin" panose="020B0303030303020204" pitchFamily="34" charset="77"/>
              </a:rPr>
            </a:br>
            <a:endParaRPr lang="en-US" sz="2600" dirty="0">
              <a:solidFill>
                <a:schemeClr val="bg1"/>
              </a:solidFill>
              <a:latin typeface="Azo Sans Thin" panose="020B0303030303020204" pitchFamily="34" charset="77"/>
            </a:endParaRPr>
          </a:p>
          <a:p>
            <a:pPr algn="l">
              <a:lnSpc>
                <a:spcPct val="100000"/>
              </a:lnSpc>
            </a:pPr>
            <a:r>
              <a:rPr lang="en-US" sz="3200" dirty="0">
                <a:solidFill>
                  <a:schemeClr val="bg1"/>
                </a:solidFill>
                <a:latin typeface="Azo Sans Light" panose="020B0403030303020204" pitchFamily="34" charset="77"/>
              </a:rPr>
              <a:t>“With great openness and courage, we need to question how widespread is the culture of life today among individual Christians, families, groups and communities in our Dioceses. With equal clarity and determination we must identify the steps we are called to take in order to serve life in all its truth.” (</a:t>
            </a:r>
            <a:r>
              <a:rPr lang="en-US" sz="3200" i="1" dirty="0">
                <a:solidFill>
                  <a:schemeClr val="bg1"/>
                </a:solidFill>
                <a:latin typeface="Azo Sans Light" panose="020B0403030303020204" pitchFamily="34" charset="77"/>
              </a:rPr>
              <a:t>EV</a:t>
            </a:r>
            <a:r>
              <a:rPr lang="en-US" sz="3200" dirty="0">
                <a:solidFill>
                  <a:schemeClr val="bg1"/>
                </a:solidFill>
                <a:latin typeface="Azo Sans Light" panose="020B0403030303020204" pitchFamily="34" charset="77"/>
              </a:rPr>
              <a:t> 95)</a:t>
            </a:r>
          </a:p>
          <a:p>
            <a:pPr algn="l">
              <a:lnSpc>
                <a:spcPct val="100000"/>
              </a:lnSpc>
            </a:pPr>
            <a:endParaRPr lang="en-US" sz="2600" dirty="0">
              <a:solidFill>
                <a:schemeClr val="bg1"/>
              </a:solidFill>
              <a:latin typeface="Azo Sans Thin" panose="020B0303030303020204" pitchFamily="34" charset="77"/>
            </a:endParaRPr>
          </a:p>
        </p:txBody>
      </p:sp>
      <p:pic>
        <p:nvPicPr>
          <p:cNvPr id="5" name="Picture 4">
            <a:extLst>
              <a:ext uri="{FF2B5EF4-FFF2-40B4-BE49-F238E27FC236}">
                <a16:creationId xmlns:a16="http://schemas.microsoft.com/office/drawing/2014/main" id="{96FD1AB2-E975-8346-86D1-AD30ED36EE97}"/>
              </a:ext>
            </a:extLst>
          </p:cNvPr>
          <p:cNvPicPr>
            <a:picLocks noChangeAspect="1"/>
          </p:cNvPicPr>
          <p:nvPr/>
        </p:nvPicPr>
        <p:blipFill>
          <a:blip r:embed="rId2"/>
          <a:srcRect t="115" b="115"/>
          <a:stretch/>
        </p:blipFill>
        <p:spPr>
          <a:xfrm>
            <a:off x="9229081" y="5471671"/>
            <a:ext cx="2877838" cy="1269676"/>
          </a:xfrm>
          <a:prstGeom prst="rect">
            <a:avLst/>
          </a:prstGeom>
        </p:spPr>
      </p:pic>
      <p:cxnSp>
        <p:nvCxnSpPr>
          <p:cNvPr id="6" name="Straight Connector 5">
            <a:extLst>
              <a:ext uri="{FF2B5EF4-FFF2-40B4-BE49-F238E27FC236}">
                <a16:creationId xmlns:a16="http://schemas.microsoft.com/office/drawing/2014/main" id="{B13B2B54-551C-C14E-BA36-F4347984C128}"/>
              </a:ext>
            </a:extLst>
          </p:cNvPr>
          <p:cNvCxnSpPr/>
          <p:nvPr/>
        </p:nvCxnSpPr>
        <p:spPr>
          <a:xfrm>
            <a:off x="721242" y="1659469"/>
            <a:ext cx="10515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39412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9395</TotalTime>
  <Words>972</Words>
  <Application>Microsoft Macintosh PowerPoint</Application>
  <PresentationFormat>Widescreen</PresentationFormat>
  <Paragraphs>63</Paragraphs>
  <Slides>17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Azo Sans Light</vt:lpstr>
      <vt:lpstr>Azo Sans Medium</vt:lpstr>
      <vt:lpstr>Azo Sans Thin</vt:lpstr>
      <vt:lpstr>Calibri</vt:lpstr>
      <vt:lpstr>Calibri Light</vt:lpstr>
      <vt:lpstr>Minion Pro</vt:lpstr>
      <vt:lpstr>ModernoFB</vt:lpstr>
      <vt:lpstr>Office Theme</vt:lpstr>
      <vt:lpstr>Parish-Wide Meeting</vt:lpstr>
      <vt:lpstr>Agenda</vt:lpstr>
      <vt:lpstr>A Prayer for Pregnant Mothers</vt:lpstr>
      <vt:lpstr>What is “Walking with Moms in Need”?</vt:lpstr>
      <vt:lpstr>What is “Walking with Moms in Need”?</vt:lpstr>
      <vt:lpstr>What is “Walking with Moms in Need”?</vt:lpstr>
      <vt:lpstr>What is “Walking with Moms in Need”?</vt:lpstr>
      <vt:lpstr>What is “Walking with Moms in Need”?</vt:lpstr>
      <vt:lpstr>What is “Walking with Moms in Need”?</vt:lpstr>
      <vt:lpstr>Walking with Moms in Our Parish</vt:lpstr>
      <vt:lpstr>Inventory Findings</vt:lpstr>
      <vt:lpstr>Inventory Findings: Resources</vt:lpstr>
      <vt:lpstr>Inventory Findings: Gaps</vt:lpstr>
      <vt:lpstr>Proposed Parish Responses</vt:lpstr>
      <vt:lpstr>Q&amp;A and Discussion</vt:lpstr>
      <vt:lpstr>Conclusion</vt:lpstr>
      <vt:lpstr>Closing Prayer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Parish-Wide Meeting</dc:title>
  <dc:creator>Benjamin Gomez</dc:creator>
  <cp:lastModifiedBy>Chelsy Gomez</cp:lastModifiedBy>
  <cp:revision>27</cp:revision>
  <dcterms:created xsi:type="dcterms:W3CDTF">2020-05-28T15:22:47Z</dcterms:created>
  <dcterms:modified xsi:type="dcterms:W3CDTF">2021-09-02T19:40:47Z</dcterms:modified>
</cp:coreProperties>
</file>