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13" r:id="rId2"/>
    <p:sldId id="312" r:id="rId3"/>
    <p:sldId id="256" r:id="rId4"/>
    <p:sldId id="257" r:id="rId5"/>
    <p:sldId id="258" r:id="rId6"/>
    <p:sldId id="259" r:id="rId7"/>
    <p:sldId id="284" r:id="rId8"/>
    <p:sldId id="260" r:id="rId9"/>
    <p:sldId id="285" r:id="rId10"/>
    <p:sldId id="261" r:id="rId11"/>
    <p:sldId id="286" r:id="rId12"/>
    <p:sldId id="263" r:id="rId13"/>
    <p:sldId id="287" r:id="rId14"/>
    <p:sldId id="264" r:id="rId15"/>
    <p:sldId id="288" r:id="rId16"/>
    <p:sldId id="265" r:id="rId17"/>
    <p:sldId id="289" r:id="rId18"/>
    <p:sldId id="266" r:id="rId19"/>
    <p:sldId id="290" r:id="rId20"/>
    <p:sldId id="267" r:id="rId21"/>
    <p:sldId id="291" r:id="rId22"/>
    <p:sldId id="268" r:id="rId23"/>
    <p:sldId id="292" r:id="rId24"/>
    <p:sldId id="269" r:id="rId25"/>
    <p:sldId id="293" r:id="rId26"/>
    <p:sldId id="270" r:id="rId27"/>
    <p:sldId id="294" r:id="rId28"/>
    <p:sldId id="271" r:id="rId29"/>
    <p:sldId id="295" r:id="rId30"/>
    <p:sldId id="272" r:id="rId31"/>
    <p:sldId id="296" r:id="rId32"/>
    <p:sldId id="273" r:id="rId33"/>
    <p:sldId id="297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CA468"/>
    <a:srgbClr val="739C5E"/>
    <a:srgbClr val="73A05A"/>
    <a:srgbClr val="6D8D55"/>
    <a:srgbClr val="7BA060"/>
    <a:srgbClr val="8BA759"/>
    <a:srgbClr val="809E50"/>
    <a:srgbClr val="688749"/>
    <a:srgbClr val="678345"/>
    <a:srgbClr val="667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07" autoAdjust="0"/>
    <p:restoredTop sz="87302" autoAdjust="0"/>
  </p:normalViewPr>
  <p:slideViewPr>
    <p:cSldViewPr>
      <p:cViewPr>
        <p:scale>
          <a:sx n="73" d="100"/>
          <a:sy n="73" d="100"/>
        </p:scale>
        <p:origin x="-852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739583-C09A-4736-AFF0-DAD35F002AD8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E5B658-DA27-4C78-AF57-AF65B2723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98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93B324-B98E-4F69-8832-8C9C0C48FF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4E3AE3-C3CC-4A65-9F09-AB0E4B14AF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1C9722-786C-4F32-9750-AFE7B4E3967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9EED44-E997-411F-968D-4FAE687888F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55A66E-FAA6-4F2B-B9AA-AC91052668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3CEED-C9F2-417E-9055-9880305206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72C995-72B5-4EF9-BFF5-74660E2F1EC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85435A-2336-4FC7-89F1-A36542B306A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81350D-52F6-4EF7-8F8C-2D67217A2F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9CE893-2C8E-499B-9289-1A34D28C6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41DE03-92E3-4426-92CE-529DAAD3DC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257B2-5427-425E-B23E-EB241AD6EC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60DBC1-6B93-4EB3-8E01-86AECA0BF2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AF330A-CD1F-4944-A1AF-D37BAE23FE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E2B12-6088-4C24-9C0D-89FF5E9F75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31C8D1-AD3F-4C6A-AFED-BE292CF0040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B78E8F-2E43-458E-ACB9-6D1A8B73EBC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2B3954-CCB3-47DB-9B83-0EEC99D8B3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EFE8BF-0ED4-48E3-AD4F-EF192FFDCD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C27277-9BFD-44DA-BBE7-F8E3CD4537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DE2125-D5F2-4607-9A6F-60983F42DF7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F716A2-D9B7-4772-9B8A-0E247D23E60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933897-A1C3-4FA7-A669-4454F5C0BE5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73154C-5C4D-4FDE-A6F9-42738F47C56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5CA95D-96FC-4E95-B092-CEDBE26F08C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14C024-E820-4372-A806-F358D933FBF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111419-4654-4E91-854D-42F367A31E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C93000-36FD-4EA0-94DD-875E9D9D5A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2AC8AA-3680-43EC-9611-3AE9856267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BABB81-939E-4C29-A513-4A54D70CDB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C9F6BA-A13A-4CF1-9B0C-BB57516CD7F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D7F1-72F5-4C7D-8E82-E8A5FA5C1831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C6627-2E92-4F7D-BED6-3B9F2C810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8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E7D07-D7C5-41A4-81D0-BAC41D2E8E59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7B2F8-A74B-4307-BB49-61098250F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2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08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457200" y="1447800"/>
            <a:ext cx="8229600" cy="4572000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35C7-007A-4C92-9FA7-10457D8431EF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24A33-9F8D-4FD5-AA33-159342B81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3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4826A-C05F-47D0-AAFE-F6DDB2551B11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1A78-0F02-4C52-9571-9F2EC5394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8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5C0A-FAA9-4E93-AA68-6904E2FAE7CD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CD3E5-3B5C-44F4-AAF6-26A9648D50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6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33117-0EA2-40C7-A947-F621EC6320BC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B460-DBA2-4B27-A339-6A96BD8AB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4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5ADF7-E66B-471C-8F9B-D2A5C27FDA4D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3EC83-5DE3-4F09-8634-3A69B14B8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8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3A23A-CA2F-465C-875A-C52E249C9CEA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30D74-66DB-44C5-B413-1D72C2D86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9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89199-E675-4A33-A8B6-42E994D35F3A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D81D-167D-449C-9212-036D07E15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1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41E03-EA2E-436E-8C69-6CD3EBDF2628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55BEE-92E6-472D-B867-DE946AF26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4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74B0E-E52C-46E6-8488-FE8319556C9F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3838E-CE26-4FE9-802C-D8BA609C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6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50BAA4-7179-4C5C-BFF4-17CCE3BCB0DC}" type="datetimeFigureOut">
              <a:rPr lang="en-US"/>
              <a:pPr>
                <a:defRPr/>
              </a:pPr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DF9D86-89A5-4EF4-B87C-8408921ED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8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20.xml"/><Relationship Id="rId3" Type="http://schemas.openxmlformats.org/officeDocument/2006/relationships/slide" Target="slide4.xml"/><Relationship Id="rId7" Type="http://schemas.openxmlformats.org/officeDocument/2006/relationships/slide" Target="slide16.xml"/><Relationship Id="rId12" Type="http://schemas.openxmlformats.org/officeDocument/2006/relationships/slide" Target="slide10.xml"/><Relationship Id="rId17" Type="http://schemas.openxmlformats.org/officeDocument/2006/relationships/slide" Target="slide32.xml"/><Relationship Id="rId2" Type="http://schemas.openxmlformats.org/officeDocument/2006/relationships/notesSlide" Target="../notesSlides/notesSlide1.xml"/><Relationship Id="rId16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28.xml"/><Relationship Id="rId5" Type="http://schemas.openxmlformats.org/officeDocument/2006/relationships/slide" Target="slide24.xml"/><Relationship Id="rId15" Type="http://schemas.openxmlformats.org/officeDocument/2006/relationships/slide" Target="slide12.xml"/><Relationship Id="rId10" Type="http://schemas.openxmlformats.org/officeDocument/2006/relationships/slide" Target="slide18.xml"/><Relationship Id="rId4" Type="http://schemas.openxmlformats.org/officeDocument/2006/relationships/slide" Target="slide14.xml"/><Relationship Id="rId9" Type="http://schemas.openxmlformats.org/officeDocument/2006/relationships/slide" Target="slide8.xml"/><Relationship Id="rId14" Type="http://schemas.openxmlformats.org/officeDocument/2006/relationships/slide" Target="slide3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-19050"/>
            <a:ext cx="9194800" cy="689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7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1-40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91600" cy="4525963"/>
          </a:xfrm>
        </p:spPr>
        <p:txBody>
          <a:bodyPr/>
          <a:lstStyle/>
          <a:p>
            <a:pPr marL="0" indent="0" algn="ctr" eaLnBrk="1" hangingPunct="1">
              <a:lnSpc>
                <a:spcPts val="6000"/>
              </a:lnSpc>
              <a:buNone/>
            </a:pPr>
            <a:r>
              <a:rPr lang="en-US" sz="77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According to the </a:t>
            </a:r>
            <a:r>
              <a:rPr lang="en-US" sz="77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</a:t>
            </a:r>
            <a:r>
              <a:rPr lang="en-US" sz="77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.S. Government, a family of four—two adults and two children—is living in poverty if it earns less than $35,000 annually.</a:t>
            </a:r>
            <a:endParaRPr lang="en-US" sz="77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1–40 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ts val="4300"/>
              </a:lnSpc>
              <a:buNone/>
            </a:pPr>
            <a:r>
              <a:rPr lang="en-US" sz="45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4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FALSE</a:t>
            </a:r>
            <a:r>
              <a:rPr lang="en-US" sz="45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The federal “poverty threshold” in 2010 for a family of four with two children 18 or younger is $22,811. </a:t>
            </a:r>
            <a:endParaRPr lang="en-US" sz="45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4300"/>
              </a:lnSpc>
              <a:buNone/>
            </a:pPr>
            <a:r>
              <a:rPr lang="en-US" sz="45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However, basic needs researchers estimate that it takes an income of about 1.5 to 3.5 times the official poverty level, depending on locality, to cover the cost of a family's minimum day-to-day needs. </a:t>
            </a:r>
            <a:endParaRPr lang="en-US" dirty="0" smtClean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Poverty 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hresholds 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by Size of Family and Number of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Children: 2011, U.S. Census Bureau.</a:t>
            </a:r>
          </a:p>
        </p:txBody>
      </p:sp>
      <p:pic>
        <p:nvPicPr>
          <p:cNvPr id="12292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64008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1-50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667000"/>
          </a:xfrm>
        </p:spPr>
        <p:txBody>
          <a:bodyPr/>
          <a:lstStyle/>
          <a:p>
            <a:pPr marL="0" indent="0" algn="ctr" eaLnBrk="1" hangingPunct="1">
              <a:lnSpc>
                <a:spcPts val="8000"/>
              </a:lnSpc>
              <a:buNone/>
            </a:pPr>
            <a:r>
              <a:rPr lang="en-US" sz="9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Most people who are living in poverty are African American.</a:t>
            </a:r>
            <a:endParaRPr lang="en-US" sz="96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1–50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ts val="37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sz="3800" b="1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3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FALSE</a:t>
            </a:r>
            <a:r>
              <a:rPr lang="en-US" sz="3800" b="1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 19.2 million non-Hispanic white Americans lived below the poverty line in 2011. </a:t>
            </a:r>
          </a:p>
          <a:p>
            <a:pPr marL="0" lvl="0" indent="0" eaLnBrk="1" hangingPunct="1">
              <a:lnSpc>
                <a:spcPts val="3500"/>
              </a:lnSpc>
              <a:buNone/>
              <a:defRPr/>
            </a:pPr>
            <a:r>
              <a:rPr lang="en-US" sz="3600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 the same year, 13.2 million Hispanics (of any race</a:t>
            </a:r>
            <a:r>
              <a:rPr lang="en-US" sz="36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)</a:t>
            </a:r>
            <a:r>
              <a:rPr lang="en-US" sz="3600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, 10.9 million African Americans, and 2 million Asian Americans were in poverty. </a:t>
            </a:r>
            <a:r>
              <a:rPr lang="en-US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However, as </a:t>
            </a:r>
            <a:r>
              <a:rPr lang="en-US" sz="3600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 percentage of the population, </a:t>
            </a:r>
            <a:r>
              <a:rPr lang="en-US" sz="3600" b="1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27.6%</a:t>
            </a:r>
            <a:r>
              <a:rPr lang="en-US" sz="3600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of African Americans lived below the poverty line in 2011—the largest percentage of any group, up from 25.8% in 2009. 25.3% of Hispanics, 12.3% of Asian Americans, and 9.8% of non-Hispanic white Americans were living in poverty.</a:t>
            </a:r>
            <a:r>
              <a:rPr lang="en-US" sz="3400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en-US" sz="2500" kern="1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pic>
        <p:nvPicPr>
          <p:cNvPr id="14340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6248400"/>
            <a:ext cx="7234673" cy="882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ts val="2000"/>
              </a:lnSpc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People and Families in Poverty by Selected Characteristics: 2009, 2010 and 2011, </a:t>
            </a:r>
          </a:p>
          <a:p>
            <a:pPr lvl="0">
              <a:lnSpc>
                <a:spcPts val="2000"/>
              </a:lnSpc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U.S. Census Bureau.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2-10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144000" cy="2057400"/>
          </a:xfrm>
        </p:spPr>
        <p:txBody>
          <a:bodyPr/>
          <a:lstStyle/>
          <a:p>
            <a:pPr marL="0" indent="0" algn="ctr" eaLnBrk="1" hangingPunct="1">
              <a:lnSpc>
                <a:spcPts val="7800"/>
              </a:lnSpc>
              <a:spcBef>
                <a:spcPts val="0"/>
              </a:spcBef>
              <a:buNone/>
            </a:pPr>
            <a:r>
              <a:rPr lang="en-US" sz="9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The federal minimum wage is $6.85 per hour.</a:t>
            </a:r>
            <a:endParaRPr lang="en-US" sz="96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2–10 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ts val="4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sz="43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FALSE</a:t>
            </a:r>
            <a:r>
              <a:rPr lang="en-US" sz="43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The federal minimum wage became $7.25 per hour July 24, 2009. </a:t>
            </a:r>
          </a:p>
          <a:p>
            <a:pPr marL="0" marR="0" indent="0" algn="l" defTabSz="914400" rtl="0" eaLnBrk="1" fontAlgn="base" latinLnBrk="0" hangingPunct="1">
              <a:lnSpc>
                <a:spcPts val="4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sz="43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 single parent with one child working at this minimum wage full-time every week of the year ($7.25 x 40 hours x 52 weeks) would earn $15,080 before any deductions or taxes—that’s $745 </a:t>
            </a:r>
            <a:r>
              <a:rPr lang="en-US" sz="43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below</a:t>
            </a:r>
            <a:r>
              <a:rPr lang="en-US" sz="43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the poverty threshold of $15,825.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en-US" sz="2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en-US" sz="20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buNone/>
              <a:defRPr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 </a:t>
            </a:r>
            <a:r>
              <a:rPr lang="en-US" sz="2200" i="0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Poverty thresholds by Size of Family and Number of Children: 2012,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U.S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Census Bureau. </a:t>
            </a:r>
            <a:endParaRPr lang="en-US" sz="2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pic>
        <p:nvPicPr>
          <p:cNvPr id="16388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2-20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ts val="6900"/>
              </a:lnSpc>
              <a:buNone/>
            </a:pPr>
            <a:r>
              <a:rPr lang="en-US" sz="79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The poverty rate among the elderly in the United States is higher than that of any other age group.</a:t>
            </a:r>
            <a:endParaRPr lang="en-US" sz="79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2–20 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22032"/>
          </a:xfrm>
        </p:spPr>
        <p:txBody>
          <a:bodyPr/>
          <a:lstStyle/>
          <a:p>
            <a:pPr marL="0" indent="0" algn="ctr" eaLnBrk="1" hangingPunct="1">
              <a:lnSpc>
                <a:spcPts val="5000"/>
              </a:lnSpc>
              <a:buNone/>
            </a:pPr>
            <a:r>
              <a:rPr lang="en-US" sz="5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5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FALSE</a:t>
            </a:r>
            <a:r>
              <a:rPr lang="en-US" sz="5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The poverty rate for elderly people in the U.S. (people 65 and older) has gone from 8.9% in 2009 to 8.7% in 2011. </a:t>
            </a:r>
          </a:p>
          <a:p>
            <a:pPr marL="0" indent="0" eaLnBrk="1" hangingPunct="1">
              <a:lnSpc>
                <a:spcPts val="2900"/>
              </a:lnSpc>
              <a:buNone/>
            </a:pP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However, the Census Bureau’s Supplemental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Poverty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Measure (SPM),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which accounts for expenses such as the rising costs of health care, raises the senior poverty rate to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15.1%–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higher than the overall poverty rate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Furthermore, the SPM data calculates that without Housing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ubsidies the poverty rate of people 65 and over would be 16.3%, and without Social Security,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54.1%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of seniors would be below the poverty line. </a:t>
            </a: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200"/>
              </a:lnSpc>
              <a:buNone/>
            </a:pPr>
            <a:endParaRPr lang="en-US" sz="23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1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People and Families in Poverty by Selected Characteristics: 2010 and 2011, U.S. Census Bureau, </a:t>
            </a:r>
          </a:p>
          <a:p>
            <a:pPr marL="0" indent="0" eaLnBrk="1" hangingPunct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1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and the Supplemental Poverty Measure: 2011, U.S. Census Bureau.</a:t>
            </a:r>
          </a:p>
        </p:txBody>
      </p:sp>
      <p:pic>
        <p:nvPicPr>
          <p:cNvPr id="18436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2-30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525963"/>
          </a:xfrm>
        </p:spPr>
        <p:txBody>
          <a:bodyPr/>
          <a:lstStyle/>
          <a:p>
            <a:pPr marL="0" indent="0" algn="ctr" eaLnBrk="1" hangingPunct="1">
              <a:lnSpc>
                <a:spcPts val="5800"/>
              </a:lnSpc>
              <a:spcBef>
                <a:spcPts val="0"/>
              </a:spcBef>
              <a:buNone/>
            </a:pPr>
            <a:r>
              <a:rPr lang="en-US" sz="65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If every person in the United States that is living in poverty resided in the same state, it would be the most populous state in the nation </a:t>
            </a:r>
          </a:p>
          <a:p>
            <a:pPr marL="0" indent="0" algn="ctr" eaLnBrk="1" hangingPunct="1">
              <a:lnSpc>
                <a:spcPts val="5800"/>
              </a:lnSpc>
              <a:spcBef>
                <a:spcPts val="0"/>
              </a:spcBef>
              <a:buNone/>
            </a:pPr>
            <a:r>
              <a:rPr lang="en-US" sz="65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– the state of Poverty, USA.</a:t>
            </a:r>
            <a:endParaRPr lang="en-US" sz="65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2–30 </a:t>
            </a: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>
          <a:xfrm>
            <a:off x="106496" y="1951037"/>
            <a:ext cx="8877300" cy="4525963"/>
          </a:xfrm>
        </p:spPr>
        <p:txBody>
          <a:bodyPr/>
          <a:lstStyle/>
          <a:p>
            <a:pPr marL="0" indent="0" algn="ctr" eaLnBrk="1" hangingPunct="1">
              <a:lnSpc>
                <a:spcPts val="4800"/>
              </a:lnSpc>
              <a:buNone/>
            </a:pPr>
            <a:r>
              <a:rPr lang="en-US" sz="6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60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</a:t>
            </a:r>
            <a:r>
              <a:rPr lang="en-US" sz="6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The current population of Poverty USA is larger than the populations of Texas, New Mexico, Oklahoma, Kansas, Nebraska, Colorado, Utah, and Wyoming… combined. </a:t>
            </a:r>
          </a:p>
          <a:p>
            <a:pPr marL="0" indent="0" eaLnBrk="1" hangingPunct="1">
              <a:lnSpc>
                <a:spcPts val="2000"/>
              </a:lnSpc>
              <a:buNone/>
            </a:pPr>
            <a:endParaRPr lang="en-US" sz="2000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2600"/>
              </a:lnSpc>
              <a:buNone/>
            </a:pPr>
            <a:endParaRPr lang="en-US" sz="2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700"/>
              </a:lnSpc>
              <a:buNone/>
            </a:pPr>
            <a:endParaRPr lang="en-US" sz="2200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2800"/>
              </a:lnSpc>
              <a:buNone/>
            </a:pPr>
            <a:endParaRPr lang="en-US" sz="2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2000"/>
              </a:lnSpc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Annual Estimates of the</a:t>
            </a:r>
            <a:r>
              <a:rPr lang="en-US" sz="2200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Population for the US by States and Region: 2012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, U.S. Census Bureau.</a:t>
            </a:r>
          </a:p>
        </p:txBody>
      </p:sp>
      <p:pic>
        <p:nvPicPr>
          <p:cNvPr id="20484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52" y="-15437"/>
            <a:ext cx="9182100" cy="688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2-40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1981200"/>
          </a:xfrm>
        </p:spPr>
        <p:txBody>
          <a:bodyPr/>
          <a:lstStyle/>
          <a:p>
            <a:pPr marL="0" indent="0" algn="ctr" eaLnBrk="1" hangingPunct="1">
              <a:lnSpc>
                <a:spcPts val="8000"/>
              </a:lnSpc>
              <a:buNone/>
            </a:pPr>
            <a:r>
              <a:rPr lang="en-US" sz="10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One of every five children in the U.S. lives in poverty.</a:t>
            </a:r>
            <a:endParaRPr lang="en-US" sz="10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2–40</a:t>
            </a:r>
          </a:p>
        </p:txBody>
      </p:sp>
      <p:sp>
        <p:nvSpPr>
          <p:cNvPr id="2253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lnSpc>
                <a:spcPts val="4000"/>
              </a:lnSpc>
              <a:buNone/>
            </a:pPr>
            <a:r>
              <a:rPr lang="en-US" sz="5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50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</a:t>
            </a:r>
            <a:r>
              <a:rPr lang="en-US" sz="5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In the year 2011, 16.1 million, or </a:t>
            </a:r>
            <a:r>
              <a:rPr lang="en-US" sz="5000" b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1 out of 5</a:t>
            </a:r>
            <a:r>
              <a:rPr lang="en-US" sz="5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, children lived in poverty. Children in the U.S. have higher poverty rates than in many industrialized nations. </a:t>
            </a:r>
          </a:p>
          <a:p>
            <a:pPr marL="0" indent="0" eaLnBrk="1" hangingPunct="1">
              <a:lnSpc>
                <a:spcPts val="4000"/>
              </a:lnSpc>
              <a:buNone/>
            </a:pPr>
            <a:r>
              <a:rPr lang="en-US" sz="5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 2011, children represented 34.9% of the people in poverty in the U.S., but only 23.9% of the population. 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700"/>
              </a:lnSpc>
              <a:buNone/>
            </a:pPr>
            <a:endParaRPr lang="en-US" sz="1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500"/>
              </a:lnSpc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Income, Poverty, and Health Insurance Coverage in the United States: 2011, </a:t>
            </a:r>
            <a:endParaRPr lang="en-US" sz="22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500"/>
              </a:lnSpc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U.S. Census Bureau.</a:t>
            </a:r>
          </a:p>
        </p:txBody>
      </p:sp>
      <p:pic>
        <p:nvPicPr>
          <p:cNvPr id="22532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2-50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17583" y="2187766"/>
            <a:ext cx="8686800" cy="2819400"/>
          </a:xfrm>
        </p:spPr>
        <p:txBody>
          <a:bodyPr/>
          <a:lstStyle/>
          <a:p>
            <a:pPr marL="0" indent="0" algn="ctr" eaLnBrk="1" hangingPunct="1">
              <a:lnSpc>
                <a:spcPts val="6300"/>
              </a:lnSpc>
              <a:buNone/>
            </a:pPr>
            <a:r>
              <a:rPr lang="en-US" sz="7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The number of families who have regular work but remain poor—the working poor—is increasing.</a:t>
            </a:r>
            <a:endParaRPr lang="en-US" sz="78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2–50 </a:t>
            </a:r>
          </a:p>
        </p:txBody>
      </p:sp>
      <p:sp>
        <p:nvSpPr>
          <p:cNvPr id="24579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 marL="0" indent="0" algn="ctr" eaLnBrk="1" hangingPunct="1">
              <a:lnSpc>
                <a:spcPts val="4900"/>
              </a:lnSpc>
              <a:buNone/>
            </a:pPr>
            <a:r>
              <a:rPr lang="en-US" sz="59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59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</a:t>
            </a:r>
            <a:r>
              <a:rPr lang="en-US" sz="59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 Since 2007 the number of working poor families has risen by 1.3 million and now 8.3% of working families remain below the poverty line despite working. </a:t>
            </a:r>
          </a:p>
          <a:p>
            <a:pPr marL="0" indent="0" eaLnBrk="1" hangingPunct="1">
              <a:buNone/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buNone/>
            </a:pPr>
            <a:endParaRPr lang="en-US" dirty="0" smtClean="0">
              <a:solidFill>
                <a:schemeClr val="accent6">
                  <a:lumMod val="20000"/>
                  <a:lumOff val="80000"/>
                </a:schemeClr>
              </a:solidFill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100"/>
              </a:lnSpc>
              <a:buNone/>
            </a:pP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Profile of the Working Poor: 2011, U.S. 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Bureau of Labor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Statistics.</a:t>
            </a:r>
          </a:p>
        </p:txBody>
      </p:sp>
      <p:pic>
        <p:nvPicPr>
          <p:cNvPr id="24580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3-10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ts val="5900"/>
              </a:lnSpc>
              <a:buNone/>
            </a:pPr>
            <a:r>
              <a:rPr lang="en-US" sz="7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Although not below the poverty line year-round, more than ¼ of people in the U.S. spend at least 2 months living in poverty over a 2 year period</a:t>
            </a:r>
            <a:r>
              <a:rPr lang="en-US" sz="7000" b="1" spc="-9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</a:t>
            </a:r>
            <a:endParaRPr lang="en-US" sz="7000" b="1" spc="-9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3–10 </a:t>
            </a:r>
          </a:p>
        </p:txBody>
      </p:sp>
      <p:sp>
        <p:nvSpPr>
          <p:cNvPr id="26627" name="Content Placeholder 3"/>
          <p:cNvSpPr>
            <a:spLocks noGrp="1"/>
          </p:cNvSpPr>
          <p:nvPr>
            <p:ph idx="1"/>
          </p:nvPr>
        </p:nvSpPr>
        <p:spPr>
          <a:xfrm>
            <a:off x="609600" y="1874837"/>
            <a:ext cx="7924800" cy="4525963"/>
          </a:xfrm>
        </p:spPr>
        <p:txBody>
          <a:bodyPr/>
          <a:lstStyle/>
          <a:p>
            <a:pPr marL="0" indent="0" algn="ctr" eaLnBrk="1" hangingPunct="1">
              <a:lnSpc>
                <a:spcPts val="5700"/>
              </a:lnSpc>
              <a:buNone/>
            </a:pPr>
            <a:r>
              <a:rPr lang="en-US" sz="67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67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</a:t>
            </a:r>
            <a:r>
              <a:rPr lang="en-US" sz="67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</a:t>
            </a:r>
            <a:r>
              <a:rPr lang="en-US" sz="67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For example, during the </a:t>
            </a:r>
            <a:r>
              <a:rPr lang="en-US" sz="67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2-year </a:t>
            </a:r>
            <a:r>
              <a:rPr lang="en-US" sz="67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period from 2009 through 2010, </a:t>
            </a:r>
            <a:r>
              <a:rPr lang="en-US" sz="67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28% of all </a:t>
            </a:r>
            <a:r>
              <a:rPr lang="en-US" sz="67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people in the U.S. lived </a:t>
            </a:r>
            <a:r>
              <a:rPr lang="en-US" sz="67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 poverty at least 2 months.</a:t>
            </a:r>
          </a:p>
          <a:p>
            <a:pPr marL="0" indent="0" eaLnBrk="1" hangingPunct="1">
              <a:buNone/>
            </a:pPr>
            <a:endParaRPr lang="en-US" sz="2200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2200"/>
              </a:lnSpc>
              <a:buNone/>
            </a:pPr>
            <a:endParaRPr lang="en-US" sz="2200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Dynamics of Economic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Wellbeing. Income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, Poverty,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and Health 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Insurance Coverage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 </a:t>
            </a:r>
          </a:p>
          <a:p>
            <a:pPr marL="0" indent="0" eaLnBrk="1" hangingPunct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the 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United States: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2010, U.S. Census Bureau.</a:t>
            </a:r>
          </a:p>
        </p:txBody>
      </p:sp>
      <p:pic>
        <p:nvPicPr>
          <p:cNvPr id="26628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3-20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04800" y="1951037"/>
            <a:ext cx="8534400" cy="4525963"/>
          </a:xfrm>
        </p:spPr>
        <p:txBody>
          <a:bodyPr/>
          <a:lstStyle/>
          <a:p>
            <a:pPr marL="0" indent="0" algn="ctr" eaLnBrk="1" hangingPunct="1">
              <a:lnSpc>
                <a:spcPts val="6400"/>
              </a:lnSpc>
              <a:buNone/>
            </a:pPr>
            <a:r>
              <a:rPr lang="en-US" sz="8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While the number of people in poverty has increased, the number of people in extreme poverty has decreased.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3–20 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>
          <a:xfrm>
            <a:off x="242371" y="1874837"/>
            <a:ext cx="8444429" cy="4525963"/>
          </a:xfrm>
        </p:spPr>
        <p:txBody>
          <a:bodyPr/>
          <a:lstStyle/>
          <a:p>
            <a:pPr marL="0" indent="0" algn="ctr" eaLnBrk="1" hangingPunct="1">
              <a:lnSpc>
                <a:spcPts val="5100"/>
              </a:lnSpc>
              <a:buNone/>
            </a:pPr>
            <a:r>
              <a:rPr lang="en-US" sz="6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6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FALSE</a:t>
            </a:r>
            <a:r>
              <a:rPr lang="en-US" sz="6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 The number of people living in extreme poverty - those with incomes below half the poverty line – was 19 million in 2009, but 20.4 million in 2011.</a:t>
            </a:r>
            <a:r>
              <a:rPr lang="en-US" sz="64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</a:t>
            </a:r>
          </a:p>
          <a:p>
            <a:pPr marL="0" indent="0" eaLnBrk="1" hangingPunct="1">
              <a:lnSpc>
                <a:spcPts val="3500"/>
              </a:lnSpc>
              <a:buNone/>
            </a:pPr>
            <a:endParaRPr lang="en-US" sz="23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3200"/>
              </a:lnSpc>
              <a:buNone/>
            </a:pPr>
            <a:endParaRPr lang="en-US" sz="23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Income, Poverty, and Health Insurance Coverage in the United States: 2010 and 2011, </a:t>
            </a:r>
          </a:p>
          <a:p>
            <a:pPr marL="0" indent="0" eaLnBrk="1" hangingPunct="1">
              <a:lnSpc>
                <a:spcPts val="18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U.S. Census Bureau.</a:t>
            </a:r>
          </a:p>
        </p:txBody>
      </p:sp>
      <p:pic>
        <p:nvPicPr>
          <p:cNvPr id="28676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3-30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71450" y="1905000"/>
            <a:ext cx="8801100" cy="3733800"/>
          </a:xfrm>
        </p:spPr>
        <p:txBody>
          <a:bodyPr/>
          <a:lstStyle/>
          <a:p>
            <a:pPr marL="0" indent="0" algn="ctr" eaLnBrk="1" hangingPunct="1">
              <a:lnSpc>
                <a:spcPts val="6400"/>
              </a:lnSpc>
              <a:buNone/>
            </a:pPr>
            <a:r>
              <a:rPr lang="en-US" sz="7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Children of single mothers are more likely to experience poverty than the children of married-couple families.</a:t>
            </a:r>
            <a:endParaRPr lang="en-US" sz="76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3–30 </a:t>
            </a:r>
          </a:p>
        </p:txBody>
      </p:sp>
      <p:sp>
        <p:nvSpPr>
          <p:cNvPr id="30723" name="Content Placeholder 3"/>
          <p:cNvSpPr>
            <a:spLocks noGrp="1"/>
          </p:cNvSpPr>
          <p:nvPr>
            <p:ph idx="1"/>
          </p:nvPr>
        </p:nvSpPr>
        <p:spPr>
          <a:xfrm>
            <a:off x="190500" y="1524000"/>
            <a:ext cx="8877300" cy="4525963"/>
          </a:xfrm>
        </p:spPr>
        <p:txBody>
          <a:bodyPr/>
          <a:lstStyle/>
          <a:p>
            <a:pPr marL="0" indent="0" algn="ctr" eaLnBrk="1" hangingPunct="1">
              <a:lnSpc>
                <a:spcPts val="4400"/>
              </a:lnSpc>
              <a:spcBef>
                <a:spcPts val="500"/>
              </a:spcBef>
              <a:buNone/>
            </a:pPr>
            <a:r>
              <a:rPr lang="en-US" sz="5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50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</a:t>
            </a:r>
            <a:r>
              <a:rPr lang="en-US" sz="5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Furthermore, children under 6 are particularly vulnerable to poverty</a:t>
            </a:r>
            <a:r>
              <a:rPr lang="en-US" sz="3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</a:t>
            </a:r>
            <a:r>
              <a:rPr lang="en-US" sz="5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</a:t>
            </a:r>
            <a:endParaRPr lang="en-US" sz="50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4400"/>
              </a:lnSpc>
              <a:buNone/>
            </a:pPr>
            <a:r>
              <a:rPr lang="en-US" sz="5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Children under 6 living in families with a single female head of household live in poverty at the rate of </a:t>
            </a:r>
            <a:r>
              <a:rPr lang="en-US" sz="5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57.2%</a:t>
            </a:r>
            <a:r>
              <a:rPr lang="en-US" sz="5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, compared to </a:t>
            </a:r>
            <a:r>
              <a:rPr lang="en-US" sz="5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12.1%</a:t>
            </a:r>
            <a:r>
              <a:rPr lang="en-US" sz="5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of those under 6 living in poverty in married-couple families. </a:t>
            </a:r>
          </a:p>
          <a:p>
            <a:pPr marL="0" indent="0" eaLnBrk="1" hangingPunct="1">
              <a:lnSpc>
                <a:spcPts val="1300"/>
              </a:lnSpc>
              <a:buNone/>
            </a:pPr>
            <a:endParaRPr lang="en-US" sz="23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300"/>
              </a:lnSpc>
              <a:buNone/>
            </a:pPr>
            <a:endParaRPr lang="en-US" sz="23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300"/>
              </a:lnSpc>
              <a:buNone/>
            </a:pPr>
            <a:endParaRPr lang="en-US" sz="23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100"/>
              </a:lnSpc>
              <a:buNone/>
            </a:pPr>
            <a:endParaRPr lang="en-US" sz="23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100"/>
              </a:lnSpc>
              <a:buNone/>
            </a:pPr>
            <a:endParaRPr lang="en-US" sz="23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Income, Poverty, and Health Insurance Coverage in the United States: 2011, </a:t>
            </a:r>
            <a:endParaRPr lang="en-US" sz="22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U.S. Census Bureau.</a:t>
            </a:r>
          </a:p>
        </p:txBody>
      </p:sp>
      <p:pic>
        <p:nvPicPr>
          <p:cNvPr id="30724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80671"/>
              </p:ext>
            </p:extLst>
          </p:nvPr>
        </p:nvGraphicFramePr>
        <p:xfrm>
          <a:off x="0" y="-3"/>
          <a:ext cx="9144000" cy="6858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4200"/>
                <a:gridCol w="2971800"/>
                <a:gridCol w="3048000"/>
              </a:tblGrid>
              <a:tr h="1494602">
                <a:tc>
                  <a:txBody>
                    <a:bodyPr/>
                    <a:lstStyle/>
                    <a:p>
                      <a:pPr algn="ctr">
                        <a:lnSpc>
                          <a:spcPts val="11000"/>
                        </a:lnSpc>
                      </a:pPr>
                      <a:r>
                        <a:rPr lang="en-US" sz="115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</a:rPr>
                        <a:t>U</a:t>
                      </a:r>
                      <a:endParaRPr lang="en-US" sz="115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marL="0" marR="0" marT="0" marB="0" anchor="b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0"/>
                        </a:lnSpc>
                      </a:pPr>
                      <a:r>
                        <a:rPr lang="en-US" sz="115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</a:rPr>
                        <a:t>S</a:t>
                      </a:r>
                      <a:endParaRPr lang="en-US" sz="115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0"/>
                        </a:lnSpc>
                      </a:pPr>
                      <a:r>
                        <a:rPr lang="en-US" sz="115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</a:rPr>
                        <a:t>A</a:t>
                      </a:r>
                      <a:endParaRPr lang="en-US" sz="115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556"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3" action="ppaction://hlinksldjump"/>
                        </a:rPr>
                        <a:t>10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4" action="ppaction://hlinksldjump"/>
                        </a:rPr>
                        <a:t>10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5" action="ppaction://hlinksldjump"/>
                        </a:rPr>
                        <a:t>10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211"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6" action="ppaction://hlinksldjump"/>
                        </a:rPr>
                        <a:t>20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7" action="ppaction://hlinksldjump"/>
                        </a:rPr>
                        <a:t>20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8" action="ppaction://hlinksldjump"/>
                        </a:rPr>
                        <a:t>20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211"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9" action="ppaction://hlinksldjump"/>
                        </a:rPr>
                        <a:t>30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0" action="ppaction://hlinksldjump"/>
                        </a:rPr>
                        <a:t>30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1" action="ppaction://hlinksldjump"/>
                        </a:rPr>
                        <a:t>30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211"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2" action="ppaction://hlinksldjump"/>
                        </a:rPr>
                        <a:t>40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3" action="ppaction://hlinksldjump"/>
                        </a:rPr>
                        <a:t>40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4" action="ppaction://hlinksldjump"/>
                        </a:rPr>
                        <a:t>40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211"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5" action="ppaction://hlinksldjump"/>
                        </a:rPr>
                        <a:t>50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6" action="ppaction://hlinksldjump"/>
                        </a:rPr>
                        <a:t>50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</a:pPr>
                      <a:r>
                        <a:rPr lang="en-US" sz="7200" b="1" u="none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illeniaUPC" pitchFamily="18" charset="-34"/>
                          <a:cs typeface="DilleniaUPC" pitchFamily="18" charset="-34"/>
                          <a:hlinkClick r:id="rId17" action="ppaction://hlinksldjump"/>
                        </a:rPr>
                        <a:t>50</a:t>
                      </a:r>
                      <a:endParaRPr lang="en-US" sz="7200" b="1" u="none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illeniaUPC" pitchFamily="18" charset="-34"/>
                        <a:cs typeface="DilleniaUPC" pitchFamily="18" charset="-34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-182880" y="6848856"/>
            <a:ext cx="937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3-40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ts val="7000"/>
              </a:lnSpc>
              <a:buNone/>
            </a:pPr>
            <a:r>
              <a:rPr lang="en-US" sz="8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One quarter of those with annual incomes of less than $25,000 had no health insurance in 2011.</a:t>
            </a:r>
            <a:endParaRPr lang="en-US" sz="80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3–40 </a:t>
            </a:r>
          </a:p>
        </p:txBody>
      </p:sp>
      <p:sp>
        <p:nvSpPr>
          <p:cNvPr id="32771" name="Content Placeholder 3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ts val="5000"/>
              </a:lnSpc>
              <a:buNone/>
            </a:pPr>
            <a:r>
              <a:rPr lang="en-US" sz="5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52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</a:t>
            </a:r>
            <a:r>
              <a:rPr lang="en-US" sz="5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 25.4% of people with annual incomes less than $25,000 were uninsured in 2011, compared to 7.8% of people with annual incomes of $75,000 or more. A total </a:t>
            </a:r>
            <a:r>
              <a:rPr lang="en-US" sz="52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of 48.6 million </a:t>
            </a:r>
            <a:r>
              <a:rPr lang="en-US" sz="5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people were uninsured in 2011. </a:t>
            </a:r>
          </a:p>
          <a:p>
            <a:pPr marL="0" indent="0" eaLnBrk="1" hangingPunct="1">
              <a:buNone/>
            </a:pP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900"/>
              </a:lnSpc>
              <a:spcBef>
                <a:spcPts val="0"/>
              </a:spcBef>
              <a:buNone/>
            </a:pPr>
            <a:endParaRPr lang="en-US" sz="2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Income, Poverty, and Health Insurance Coverage in the United States: 2011, </a:t>
            </a:r>
          </a:p>
          <a:p>
            <a:pPr marL="0" indent="0" eaLnBrk="1" hangingPunct="1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U.S. Census Bureau.</a:t>
            </a:r>
          </a:p>
        </p:txBody>
      </p:sp>
      <p:pic>
        <p:nvPicPr>
          <p:cNvPr id="32772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3-50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marL="0" indent="0" algn="ctr" eaLnBrk="1" hangingPunct="1">
              <a:lnSpc>
                <a:spcPts val="6500"/>
              </a:lnSpc>
              <a:buNone/>
            </a:pPr>
            <a:r>
              <a:rPr lang="en-US" sz="7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As followers of Christ and members of the universal Church, we are all called to address poverty.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3–50 </a:t>
            </a:r>
          </a:p>
        </p:txBody>
      </p:sp>
      <p:pic>
        <p:nvPicPr>
          <p:cNvPr id="34819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Content Placeholder 4"/>
          <p:cNvSpPr>
            <a:spLocks noGrp="1"/>
          </p:cNvSpPr>
          <p:nvPr>
            <p:ph idx="1"/>
          </p:nvPr>
        </p:nvSpPr>
        <p:spPr>
          <a:xfrm>
            <a:off x="457200" y="-685800"/>
            <a:ext cx="8229600" cy="5029200"/>
          </a:xfrm>
        </p:spPr>
        <p:txBody>
          <a:bodyPr/>
          <a:lstStyle/>
          <a:p>
            <a:pPr algn="ctr"/>
            <a:endParaRPr lang="en-US" sz="5800" b="1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en-US" sz="300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6324600"/>
            <a:ext cx="8229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Copyright ©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2013,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United States Conference of Catholic Bishops. All rights reserved. This text may be reproduced in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whole or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 part without alteration 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for nonprofit </a:t>
            </a:r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educational use, provided such reprints are not sold and include this notice.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z="10000" b="1" spc="-50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9000" b="1" spc="-50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spc="-50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1-10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610600" cy="3810000"/>
          </a:xfrm>
        </p:spPr>
        <p:txBody>
          <a:bodyPr/>
          <a:lstStyle/>
          <a:p>
            <a:pPr indent="0" algn="ctr" eaLnBrk="1" hangingPunct="1">
              <a:lnSpc>
                <a:spcPts val="6700"/>
              </a:lnSpc>
              <a:buFont typeface="Arial" charset="0"/>
              <a:buNone/>
            </a:pPr>
            <a:r>
              <a:rPr lang="en-US" sz="9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The number of people living in poverty in the United States decreased from 2009 to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8580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1–10 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idx="1"/>
          </p:nvPr>
        </p:nvSpPr>
        <p:spPr>
          <a:xfrm>
            <a:off x="228600" y="1752600"/>
            <a:ext cx="8648700" cy="3429000"/>
          </a:xfrm>
        </p:spPr>
        <p:txBody>
          <a:bodyPr/>
          <a:lstStyle/>
          <a:p>
            <a:pPr marL="0" indent="0" algn="ctr" eaLnBrk="1" hangingPunct="1">
              <a:lnSpc>
                <a:spcPts val="5000"/>
              </a:lnSpc>
              <a:buNone/>
            </a:pPr>
            <a:r>
              <a:rPr lang="en-US" sz="6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FALSE</a:t>
            </a:r>
            <a:r>
              <a:rPr lang="en-US" sz="6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In 2011, 46.2 million people were in poverty, up from 43.6 million in 2009.</a:t>
            </a:r>
            <a:r>
              <a:rPr lang="en-US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</a:t>
            </a:r>
            <a:r>
              <a:rPr lang="en-US" sz="6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Since 2007, the poverty rate has increased by 2.5 percentage points, from 12.5% to 15%. </a:t>
            </a:r>
          </a:p>
          <a:p>
            <a:pPr marL="0" indent="0" eaLnBrk="1" hangingPunct="1">
              <a:buNone/>
            </a:pPr>
            <a:endParaRPr lang="en-US" b="1" dirty="0">
              <a:solidFill>
                <a:schemeClr val="accent6">
                  <a:lumMod val="20000"/>
                  <a:lumOff val="80000"/>
                </a:schemeClr>
              </a:solidFill>
              <a:latin typeface="DilleniaUPC" pitchFamily="18" charset="-34"/>
              <a:cs typeface="DilleniaUPC" pitchFamily="18" charset="-34"/>
            </a:endParaRPr>
          </a:p>
        </p:txBody>
      </p:sp>
      <p:pic>
        <p:nvPicPr>
          <p:cNvPr id="6148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6153755"/>
            <a:ext cx="7467600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Income, Poverty, and Health Insurance Coverage in the United States: 2007 </a:t>
            </a: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– 2011, U.S. </a:t>
            </a:r>
            <a:r>
              <a:rPr lang="en-US" sz="2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Census Bureau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9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1-20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153400" cy="2590800"/>
          </a:xfrm>
        </p:spPr>
        <p:txBody>
          <a:bodyPr/>
          <a:lstStyle/>
          <a:p>
            <a:pPr marL="0" indent="0" algn="ctr" eaLnBrk="1" hangingPunct="1">
              <a:lnSpc>
                <a:spcPts val="7000"/>
              </a:lnSpc>
              <a:buNone/>
            </a:pPr>
            <a:r>
              <a:rPr lang="en-US" sz="10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The number of families in poverty is decreasing.</a:t>
            </a:r>
            <a:endParaRPr lang="en-US" sz="100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1–20 </a:t>
            </a:r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367458" y="1570037"/>
            <a:ext cx="8243142" cy="4525963"/>
          </a:xfrm>
        </p:spPr>
        <p:txBody>
          <a:bodyPr/>
          <a:lstStyle/>
          <a:p>
            <a:pPr marL="0" indent="0" algn="ctr" eaLnBrk="1" hangingPunct="1">
              <a:lnSpc>
                <a:spcPts val="4500"/>
              </a:lnSpc>
              <a:buNone/>
            </a:pPr>
            <a:r>
              <a:rPr lang="en-US" sz="5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5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FALSE</a:t>
            </a:r>
            <a:r>
              <a:rPr lang="en-US" sz="5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The number of families in poverty is increasing. </a:t>
            </a:r>
          </a:p>
          <a:p>
            <a:pPr marL="0" indent="0" eaLnBrk="1" hangingPunct="1">
              <a:lnSpc>
                <a:spcPts val="4500"/>
              </a:lnSpc>
              <a:buNone/>
            </a:pPr>
            <a:r>
              <a:rPr lang="en-US" sz="56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 2011, out of 80.5 million U.S. families, 9.4 million lived in poverty. The poverty rate for people</a:t>
            </a:r>
            <a:r>
              <a:rPr lang="en-US" sz="5600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in </a:t>
            </a:r>
            <a:r>
              <a:rPr lang="en-US" sz="56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families has risen</a:t>
            </a:r>
            <a:r>
              <a:rPr lang="en-US" sz="5600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</a:t>
            </a:r>
            <a:r>
              <a:rPr lang="en-US" sz="56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to 13.1 percent, up from 12.5 percent in 2009. </a:t>
            </a:r>
            <a:endParaRPr lang="en-US" sz="43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2600"/>
              </a:lnSpc>
              <a:buNone/>
            </a:pPr>
            <a:endParaRPr lang="en-US" sz="10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1900"/>
              </a:lnSpc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People and Families in Poverty by Selected Characteristics: 2010 and 2011, </a:t>
            </a:r>
          </a:p>
          <a:p>
            <a:pPr marL="0" indent="0" eaLnBrk="1" hangingPunct="1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U.S. Census Bureau.</a:t>
            </a:r>
          </a:p>
        </p:txBody>
      </p:sp>
      <p:pic>
        <p:nvPicPr>
          <p:cNvPr id="8196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1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409700" y="76200"/>
            <a:ext cx="6324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Q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UESTION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1-30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ts val="6300"/>
              </a:lnSpc>
              <a:buNone/>
            </a:pPr>
            <a:r>
              <a:rPr lang="en-US" sz="8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Since its inception in 1946, the National School Lunch Program has served over 200 billion lunches to school children in need</a:t>
            </a:r>
            <a:r>
              <a:rPr lang="en-US" sz="83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</a:t>
            </a:r>
            <a:endParaRPr lang="en-US" sz="83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A</a:t>
            </a:r>
            <a:r>
              <a:rPr lang="en-US" sz="88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NSWER</a:t>
            </a:r>
            <a:r>
              <a:rPr lang="en-US" sz="10000" b="1" dirty="0" smtClean="0">
                <a:solidFill>
                  <a:srgbClr val="E7BB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1–30 </a:t>
            </a: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ts val="3700"/>
              </a:lnSpc>
              <a:buNone/>
            </a:pPr>
            <a:r>
              <a:rPr lang="en-US" sz="45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This is </a:t>
            </a:r>
            <a:r>
              <a:rPr lang="en-US" sz="4500" b="1" dirty="0" smtClean="0">
                <a:solidFill>
                  <a:srgbClr val="7CA4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TRUE</a:t>
            </a:r>
            <a:r>
              <a:rPr lang="en-US" sz="45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</a:t>
            </a:r>
            <a:r>
              <a:rPr lang="en-US" sz="45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In 2011 alone, more than </a:t>
            </a:r>
            <a:r>
              <a:rPr lang="en-US" sz="4500" b="1" u="sng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31.8 million</a:t>
            </a:r>
            <a:r>
              <a:rPr lang="en-US" sz="45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children </a:t>
            </a:r>
            <a:r>
              <a:rPr lang="en-US" sz="4500" b="1" u="sng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each day</a:t>
            </a:r>
            <a:r>
              <a:rPr lang="en-US" sz="45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got their lunch through the National School Lunch Program. </a:t>
            </a:r>
            <a:endParaRPr lang="en-US" sz="4500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3700"/>
              </a:lnSpc>
              <a:buNone/>
            </a:pPr>
            <a:r>
              <a:rPr lang="en-US" sz="45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The National School Lunch Program is a federally assisted meal program operating in over </a:t>
            </a:r>
            <a:r>
              <a:rPr lang="en-US" sz="45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100,000</a:t>
            </a:r>
            <a:r>
              <a:rPr lang="en-US" sz="45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 schools and child care institutions. Children from families with incomes between 130-185% of the poverty line are eligible for reduced-price meals, for which they are charged no more than 40</a:t>
            </a:r>
            <a:r>
              <a:rPr lang="en-US" sz="25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¢</a:t>
            </a:r>
            <a:r>
              <a:rPr lang="en-US" sz="45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. </a:t>
            </a:r>
          </a:p>
          <a:p>
            <a:pPr marL="0" indent="0" eaLnBrk="1" hangingPunct="1">
              <a:lnSpc>
                <a:spcPts val="1900"/>
              </a:lnSpc>
              <a:spcBef>
                <a:spcPts val="0"/>
              </a:spcBef>
              <a:buNone/>
            </a:pPr>
            <a:endParaRPr lang="en-US" sz="21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500"/>
              </a:lnSpc>
              <a:buNone/>
            </a:pPr>
            <a:endParaRPr lang="en-US" sz="21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  <a:p>
            <a:pPr marL="0" indent="0" eaLnBrk="1" hangingPunct="1">
              <a:lnSpc>
                <a:spcPts val="3500"/>
              </a:lnSpc>
              <a:buNone/>
            </a:pPr>
            <a:r>
              <a:rPr lang="en-US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Source: USDA Food and Nutrition Service.</a:t>
            </a:r>
          </a:p>
        </p:txBody>
      </p:sp>
      <p:pic>
        <p:nvPicPr>
          <p:cNvPr id="10244" name="Picture 2" descr="C:\Users\Robin\AppData\Local\Microsoft\Windows\Temporary Internet Files\Content.IE5\UKPIYV1G\MCj04421220000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138863"/>
            <a:ext cx="7239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BFBF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4272</TotalTime>
  <Words>1540</Words>
  <Application>Microsoft Office PowerPoint</Application>
  <PresentationFormat>On-screen Show (4:3)</PresentationFormat>
  <Paragraphs>169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PowerPoint Presentation</vt:lpstr>
      <vt:lpstr>PowerPoint Presentation</vt:lpstr>
      <vt:lpstr>QUESTION 1-10</vt:lpstr>
      <vt:lpstr>ANSWER 1–10 </vt:lpstr>
      <vt:lpstr>QUESTION 1-20</vt:lpstr>
      <vt:lpstr>ANSWER 1–20 </vt:lpstr>
      <vt:lpstr>QUESTION 1-30</vt:lpstr>
      <vt:lpstr>ANSWER 1–30 </vt:lpstr>
      <vt:lpstr>QUESTION 1-40</vt:lpstr>
      <vt:lpstr>ANSWER 1–40 </vt:lpstr>
      <vt:lpstr>QUESTION 1-50</vt:lpstr>
      <vt:lpstr>ANSWER 1–50 </vt:lpstr>
      <vt:lpstr>QUESTION 2-10</vt:lpstr>
      <vt:lpstr>ANSWER 2–10 </vt:lpstr>
      <vt:lpstr>QUESTION 2-20</vt:lpstr>
      <vt:lpstr>ANSWER 2–20 </vt:lpstr>
      <vt:lpstr>QUESTION 2-30</vt:lpstr>
      <vt:lpstr>ANSWER 2–30 </vt:lpstr>
      <vt:lpstr>QUESTION 2-40</vt:lpstr>
      <vt:lpstr>ANSWER 2–40</vt:lpstr>
      <vt:lpstr>QUESTION 2-50</vt:lpstr>
      <vt:lpstr>ANSWER 2–50 </vt:lpstr>
      <vt:lpstr>QUESTION 3-10</vt:lpstr>
      <vt:lpstr>ANSWER 3–10 </vt:lpstr>
      <vt:lpstr>QUESTION 3-20</vt:lpstr>
      <vt:lpstr>ANSWER 3–20 </vt:lpstr>
      <vt:lpstr>QUESTION 3-30</vt:lpstr>
      <vt:lpstr>ANSWER 3–30 </vt:lpstr>
      <vt:lpstr>QUESTION 3-40</vt:lpstr>
      <vt:lpstr>ANSWER 3–40 </vt:lpstr>
      <vt:lpstr>QUESTION 3-50</vt:lpstr>
      <vt:lpstr>ANSWER 3–50 </vt:lpstr>
    </vt:vector>
  </TitlesOfParts>
  <Company>Educational Technology Network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JEOPARDY</dc:title>
  <dc:subject>Jeopardy Template</dc:subject>
  <dc:creator>Educational Technology Network</dc:creator>
  <cp:keywords>Jeopardy Powerpoint Template;Educational Technology</cp:keywords>
  <dc:description>www.edtechnetwork.com</dc:description>
  <cp:lastModifiedBy>CCHD Intern2</cp:lastModifiedBy>
  <cp:revision>141</cp:revision>
  <dcterms:created xsi:type="dcterms:W3CDTF">2009-08-08T13:06:01Z</dcterms:created>
  <dcterms:modified xsi:type="dcterms:W3CDTF">2013-08-05T19:08:28Z</dcterms:modified>
  <cp:category>Jeopardy Template</cp:category>
</cp:coreProperties>
</file>