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8.xml" ContentType="application/vnd.openxmlformats-officedocument.presentationml.slide+xml"/>
  <Override PartName="/ppt/slides/slide15.xml" ContentType="application/vnd.openxmlformats-officedocument.presentationml.slide+xml"/>
  <Override PartName="/ppt/slides/slide14.xml" ContentType="application/vnd.openxmlformats-officedocument.presentationml.slide+xml"/>
  <Override PartName="/ppt/slides/slide13.xml" ContentType="application/vnd.openxmlformats-officedocument.presentationml.slide+xml"/>
  <Override PartName="/ppt/slides/slide12.xml" ContentType="application/vnd.openxmlformats-officedocument.presentationml.slide+xml"/>
  <Override PartName="/ppt/slides/slide11.xml" ContentType="application/vnd.openxmlformats-officedocument.presentationml.slide+xml"/>
  <Override PartName="/ppt/slides/slide10.xml" ContentType="application/vnd.openxmlformats-officedocument.presentationml.slide+xml"/>
  <Override PartName="/ppt/slides/slide9.xml" ContentType="application/vnd.openxmlformats-officedocument.presentationml.slide+xml"/>
  <Override PartName="/ppt/slides/slide16.xml" ContentType="application/vnd.openxmlformats-officedocument.presentationml.slide+xml"/>
  <Override PartName="/ppt/slides/slide27.xml" ContentType="application/vnd.openxmlformats-officedocument.presentationml.slide+xml"/>
  <Override PartName="/ppt/slides/slide26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8.xml" ContentType="application/vnd.openxmlformats-officedocument.presentationml.slide+xml"/>
  <Override PartName="/ppt/slides/slide7.xml" ContentType="application/vnd.openxmlformats-officedocument.presentationml.slide+xml"/>
  <Override PartName="/ppt/slides/slide6.xml" ContentType="application/vnd.openxmlformats-officedocument.presentationml.slid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7.xml" ContentType="application/vnd.openxmlformats-officedocument.presentationml.slide+xml"/>
  <Override PartName="/ppt/slides/slide4.xml" ContentType="application/vnd.openxmlformats-officedocument.presentationml.slide+xml"/>
  <Override PartName="/ppt/slides/slide3.xml" ContentType="application/vnd.openxmlformats-officedocument.presentationml.slide+xml"/>
  <Override PartName="/ppt/slides/slide5.xml" ContentType="application/vnd.openxmlformats-officedocument.presentationml.slide+xml"/>
  <Override PartName="/ppt/slideMasters/slideMaster1.xml" ContentType="application/vnd.openxmlformats-officedocument.presentationml.slideMaster+xml"/>
  <Override PartName="/ppt/slideLayouts/slideLayout6.xml" ContentType="application/vnd.openxmlformats-officedocument.presentationml.slideLayout+xml"/>
  <Override PartName="/ppt/notesSlides/notesSlide1.xml" ContentType="application/vnd.openxmlformats-officedocument.presentationml.notes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1.xml" ContentType="application/vnd.openxmlformats-officedocument.presentationml.slideLayout+xml"/>
  <Override PartName="/ppt/notesSlides/notesSlide2.xml" ContentType="application/vnd.openxmlformats-officedocument.presentationml.notesSlide+xml"/>
  <Override PartName="/ppt/slideLayouts/slideLayout2.xml" ContentType="application/vnd.openxmlformats-officedocument.presentationml.slideLayout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theme/theme2.xml" ContentType="application/vnd.openxmlformats-officedocument.theme+xml"/>
  <Override PartName="/ppt/handoutMasters/handoutMaster1.xml" ContentType="application/vnd.openxmlformats-officedocument.presentationml.handoutMaster+xml"/>
  <Override PartName="/ppt/theme/themeOverride1.xml" ContentType="application/vnd.openxmlformats-officedocument.themeOverride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tableStyles.xml" ContentType="application/vnd.openxmlformats-officedocument.presentationml.tableStyle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customXml/itemProps3.xml" ContentType="application/vnd.openxmlformats-officedocument.customXmlProperties+xml"/>
  <Override PartName="/customXml/itemProps2.xml" ContentType="application/vnd.openxmlformats-officedocument.customXmlProperties+xml"/>
  <Override PartName="/customXml/itemProps1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9"/>
  </p:notesMasterIdLst>
  <p:handoutMasterIdLst>
    <p:handoutMasterId r:id="rId30"/>
  </p:handoutMasterIdLst>
  <p:sldIdLst>
    <p:sldId id="276" r:id="rId2"/>
    <p:sldId id="277" r:id="rId3"/>
    <p:sldId id="306" r:id="rId4"/>
    <p:sldId id="283" r:id="rId5"/>
    <p:sldId id="294" r:id="rId6"/>
    <p:sldId id="284" r:id="rId7"/>
    <p:sldId id="278" r:id="rId8"/>
    <p:sldId id="279" r:id="rId9"/>
    <p:sldId id="280" r:id="rId10"/>
    <p:sldId id="295" r:id="rId11"/>
    <p:sldId id="281" r:id="rId12"/>
    <p:sldId id="258" r:id="rId13"/>
    <p:sldId id="296" r:id="rId14"/>
    <p:sldId id="287" r:id="rId15"/>
    <p:sldId id="282" r:id="rId16"/>
    <p:sldId id="259" r:id="rId17"/>
    <p:sldId id="261" r:id="rId18"/>
    <p:sldId id="289" r:id="rId19"/>
    <p:sldId id="290" r:id="rId20"/>
    <p:sldId id="300" r:id="rId21"/>
    <p:sldId id="299" r:id="rId22"/>
    <p:sldId id="292" r:id="rId23"/>
    <p:sldId id="288" r:id="rId24"/>
    <p:sldId id="304" r:id="rId25"/>
    <p:sldId id="301" r:id="rId26"/>
    <p:sldId id="302" r:id="rId27"/>
    <p:sldId id="303" r:id="rId28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>
      <p:cViewPr>
        <p:scale>
          <a:sx n="94" d="100"/>
          <a:sy n="94" d="100"/>
        </p:scale>
        <p:origin x="-1284" y="-7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346"/>
    </p:cViewPr>
  </p:sorterViewPr>
  <p:notesViewPr>
    <p:cSldViewPr>
      <p:cViewPr varScale="1">
        <p:scale>
          <a:sx n="66" d="100"/>
          <a:sy n="66" d="100"/>
        </p:scale>
        <p:origin x="-3282" y="-96"/>
      </p:cViewPr>
      <p:guideLst>
        <p:guide orient="horz" pos="2928"/>
        <p:guide pos="2207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38" Type="http://schemas.openxmlformats.org/officeDocument/2006/relationships/customXml" Target="../customXml/item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37" Type="http://schemas.openxmlformats.org/officeDocument/2006/relationships/customXml" Target="../customXml/item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customXml" Target="../customXml/item2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handoutMaster" Target="handoutMasters/handoutMaster1.xml"/><Relationship Id="rId35" Type="http://schemas.openxmlformats.org/officeDocument/2006/relationships/customXml" Target="../customXml/item1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oleObject" Target="../embeddings/oleObject1.bin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plotArea>
      <c:layout>
        <c:manualLayout>
          <c:layoutTarget val="inner"/>
          <c:xMode val="edge"/>
          <c:yMode val="edge"/>
          <c:x val="0.10361264216972878"/>
          <c:y val="7.4548702245552684E-2"/>
          <c:w val="0.87254724409449635"/>
          <c:h val="0.74191652852603951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'Incident Years'!$A$12</c:f>
              <c:strCache>
                <c:ptCount val="1"/>
                <c:pt idx="0">
                  <c:v>CARA</c:v>
                </c:pt>
              </c:strCache>
            </c:strRef>
          </c:tx>
          <c:invertIfNegative val="0"/>
          <c:cat>
            <c:strRef>
              <c:f>'Incident Years'!$B$11:$M$11</c:f>
              <c:strCache>
                <c:ptCount val="12"/>
                <c:pt idx="0">
                  <c:v>1954 or Earlier</c:v>
                </c:pt>
                <c:pt idx="1">
                  <c:v>1955-1959</c:v>
                </c:pt>
                <c:pt idx="2">
                  <c:v>1960-1964</c:v>
                </c:pt>
                <c:pt idx="3">
                  <c:v>1965-1969</c:v>
                </c:pt>
                <c:pt idx="4">
                  <c:v>1970-1974</c:v>
                </c:pt>
                <c:pt idx="5">
                  <c:v>1975-1979</c:v>
                </c:pt>
                <c:pt idx="6">
                  <c:v>1980-1984</c:v>
                </c:pt>
                <c:pt idx="7">
                  <c:v>1985-1989</c:v>
                </c:pt>
                <c:pt idx="8">
                  <c:v>1990-1994</c:v>
                </c:pt>
                <c:pt idx="9">
                  <c:v>1995-1999</c:v>
                </c:pt>
                <c:pt idx="10">
                  <c:v>2000-2002</c:v>
                </c:pt>
                <c:pt idx="11">
                  <c:v>2004-2008</c:v>
                </c:pt>
              </c:strCache>
            </c:strRef>
          </c:cat>
          <c:val>
            <c:numRef>
              <c:f>'Incident Years'!$B$12:$M$12</c:f>
              <c:numCache>
                <c:formatCode>General</c:formatCode>
                <c:ptCount val="12"/>
                <c:pt idx="0">
                  <c:v>282</c:v>
                </c:pt>
                <c:pt idx="1">
                  <c:v>325</c:v>
                </c:pt>
                <c:pt idx="2">
                  <c:v>506</c:v>
                </c:pt>
                <c:pt idx="3">
                  <c:v>609</c:v>
                </c:pt>
                <c:pt idx="4">
                  <c:v>679</c:v>
                </c:pt>
                <c:pt idx="5">
                  <c:v>585</c:v>
                </c:pt>
                <c:pt idx="6">
                  <c:v>403</c:v>
                </c:pt>
                <c:pt idx="7">
                  <c:v>189</c:v>
                </c:pt>
                <c:pt idx="8">
                  <c:v>87</c:v>
                </c:pt>
                <c:pt idx="9">
                  <c:v>64</c:v>
                </c:pt>
                <c:pt idx="10">
                  <c:v>46</c:v>
                </c:pt>
                <c:pt idx="11">
                  <c:v>60</c:v>
                </c:pt>
              </c:numCache>
            </c:numRef>
          </c:val>
        </c:ser>
        <c:ser>
          <c:idx val="1"/>
          <c:order val="1"/>
          <c:tx>
            <c:strRef>
              <c:f>'Incident Years'!$A$13</c:f>
              <c:strCache>
                <c:ptCount val="1"/>
                <c:pt idx="0">
                  <c:v>JJC</c:v>
                </c:pt>
              </c:strCache>
            </c:strRef>
          </c:tx>
          <c:invertIfNegative val="0"/>
          <c:cat>
            <c:strRef>
              <c:f>'Incident Years'!$B$11:$M$11</c:f>
              <c:strCache>
                <c:ptCount val="12"/>
                <c:pt idx="0">
                  <c:v>1954 or Earlier</c:v>
                </c:pt>
                <c:pt idx="1">
                  <c:v>1955-1959</c:v>
                </c:pt>
                <c:pt idx="2">
                  <c:v>1960-1964</c:v>
                </c:pt>
                <c:pt idx="3">
                  <c:v>1965-1969</c:v>
                </c:pt>
                <c:pt idx="4">
                  <c:v>1970-1974</c:v>
                </c:pt>
                <c:pt idx="5">
                  <c:v>1975-1979</c:v>
                </c:pt>
                <c:pt idx="6">
                  <c:v>1980-1984</c:v>
                </c:pt>
                <c:pt idx="7">
                  <c:v>1985-1989</c:v>
                </c:pt>
                <c:pt idx="8">
                  <c:v>1990-1994</c:v>
                </c:pt>
                <c:pt idx="9">
                  <c:v>1995-1999</c:v>
                </c:pt>
                <c:pt idx="10">
                  <c:v>2000-2002</c:v>
                </c:pt>
                <c:pt idx="11">
                  <c:v>2004-2008</c:v>
                </c:pt>
              </c:strCache>
            </c:strRef>
          </c:cat>
          <c:val>
            <c:numRef>
              <c:f>'Incident Years'!$B$13:$M$13</c:f>
              <c:numCache>
                <c:formatCode>General</c:formatCode>
                <c:ptCount val="12"/>
                <c:pt idx="0">
                  <c:v>325</c:v>
                </c:pt>
                <c:pt idx="1">
                  <c:v>615</c:v>
                </c:pt>
                <c:pt idx="2">
                  <c:v>1130</c:v>
                </c:pt>
                <c:pt idx="3">
                  <c:v>1405</c:v>
                </c:pt>
                <c:pt idx="4">
                  <c:v>1691</c:v>
                </c:pt>
                <c:pt idx="5">
                  <c:v>1757</c:v>
                </c:pt>
                <c:pt idx="6">
                  <c:v>1407</c:v>
                </c:pt>
                <c:pt idx="7">
                  <c:v>786</c:v>
                </c:pt>
                <c:pt idx="8">
                  <c:v>331</c:v>
                </c:pt>
                <c:pt idx="9">
                  <c:v>189</c:v>
                </c:pt>
                <c:pt idx="10">
                  <c:v>87</c:v>
                </c:pt>
                <c:pt idx="11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axId val="167342464"/>
        <c:axId val="167344000"/>
      </c:barChart>
      <c:catAx>
        <c:axId val="167342464"/>
        <c:scaling>
          <c:orientation val="minMax"/>
        </c:scaling>
        <c:delete val="0"/>
        <c:axPos val="b"/>
        <c:majorTickMark val="out"/>
        <c:minorTickMark val="none"/>
        <c:tickLblPos val="nextTo"/>
        <c:txPr>
          <a:bodyPr/>
          <a:lstStyle/>
          <a:p>
            <a:pPr>
              <a:defRPr sz="800" b="1" i="0" baseline="0"/>
            </a:pPr>
            <a:endParaRPr lang="en-US"/>
          </a:p>
        </c:txPr>
        <c:crossAx val="167344000"/>
        <c:crosses val="autoZero"/>
        <c:auto val="1"/>
        <c:lblAlgn val="ctr"/>
        <c:lblOffset val="100"/>
        <c:noMultiLvlLbl val="0"/>
      </c:catAx>
      <c:valAx>
        <c:axId val="16734400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67342464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800" b="1" i="0" baseline="0"/>
            </a:pPr>
            <a:endParaRPr lang="en-US"/>
          </a:p>
        </c:txPr>
      </c:legendEntry>
      <c:legendEntry>
        <c:idx val="1"/>
        <c:txPr>
          <a:bodyPr/>
          <a:lstStyle/>
          <a:p>
            <a:pPr>
              <a:defRPr sz="1800" b="1" i="0" baseline="0"/>
            </a:pPr>
            <a:endParaRPr lang="en-US"/>
          </a:p>
        </c:txPr>
      </c:legendEntry>
      <c:layout>
        <c:manualLayout>
          <c:xMode val="edge"/>
          <c:yMode val="edge"/>
          <c:x val="0.72919890448476554"/>
          <c:y val="7.7658417697787779E-2"/>
          <c:w val="0.21098908900049518"/>
          <c:h val="0.25067017203136982"/>
        </c:manualLayout>
      </c:layout>
      <c:overlay val="0"/>
      <c:spPr>
        <a:solidFill>
          <a:schemeClr val="bg1"/>
        </a:solidFill>
        <a:ln>
          <a:solidFill>
            <a:schemeClr val="tx2"/>
          </a:solidFill>
        </a:ln>
      </c:spPr>
      <c:txPr>
        <a:bodyPr/>
        <a:lstStyle/>
        <a:p>
          <a:pPr>
            <a:defRPr sz="1400" baseline="0"/>
          </a:pPr>
          <a:endParaRPr lang="en-US"/>
        </a:p>
      </c:txPr>
    </c:legend>
    <c:plotVisOnly val="1"/>
    <c:dispBlanksAs val="gap"/>
    <c:showDLblsOverMax val="0"/>
  </c:chart>
  <c:externalData r:id="rId2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9" y="0"/>
            <a:ext cx="3037840" cy="464820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>
              <a:defRPr sz="1200"/>
            </a:lvl1pPr>
          </a:lstStyle>
          <a:p>
            <a:fld id="{8190218E-B924-4452-913B-83C99E26524E}" type="datetimeFigureOut">
              <a:rPr lang="en-US" smtClean="0"/>
              <a:t>1/25/2013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8"/>
            <a:ext cx="3037840" cy="464820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9" y="8829968"/>
            <a:ext cx="3037840" cy="464820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r">
              <a:defRPr sz="1200"/>
            </a:lvl1pPr>
          </a:lstStyle>
          <a:p>
            <a:fld id="{231BD65F-429A-489D-9FE7-8076F57E64D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8162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9" y="0"/>
            <a:ext cx="3037840" cy="465138"/>
          </a:xfrm>
          <a:prstGeom prst="rect">
            <a:avLst/>
          </a:prstGeom>
        </p:spPr>
        <p:txBody>
          <a:bodyPr vert="horz" lIns="92053" tIns="46026" rIns="92053" bIns="46026" rtlCol="0"/>
          <a:lstStyle>
            <a:lvl1pPr algn="r">
              <a:defRPr sz="1200"/>
            </a:lvl1pPr>
          </a:lstStyle>
          <a:p>
            <a:fld id="{6B56FC3F-F877-46A6-AEEA-22EA2999FFE7}" type="datetimeFigureOut">
              <a:rPr lang="en-US" smtClean="0"/>
              <a:t>1/25/2013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053" tIns="46026" rIns="92053" bIns="46026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6426"/>
            <a:ext cx="5608320" cy="4183063"/>
          </a:xfrm>
          <a:prstGeom prst="rect">
            <a:avLst/>
          </a:prstGeom>
        </p:spPr>
        <p:txBody>
          <a:bodyPr vert="horz" lIns="92053" tIns="46026" rIns="92053" bIns="46026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676"/>
            <a:ext cx="3037840" cy="465138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9" y="8829676"/>
            <a:ext cx="3037840" cy="465138"/>
          </a:xfrm>
          <a:prstGeom prst="rect">
            <a:avLst/>
          </a:prstGeom>
        </p:spPr>
        <p:txBody>
          <a:bodyPr vert="horz" lIns="92053" tIns="46026" rIns="92053" bIns="46026" rtlCol="0" anchor="b"/>
          <a:lstStyle>
            <a:lvl1pPr algn="r">
              <a:defRPr sz="1200"/>
            </a:lvl1pPr>
          </a:lstStyle>
          <a:p>
            <a:fld id="{17BA2DE3-42B7-47A6-98E2-847A31E021C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13145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A2DE3-42B7-47A6-98E2-847A31E021CE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43019855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7BA2DE3-42B7-47A6-98E2-847A31E021CE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85644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D33DB4-7787-4659-AB73-99B6CB2BB6A3}" type="datetime1">
              <a:rPr lang="en-US" smtClean="0"/>
              <a:t>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EB8E-0F4F-491C-9BEA-E7F2FC979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35690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0ECD6-8279-4973-B142-59520F864FBE}" type="datetime1">
              <a:rPr lang="en-US" smtClean="0"/>
              <a:t>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EB8E-0F4F-491C-9BEA-E7F2FC979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7145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1CC71B8-0EFC-4336-B44F-EC1BC23EBB8C}" type="datetime1">
              <a:rPr lang="en-US" smtClean="0"/>
              <a:t>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EB8E-0F4F-491C-9BEA-E7F2FC979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4747530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A864AD-B5C8-4984-8A1E-6E23770C5050}" type="datetime1">
              <a:rPr lang="en-US" smtClean="0"/>
              <a:t>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EB8E-0F4F-491C-9BEA-E7F2FC979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092122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75112B3-A471-49E3-803B-9A43E79D8ED0}" type="datetime1">
              <a:rPr lang="en-US" smtClean="0"/>
              <a:t>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EB8E-0F4F-491C-9BEA-E7F2FC979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13725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F4591-B45F-438F-964E-0847BD340C04}" type="datetime1">
              <a:rPr lang="en-US" smtClean="0"/>
              <a:t>1/25/2013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EB8E-0F4F-491C-9BEA-E7F2FC979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9125843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A579D9-A14B-477C-9225-95E781C39FD7}" type="datetime1">
              <a:rPr lang="en-US" smtClean="0"/>
              <a:t>1/25/2013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EB8E-0F4F-491C-9BEA-E7F2FC979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9730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82917D-669A-4ED8-AAEA-01F8C568A0BD}" type="datetime1">
              <a:rPr lang="en-US" smtClean="0"/>
              <a:t>1/25/2013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EB8E-0F4F-491C-9BEA-E7F2FC979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445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AEDEEF-7EC1-4922-99C3-EC901D73B1DA}" type="datetime1">
              <a:rPr lang="en-US" smtClean="0"/>
              <a:t>1/25/2013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EB8E-0F4F-491C-9BEA-E7F2FC979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05389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BFEFC8-562C-4DDA-BB47-81F48C23D9E1}" type="datetime1">
              <a:rPr lang="en-US" smtClean="0"/>
              <a:t>1/25/2013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EB8E-0F4F-491C-9BEA-E7F2FC979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80840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2CDD343-6998-4406-ACF9-2519937FCB93}" type="datetime1">
              <a:rPr lang="en-US" smtClean="0"/>
              <a:t>1/25/2013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B37EB8E-0F4F-491C-9BEA-E7F2FC979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5880001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D934BBC-9982-414D-AF5D-6562C2F649E1}" type="datetime1">
              <a:rPr lang="en-US" smtClean="0"/>
              <a:t>1/25/2013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B37EB8E-0F4F-491C-9BEA-E7F2FC979D2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224735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hyperlink" Target="http://www.usccb.org/issues-and-action/child-and-youth-protection/charter.cfm" TargetMode="Externa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143000"/>
            <a:ext cx="8229600" cy="4525963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4400" dirty="0" smtClean="0"/>
              <a:t>Module A – Background and Responses to Sexual Abuse</a:t>
            </a:r>
          </a:p>
          <a:p>
            <a:pPr marL="0" indent="0" algn="ctr">
              <a:buNone/>
            </a:pPr>
            <a:endParaRPr lang="en-US" sz="2000" dirty="0" smtClean="0"/>
          </a:p>
          <a:p>
            <a:pPr marL="0" indent="0" algn="ctr">
              <a:buNone/>
            </a:pPr>
            <a:r>
              <a:rPr lang="en-US" sz="4000" dirty="0" smtClean="0"/>
              <a:t>Primarily for Seminaries and Also Parts for Parishes and Dioceses</a:t>
            </a:r>
          </a:p>
          <a:p>
            <a:pPr marL="0" indent="0" algn="ctr">
              <a:buNone/>
            </a:pPr>
            <a:endParaRPr lang="en-US" sz="5400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A-</a:t>
            </a:r>
            <a:fld id="{DB37EB8E-0F4F-491C-9BEA-E7F2FC979D23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1</a:t>
            </a:fld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459474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81001"/>
            <a:ext cx="8229600" cy="8382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National Patterns of Social Change</a:t>
            </a:r>
            <a:endParaRPr lang="en-US" sz="40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4148" y="1371600"/>
            <a:ext cx="8479972" cy="838200"/>
          </a:xfrm>
          <a:ln w="28575">
            <a:noFill/>
          </a:ln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2600" dirty="0"/>
              <a:t>During the period under study, the </a:t>
            </a:r>
            <a:r>
              <a:rPr lang="en-US" sz="2600" dirty="0" smtClean="0"/>
              <a:t>U. S. </a:t>
            </a:r>
            <a:r>
              <a:rPr lang="en-US" sz="2600" dirty="0"/>
              <a:t>experienced significant and widespread social change that encompassed</a:t>
            </a:r>
            <a:r>
              <a:rPr lang="en-US" sz="2600" dirty="0" smtClean="0"/>
              <a:t>:</a:t>
            </a:r>
            <a:endParaRPr lang="en-US" sz="26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A-</a:t>
            </a:r>
            <a:fld id="{DB37EB8E-0F4F-491C-9BEA-E7F2FC979D23}" type="slidenum">
              <a:rPr lang="en-US" sz="1600" b="1" smtClean="0"/>
              <a:t>10</a:t>
            </a:fld>
            <a:endParaRPr lang="en-US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2390057"/>
            <a:ext cx="4191000" cy="3908762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Steady </a:t>
            </a:r>
            <a:r>
              <a:rPr lang="en-US" sz="2400" b="1" dirty="0">
                <a:solidFill>
                  <a:prstClr val="black"/>
                </a:solidFill>
              </a:rPr>
              <a:t>increases</a:t>
            </a:r>
            <a:r>
              <a:rPr lang="en-US" sz="2400" dirty="0">
                <a:solidFill>
                  <a:srgbClr val="C0504D"/>
                </a:solidFill>
              </a:rPr>
              <a:t> </a:t>
            </a:r>
            <a:r>
              <a:rPr lang="en-US" sz="2400" dirty="0">
                <a:solidFill>
                  <a:prstClr val="black"/>
                </a:solidFill>
              </a:rPr>
              <a:t>in attitudes </a:t>
            </a:r>
            <a:r>
              <a:rPr lang="en-US" sz="2400" dirty="0" smtClean="0">
                <a:solidFill>
                  <a:prstClr val="black"/>
                </a:solidFill>
              </a:rPr>
              <a:t>and behaviors </a:t>
            </a:r>
            <a:r>
              <a:rPr lang="en-US" sz="2400" dirty="0">
                <a:solidFill>
                  <a:prstClr val="black"/>
                </a:solidFill>
              </a:rPr>
              <a:t>associated with </a:t>
            </a:r>
            <a:r>
              <a:rPr lang="en-US" sz="2400" b="1" dirty="0">
                <a:solidFill>
                  <a:prstClr val="black"/>
                </a:solidFill>
              </a:rPr>
              <a:t>increased individualism </a:t>
            </a:r>
            <a:r>
              <a:rPr lang="en-US" sz="2400" dirty="0" smtClean="0">
                <a:solidFill>
                  <a:prstClr val="black"/>
                </a:solidFill>
              </a:rPr>
              <a:t>between </a:t>
            </a:r>
            <a:r>
              <a:rPr lang="en-US" sz="2400" dirty="0">
                <a:solidFill>
                  <a:prstClr val="black"/>
                </a:solidFill>
              </a:rPr>
              <a:t>the 1960s and the 1980s </a:t>
            </a:r>
            <a:r>
              <a:rPr lang="en-US" sz="2400" dirty="0" smtClean="0">
                <a:solidFill>
                  <a:prstClr val="black"/>
                </a:solidFill>
              </a:rPr>
              <a:t>– </a:t>
            </a:r>
            <a:r>
              <a:rPr lang="en-US" sz="2400" dirty="0">
                <a:solidFill>
                  <a:prstClr val="black"/>
                </a:solidFill>
              </a:rPr>
              <a:t>resulting in positive increases on </a:t>
            </a:r>
            <a:r>
              <a:rPr lang="en-US" sz="2400" dirty="0" smtClean="0">
                <a:solidFill>
                  <a:prstClr val="black"/>
                </a:solidFill>
              </a:rPr>
              <a:t>creativity and </a:t>
            </a:r>
            <a:r>
              <a:rPr lang="en-US" sz="2400" dirty="0">
                <a:solidFill>
                  <a:prstClr val="black"/>
                </a:solidFill>
              </a:rPr>
              <a:t>productivity, and negative results associated with </a:t>
            </a:r>
            <a:r>
              <a:rPr lang="en-US" sz="2400" dirty="0" smtClean="0">
                <a:solidFill>
                  <a:prstClr val="black"/>
                </a:solidFill>
              </a:rPr>
              <a:t>permissiveness, deviance, and </a:t>
            </a:r>
            <a:r>
              <a:rPr lang="en-US" sz="2400" dirty="0">
                <a:solidFill>
                  <a:prstClr val="black"/>
                </a:solidFill>
              </a:rPr>
              <a:t>harm to others</a:t>
            </a:r>
          </a:p>
          <a:p>
            <a:endParaRPr lang="en-US" sz="800" dirty="0"/>
          </a:p>
        </p:txBody>
      </p:sp>
      <p:sp>
        <p:nvSpPr>
          <p:cNvPr id="6" name="TextBox 5"/>
          <p:cNvSpPr txBox="1"/>
          <p:nvPr/>
        </p:nvSpPr>
        <p:spPr>
          <a:xfrm>
            <a:off x="4953000" y="2382048"/>
            <a:ext cx="3831772" cy="3896451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lvl="1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prstClr val="black"/>
                </a:solidFill>
              </a:rPr>
              <a:t>A </a:t>
            </a:r>
            <a:r>
              <a:rPr lang="en-US" sz="2400" dirty="0">
                <a:solidFill>
                  <a:prstClr val="black"/>
                </a:solidFill>
              </a:rPr>
              <a:t>sharp reaction in the 1980s and 1990s to increases in crime and an </a:t>
            </a:r>
            <a:r>
              <a:rPr lang="en-US" sz="2400" b="1" dirty="0">
                <a:solidFill>
                  <a:prstClr val="black"/>
                </a:solidFill>
              </a:rPr>
              <a:t>increased understanding of the harms </a:t>
            </a:r>
            <a:r>
              <a:rPr lang="en-US" sz="2400" dirty="0">
                <a:solidFill>
                  <a:prstClr val="black"/>
                </a:solidFill>
              </a:rPr>
              <a:t>of teenage parenthood, domestic violence, and abuse of children, followed by decreases in these </a:t>
            </a:r>
            <a:r>
              <a:rPr lang="en-US" sz="2400" dirty="0" smtClean="0">
                <a:solidFill>
                  <a:prstClr val="black"/>
                </a:solidFill>
              </a:rPr>
              <a:t>behaviors</a:t>
            </a:r>
            <a:endParaRPr lang="en-US" sz="800" dirty="0">
              <a:solidFill>
                <a:prstClr val="black"/>
              </a:solidFill>
            </a:endParaRPr>
          </a:p>
          <a:p>
            <a:pPr marL="0" lvl="1">
              <a:spcBef>
                <a:spcPct val="20000"/>
              </a:spcBef>
            </a:pPr>
            <a:endParaRPr lang="en-US" sz="600" dirty="0" smtClean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48707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1317171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40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Distribution of Abuse – Incidence</a:t>
            </a:r>
            <a:r>
              <a:rPr lang="en-US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/>
            </a:r>
            <a:br>
              <a:rPr lang="en-US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</a:br>
            <a:r>
              <a:rPr lang="en-US" sz="27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(Count of abuse incidents, JJC &amp; CARA, 1950-2002, 2004-2008)</a:t>
            </a:r>
            <a:endParaRPr lang="en-US" sz="27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graphicFrame>
        <p:nvGraphicFramePr>
          <p:cNvPr id="4" name="Content Placeholder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759436356"/>
              </p:ext>
            </p:extLst>
          </p:nvPr>
        </p:nvGraphicFramePr>
        <p:xfrm>
          <a:off x="-5080" y="1752600"/>
          <a:ext cx="8763000" cy="48006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A-</a:t>
            </a:r>
            <a:fld id="{DB37EB8E-0F4F-491C-9BEA-E7F2FC979D23}" type="slidenum">
              <a:rPr lang="en-US" sz="1600" b="1" smtClean="0"/>
              <a:t>11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8439190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600" b="1" dirty="0" smtClean="0"/>
              <a:t>Priests Who Have Allegations</a:t>
            </a:r>
            <a:br>
              <a:rPr lang="en-US" sz="3600" b="1" dirty="0" smtClean="0"/>
            </a:br>
            <a:r>
              <a:rPr lang="en-US" sz="3600" b="1" dirty="0" smtClean="0"/>
              <a:t>of Sexual Abuse </a:t>
            </a:r>
            <a:r>
              <a:rPr lang="en-US" sz="3600" b="1" dirty="0"/>
              <a:t>a</a:t>
            </a:r>
            <a:r>
              <a:rPr lang="en-US" sz="3600" b="1" dirty="0" smtClean="0"/>
              <a:t>gainst Them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572000"/>
          </a:xfrm>
        </p:spPr>
        <p:txBody>
          <a:bodyPr>
            <a:normAutofit/>
          </a:bodyPr>
          <a:lstStyle/>
          <a:p>
            <a:pPr marL="457200" lvl="0" indent="-457200"/>
            <a:r>
              <a:rPr lang="en-US" b="1" dirty="0"/>
              <a:t>T</a:t>
            </a:r>
            <a:r>
              <a:rPr lang="en-US" b="1" dirty="0" smtClean="0"/>
              <a:t>he </a:t>
            </a:r>
            <a:r>
              <a:rPr lang="en-US" b="1" dirty="0"/>
              <a:t>majority of priests with allegations of abuse</a:t>
            </a:r>
            <a:r>
              <a:rPr lang="en-US" dirty="0"/>
              <a:t> from 1950-2002 </a:t>
            </a:r>
            <a:r>
              <a:rPr lang="en-US" b="1" dirty="0"/>
              <a:t>were ordained between the 1950s and </a:t>
            </a:r>
            <a:r>
              <a:rPr lang="en-US" b="1" dirty="0" smtClean="0"/>
              <a:t>1970s</a:t>
            </a:r>
          </a:p>
          <a:p>
            <a:pPr marL="457200" lvl="0" indent="-457200"/>
            <a:r>
              <a:rPr lang="en-US" dirty="0" smtClean="0"/>
              <a:t>The </a:t>
            </a:r>
            <a:r>
              <a:rPr lang="en-US" dirty="0"/>
              <a:t>majority of </a:t>
            </a:r>
            <a:r>
              <a:rPr lang="en-US" dirty="0" smtClean="0"/>
              <a:t>those </a:t>
            </a:r>
            <a:r>
              <a:rPr lang="en-US" dirty="0"/>
              <a:t>with allegations </a:t>
            </a:r>
            <a:r>
              <a:rPr lang="en-US" dirty="0" smtClean="0"/>
              <a:t>against them are </a:t>
            </a:r>
            <a:r>
              <a:rPr lang="en-US" b="1" dirty="0" smtClean="0"/>
              <a:t>diocesan</a:t>
            </a:r>
            <a:r>
              <a:rPr lang="en-US" dirty="0" smtClean="0"/>
              <a:t> </a:t>
            </a:r>
            <a:r>
              <a:rPr lang="en-US" b="1" dirty="0" smtClean="0"/>
              <a:t>priests</a:t>
            </a:r>
          </a:p>
          <a:p>
            <a:pPr marL="457200" lvl="0" indent="-457200"/>
            <a:r>
              <a:rPr lang="en-US" b="1" dirty="0" smtClean="0"/>
              <a:t>Religious </a:t>
            </a:r>
            <a:r>
              <a:rPr lang="en-US" b="1" dirty="0"/>
              <a:t>priests have slightly more than half as many </a:t>
            </a:r>
            <a:r>
              <a:rPr lang="en-US" b="1" dirty="0" smtClean="0"/>
              <a:t>allegations</a:t>
            </a:r>
            <a:r>
              <a:rPr lang="en-US" dirty="0" smtClean="0"/>
              <a:t>; fewer </a:t>
            </a:r>
            <a:r>
              <a:rPr lang="en-US" dirty="0"/>
              <a:t>religious have multiple allegations or “severe” </a:t>
            </a:r>
            <a:r>
              <a:rPr lang="en-US" dirty="0" smtClean="0"/>
              <a:t>offenses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A-</a:t>
            </a:r>
            <a:fld id="{DB37EB8E-0F4F-491C-9BEA-E7F2FC979D23}" type="slidenum">
              <a:rPr lang="en-US" sz="1600" b="1" smtClean="0"/>
              <a:t>12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48874948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630" y="228600"/>
            <a:ext cx="8229600" cy="7620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600" b="1" dirty="0" smtClean="0"/>
              <a:t>Decline in Incidence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8630" y="1066800"/>
            <a:ext cx="8229600" cy="1752600"/>
          </a:xfrm>
          <a:ln>
            <a:noFill/>
          </a:ln>
        </p:spPr>
        <p:txBody>
          <a:bodyPr>
            <a:noAutofit/>
          </a:bodyPr>
          <a:lstStyle/>
          <a:p>
            <a:pPr marL="0" lvl="0" indent="0">
              <a:buNone/>
            </a:pPr>
            <a:r>
              <a:rPr lang="en-US" sz="2800" dirty="0"/>
              <a:t>The peak numbers </a:t>
            </a:r>
            <a:r>
              <a:rPr lang="en-US" sz="2800" dirty="0" smtClean="0"/>
              <a:t>of abuse cases precede </a:t>
            </a:r>
            <a:r>
              <a:rPr lang="en-US" sz="2800" dirty="0"/>
              <a:t>the </a:t>
            </a:r>
            <a:r>
              <a:rPr lang="en-US" sz="2800" dirty="0" err="1"/>
              <a:t>Gauthe</a:t>
            </a:r>
            <a:r>
              <a:rPr lang="en-US" sz="2800" dirty="0"/>
              <a:t> scandal and actions by the Church; </a:t>
            </a:r>
            <a:r>
              <a:rPr lang="en-US" sz="2800" dirty="0" smtClean="0"/>
              <a:t>they match </a:t>
            </a:r>
            <a:r>
              <a:rPr lang="en-US" sz="2800" dirty="0"/>
              <a:t>other indications of social stress on those in Catholic ministry, </a:t>
            </a:r>
            <a:r>
              <a:rPr lang="en-US" sz="2800" dirty="0" smtClean="0"/>
              <a:t>e.g., many resignations took place</a:t>
            </a:r>
            <a:endParaRPr lang="en-US" sz="28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979920" y="6293803"/>
            <a:ext cx="2133600" cy="365125"/>
          </a:xfrm>
        </p:spPr>
        <p:txBody>
          <a:bodyPr/>
          <a:lstStyle/>
          <a:p>
            <a:r>
              <a:rPr lang="en-US" sz="1600" b="1" dirty="0" smtClean="0">
                <a:solidFill>
                  <a:prstClr val="black">
                    <a:tint val="75000"/>
                  </a:prstClr>
                </a:solidFill>
              </a:rPr>
              <a:t>A-</a:t>
            </a:r>
            <a:fld id="{DB37EB8E-0F4F-491C-9BEA-E7F2FC979D23}" type="slidenum">
              <a:rPr lang="en-US" sz="1600" b="1" smtClean="0">
                <a:solidFill>
                  <a:prstClr val="black">
                    <a:tint val="75000"/>
                  </a:prstClr>
                </a:solidFill>
              </a:rPr>
              <a:pPr/>
              <a:t>13</a:t>
            </a:fld>
            <a:endParaRPr lang="en-US" sz="1600" b="1" dirty="0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370659" y="3048000"/>
            <a:ext cx="4191000" cy="1877437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700" dirty="0" smtClean="0">
                <a:solidFill>
                  <a:prstClr val="black"/>
                </a:solidFill>
              </a:rPr>
              <a:t>The 1970s is the decade of greatest incidence and also the decade of universal statutory change</a:t>
            </a:r>
          </a:p>
          <a:p>
            <a:endParaRPr lang="en-US" sz="800" dirty="0"/>
          </a:p>
        </p:txBody>
      </p:sp>
      <p:sp>
        <p:nvSpPr>
          <p:cNvPr id="7" name="TextBox 6"/>
          <p:cNvSpPr txBox="1"/>
          <p:nvPr/>
        </p:nvSpPr>
        <p:spPr>
          <a:xfrm>
            <a:off x="4724399" y="3048000"/>
            <a:ext cx="4093029" cy="1877437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marL="342900" lvl="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700" dirty="0" smtClean="0">
                <a:solidFill>
                  <a:prstClr val="black"/>
                </a:solidFill>
              </a:rPr>
              <a:t>After </a:t>
            </a:r>
            <a:r>
              <a:rPr lang="en-US" sz="2700" dirty="0">
                <a:solidFill>
                  <a:prstClr val="black"/>
                </a:solidFill>
              </a:rPr>
              <a:t>1985, publicity and church action </a:t>
            </a:r>
            <a:r>
              <a:rPr lang="en-US" sz="2700" dirty="0" smtClean="0">
                <a:solidFill>
                  <a:prstClr val="black"/>
                </a:solidFill>
              </a:rPr>
              <a:t>increased awareness and </a:t>
            </a:r>
            <a:r>
              <a:rPr lang="en-US" sz="2700" dirty="0">
                <a:solidFill>
                  <a:prstClr val="black"/>
                </a:solidFill>
              </a:rPr>
              <a:t>numbers </a:t>
            </a:r>
            <a:r>
              <a:rPr lang="en-US" sz="2700" dirty="0" smtClean="0">
                <a:solidFill>
                  <a:prstClr val="black"/>
                </a:solidFill>
              </a:rPr>
              <a:t>decline </a:t>
            </a:r>
            <a:r>
              <a:rPr lang="en-US" sz="2700" dirty="0">
                <a:solidFill>
                  <a:prstClr val="black"/>
                </a:solidFill>
              </a:rPr>
              <a:t>rapidly</a:t>
            </a:r>
          </a:p>
          <a:p>
            <a:endParaRPr lang="en-US" sz="800" dirty="0"/>
          </a:p>
        </p:txBody>
      </p:sp>
      <p:sp>
        <p:nvSpPr>
          <p:cNvPr id="8" name="TextBox 7"/>
          <p:cNvSpPr txBox="1"/>
          <p:nvPr/>
        </p:nvSpPr>
        <p:spPr>
          <a:xfrm>
            <a:off x="849630" y="5181600"/>
            <a:ext cx="7467600" cy="1477328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1905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pPr lvl="0">
              <a:spcBef>
                <a:spcPct val="20000"/>
              </a:spcBef>
            </a:pPr>
            <a:r>
              <a:rPr lang="en-US" sz="3000" i="1" dirty="0" smtClean="0">
                <a:solidFill>
                  <a:prstClr val="black"/>
                </a:solidFill>
              </a:rPr>
              <a:t>The influence </a:t>
            </a:r>
            <a:r>
              <a:rPr lang="en-US" sz="3000" i="1" dirty="0">
                <a:solidFill>
                  <a:prstClr val="black"/>
                </a:solidFill>
              </a:rPr>
              <a:t>of statutory change is difficult to disaggregate from social forces and growing </a:t>
            </a:r>
            <a:r>
              <a:rPr lang="en-US" sz="3000" i="1" dirty="0" smtClean="0">
                <a:solidFill>
                  <a:prstClr val="black"/>
                </a:solidFill>
              </a:rPr>
              <a:t>public </a:t>
            </a:r>
            <a:r>
              <a:rPr lang="en-US" sz="3000" i="1" dirty="0">
                <a:solidFill>
                  <a:prstClr val="black"/>
                </a:solidFill>
              </a:rPr>
              <a:t>understanding of domestic </a:t>
            </a:r>
            <a:r>
              <a:rPr lang="en-US" sz="3000" i="1" dirty="0" smtClean="0">
                <a:solidFill>
                  <a:prstClr val="black"/>
                </a:solidFill>
              </a:rPr>
              <a:t>abuse.</a:t>
            </a:r>
            <a:endParaRPr lang="en-US" sz="3000" i="1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686599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600" b="1" dirty="0" smtClean="0"/>
              <a:t>Mainstream Seminary Formation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371600"/>
            <a:ext cx="3962400" cy="4754563"/>
          </a:xfr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Autofit/>
          </a:bodyPr>
          <a:lstStyle/>
          <a:p>
            <a:pPr marL="0" lvl="0" indent="0" algn="ctr">
              <a:buNone/>
            </a:pPr>
            <a:r>
              <a:rPr lang="en-US" sz="2400" b="1" dirty="0" smtClean="0"/>
              <a:t>Major Seminary Education</a:t>
            </a:r>
          </a:p>
          <a:p>
            <a:pPr lvl="0"/>
            <a:r>
              <a:rPr lang="en-US" sz="2400" dirty="0" smtClean="0"/>
              <a:t>Diocesan </a:t>
            </a:r>
            <a:r>
              <a:rPr lang="en-US" sz="2400" dirty="0"/>
              <a:t>priests who would later abuse were </a:t>
            </a:r>
            <a:r>
              <a:rPr lang="en-US" sz="2400" dirty="0" smtClean="0"/>
              <a:t>trained predominantly in </a:t>
            </a:r>
            <a:r>
              <a:rPr lang="en-US" sz="2400" dirty="0"/>
              <a:t>major U.S. theological </a:t>
            </a:r>
            <a:r>
              <a:rPr lang="en-US" sz="2400" dirty="0" smtClean="0"/>
              <a:t>seminaries</a:t>
            </a:r>
            <a:endParaRPr lang="en-US" sz="2400" dirty="0"/>
          </a:p>
          <a:p>
            <a:pPr lvl="0"/>
            <a:r>
              <a:rPr lang="en-US" sz="2400" dirty="0"/>
              <a:t>Almost all major seminaries graduated priests who would later abuse </a:t>
            </a:r>
            <a:r>
              <a:rPr lang="en-US" sz="2400" dirty="0" smtClean="0"/>
              <a:t>minors, but the numbers varied significantly from one seminary to another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4038600" cy="4754563"/>
          </a:xfrm>
          <a:ln w="28575"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>
            <a:normAutofit fontScale="92500" lnSpcReduction="10000"/>
          </a:bodyPr>
          <a:lstStyle/>
          <a:p>
            <a:pPr marL="0" lvl="0" indent="0" algn="ctr">
              <a:buNone/>
            </a:pPr>
            <a:r>
              <a:rPr lang="en-US" sz="2600" b="1" dirty="0" smtClean="0">
                <a:solidFill>
                  <a:prstClr val="black"/>
                </a:solidFill>
              </a:rPr>
              <a:t>Minor Seminaries</a:t>
            </a:r>
          </a:p>
          <a:p>
            <a:pPr lvl="0"/>
            <a:r>
              <a:rPr lang="en-US" sz="2600" dirty="0" smtClean="0">
                <a:solidFill>
                  <a:prstClr val="black"/>
                </a:solidFill>
              </a:rPr>
              <a:t>Priests </a:t>
            </a:r>
            <a:r>
              <a:rPr lang="en-US" sz="2600" dirty="0">
                <a:solidFill>
                  <a:prstClr val="black"/>
                </a:solidFill>
              </a:rPr>
              <a:t>who began in minor seminary are not more likely to later </a:t>
            </a:r>
            <a:r>
              <a:rPr lang="en-US" sz="2600" dirty="0" smtClean="0">
                <a:solidFill>
                  <a:prstClr val="black"/>
                </a:solidFill>
              </a:rPr>
              <a:t>abuse</a:t>
            </a:r>
          </a:p>
          <a:p>
            <a:pPr marL="0" lvl="0" indent="0">
              <a:buNone/>
            </a:pPr>
            <a:endParaRPr lang="en-US" sz="900" dirty="0" smtClean="0">
              <a:solidFill>
                <a:prstClr val="black"/>
              </a:solidFill>
            </a:endParaRPr>
          </a:p>
          <a:p>
            <a:pPr marL="0" lvl="0" indent="0" algn="ctr">
              <a:buNone/>
            </a:pPr>
            <a:r>
              <a:rPr lang="en-US" sz="2600" b="1" dirty="0" smtClean="0">
                <a:solidFill>
                  <a:prstClr val="black"/>
                </a:solidFill>
              </a:rPr>
              <a:t>Seminary Program Changes</a:t>
            </a:r>
            <a:endParaRPr lang="en-US" sz="2600" b="1" dirty="0">
              <a:solidFill>
                <a:prstClr val="black"/>
              </a:solidFill>
            </a:endParaRPr>
          </a:p>
          <a:p>
            <a:pPr lvl="0"/>
            <a:r>
              <a:rPr lang="en-US" sz="2600" dirty="0">
                <a:solidFill>
                  <a:prstClr val="black"/>
                </a:solidFill>
              </a:rPr>
              <a:t>Administrators and faculty evaluated seminary education over this period of time (1980s to the present) and introduced significant changes in programs of human formation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A-</a:t>
            </a:r>
            <a:fld id="{DB37EB8E-0F4F-491C-9BEA-E7F2FC979D23}" type="slidenum">
              <a:rPr lang="en-US" sz="1600" b="1" smtClean="0"/>
              <a:t>14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7635441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381000"/>
            <a:ext cx="8077200" cy="9144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000" b="1" dirty="0" smtClean="0"/>
              <a:t>Sexual Abuse and Civil Authorities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752600"/>
            <a:ext cx="8077200" cy="4343400"/>
          </a:xfrm>
        </p:spPr>
        <p:txBody>
          <a:bodyPr>
            <a:normAutofit fontScale="85000" lnSpcReduction="20000"/>
          </a:bodyPr>
          <a:lstStyle/>
          <a:p>
            <a:pPr marL="457200" lvl="0" indent="-457200"/>
            <a:r>
              <a:rPr lang="en-US" sz="3600" dirty="0" smtClean="0"/>
              <a:t>Until recently few incidents of abuse by priests </a:t>
            </a:r>
            <a:r>
              <a:rPr lang="en-US" sz="3600" dirty="0"/>
              <a:t>were reported to the </a:t>
            </a:r>
            <a:r>
              <a:rPr lang="en-US" sz="3600" dirty="0" smtClean="0"/>
              <a:t>police</a:t>
            </a:r>
          </a:p>
          <a:p>
            <a:pPr marL="0" lvl="0" indent="0">
              <a:buNone/>
            </a:pPr>
            <a:endParaRPr lang="en-US" sz="1000" dirty="0" smtClean="0"/>
          </a:p>
          <a:p>
            <a:pPr marL="457200" lvl="0" indent="-457200"/>
            <a:r>
              <a:rPr lang="en-US" sz="3600" dirty="0" smtClean="0"/>
              <a:t>Only one-third </a:t>
            </a:r>
            <a:r>
              <a:rPr lang="en-US" sz="3600" dirty="0"/>
              <a:t>of </a:t>
            </a:r>
            <a:r>
              <a:rPr lang="en-US" sz="3600" dirty="0" smtClean="0"/>
              <a:t>those priests who were reported to the police were </a:t>
            </a:r>
            <a:r>
              <a:rPr lang="en-US" sz="3600" dirty="0"/>
              <a:t>charged with a </a:t>
            </a:r>
            <a:r>
              <a:rPr lang="en-US" sz="3600" dirty="0" smtClean="0"/>
              <a:t>crime because many cases were made known decades later</a:t>
            </a:r>
          </a:p>
          <a:p>
            <a:pPr marL="0" lvl="0" indent="0">
              <a:buNone/>
            </a:pPr>
            <a:endParaRPr lang="en-US" sz="1000" dirty="0" smtClean="0"/>
          </a:p>
          <a:p>
            <a:pPr marL="457200" lvl="0" indent="-457200"/>
            <a:r>
              <a:rPr lang="en-US" sz="3600" dirty="0"/>
              <a:t>O</a:t>
            </a:r>
            <a:r>
              <a:rPr lang="en-US" sz="3600" dirty="0" smtClean="0"/>
              <a:t>nly </a:t>
            </a:r>
            <a:r>
              <a:rPr lang="en-US" sz="3600" dirty="0"/>
              <a:t>3% of all priests with allegations served prison </a:t>
            </a:r>
            <a:r>
              <a:rPr lang="en-US" sz="3600" dirty="0" smtClean="0"/>
              <a:t>sentences and prosecution was not possible since the statute of limitations had expired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248400"/>
            <a:ext cx="2133600" cy="365125"/>
          </a:xfrm>
        </p:spPr>
        <p:txBody>
          <a:bodyPr/>
          <a:lstStyle/>
          <a:p>
            <a:r>
              <a:rPr lang="en-US" sz="1600" b="1" dirty="0" smtClean="0"/>
              <a:t>A-</a:t>
            </a:r>
            <a:fld id="{DB37EB8E-0F4F-491C-9BEA-E7F2FC979D23}" type="slidenum">
              <a:rPr lang="en-US" sz="1600" b="1" smtClean="0"/>
              <a:t>15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929540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8229600" cy="1249362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b="1" dirty="0" smtClean="0"/>
              <a:t>National Patterns of Accusations:</a:t>
            </a:r>
            <a:br>
              <a:rPr lang="en-US" sz="3600" b="1" dirty="0" smtClean="0"/>
            </a:br>
            <a:r>
              <a:rPr lang="en-US" sz="3600" b="1" dirty="0" smtClean="0"/>
              <a:t>Extent of the Problem</a:t>
            </a:r>
            <a:endParaRPr lang="en-US" sz="36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905000"/>
            <a:ext cx="8229600" cy="4495800"/>
          </a:xfrm>
        </p:spPr>
        <p:txBody>
          <a:bodyPr>
            <a:normAutofit fontScale="92500" lnSpcReduction="20000"/>
          </a:bodyPr>
          <a:lstStyle/>
          <a:p>
            <a:pPr marL="457200" lvl="0" indent="-457200"/>
            <a:r>
              <a:rPr lang="en-US" b="1" dirty="0"/>
              <a:t>M</a:t>
            </a:r>
            <a:r>
              <a:rPr lang="en-US" b="1" dirty="0" smtClean="0"/>
              <a:t>ost </a:t>
            </a:r>
            <a:r>
              <a:rPr lang="en-US" b="1" dirty="0"/>
              <a:t>accusations </a:t>
            </a:r>
            <a:r>
              <a:rPr lang="en-US" dirty="0"/>
              <a:t>of priests abusing children were </a:t>
            </a:r>
            <a:r>
              <a:rPr lang="en-US" b="1" dirty="0"/>
              <a:t>unknown </a:t>
            </a:r>
            <a:r>
              <a:rPr lang="en-US" dirty="0"/>
              <a:t>to civil authorities </a:t>
            </a:r>
            <a:r>
              <a:rPr lang="en-US" dirty="0" smtClean="0"/>
              <a:t>before 2002; one-third of all accusations were reported to church authorities in 2002</a:t>
            </a:r>
          </a:p>
          <a:p>
            <a:pPr marL="457200" lvl="0" indent="-457200">
              <a:buNone/>
            </a:pPr>
            <a:endParaRPr lang="en-US" sz="800" dirty="0"/>
          </a:p>
          <a:p>
            <a:pPr marL="457200" lvl="0" indent="-457200"/>
            <a:r>
              <a:rPr lang="en-US" dirty="0"/>
              <a:t>B</a:t>
            </a:r>
            <a:r>
              <a:rPr lang="en-US" dirty="0" smtClean="0"/>
              <a:t>etween </a:t>
            </a:r>
            <a:r>
              <a:rPr lang="en-US" dirty="0"/>
              <a:t>1950 and 1985, the total number of incidents of sexual abuse of children </a:t>
            </a:r>
            <a:r>
              <a:rPr lang="en-US" b="1" dirty="0"/>
              <a:t>reported</a:t>
            </a:r>
            <a:r>
              <a:rPr lang="en-US" dirty="0"/>
              <a:t> to Catholic dioceses was </a:t>
            </a:r>
            <a:r>
              <a:rPr lang="en-US" dirty="0" smtClean="0"/>
              <a:t>810</a:t>
            </a:r>
          </a:p>
          <a:p>
            <a:pPr marL="457200" lvl="0" indent="-457200">
              <a:buNone/>
            </a:pPr>
            <a:endParaRPr lang="en-US" sz="800" dirty="0"/>
          </a:p>
          <a:p>
            <a:pPr marL="457200" lvl="0" indent="-457200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dirty="0"/>
              <a:t>total reported (by 2010) </a:t>
            </a:r>
            <a:r>
              <a:rPr lang="en-US" b="1" dirty="0"/>
              <a:t>to have occurred </a:t>
            </a:r>
            <a:r>
              <a:rPr lang="en-US" dirty="0" smtClean="0"/>
              <a:t>between 1950 and 1985 </a:t>
            </a:r>
            <a:r>
              <a:rPr lang="en-US" dirty="0"/>
              <a:t>exceeds 11,000  (11,719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A-</a:t>
            </a:r>
            <a:fld id="{DB37EB8E-0F4F-491C-9BEA-E7F2FC979D23}" type="slidenum">
              <a:rPr lang="en-US" sz="1600" b="1" smtClean="0"/>
              <a:t>16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08633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28600"/>
            <a:ext cx="8229600" cy="8382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b="1" dirty="0" smtClean="0"/>
              <a:t>Reports and Response, mid-1990s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386840"/>
            <a:ext cx="8534400" cy="3124200"/>
          </a:xfrm>
        </p:spPr>
        <p:txBody>
          <a:bodyPr>
            <a:noAutofit/>
          </a:bodyPr>
          <a:lstStyle/>
          <a:p>
            <a:pPr>
              <a:buFontTx/>
              <a:buNone/>
            </a:pPr>
            <a:r>
              <a:rPr lang="en-US" sz="2600" b="1" dirty="0"/>
              <a:t>Total Reports, 1990 to 1998 = 3,754 </a:t>
            </a:r>
          </a:p>
          <a:p>
            <a:pPr marL="457200" indent="-457200"/>
            <a:r>
              <a:rPr lang="en-US" sz="2600" dirty="0"/>
              <a:t>Almost all dioceses received reports in this </a:t>
            </a:r>
            <a:r>
              <a:rPr lang="en-US" sz="2600" dirty="0" smtClean="0"/>
              <a:t>period</a:t>
            </a:r>
          </a:p>
          <a:p>
            <a:pPr marL="0" indent="0">
              <a:buNone/>
            </a:pPr>
            <a:r>
              <a:rPr lang="en-US" sz="2600" dirty="0" smtClean="0"/>
              <a:t>     - 75</a:t>
            </a:r>
            <a:r>
              <a:rPr lang="en-US" sz="2600" dirty="0"/>
              <a:t>% of incidents </a:t>
            </a:r>
            <a:r>
              <a:rPr lang="en-US" sz="2600" dirty="0" smtClean="0"/>
              <a:t>were reported </a:t>
            </a:r>
            <a:r>
              <a:rPr lang="en-US" sz="2600" dirty="0"/>
              <a:t>by victim or attorney </a:t>
            </a:r>
          </a:p>
          <a:p>
            <a:pPr marL="0" indent="0">
              <a:buNone/>
            </a:pPr>
            <a:r>
              <a:rPr lang="en-US" sz="2600" dirty="0" smtClean="0"/>
              <a:t>     - 60</a:t>
            </a:r>
            <a:r>
              <a:rPr lang="en-US" sz="2600" dirty="0"/>
              <a:t>% </a:t>
            </a:r>
            <a:r>
              <a:rPr lang="en-US" sz="2600" dirty="0" smtClean="0"/>
              <a:t>were reported </a:t>
            </a:r>
            <a:r>
              <a:rPr lang="en-US" sz="2600" dirty="0"/>
              <a:t>to diocese, 9% by legal filing </a:t>
            </a:r>
          </a:p>
          <a:p>
            <a:pPr marL="0" indent="0">
              <a:buNone/>
            </a:pPr>
            <a:r>
              <a:rPr lang="en-US" sz="2600" dirty="0" smtClean="0"/>
              <a:t>     - 9</a:t>
            </a:r>
            <a:r>
              <a:rPr lang="en-US" sz="2600" dirty="0"/>
              <a:t>% </a:t>
            </a:r>
            <a:r>
              <a:rPr lang="en-US" sz="2600" dirty="0" smtClean="0"/>
              <a:t>were reported </a:t>
            </a:r>
            <a:r>
              <a:rPr lang="en-US" sz="2600" dirty="0"/>
              <a:t>within two </a:t>
            </a:r>
            <a:r>
              <a:rPr lang="en-US" sz="2600" dirty="0" smtClean="0"/>
              <a:t>years of </a:t>
            </a:r>
            <a:r>
              <a:rPr lang="en-US" sz="2600" dirty="0"/>
              <a:t>the </a:t>
            </a:r>
            <a:r>
              <a:rPr lang="en-US" sz="2600" dirty="0" smtClean="0"/>
              <a:t>incident, or less</a:t>
            </a:r>
          </a:p>
          <a:p>
            <a:pPr marL="0" indent="0">
              <a:buNone/>
            </a:pPr>
            <a:r>
              <a:rPr lang="en-US" sz="2600" dirty="0" smtClean="0"/>
              <a:t>     </a:t>
            </a:r>
            <a:r>
              <a:rPr lang="en-US" sz="2600" b="1" dirty="0" smtClean="0"/>
              <a:t>- 50</a:t>
            </a:r>
            <a:r>
              <a:rPr lang="en-US" sz="2600" b="1" dirty="0"/>
              <a:t>% reported 20 years or more after the </a:t>
            </a:r>
            <a:r>
              <a:rPr lang="en-US" sz="2600" b="1" dirty="0" smtClean="0"/>
              <a:t>incident</a:t>
            </a:r>
          </a:p>
          <a:p>
            <a:pPr marL="0" indent="0">
              <a:buNone/>
            </a:pPr>
            <a:endParaRPr lang="en-US" sz="2800" i="1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A-</a:t>
            </a:r>
            <a:fld id="{DB37EB8E-0F4F-491C-9BEA-E7F2FC979D23}" type="slidenum">
              <a:rPr lang="en-US" sz="1600" b="1" smtClean="0"/>
              <a:t>17</a:t>
            </a:fld>
            <a:endParaRPr lang="en-US" sz="1600" b="1" dirty="0"/>
          </a:p>
        </p:txBody>
      </p:sp>
      <p:sp>
        <p:nvSpPr>
          <p:cNvPr id="6" name="TextBox 5"/>
          <p:cNvSpPr txBox="1"/>
          <p:nvPr/>
        </p:nvSpPr>
        <p:spPr>
          <a:xfrm>
            <a:off x="1066800" y="4511040"/>
            <a:ext cx="7162800" cy="181588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en-US" sz="2800" i="1" dirty="0" smtClean="0"/>
              <a:t>Reports </a:t>
            </a:r>
            <a:r>
              <a:rPr lang="en-US" sz="2800" i="1" dirty="0"/>
              <a:t>of abuse are now being made by adults many of whom are represented by lawyers and who are reporting abuse that took place many years </a:t>
            </a:r>
            <a:r>
              <a:rPr lang="en-US" sz="2800" i="1" dirty="0" smtClean="0"/>
              <a:t>earlier.</a:t>
            </a:r>
            <a:endParaRPr lang="en-US" sz="2800" i="1" dirty="0"/>
          </a:p>
        </p:txBody>
      </p:sp>
    </p:spTree>
    <p:extLst>
      <p:ext uri="{BB962C8B-B14F-4D97-AF65-F5344CB8AC3E}">
        <p14:creationId xmlns:p14="http://schemas.microsoft.com/office/powerpoint/2010/main" val="3165712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b="1" dirty="0" smtClean="0"/>
              <a:t>Nature and Scope:</a:t>
            </a:r>
            <a:br>
              <a:rPr lang="en-US" sz="4000" b="1" dirty="0" smtClean="0"/>
            </a:br>
            <a:r>
              <a:rPr lang="en-US" sz="4000" b="1" dirty="0" smtClean="0"/>
              <a:t>Reports of Abuse, by Year Reported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A-</a:t>
            </a:r>
            <a:fld id="{DB37EB8E-0F4F-491C-9BEA-E7F2FC979D23}" type="slidenum">
              <a:rPr lang="en-US" sz="1600" b="1" smtClean="0"/>
              <a:t>18</a:t>
            </a:fld>
            <a:endParaRPr lang="en-US" sz="1600" b="1" dirty="0"/>
          </a:p>
        </p:txBody>
      </p:sp>
      <p:pic>
        <p:nvPicPr>
          <p:cNvPr id="5" name="Content Placeholder 4" descr="Fig 1.2-300.tif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81000" y="1850509"/>
            <a:ext cx="8458200" cy="4558744"/>
          </a:xfrm>
        </p:spPr>
      </p:pic>
    </p:spTree>
    <p:extLst>
      <p:ext uri="{BB962C8B-B14F-4D97-AF65-F5344CB8AC3E}">
        <p14:creationId xmlns:p14="http://schemas.microsoft.com/office/powerpoint/2010/main" val="421077680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74638"/>
            <a:ext cx="8382000" cy="715962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b="1" dirty="0" smtClean="0"/>
              <a:t>Development of the Five Principles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04800" y="1219200"/>
            <a:ext cx="3810000" cy="5181600"/>
          </a:xfrm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r>
              <a:rPr lang="en-US" sz="2400" dirty="0"/>
              <a:t>1985 – 1995: The issue of sexual abuse is </a:t>
            </a:r>
            <a:r>
              <a:rPr lang="en-US" sz="2400" b="1" dirty="0"/>
              <a:t>discussed </a:t>
            </a:r>
            <a:r>
              <a:rPr lang="en-US" sz="2400" b="1" dirty="0" smtClean="0"/>
              <a:t>annually </a:t>
            </a:r>
            <a:r>
              <a:rPr lang="en-US" sz="2400" dirty="0" smtClean="0"/>
              <a:t>at meetings </a:t>
            </a:r>
            <a:r>
              <a:rPr lang="en-US" sz="2400" dirty="0"/>
              <a:t>of the bishops; expert </a:t>
            </a:r>
            <a:r>
              <a:rPr lang="en-US" sz="2400" dirty="0" smtClean="0"/>
              <a:t>presentations given</a:t>
            </a:r>
          </a:p>
          <a:p>
            <a:r>
              <a:rPr lang="en-US" sz="2400" dirty="0" smtClean="0"/>
              <a:t>Leadership </a:t>
            </a:r>
            <a:r>
              <a:rPr lang="en-US" sz="2400" dirty="0"/>
              <a:t>from Cardinal </a:t>
            </a:r>
            <a:r>
              <a:rPr lang="en-US" sz="2400" dirty="0" err="1"/>
              <a:t>Bernardin</a:t>
            </a:r>
            <a:r>
              <a:rPr lang="en-US" sz="2400" dirty="0"/>
              <a:t>, Archdiocese of Chicago, importance of lay </a:t>
            </a:r>
            <a:r>
              <a:rPr lang="en-US" sz="2400" b="1" dirty="0"/>
              <a:t>review boards </a:t>
            </a:r>
            <a:r>
              <a:rPr lang="en-US" sz="2400" dirty="0" smtClean="0"/>
              <a:t>stressed</a:t>
            </a:r>
            <a:endParaRPr lang="en-US" sz="2400" dirty="0"/>
          </a:p>
          <a:p>
            <a:r>
              <a:rPr lang="en-US" sz="2400" dirty="0"/>
              <a:t>Work of the </a:t>
            </a:r>
            <a:r>
              <a:rPr lang="en-US" sz="2400" dirty="0" smtClean="0"/>
              <a:t>Ad Hoc Committee resulted in  </a:t>
            </a:r>
            <a:r>
              <a:rPr lang="en-US" sz="2400" b="1" dirty="0"/>
              <a:t>publication of </a:t>
            </a:r>
            <a:r>
              <a:rPr lang="en-US" sz="2400" b="1" i="1" dirty="0"/>
              <a:t>Restoring </a:t>
            </a:r>
            <a:r>
              <a:rPr lang="en-US" sz="2400" b="1" i="1" dirty="0" smtClean="0"/>
              <a:t>Trust </a:t>
            </a:r>
            <a:r>
              <a:rPr lang="en-US" sz="2400" dirty="0" smtClean="0"/>
              <a:t>and other changes</a:t>
            </a:r>
            <a:endParaRPr lang="en-US" sz="2400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>
          <a:xfrm>
            <a:off x="4343400" y="1219200"/>
            <a:ext cx="4495800" cy="5181600"/>
          </a:xfrm>
          <a:ln w="28575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Autofit/>
          </a:bodyPr>
          <a:lstStyle/>
          <a:p>
            <a:pPr lvl="0"/>
            <a:r>
              <a:rPr lang="en-US" sz="2400" dirty="0">
                <a:solidFill>
                  <a:prstClr val="black"/>
                </a:solidFill>
              </a:rPr>
              <a:t>Use of </a:t>
            </a:r>
            <a:r>
              <a:rPr lang="en-US" sz="2400" b="1" dirty="0">
                <a:solidFill>
                  <a:prstClr val="black"/>
                </a:solidFill>
              </a:rPr>
              <a:t>treatment </a:t>
            </a:r>
            <a:r>
              <a:rPr lang="en-US" sz="2400" b="1" dirty="0" smtClean="0">
                <a:solidFill>
                  <a:prstClr val="black"/>
                </a:solidFill>
              </a:rPr>
              <a:t>continues</a:t>
            </a:r>
            <a:r>
              <a:rPr lang="en-US" sz="2400" dirty="0" smtClean="0">
                <a:solidFill>
                  <a:prstClr val="black"/>
                </a:solidFill>
              </a:rPr>
              <a:t>, with extensive </a:t>
            </a:r>
            <a:r>
              <a:rPr lang="en-US" sz="2400" dirty="0">
                <a:solidFill>
                  <a:prstClr val="black"/>
                </a:solidFill>
              </a:rPr>
              <a:t>communication with treatment centers </a:t>
            </a:r>
            <a:r>
              <a:rPr lang="en-US" sz="2400" dirty="0" smtClean="0">
                <a:solidFill>
                  <a:prstClr val="black"/>
                </a:solidFill>
              </a:rPr>
              <a:t>(</a:t>
            </a:r>
            <a:r>
              <a:rPr lang="en-US" sz="2400" dirty="0">
                <a:solidFill>
                  <a:prstClr val="black"/>
                </a:solidFill>
              </a:rPr>
              <a:t>surveys of treatment </a:t>
            </a:r>
            <a:r>
              <a:rPr lang="en-US" sz="2400" dirty="0" smtClean="0">
                <a:solidFill>
                  <a:prstClr val="black"/>
                </a:solidFill>
              </a:rPr>
              <a:t>centers; </a:t>
            </a:r>
            <a:r>
              <a:rPr lang="en-US" sz="2400" dirty="0">
                <a:solidFill>
                  <a:prstClr val="black"/>
                </a:solidFill>
              </a:rPr>
              <a:t>reports to dioceses </a:t>
            </a:r>
            <a:r>
              <a:rPr lang="en-US" sz="2400" dirty="0" smtClean="0">
                <a:solidFill>
                  <a:prstClr val="black"/>
                </a:solidFill>
              </a:rPr>
              <a:t>on </a:t>
            </a:r>
            <a:r>
              <a:rPr lang="en-US" sz="2400" dirty="0">
                <a:solidFill>
                  <a:prstClr val="black"/>
                </a:solidFill>
              </a:rPr>
              <a:t>priests </a:t>
            </a:r>
            <a:r>
              <a:rPr lang="en-US" sz="2400" dirty="0" smtClean="0">
                <a:solidFill>
                  <a:prstClr val="black"/>
                </a:solidFill>
              </a:rPr>
              <a:t>referred </a:t>
            </a:r>
            <a:r>
              <a:rPr lang="en-US" sz="2400" dirty="0">
                <a:solidFill>
                  <a:prstClr val="black"/>
                </a:solidFill>
              </a:rPr>
              <a:t>for </a:t>
            </a:r>
            <a:r>
              <a:rPr lang="en-US" sz="2400" dirty="0" smtClean="0">
                <a:solidFill>
                  <a:prstClr val="black"/>
                </a:solidFill>
              </a:rPr>
              <a:t>treatment provided)</a:t>
            </a:r>
          </a:p>
          <a:p>
            <a:pPr lvl="0"/>
            <a:r>
              <a:rPr lang="en-US" sz="2400" b="1" dirty="0" smtClean="0">
                <a:solidFill>
                  <a:prstClr val="black"/>
                </a:solidFill>
              </a:rPr>
              <a:t>Growing </a:t>
            </a:r>
            <a:r>
              <a:rPr lang="en-US" sz="2400" b="1" dirty="0">
                <a:solidFill>
                  <a:prstClr val="black"/>
                </a:solidFill>
              </a:rPr>
              <a:t>advocacy for victims </a:t>
            </a:r>
            <a:r>
              <a:rPr lang="en-US" sz="2400" dirty="0">
                <a:solidFill>
                  <a:prstClr val="black"/>
                </a:solidFill>
              </a:rPr>
              <a:t>from organized groups of those who had been abused; included priests who had been </a:t>
            </a:r>
            <a:r>
              <a:rPr lang="en-US" sz="2400" dirty="0" smtClean="0">
                <a:solidFill>
                  <a:prstClr val="black"/>
                </a:solidFill>
              </a:rPr>
              <a:t>abused</a:t>
            </a:r>
          </a:p>
          <a:p>
            <a:pPr lvl="0"/>
            <a:r>
              <a:rPr lang="en-US" sz="2400" dirty="0" smtClean="0">
                <a:solidFill>
                  <a:prstClr val="black"/>
                </a:solidFill>
              </a:rPr>
              <a:t>Most </a:t>
            </a:r>
            <a:r>
              <a:rPr lang="en-US" sz="2400" dirty="0">
                <a:solidFill>
                  <a:prstClr val="black"/>
                </a:solidFill>
              </a:rPr>
              <a:t>dioceses had </a:t>
            </a:r>
            <a:r>
              <a:rPr lang="en-US" sz="2400" b="1" dirty="0">
                <a:solidFill>
                  <a:prstClr val="black"/>
                </a:solidFill>
              </a:rPr>
              <a:t>codified the Five Principles </a:t>
            </a:r>
            <a:r>
              <a:rPr lang="en-US" sz="2400" dirty="0">
                <a:solidFill>
                  <a:prstClr val="black"/>
                </a:solidFill>
              </a:rPr>
              <a:t>by </a:t>
            </a:r>
            <a:r>
              <a:rPr lang="en-US" sz="2400" dirty="0" smtClean="0">
                <a:solidFill>
                  <a:prstClr val="black"/>
                </a:solidFill>
              </a:rPr>
              <a:t>mid-1990s; about 50</a:t>
            </a:r>
            <a:r>
              <a:rPr lang="en-US" sz="2400" dirty="0">
                <a:solidFill>
                  <a:prstClr val="black"/>
                </a:solidFill>
              </a:rPr>
              <a:t>% had review </a:t>
            </a:r>
            <a:r>
              <a:rPr lang="en-US" sz="2400" dirty="0" smtClean="0">
                <a:solidFill>
                  <a:prstClr val="black"/>
                </a:solidFill>
              </a:rPr>
              <a:t>boards</a:t>
            </a:r>
            <a:endParaRPr lang="en-US" sz="2400" dirty="0">
              <a:solidFill>
                <a:prstClr val="black"/>
              </a:solidFill>
            </a:endParaRPr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24600"/>
            <a:ext cx="2133600" cy="365125"/>
          </a:xfrm>
        </p:spPr>
        <p:txBody>
          <a:bodyPr/>
          <a:lstStyle/>
          <a:p>
            <a:r>
              <a:rPr lang="en-US" sz="1600" b="1" dirty="0" smtClean="0"/>
              <a:t>A-</a:t>
            </a:r>
            <a:fld id="{DB37EB8E-0F4F-491C-9BEA-E7F2FC979D23}" type="slidenum">
              <a:rPr lang="en-US" sz="1600" b="1" smtClean="0"/>
              <a:t>19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390347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457200" y="1447800"/>
            <a:ext cx="8229600" cy="3886200"/>
          </a:xfrm>
          <a:solidFill>
            <a:schemeClr val="accent1">
              <a:lumMod val="75000"/>
            </a:schemeClr>
          </a:solidFill>
          <a:ln w="3810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800" b="1" dirty="0" smtClean="0">
                <a:solidFill>
                  <a:schemeClr val="bg1"/>
                </a:solidFill>
              </a:rPr>
              <a:t>Background and Responses</a:t>
            </a:r>
            <a:br>
              <a:rPr lang="en-US" sz="4800" b="1" dirty="0" smtClean="0">
                <a:solidFill>
                  <a:schemeClr val="bg1"/>
                </a:solidFill>
              </a:rPr>
            </a:br>
            <a:r>
              <a:rPr lang="en-US" sz="4800" b="1" dirty="0" smtClean="0">
                <a:solidFill>
                  <a:schemeClr val="bg1"/>
                </a:solidFill>
              </a:rPr>
              <a:t>to Sexual Abuse of Minors</a:t>
            </a:r>
            <a:br>
              <a:rPr lang="en-US" sz="4800" b="1" dirty="0" smtClean="0">
                <a:solidFill>
                  <a:schemeClr val="bg1"/>
                </a:solidFill>
              </a:rPr>
            </a:br>
            <a:r>
              <a:rPr lang="en-US" sz="4800" b="1" dirty="0" smtClean="0">
                <a:solidFill>
                  <a:schemeClr val="bg1"/>
                </a:solidFill>
              </a:rPr>
              <a:t>by</a:t>
            </a:r>
            <a:r>
              <a:rPr lang="en-US" sz="4800" b="1" dirty="0">
                <a:solidFill>
                  <a:schemeClr val="bg1"/>
                </a:solidFill>
              </a:rPr>
              <a:t> </a:t>
            </a:r>
            <a:r>
              <a:rPr lang="en-US" sz="4800" b="1" dirty="0" smtClean="0">
                <a:solidFill>
                  <a:schemeClr val="bg1"/>
                </a:solidFill>
              </a:rPr>
              <a:t>Catholic Priests</a:t>
            </a:r>
            <a:br>
              <a:rPr lang="en-US" sz="4800" b="1" dirty="0" smtClean="0">
                <a:solidFill>
                  <a:schemeClr val="bg1"/>
                </a:solidFill>
              </a:rPr>
            </a:br>
            <a:r>
              <a:rPr lang="en-US" sz="4800" b="1" dirty="0" smtClean="0">
                <a:solidFill>
                  <a:schemeClr val="bg1"/>
                </a:solidFill>
              </a:rPr>
              <a:t>in the United States</a:t>
            </a:r>
            <a:endParaRPr lang="en-US" sz="4800" b="1" dirty="0">
              <a:solidFill>
                <a:schemeClr val="bg1"/>
              </a:solidFill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A-</a:t>
            </a:r>
            <a:fld id="{DB37EB8E-0F4F-491C-9BEA-E7F2FC979D23}" type="slidenum">
              <a:rPr lang="en-US" sz="1600" b="1" smtClean="0"/>
              <a:t>2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2351158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Title 3"/>
          <p:cNvSpPr>
            <a:spLocks noGrp="1"/>
          </p:cNvSpPr>
          <p:nvPr>
            <p:ph type="title"/>
          </p:nvPr>
        </p:nvSpPr>
        <p:spPr>
          <a:xfrm>
            <a:off x="304800" y="152401"/>
            <a:ext cx="8610600" cy="6096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pPr algn="ctr"/>
            <a:r>
              <a:rPr lang="en-US" sz="3200" b="1" dirty="0" smtClean="0"/>
              <a:t>“Five Principles” Adopted by the Bishops’ Conference</a:t>
            </a:r>
          </a:p>
        </p:txBody>
      </p:sp>
      <p:sp>
        <p:nvSpPr>
          <p:cNvPr id="56323" name="Content Placeholder 4"/>
          <p:cNvSpPr>
            <a:spLocks noGrp="1"/>
          </p:cNvSpPr>
          <p:nvPr>
            <p:ph idx="1"/>
          </p:nvPr>
        </p:nvSpPr>
        <p:spPr>
          <a:xfrm>
            <a:off x="339725" y="990600"/>
            <a:ext cx="8461375" cy="5410200"/>
          </a:xfrm>
        </p:spPr>
        <p:txBody>
          <a:bodyPr>
            <a:noAutofit/>
          </a:bodyPr>
          <a:lstStyle/>
          <a:p>
            <a:pPr algn="ctr">
              <a:buFontTx/>
              <a:buNone/>
            </a:pPr>
            <a:r>
              <a:rPr lang="en-US" sz="2400" b="1" dirty="0" smtClean="0"/>
              <a:t>“Five Principles” to Guide the Response of Bishops  (1992)</a:t>
            </a:r>
          </a:p>
          <a:p>
            <a:pPr>
              <a:buFontTx/>
              <a:buNone/>
            </a:pPr>
            <a:endParaRPr lang="en-US" sz="800" dirty="0" smtClean="0"/>
          </a:p>
          <a:p>
            <a:pPr marL="457200" indent="-457200">
              <a:buFontTx/>
              <a:buNone/>
            </a:pPr>
            <a:r>
              <a:rPr lang="en-US" sz="2200" dirty="0" smtClean="0"/>
              <a:t>(1)	Respond </a:t>
            </a:r>
            <a:r>
              <a:rPr lang="en-US" sz="2200" dirty="0"/>
              <a:t>promptly to all allegations of abuse where there is reasonable belief that abuse has occurred</a:t>
            </a:r>
            <a:r>
              <a:rPr lang="en-US" sz="2200" dirty="0" smtClean="0"/>
              <a:t>;</a:t>
            </a:r>
          </a:p>
          <a:p>
            <a:pPr marL="457200" indent="-457200">
              <a:buFontTx/>
              <a:buNone/>
            </a:pPr>
            <a:endParaRPr lang="en-US" sz="800" dirty="0"/>
          </a:p>
          <a:p>
            <a:pPr marL="457200" indent="-457200">
              <a:buFontTx/>
              <a:buNone/>
            </a:pPr>
            <a:r>
              <a:rPr lang="en-US" sz="2200" dirty="0"/>
              <a:t>(</a:t>
            </a:r>
            <a:r>
              <a:rPr lang="en-US" sz="2200" dirty="0" smtClean="0"/>
              <a:t>2)	If </a:t>
            </a:r>
            <a:r>
              <a:rPr lang="en-US" sz="2200" dirty="0"/>
              <a:t>such an allegation is supported by sufficient evidence, relieve the alleged offender promptly of his ministerial duties and refer him for appropriate medical evaluation and intervention</a:t>
            </a:r>
            <a:r>
              <a:rPr lang="en-US" sz="2200" dirty="0" smtClean="0"/>
              <a:t>;</a:t>
            </a:r>
          </a:p>
          <a:p>
            <a:pPr marL="457200" indent="-457200">
              <a:buFontTx/>
              <a:buNone/>
            </a:pPr>
            <a:endParaRPr lang="en-US" sz="800" dirty="0"/>
          </a:p>
          <a:p>
            <a:pPr marL="457200" indent="-457200">
              <a:buFontTx/>
              <a:buNone/>
            </a:pPr>
            <a:r>
              <a:rPr lang="en-US" sz="2200" dirty="0"/>
              <a:t>(</a:t>
            </a:r>
            <a:r>
              <a:rPr lang="en-US" sz="2200" dirty="0" smtClean="0"/>
              <a:t>3)	Comply </a:t>
            </a:r>
            <a:r>
              <a:rPr lang="en-US" sz="2200" dirty="0"/>
              <a:t>with the obligations of civil law regarding reporting of the incident and cooperating with the investigation</a:t>
            </a:r>
            <a:r>
              <a:rPr lang="en-US" sz="2200" dirty="0" smtClean="0"/>
              <a:t>;</a:t>
            </a:r>
          </a:p>
          <a:p>
            <a:pPr marL="457200" indent="-457200">
              <a:buFontTx/>
              <a:buNone/>
            </a:pPr>
            <a:endParaRPr lang="en-US" sz="800" dirty="0"/>
          </a:p>
          <a:p>
            <a:pPr marL="457200" indent="-457200">
              <a:buFontTx/>
              <a:buNone/>
            </a:pPr>
            <a:r>
              <a:rPr lang="en-US" sz="2200" dirty="0"/>
              <a:t>(</a:t>
            </a:r>
            <a:r>
              <a:rPr lang="en-US" sz="2200" dirty="0" smtClean="0"/>
              <a:t>4)	Reach </a:t>
            </a:r>
            <a:r>
              <a:rPr lang="en-US" sz="2200" dirty="0"/>
              <a:t>out to the victims and their families and communicate sincere commitment to their spiritual and emotional well-being; </a:t>
            </a:r>
            <a:r>
              <a:rPr lang="en-US" sz="2200" dirty="0" smtClean="0"/>
              <a:t>and</a:t>
            </a:r>
          </a:p>
          <a:p>
            <a:pPr marL="457200" indent="-457200">
              <a:buFontTx/>
              <a:buNone/>
            </a:pPr>
            <a:endParaRPr lang="en-US" sz="800" dirty="0"/>
          </a:p>
          <a:p>
            <a:pPr marL="457200" indent="-457200">
              <a:buFontTx/>
              <a:buNone/>
            </a:pPr>
            <a:r>
              <a:rPr lang="en-US" sz="2200" dirty="0"/>
              <a:t>(</a:t>
            </a:r>
            <a:r>
              <a:rPr lang="en-US" sz="2200" dirty="0" smtClean="0"/>
              <a:t>5)	Within </a:t>
            </a:r>
            <a:r>
              <a:rPr lang="en-US" sz="2200" dirty="0"/>
              <a:t>the confines of respect for privacy of the individuals involved, deal as openly as possible with the members of the </a:t>
            </a:r>
            <a:r>
              <a:rPr lang="en-US" sz="2200" dirty="0" smtClean="0"/>
              <a:t>community</a:t>
            </a:r>
            <a:endParaRPr lang="en-US" sz="2200" dirty="0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>
                <a:solidFill>
                  <a:prstClr val="black">
                    <a:tint val="75000"/>
                  </a:prstClr>
                </a:solidFill>
              </a:rPr>
              <a:t>A</a:t>
            </a:r>
            <a:r>
              <a:rPr lang="en-US" sz="1600" b="1" dirty="0" smtClean="0">
                <a:solidFill>
                  <a:prstClr val="black">
                    <a:tint val="75000"/>
                  </a:prstClr>
                </a:solidFill>
              </a:rPr>
              <a:t>-</a:t>
            </a:r>
            <a:fld id="{007900BF-05E7-4F3B-8140-FE4A01E897F6}" type="slidenum">
              <a:rPr lang="en-US" sz="1600" b="1" smtClean="0">
                <a:solidFill>
                  <a:prstClr val="black">
                    <a:tint val="75000"/>
                  </a:prstClr>
                </a:solidFill>
              </a:rPr>
              <a:pPr/>
              <a:t>20</a:t>
            </a:fld>
            <a:endParaRPr lang="en-US" sz="1600" b="1" dirty="0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4699839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>
          <a:solidFill>
            <a:schemeClr val="accent1">
              <a:lumMod val="40000"/>
              <a:lumOff val="60000"/>
            </a:schemeClr>
          </a:solidFill>
          <a:ln>
            <a:solidFill>
              <a:schemeClr val="tx1"/>
            </a:solidFill>
          </a:ln>
        </p:spPr>
        <p:txBody>
          <a:bodyPr>
            <a:noAutofit/>
          </a:bodyPr>
          <a:lstStyle/>
          <a:p>
            <a:r>
              <a:rPr lang="en-US" sz="3600" b="1" dirty="0"/>
              <a:t>Problems with the </a:t>
            </a:r>
            <a:r>
              <a:rPr lang="en-US" sz="3600" b="1" dirty="0" smtClean="0"/>
              <a:t>Implementation</a:t>
            </a:r>
            <a:br>
              <a:rPr lang="en-US" sz="3600" b="1" dirty="0" smtClean="0"/>
            </a:br>
            <a:r>
              <a:rPr lang="en-US" sz="3600" b="1" dirty="0" smtClean="0"/>
              <a:t>of </a:t>
            </a:r>
            <a:r>
              <a:rPr lang="en-US" sz="3600" b="1" dirty="0"/>
              <a:t>the Five Principles, 1990 - 2002</a:t>
            </a:r>
            <a:endParaRPr lang="en-US" sz="3600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1"/>
          </p:nvPr>
        </p:nvSpPr>
        <p:spPr>
          <a:xfrm>
            <a:off x="381000" y="1752600"/>
            <a:ext cx="4038600" cy="4525963"/>
          </a:xfr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en-US" dirty="0"/>
              <a:t>Diocesan leaders in many instances failed to meet with victims </a:t>
            </a:r>
            <a:r>
              <a:rPr lang="en-US" dirty="0" smtClean="0"/>
              <a:t>directly</a:t>
            </a:r>
            <a:endParaRPr lang="en-US" sz="800" dirty="0" smtClean="0"/>
          </a:p>
          <a:p>
            <a:pPr marL="0" indent="0">
              <a:buNone/>
            </a:pPr>
            <a:endParaRPr lang="en-US" sz="900" dirty="0"/>
          </a:p>
          <a:p>
            <a:r>
              <a:rPr lang="en-US" dirty="0" smtClean="0"/>
              <a:t>Reports </a:t>
            </a:r>
            <a:r>
              <a:rPr lang="en-US" dirty="0"/>
              <a:t>from family members did not result in any follow-up from the </a:t>
            </a:r>
            <a:r>
              <a:rPr lang="en-US" dirty="0" smtClean="0"/>
              <a:t>diocese</a:t>
            </a:r>
          </a:p>
          <a:p>
            <a:pPr marL="0" indent="0">
              <a:buNone/>
            </a:pPr>
            <a:endParaRPr lang="en-US" sz="900" dirty="0"/>
          </a:p>
          <a:p>
            <a:r>
              <a:rPr lang="en-US" dirty="0" smtClean="0"/>
              <a:t>Priests </a:t>
            </a:r>
            <a:r>
              <a:rPr lang="en-US" dirty="0"/>
              <a:t>were sent for treatment, then returned to service; parishes were not notified of the history of </a:t>
            </a:r>
            <a:r>
              <a:rPr lang="en-US" dirty="0" smtClean="0"/>
              <a:t>abuse</a:t>
            </a:r>
            <a:endParaRPr lang="en-US" dirty="0"/>
          </a:p>
        </p:txBody>
      </p:sp>
      <p:sp>
        <p:nvSpPr>
          <p:cNvPr id="7" name="Content Placeholder 6"/>
          <p:cNvSpPr>
            <a:spLocks noGrp="1"/>
          </p:cNvSpPr>
          <p:nvPr>
            <p:ph sz="half" idx="2"/>
          </p:nvPr>
        </p:nvSpPr>
        <p:spPr>
          <a:xfrm>
            <a:off x="4724400" y="1752600"/>
            <a:ext cx="4038600" cy="4525963"/>
          </a:xfrm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85000" lnSpcReduction="10000"/>
          </a:bodyPr>
          <a:lstStyle/>
          <a:p>
            <a:r>
              <a:rPr lang="en-US" dirty="0"/>
              <a:t>Communication </a:t>
            </a:r>
            <a:r>
              <a:rPr lang="en-US" dirty="0" smtClean="0"/>
              <a:t>took place with </a:t>
            </a:r>
            <a:r>
              <a:rPr lang="en-US" dirty="0"/>
              <a:t>civil authorities only in the most severe cases of repeated abuse</a:t>
            </a:r>
          </a:p>
          <a:p>
            <a:r>
              <a:rPr lang="en-US" dirty="0" smtClean="0"/>
              <a:t>Diocesan </a:t>
            </a:r>
            <a:r>
              <a:rPr lang="en-US" dirty="0"/>
              <a:t>leaders </a:t>
            </a:r>
            <a:r>
              <a:rPr lang="en-US" dirty="0" smtClean="0"/>
              <a:t>who gave </a:t>
            </a:r>
            <a:r>
              <a:rPr lang="en-US" dirty="0"/>
              <a:t>testimony under oath in civil cases denied the substance of the Five Principles</a:t>
            </a:r>
          </a:p>
          <a:p>
            <a:r>
              <a:rPr lang="en-US" dirty="0" smtClean="0"/>
              <a:t>Focus was on outcomes for priests, but lacked recognition </a:t>
            </a:r>
            <a:r>
              <a:rPr lang="en-US" dirty="0"/>
              <a:t>of responsibility for harm to </a:t>
            </a:r>
            <a:r>
              <a:rPr lang="en-US" dirty="0" smtClean="0"/>
              <a:t>victims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A-</a:t>
            </a:r>
            <a:fld id="{DB37EB8E-0F4F-491C-9BEA-E7F2FC979D23}" type="slidenum">
              <a:rPr lang="en-US" sz="1600" b="1" smtClean="0"/>
              <a:t>21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032979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28600"/>
            <a:ext cx="8229600" cy="8382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b="1" dirty="0" smtClean="0"/>
              <a:t>Diocesan Practices Changed Slowly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458200" cy="5059363"/>
          </a:xfrm>
        </p:spPr>
        <p:txBody>
          <a:bodyPr>
            <a:normAutofit fontScale="85000" lnSpcReduction="10000"/>
          </a:bodyPr>
          <a:lstStyle/>
          <a:p>
            <a:r>
              <a:rPr lang="en-US" b="1" dirty="0"/>
              <a:t>Diocesan failures </a:t>
            </a:r>
            <a:r>
              <a:rPr lang="en-US" dirty="0" smtClean="0"/>
              <a:t>during </a:t>
            </a:r>
            <a:r>
              <a:rPr lang="en-US" dirty="0"/>
              <a:t>the pre-2002 period </a:t>
            </a:r>
            <a:r>
              <a:rPr lang="en-US" dirty="0" smtClean="0"/>
              <a:t>anticipated </a:t>
            </a:r>
            <a:r>
              <a:rPr lang="en-US" dirty="0"/>
              <a:t>(</a:t>
            </a:r>
            <a:r>
              <a:rPr lang="en-US" dirty="0" smtClean="0"/>
              <a:t>predicted) </a:t>
            </a:r>
            <a:r>
              <a:rPr lang="en-US" dirty="0"/>
              <a:t>the confusion and lapses of the post-2002 period</a:t>
            </a:r>
          </a:p>
          <a:p>
            <a:r>
              <a:rPr lang="en-US" b="1" dirty="0"/>
              <a:t>Lack of full implementation </a:t>
            </a:r>
            <a:r>
              <a:rPr lang="en-US" dirty="0"/>
              <a:t>of the Five Principles in the </a:t>
            </a:r>
            <a:r>
              <a:rPr lang="en-US" dirty="0" smtClean="0"/>
              <a:t>mid-1990s led </a:t>
            </a:r>
            <a:r>
              <a:rPr lang="en-US" dirty="0"/>
              <a:t>to a reluctance to be transparent about the actions taken in response to reports of abuse</a:t>
            </a:r>
          </a:p>
          <a:p>
            <a:r>
              <a:rPr lang="en-US" b="1" dirty="0"/>
              <a:t>Lack of understanding </a:t>
            </a:r>
            <a:r>
              <a:rPr lang="en-US" dirty="0"/>
              <a:t>of the timing of abuse incidents (in the 1960s </a:t>
            </a:r>
            <a:r>
              <a:rPr lang="en-US" dirty="0" smtClean="0"/>
              <a:t>and </a:t>
            </a:r>
            <a:r>
              <a:rPr lang="en-US" dirty="0"/>
              <a:t>1970s) and reports of abuse (in the 1990s) </a:t>
            </a:r>
            <a:r>
              <a:rPr lang="en-US" dirty="0" smtClean="0"/>
              <a:t>complicated </a:t>
            </a:r>
            <a:r>
              <a:rPr lang="en-US" dirty="0"/>
              <a:t>diocesan explanations</a:t>
            </a:r>
          </a:p>
          <a:p>
            <a:r>
              <a:rPr lang="en-US" b="1" dirty="0"/>
              <a:t>Understanding of the harm </a:t>
            </a:r>
            <a:r>
              <a:rPr lang="en-US" dirty="0"/>
              <a:t>of abuse has come slowly</a:t>
            </a:r>
          </a:p>
          <a:p>
            <a:r>
              <a:rPr lang="en-US" b="1" dirty="0"/>
              <a:t>Change in practices </a:t>
            </a:r>
            <a:r>
              <a:rPr lang="en-US" dirty="0"/>
              <a:t>has come slowly; delay was pronounced in  large and influential dioceses</a:t>
            </a: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A-</a:t>
            </a:r>
            <a:fld id="{DB37EB8E-0F4F-491C-9BEA-E7F2FC979D23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22</a:t>
            </a:fld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44438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b="1" dirty="0" smtClean="0"/>
              <a:t>Understanding of Sexual Abuse</a:t>
            </a:r>
            <a:br>
              <a:rPr lang="en-US" sz="4000" b="1" dirty="0" smtClean="0"/>
            </a:br>
            <a:r>
              <a:rPr lang="en-US" sz="4000" b="1" dirty="0" smtClean="0"/>
              <a:t>by Church Leaders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754563"/>
          </a:xfrm>
        </p:spPr>
        <p:txBody>
          <a:bodyPr>
            <a:normAutofit fontScale="92500" lnSpcReduction="10000"/>
          </a:bodyPr>
          <a:lstStyle/>
          <a:p>
            <a:pPr marL="457200" lvl="0" indent="-457200"/>
            <a:r>
              <a:rPr lang="en-US" b="1" dirty="0" smtClean="0"/>
              <a:t>By 1985 bishops </a:t>
            </a:r>
            <a:r>
              <a:rPr lang="en-US" dirty="0" smtClean="0"/>
              <a:t>knew that sexual abuse of minors by priests was a problem, but they </a:t>
            </a:r>
            <a:r>
              <a:rPr lang="en-US" b="1" dirty="0" smtClean="0"/>
              <a:t>did not understand the scope </a:t>
            </a:r>
            <a:r>
              <a:rPr lang="en-US" dirty="0" smtClean="0"/>
              <a:t>of it nor the impact on victims; 810 cases had been reported to dioceses by 1985, so the problem did not appear to be as widespread and sizeable as it was</a:t>
            </a:r>
          </a:p>
          <a:p>
            <a:pPr marL="457200" lvl="0" indent="-457200"/>
            <a:endParaRPr lang="en-US" sz="800" dirty="0" smtClean="0"/>
          </a:p>
          <a:p>
            <a:pPr marL="457200" indent="-457200"/>
            <a:r>
              <a:rPr lang="en-US" dirty="0"/>
              <a:t>T</a:t>
            </a:r>
            <a:r>
              <a:rPr lang="en-US" dirty="0" smtClean="0"/>
              <a:t>he </a:t>
            </a:r>
            <a:r>
              <a:rPr lang="en-US" b="1" dirty="0" smtClean="0"/>
              <a:t>vast majority of cases were reported after 1995</a:t>
            </a:r>
            <a:r>
              <a:rPr lang="en-US" dirty="0" smtClean="0"/>
              <a:t>, and a third in the year 2002 alone; only after 2002 did most bishops become fully aware of the scale and scope of the problem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A-</a:t>
            </a:r>
            <a:fld id="{DB37EB8E-0F4F-491C-9BEA-E7F2FC979D23}" type="slidenum">
              <a:rPr lang="en-US" sz="1600" b="1" smtClean="0"/>
              <a:t>23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84507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304800"/>
            <a:ext cx="8458200" cy="838200"/>
          </a:xfrm>
          <a:solidFill>
            <a:schemeClr val="accent1">
              <a:lumMod val="40000"/>
              <a:lumOff val="60000"/>
            </a:schemeClr>
          </a:solidFill>
          <a:ln w="952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800" b="1" dirty="0" smtClean="0"/>
              <a:t>Ongoing Concerns about Sexual Abuse</a:t>
            </a:r>
            <a:endParaRPr lang="en-US" sz="38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962400"/>
            <a:ext cx="8458200" cy="2514600"/>
          </a:xfrm>
        </p:spPr>
        <p:txBody>
          <a:bodyPr>
            <a:noAutofit/>
          </a:bodyPr>
          <a:lstStyle/>
          <a:p>
            <a:r>
              <a:rPr lang="en-US" sz="2900" dirty="0" smtClean="0"/>
              <a:t>Potential rise in abuse may be related to pornography, which is a </a:t>
            </a:r>
            <a:r>
              <a:rPr lang="en-US" sz="2900" dirty="0"/>
              <a:t>potential predictor of </a:t>
            </a:r>
            <a:r>
              <a:rPr lang="en-US" sz="2900" dirty="0" smtClean="0"/>
              <a:t>abuse; it is done </a:t>
            </a:r>
            <a:r>
              <a:rPr lang="en-US" sz="2900" dirty="0"/>
              <a:t>in privacy and more difficult to </a:t>
            </a:r>
            <a:r>
              <a:rPr lang="en-US" sz="2900" dirty="0" smtClean="0"/>
              <a:t>identify</a:t>
            </a:r>
          </a:p>
          <a:p>
            <a:r>
              <a:rPr lang="en-US" sz="2900" dirty="0" smtClean="0"/>
              <a:t> Objectification of the person, such as use of children in pornographic materials, is not victimless</a:t>
            </a:r>
            <a:endParaRPr lang="en-US" sz="29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A-</a:t>
            </a:r>
            <a:fld id="{DB37EB8E-0F4F-491C-9BEA-E7F2FC979D23}" type="slidenum">
              <a:rPr lang="en-US" sz="1600" b="1" smtClean="0"/>
              <a:t>24</a:t>
            </a:fld>
            <a:endParaRPr lang="en-US" sz="1600" b="1" dirty="0"/>
          </a:p>
        </p:txBody>
      </p:sp>
      <p:sp>
        <p:nvSpPr>
          <p:cNvPr id="6" name="Rectangle 5"/>
          <p:cNvSpPr/>
          <p:nvPr/>
        </p:nvSpPr>
        <p:spPr>
          <a:xfrm>
            <a:off x="1005840" y="1371600"/>
            <a:ext cx="7239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3000" dirty="0"/>
              <a:t>Sexual abuse is a dynamic issue, an ongoing </a:t>
            </a:r>
            <a:r>
              <a:rPr lang="en-US" sz="3000" dirty="0" smtClean="0"/>
              <a:t>problem; the harm of even one case is not to be underestimated </a:t>
            </a:r>
            <a:endParaRPr lang="en-US" sz="3000" dirty="0"/>
          </a:p>
        </p:txBody>
      </p:sp>
      <p:sp>
        <p:nvSpPr>
          <p:cNvPr id="7" name="TextBox 6"/>
          <p:cNvSpPr txBox="1"/>
          <p:nvPr/>
        </p:nvSpPr>
        <p:spPr>
          <a:xfrm>
            <a:off x="538480" y="2971800"/>
            <a:ext cx="8229600" cy="800219"/>
          </a:xfrm>
          <a:prstGeom prst="rect">
            <a:avLst/>
          </a:prstGeom>
          <a:noFill/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 wrap="square" rtlCol="0">
            <a:spAutoFit/>
          </a:bodyPr>
          <a:lstStyle/>
          <a:p>
            <a:endParaRPr lang="en-US" sz="800" dirty="0" smtClean="0"/>
          </a:p>
          <a:p>
            <a:r>
              <a:rPr lang="en-US" sz="3000" b="1" dirty="0" smtClean="0"/>
              <a:t>“The </a:t>
            </a:r>
            <a:r>
              <a:rPr lang="en-US" sz="3000" b="1" dirty="0"/>
              <a:t>problem of sexual abuse has not been fixed</a:t>
            </a:r>
            <a:r>
              <a:rPr lang="en-US" sz="3000" b="1" dirty="0" smtClean="0"/>
              <a:t>”</a:t>
            </a:r>
          </a:p>
          <a:p>
            <a:endParaRPr lang="en-US" sz="800" b="1" dirty="0"/>
          </a:p>
        </p:txBody>
      </p:sp>
    </p:spTree>
    <p:extLst>
      <p:ext uri="{BB962C8B-B14F-4D97-AF65-F5344CB8AC3E}">
        <p14:creationId xmlns:p14="http://schemas.microsoft.com/office/powerpoint/2010/main" val="40116999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12192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b="1" dirty="0" smtClean="0"/>
              <a:t>Summary of Background and Responses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752600"/>
            <a:ext cx="8458200" cy="4754563"/>
          </a:xfrm>
        </p:spPr>
        <p:txBody>
          <a:bodyPr>
            <a:normAutofit/>
          </a:bodyPr>
          <a:lstStyle/>
          <a:p>
            <a:pPr marL="457200" lvl="0" indent="-457200"/>
            <a:r>
              <a:rPr lang="en-US" i="1" dirty="0" smtClean="0"/>
              <a:t>Causes and Contexts </a:t>
            </a:r>
            <a:r>
              <a:rPr lang="en-US" dirty="0" smtClean="0"/>
              <a:t>Methodology</a:t>
            </a:r>
          </a:p>
          <a:p>
            <a:pPr marL="457200" lvl="0" indent="-457200"/>
            <a:r>
              <a:rPr lang="en-US" dirty="0" smtClean="0"/>
              <a:t>Timeframes and Historical Changes in Abuse</a:t>
            </a:r>
          </a:p>
          <a:p>
            <a:pPr marL="457200" lvl="0" indent="-457200"/>
            <a:r>
              <a:rPr lang="en-US" dirty="0" smtClean="0"/>
              <a:t>Seminary Formation</a:t>
            </a:r>
          </a:p>
          <a:p>
            <a:pPr marL="457200" lvl="0" indent="-457200"/>
            <a:r>
              <a:rPr lang="en-US" dirty="0" smtClean="0"/>
              <a:t>Reports and Response to Sexual Abuse</a:t>
            </a:r>
          </a:p>
          <a:p>
            <a:pPr marL="457200" lvl="0" indent="-457200"/>
            <a:r>
              <a:rPr lang="en-US" dirty="0" smtClean="0"/>
              <a:t>Development and Implementation of </a:t>
            </a:r>
          </a:p>
          <a:p>
            <a:pPr marL="0" lvl="0" indent="0">
              <a:buNone/>
            </a:pPr>
            <a:r>
              <a:rPr lang="en-US" dirty="0"/>
              <a:t>	</a:t>
            </a:r>
            <a:r>
              <a:rPr lang="en-US" dirty="0" smtClean="0"/>
              <a:t>“The Five Principles”</a:t>
            </a:r>
          </a:p>
          <a:p>
            <a:pPr marL="457200" lvl="0" indent="-457200"/>
            <a:r>
              <a:rPr lang="en-US" dirty="0" smtClean="0"/>
              <a:t>Understanding of Abuse by Church Leaders</a:t>
            </a:r>
          </a:p>
          <a:p>
            <a:pPr marL="457200" lvl="0" indent="-457200"/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A-</a:t>
            </a:r>
            <a:fld id="{DB37EB8E-0F4F-491C-9BEA-E7F2FC979D23}" type="slidenum">
              <a:rPr lang="en-US" sz="1600" b="1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25</a:t>
            </a:fld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512321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9906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/>
              <a:t/>
            </a:r>
            <a:br>
              <a:rPr lang="en-US" b="1" dirty="0" smtClean="0"/>
            </a:br>
            <a:r>
              <a:rPr lang="en-US" sz="4000" b="1" dirty="0" smtClean="0"/>
              <a:t>Discussion Questions</a:t>
            </a:r>
            <a:r>
              <a:rPr lang="en-US" b="1" dirty="0" smtClean="0"/>
              <a:t/>
            </a:r>
            <a:br>
              <a:rPr lang="en-US" b="1" dirty="0" smtClean="0"/>
            </a:b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676400"/>
            <a:ext cx="8458200" cy="4724400"/>
          </a:xfrm>
        </p:spPr>
        <p:txBody>
          <a:bodyPr>
            <a:normAutofit fontScale="77500" lnSpcReduction="20000"/>
          </a:bodyPr>
          <a:lstStyle/>
          <a:p>
            <a:pPr marL="457200" lvl="0" indent="-457200"/>
            <a:r>
              <a:rPr lang="en-US" sz="3300" dirty="0" smtClean="0"/>
              <a:t>What reflections do you have on your own experience of this time period?</a:t>
            </a:r>
          </a:p>
          <a:p>
            <a:pPr marL="457200" lvl="0" indent="-457200"/>
            <a:r>
              <a:rPr lang="en-US" sz="3300" dirty="0" smtClean="0"/>
              <a:t>What lessons can be learned from the changes in patterns of abuse over time?</a:t>
            </a:r>
          </a:p>
          <a:p>
            <a:pPr marL="457200" lvl="0" indent="-457200"/>
            <a:r>
              <a:rPr lang="en-US" sz="3300" dirty="0" smtClean="0"/>
              <a:t>How can the implementation of “The Five Principles” by dioceses be improved?</a:t>
            </a:r>
          </a:p>
          <a:p>
            <a:pPr marL="457200" lvl="0" indent="-457200"/>
            <a:r>
              <a:rPr lang="en-US" sz="3300" dirty="0" smtClean="0"/>
              <a:t>What are some of the major concerns about the understanding of sexual abuse?</a:t>
            </a:r>
          </a:p>
          <a:p>
            <a:pPr marL="457200" lvl="0" indent="-457200"/>
            <a:r>
              <a:rPr lang="en-US" sz="3300" dirty="0" smtClean="0"/>
              <a:t>How can the response by those who must be accountable </a:t>
            </a:r>
            <a:r>
              <a:rPr lang="en-US" sz="3300" dirty="0"/>
              <a:t>for </a:t>
            </a:r>
            <a:r>
              <a:rPr lang="en-US" sz="3300" dirty="0" smtClean="0"/>
              <a:t>preventing sexual abuse be improved?</a:t>
            </a:r>
          </a:p>
          <a:p>
            <a:pPr marL="0" lvl="0" indent="0">
              <a:buNone/>
            </a:pPr>
            <a:endParaRPr lang="en-US" sz="2100" dirty="0" smtClean="0"/>
          </a:p>
          <a:p>
            <a:pPr marL="0" lvl="0" indent="0">
              <a:buNone/>
            </a:pPr>
            <a:r>
              <a:rPr lang="en-US" dirty="0" smtClean="0"/>
              <a:t>Link to USCCB – </a:t>
            </a:r>
            <a:r>
              <a:rPr lang="en-US" dirty="0" smtClean="0">
                <a:hlinkClick r:id="rId2"/>
              </a:rPr>
              <a:t>http</a:t>
            </a:r>
            <a:r>
              <a:rPr lang="en-US" dirty="0">
                <a:hlinkClick r:id="rId2"/>
              </a:rPr>
              <a:t>://</a:t>
            </a:r>
            <a:r>
              <a:rPr lang="en-US" dirty="0" smtClean="0">
                <a:hlinkClick r:id="rId2"/>
              </a:rPr>
              <a:t>www.usccb.org/issues-and-action/child-and-youth-protection/charter.cfm</a:t>
            </a:r>
            <a:r>
              <a:rPr lang="en-US" dirty="0" smtClean="0"/>
              <a:t> 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A-</a:t>
            </a:r>
            <a:fld id="{DB37EB8E-0F4F-491C-9BEA-E7F2FC979D23}" type="slidenum">
              <a:rPr lang="en-US" sz="1600" b="1" smtClean="0"/>
              <a:t>26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9746481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914400"/>
            <a:ext cx="8229600" cy="4876800"/>
          </a:xfrm>
          <a:solidFill>
            <a:schemeClr val="accent1">
              <a:lumMod val="20000"/>
              <a:lumOff val="80000"/>
            </a:schemeClr>
          </a:solidFill>
          <a:ln w="38100">
            <a:solidFill>
              <a:schemeClr val="accent1">
                <a:lumMod val="60000"/>
                <a:lumOff val="40000"/>
              </a:schemeClr>
            </a:solidFill>
          </a:ln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endParaRPr lang="en-US" sz="600" dirty="0" smtClean="0"/>
          </a:p>
          <a:p>
            <a:pPr marL="0" indent="0">
              <a:buNone/>
            </a:pPr>
            <a:r>
              <a:rPr lang="en-US" dirty="0" smtClean="0"/>
              <a:t>Prepared by:</a:t>
            </a:r>
          </a:p>
          <a:p>
            <a:pPr marL="0" indent="0">
              <a:buNone/>
            </a:pPr>
            <a:r>
              <a:rPr lang="en-US" dirty="0" smtClean="0"/>
              <a:t>Sister Katarina Schuth, O.S.F., St. Paul Seminary School of Divinity, University of St. Thomas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 smtClean="0"/>
              <a:t>Technical Associate:  Catherine Slight</a:t>
            </a:r>
          </a:p>
          <a:p>
            <a:pPr marL="0" indent="0">
              <a:buNone/>
            </a:pPr>
            <a:endParaRPr lang="en-US" sz="1200" dirty="0" smtClean="0"/>
          </a:p>
          <a:p>
            <a:pPr marL="0" indent="0">
              <a:buNone/>
            </a:pPr>
            <a:r>
              <a:rPr lang="en-US" dirty="0" smtClean="0"/>
              <a:t>Consultants:  </a:t>
            </a:r>
          </a:p>
          <a:p>
            <a:pPr marL="0" indent="0">
              <a:buNone/>
            </a:pPr>
            <a:r>
              <a:rPr lang="en-US" dirty="0" smtClean="0"/>
              <a:t>Dr. Karen Terry and Margaret Smith, John Jay College of Criminal Justice, authors of major studies on sexual abuse for the USCCB; </a:t>
            </a:r>
          </a:p>
          <a:p>
            <a:pPr marL="0" indent="0">
              <a:buNone/>
            </a:pPr>
            <a:r>
              <a:rPr lang="en-US" dirty="0" smtClean="0"/>
              <a:t>Dr. Mary Gautier, Center for Applied Research in the Apostolate</a:t>
            </a:r>
          </a:p>
          <a:p>
            <a:pPr marL="0" indent="0">
              <a:buNone/>
            </a:pPr>
            <a:endParaRPr lang="en-US" sz="1300" dirty="0"/>
          </a:p>
        </p:txBody>
      </p:sp>
      <p:sp>
        <p:nvSpPr>
          <p:cNvPr id="4" name="TextBox 3"/>
          <p:cNvSpPr txBox="1"/>
          <p:nvPr/>
        </p:nvSpPr>
        <p:spPr>
          <a:xfrm>
            <a:off x="7825740" y="6397506"/>
            <a:ext cx="8255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   </a:t>
            </a:r>
            <a:r>
              <a:rPr lang="en-US" sz="1600" b="1" dirty="0" smtClean="0">
                <a:solidFill>
                  <a:schemeClr val="tx1">
                    <a:lumMod val="50000"/>
                    <a:lumOff val="50000"/>
                  </a:schemeClr>
                </a:solidFill>
              </a:rPr>
              <a:t>A-27</a:t>
            </a:r>
            <a:endParaRPr lang="en-US" sz="1600" b="1" dirty="0">
              <a:solidFill>
                <a:schemeClr val="tx1">
                  <a:lumMod val="50000"/>
                  <a:lumOff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746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868362"/>
          </a:xfrm>
          <a:solidFill>
            <a:schemeClr val="accent1">
              <a:lumMod val="60000"/>
              <a:lumOff val="40000"/>
            </a:schemeClr>
          </a:solidFill>
          <a:ln w="28575">
            <a:solidFill>
              <a:schemeClr val="tx1"/>
            </a:solidFill>
          </a:ln>
        </p:spPr>
        <p:txBody>
          <a:bodyPr/>
          <a:lstStyle/>
          <a:p>
            <a:r>
              <a:rPr lang="en-US" b="1" dirty="0" smtClean="0"/>
              <a:t>Main Sources of Data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76401"/>
            <a:ext cx="8229600" cy="3657599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dirty="0"/>
              <a:t>Reports presented to the United States Conference of Catholic Bishops by the John Jay College Research Team, The City University of New </a:t>
            </a:r>
            <a:r>
              <a:rPr lang="en-US" dirty="0" smtClean="0"/>
              <a:t>York*</a:t>
            </a:r>
          </a:p>
          <a:p>
            <a:pPr marL="0" indent="0">
              <a:buNone/>
            </a:pPr>
            <a:endParaRPr lang="en-US" sz="1300" dirty="0"/>
          </a:p>
          <a:p>
            <a:r>
              <a:rPr lang="en-US" sz="3000" i="1" dirty="0"/>
              <a:t>The Causes and Context of Sexual Abuse of Minors by Catholic Priests in the United States</a:t>
            </a:r>
            <a:r>
              <a:rPr lang="en-US" sz="3000" dirty="0"/>
              <a:t>, 1950-2010, March, </a:t>
            </a:r>
            <a:r>
              <a:rPr lang="en-US" sz="3000" dirty="0" smtClean="0"/>
              <a:t>2011</a:t>
            </a:r>
          </a:p>
          <a:p>
            <a:pPr marL="0" indent="0">
              <a:buNone/>
            </a:pPr>
            <a:endParaRPr lang="en-US" sz="900" dirty="0"/>
          </a:p>
          <a:p>
            <a:r>
              <a:rPr lang="en-US" sz="3000" i="1" dirty="0" smtClean="0"/>
              <a:t>The </a:t>
            </a:r>
            <a:r>
              <a:rPr lang="en-US" sz="3000" i="1" dirty="0"/>
              <a:t>Nature and Scope of Sexual Abuse of Minors by Catholic Priests and Deacons in the United States, 1950-2002</a:t>
            </a:r>
            <a:r>
              <a:rPr lang="en-US" sz="3000" dirty="0"/>
              <a:t>, February </a:t>
            </a:r>
            <a:r>
              <a:rPr lang="en-US" sz="3000" dirty="0" smtClean="0"/>
              <a:t>2004</a:t>
            </a:r>
          </a:p>
          <a:p>
            <a:endParaRPr lang="en-US" sz="1000" dirty="0" smtClean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A-</a:t>
            </a:r>
            <a:fld id="{DB37EB8E-0F4F-491C-9BEA-E7F2FC979D23}" type="slidenum">
              <a:rPr lang="en-US" sz="1600" b="1" smtClean="0"/>
              <a:t>3</a:t>
            </a:fld>
            <a:endParaRPr lang="en-US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5486400"/>
            <a:ext cx="77724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* </a:t>
            </a:r>
            <a:r>
              <a:rPr lang="en-US" sz="2000" dirty="0" smtClean="0"/>
              <a:t>The </a:t>
            </a:r>
            <a:r>
              <a:rPr lang="en-US" sz="2000" dirty="0"/>
              <a:t>two reports are based on data supplied by 97 percent of </a:t>
            </a:r>
            <a:r>
              <a:rPr lang="en-US" sz="2000" dirty="0" smtClean="0"/>
              <a:t>U.S. archdioceses </a:t>
            </a:r>
            <a:r>
              <a:rPr lang="en-US" sz="2000" dirty="0"/>
              <a:t>and dioceses on all clergy accused of sexual </a:t>
            </a:r>
            <a:r>
              <a:rPr lang="en-US" sz="2000" dirty="0" smtClean="0"/>
              <a:t>abuse </a:t>
            </a:r>
            <a:r>
              <a:rPr lang="en-US" sz="2000" dirty="0"/>
              <a:t>of minors</a:t>
            </a:r>
          </a:p>
        </p:txBody>
      </p:sp>
    </p:spTree>
    <p:extLst>
      <p:ext uri="{BB962C8B-B14F-4D97-AF65-F5344CB8AC3E}">
        <p14:creationId xmlns:p14="http://schemas.microsoft.com/office/powerpoint/2010/main" val="1553042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229600" cy="868362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b="1" dirty="0" smtClean="0"/>
              <a:t>Causes and Context - Methodology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953000"/>
          </a:xfrm>
        </p:spPr>
        <p:txBody>
          <a:bodyPr>
            <a:normAutofit/>
          </a:bodyPr>
          <a:lstStyle/>
          <a:p>
            <a:pPr marL="457200" lvl="1" indent="-457200">
              <a:buFont typeface="Arial" pitchFamily="34" charset="0"/>
              <a:buChar char="•"/>
            </a:pPr>
            <a:r>
              <a:rPr lang="en-US" sz="3000" dirty="0" smtClean="0"/>
              <a:t>Analysis </a:t>
            </a:r>
            <a:r>
              <a:rPr lang="en-US" sz="3000" dirty="0"/>
              <a:t>of </a:t>
            </a:r>
            <a:r>
              <a:rPr lang="en-US" sz="3000" b="1" dirty="0"/>
              <a:t>clinical data </a:t>
            </a:r>
            <a:r>
              <a:rPr lang="en-US" sz="3000" dirty="0"/>
              <a:t>from the files </a:t>
            </a:r>
            <a:r>
              <a:rPr lang="en-US" sz="3000" b="1" dirty="0"/>
              <a:t>from three treatment centers</a:t>
            </a:r>
            <a:r>
              <a:rPr lang="en-US" sz="3000" dirty="0"/>
              <a:t>, including information about priests who abused minors as well as those being treated for other behavioral problems (individual/psychological analysis</a:t>
            </a:r>
            <a:r>
              <a:rPr lang="en-US" sz="3000" dirty="0" smtClean="0"/>
              <a:t>)</a:t>
            </a:r>
          </a:p>
          <a:p>
            <a:pPr marL="0" lvl="1" indent="0">
              <a:buNone/>
            </a:pPr>
            <a:endParaRPr lang="en-US" sz="1200" dirty="0"/>
          </a:p>
          <a:p>
            <a:pPr marL="457200" indent="-457200"/>
            <a:r>
              <a:rPr lang="en-US" sz="3000" dirty="0" smtClean="0"/>
              <a:t>Analysis </a:t>
            </a:r>
            <a:r>
              <a:rPr lang="en-US" sz="3000" dirty="0"/>
              <a:t>of </a:t>
            </a:r>
            <a:r>
              <a:rPr lang="en-US" sz="3000" b="1" dirty="0"/>
              <a:t>seminary attendance</a:t>
            </a:r>
            <a:r>
              <a:rPr lang="en-US" sz="3000" dirty="0"/>
              <a:t>, history and the development of a </a:t>
            </a:r>
            <a:r>
              <a:rPr lang="en-US" sz="3000" b="1" dirty="0"/>
              <a:t>human formation </a:t>
            </a:r>
            <a:r>
              <a:rPr lang="en-US" sz="3000" dirty="0"/>
              <a:t>curriculum, as well as </a:t>
            </a:r>
            <a:r>
              <a:rPr lang="en-US" sz="3000" b="1" dirty="0"/>
              <a:t>information from seminary leaders </a:t>
            </a:r>
            <a:r>
              <a:rPr lang="en-US" sz="3000" dirty="0"/>
              <a:t>(seminary analysis</a:t>
            </a:r>
            <a:r>
              <a:rPr lang="en-US" sz="3000" dirty="0" smtClean="0"/>
              <a:t>)</a:t>
            </a:r>
          </a:p>
          <a:p>
            <a:pPr marL="0" indent="0">
              <a:buNone/>
            </a:pPr>
            <a:endParaRPr lang="en-US" sz="1200" dirty="0" smtClean="0"/>
          </a:p>
          <a:p>
            <a:pPr marL="457200" indent="-457200"/>
            <a:endParaRPr lang="en-US" sz="3000" dirty="0"/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A-</a:t>
            </a:r>
            <a:fld id="{DB37EB8E-0F4F-491C-9BEA-E7F2FC979D23}" type="slidenum">
              <a:rPr lang="en-US" sz="1600" b="1" smtClean="0"/>
              <a:t>4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42435871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000" b="1" dirty="0" smtClean="0"/>
              <a:t>Methodology, 2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/>
          </a:bodyPr>
          <a:lstStyle/>
          <a:p>
            <a:pPr marL="457200" lvl="1" indent="-457200">
              <a:buFont typeface="Arial" pitchFamily="34" charset="0"/>
              <a:buChar char="•"/>
            </a:pPr>
            <a:r>
              <a:rPr lang="en-US" sz="3000" dirty="0" smtClean="0"/>
              <a:t>Interview </a:t>
            </a:r>
            <a:r>
              <a:rPr lang="en-US" sz="3000" dirty="0"/>
              <a:t>and primary </a:t>
            </a:r>
            <a:r>
              <a:rPr lang="en-US" sz="3000" b="1" dirty="0"/>
              <a:t>data </a:t>
            </a:r>
            <a:r>
              <a:rPr lang="en-US" sz="3000" dirty="0"/>
              <a:t>from</a:t>
            </a:r>
            <a:r>
              <a:rPr lang="en-US" sz="3000" b="1" dirty="0"/>
              <a:t> </a:t>
            </a:r>
            <a:r>
              <a:rPr lang="en-US" sz="3000" dirty="0"/>
              <a:t>the 1971 Loyola University </a:t>
            </a:r>
            <a:r>
              <a:rPr lang="en-US" sz="3000" b="1" dirty="0"/>
              <a:t>study of the psychology of American Catholic priests</a:t>
            </a:r>
            <a:r>
              <a:rPr lang="en-US" sz="3000" dirty="0"/>
              <a:t> (baseline study of priests at the peak of the abuse crisis</a:t>
            </a:r>
            <a:r>
              <a:rPr lang="en-US" sz="3000" dirty="0" smtClean="0"/>
              <a:t>)</a:t>
            </a:r>
          </a:p>
          <a:p>
            <a:pPr marL="0" lvl="1" indent="0">
              <a:buNone/>
            </a:pPr>
            <a:endParaRPr lang="en-US" sz="1200" dirty="0"/>
          </a:p>
          <a:p>
            <a:pPr marL="457200" lvl="1" indent="-457200">
              <a:spcBef>
                <a:spcPct val="40000"/>
              </a:spcBef>
              <a:buFontTx/>
              <a:buChar char="•"/>
            </a:pPr>
            <a:r>
              <a:rPr lang="en-US" sz="3000" b="1" dirty="0">
                <a:solidFill>
                  <a:prstClr val="black"/>
                </a:solidFill>
              </a:rPr>
              <a:t>Surveys of survivors, victim assistance coordinators </a:t>
            </a:r>
            <a:r>
              <a:rPr lang="en-US" sz="3000" dirty="0">
                <a:solidFill>
                  <a:prstClr val="black"/>
                </a:solidFill>
              </a:rPr>
              <a:t>and clinical files about the onset, persistence and desistance of abuse behavior (victim and situational analysis)</a:t>
            </a:r>
          </a:p>
          <a:p>
            <a:pPr marL="0" indent="0">
              <a:buNone/>
            </a:pPr>
            <a:endParaRPr lang="en-US" sz="1200" dirty="0"/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A-</a:t>
            </a:r>
            <a:fld id="{DB37EB8E-0F4F-491C-9BEA-E7F2FC979D23}" type="slidenum">
              <a:rPr lang="en-US" sz="1600" b="1" smtClean="0"/>
              <a:t>5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762349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868362"/>
          </a:xfrm>
          <a:solidFill>
            <a:schemeClr val="accent1">
              <a:lumMod val="40000"/>
              <a:lumOff val="60000"/>
            </a:schemeClr>
          </a:solidFill>
          <a:ln w="28575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000" b="1" dirty="0" smtClean="0"/>
              <a:t>Methodology, 3</a:t>
            </a:r>
            <a:endParaRPr lang="en-US" sz="40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52600"/>
            <a:ext cx="8229600" cy="4343400"/>
          </a:xfrm>
        </p:spPr>
        <p:txBody>
          <a:bodyPr>
            <a:normAutofit/>
          </a:bodyPr>
          <a:lstStyle/>
          <a:p>
            <a:pPr marL="457200" lvl="1" indent="-457200">
              <a:lnSpc>
                <a:spcPct val="100000"/>
              </a:lnSpc>
              <a:spcBef>
                <a:spcPct val="40000"/>
              </a:spcBef>
              <a:buFontTx/>
              <a:buChar char="•"/>
            </a:pPr>
            <a:r>
              <a:rPr lang="en-US" sz="3000" b="1" dirty="0" smtClean="0"/>
              <a:t>Surveys </a:t>
            </a:r>
            <a:r>
              <a:rPr lang="en-US" sz="3000" b="1" dirty="0"/>
              <a:t>of bishops, priests and other diocesan leaders</a:t>
            </a:r>
            <a:r>
              <a:rPr lang="en-US" sz="3000" dirty="0"/>
              <a:t> about the policies that were put in place after 1985 (leadership analysis</a:t>
            </a:r>
            <a:r>
              <a:rPr lang="en-US" sz="3000" dirty="0" smtClean="0"/>
              <a:t>)</a:t>
            </a:r>
          </a:p>
          <a:p>
            <a:pPr marL="0" lvl="1" indent="0">
              <a:lnSpc>
                <a:spcPct val="100000"/>
              </a:lnSpc>
              <a:spcBef>
                <a:spcPct val="40000"/>
              </a:spcBef>
              <a:buNone/>
            </a:pPr>
            <a:endParaRPr lang="en-US" sz="1200" dirty="0"/>
          </a:p>
          <a:p>
            <a:pPr marL="457200" lvl="0" indent="-457200"/>
            <a:r>
              <a:rPr lang="en-US" sz="3000" b="1" dirty="0">
                <a:solidFill>
                  <a:prstClr val="black"/>
                </a:solidFill>
              </a:rPr>
              <a:t>Surveys of and interviews with inactive priests with allegations of abuse</a:t>
            </a:r>
            <a:r>
              <a:rPr lang="en-US" sz="3000" dirty="0">
                <a:solidFill>
                  <a:prstClr val="black"/>
                </a:solidFill>
              </a:rPr>
              <a:t>, and a comparison </a:t>
            </a:r>
            <a:r>
              <a:rPr lang="en-US" sz="3000" b="1" dirty="0">
                <a:solidFill>
                  <a:prstClr val="black"/>
                </a:solidFill>
              </a:rPr>
              <a:t>sample of priests in active parish ministry who had not been accused </a:t>
            </a:r>
            <a:r>
              <a:rPr lang="en-US" sz="3000" dirty="0">
                <a:solidFill>
                  <a:prstClr val="black"/>
                </a:solidFill>
              </a:rPr>
              <a:t>(identity and behavior survey)</a:t>
            </a:r>
          </a:p>
          <a:p>
            <a:pPr marL="0" indent="0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A-</a:t>
            </a:r>
            <a:fld id="{DB37EB8E-0F4F-491C-9BEA-E7F2FC979D23}" type="slidenum">
              <a:rPr lang="en-US" sz="1600" b="1" smtClean="0"/>
              <a:t>6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12903821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144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40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Timeframes of First Abuse</a:t>
            </a:r>
            <a:endParaRPr lang="en-US" sz="40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449763"/>
          </a:xfrm>
        </p:spPr>
        <p:txBody>
          <a:bodyPr>
            <a:normAutofit/>
          </a:bodyPr>
          <a:lstStyle/>
          <a:p>
            <a:pPr marL="0" lvl="0" indent="0">
              <a:buNone/>
            </a:pPr>
            <a:endParaRPr lang="en-US" sz="1000" dirty="0" smtClean="0"/>
          </a:p>
          <a:p>
            <a:pPr lvl="0"/>
            <a:r>
              <a:rPr lang="en-US" dirty="0" smtClean="0"/>
              <a:t>Most </a:t>
            </a:r>
            <a:r>
              <a:rPr lang="en-US" dirty="0"/>
              <a:t>priest abusers were </a:t>
            </a:r>
            <a:r>
              <a:rPr lang="en-US" b="1" dirty="0"/>
              <a:t>in seminary before the 1960s</a:t>
            </a:r>
            <a:r>
              <a:rPr lang="en-US" dirty="0"/>
              <a:t>, but </a:t>
            </a:r>
            <a:r>
              <a:rPr lang="en-US" b="1" dirty="0"/>
              <a:t>offended after the </a:t>
            </a:r>
            <a:r>
              <a:rPr lang="en-US" b="1" dirty="0" smtClean="0"/>
              <a:t>1960s</a:t>
            </a:r>
          </a:p>
          <a:p>
            <a:pPr marL="0" lvl="0" indent="0">
              <a:buNone/>
            </a:pPr>
            <a:endParaRPr lang="en-US" sz="1600" dirty="0"/>
          </a:p>
          <a:p>
            <a:pPr lvl="0"/>
            <a:r>
              <a:rPr lang="en-US" dirty="0"/>
              <a:t>A</a:t>
            </a:r>
            <a:r>
              <a:rPr lang="en-US" dirty="0" smtClean="0"/>
              <a:t>mong priests </a:t>
            </a:r>
            <a:r>
              <a:rPr lang="en-US" dirty="0"/>
              <a:t>who engaged in abusive </a:t>
            </a:r>
            <a:r>
              <a:rPr lang="en-US" dirty="0" smtClean="0"/>
              <a:t>behavior, </a:t>
            </a:r>
            <a:r>
              <a:rPr lang="en-US" dirty="0"/>
              <a:t>the more recently </a:t>
            </a:r>
            <a:r>
              <a:rPr lang="en-US" dirty="0" smtClean="0"/>
              <a:t>they were ordained the </a:t>
            </a:r>
            <a:r>
              <a:rPr lang="en-US" b="1" dirty="0" smtClean="0"/>
              <a:t>more </a:t>
            </a:r>
            <a:r>
              <a:rPr lang="en-US" b="1" dirty="0"/>
              <a:t>quickly after </a:t>
            </a:r>
            <a:r>
              <a:rPr lang="en-US" b="1" dirty="0" smtClean="0"/>
              <a:t>ordination</a:t>
            </a:r>
            <a:r>
              <a:rPr lang="en-US" dirty="0" smtClean="0"/>
              <a:t> did they abuse</a:t>
            </a:r>
            <a:endParaRPr lang="en-US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A-</a:t>
            </a:r>
            <a:fld id="{DB37EB8E-0F4F-491C-9BEA-E7F2FC979D23}" type="slidenum">
              <a:rPr lang="en-US" sz="1600" b="1" smtClean="0"/>
              <a:t>7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21406232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04800"/>
            <a:ext cx="8305800" cy="944562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/>
          </a:bodyPr>
          <a:lstStyle/>
          <a:p>
            <a:r>
              <a:rPr lang="en-US" sz="36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Historical Changes in Abusers</a:t>
            </a:r>
            <a:endParaRPr lang="en-US" sz="36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737519"/>
            <a:ext cx="8305800" cy="4602163"/>
          </a:xfrm>
          <a:ln w="38100">
            <a:solidFill>
              <a:schemeClr val="accent1">
                <a:lumMod val="75000"/>
              </a:schemeClr>
            </a:solidFill>
          </a:ln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sz="2800" dirty="0" smtClean="0"/>
              <a:t>  </a:t>
            </a:r>
            <a:r>
              <a:rPr lang="en-US" sz="2800" u="sng" dirty="0" smtClean="0"/>
              <a:t>Year of</a:t>
            </a:r>
            <a:r>
              <a:rPr lang="en-US" sz="2800" dirty="0" smtClean="0"/>
              <a:t>          </a:t>
            </a:r>
            <a:r>
              <a:rPr lang="en-US" sz="2800" u="sng" dirty="0" smtClean="0"/>
              <a:t>% of All</a:t>
            </a:r>
            <a:r>
              <a:rPr lang="en-US" sz="2800" dirty="0" smtClean="0"/>
              <a:t>  </a:t>
            </a:r>
            <a:r>
              <a:rPr lang="en-US" sz="2800" dirty="0"/>
              <a:t> </a:t>
            </a:r>
            <a:r>
              <a:rPr lang="en-US" sz="2800" dirty="0" smtClean="0"/>
              <a:t>    </a:t>
            </a:r>
            <a:r>
              <a:rPr lang="en-US" sz="2800" u="sng" dirty="0" smtClean="0"/>
              <a:t>Average Age</a:t>
            </a:r>
            <a:r>
              <a:rPr lang="en-US" sz="2800" dirty="0"/>
              <a:t>	</a:t>
            </a:r>
            <a:r>
              <a:rPr lang="en-US" sz="2800" dirty="0" smtClean="0"/>
              <a:t>     </a:t>
            </a:r>
            <a:r>
              <a:rPr lang="en-US" sz="2800" u="sng" dirty="0" smtClean="0"/>
              <a:t>Average Time</a:t>
            </a:r>
            <a:endParaRPr lang="en-US" sz="2800" u="sng" dirty="0"/>
          </a:p>
          <a:p>
            <a:pPr marL="0" indent="0">
              <a:buNone/>
            </a:pPr>
            <a:r>
              <a:rPr lang="en-US" sz="2800" u="sng" dirty="0"/>
              <a:t>Ordination</a:t>
            </a:r>
            <a:r>
              <a:rPr lang="en-US" sz="2800" dirty="0"/>
              <a:t>	  </a:t>
            </a:r>
            <a:r>
              <a:rPr lang="en-US" sz="2800" u="sng" dirty="0" smtClean="0"/>
              <a:t>Abusers</a:t>
            </a:r>
            <a:r>
              <a:rPr lang="en-US" sz="2800" dirty="0" smtClean="0"/>
              <a:t>     </a:t>
            </a:r>
            <a:r>
              <a:rPr lang="en-US" sz="2800" u="sng" dirty="0" smtClean="0"/>
              <a:t>at 1</a:t>
            </a:r>
            <a:r>
              <a:rPr lang="en-US" sz="2800" u="sng" baseline="30000" dirty="0" smtClean="0"/>
              <a:t>st</a:t>
            </a:r>
            <a:r>
              <a:rPr lang="en-US" sz="2800" u="sng" dirty="0" smtClean="0"/>
              <a:t> </a:t>
            </a:r>
            <a:r>
              <a:rPr lang="en-US" sz="2800" u="sng" dirty="0"/>
              <a:t>Incident</a:t>
            </a:r>
            <a:r>
              <a:rPr lang="en-US" sz="2800" dirty="0"/>
              <a:t>    </a:t>
            </a:r>
            <a:r>
              <a:rPr lang="en-US" sz="2800" dirty="0" smtClean="0"/>
              <a:t>  </a:t>
            </a:r>
            <a:r>
              <a:rPr lang="en-US" sz="2800" u="sng" dirty="0" smtClean="0"/>
              <a:t>to 1</a:t>
            </a:r>
            <a:r>
              <a:rPr lang="en-US" sz="2800" u="sng" baseline="30000" dirty="0" smtClean="0"/>
              <a:t>st</a:t>
            </a:r>
            <a:r>
              <a:rPr lang="en-US" sz="2800" u="sng" dirty="0" smtClean="0"/>
              <a:t> Abuse</a:t>
            </a:r>
          </a:p>
          <a:p>
            <a:pPr marL="0" indent="0">
              <a:buNone/>
            </a:pPr>
            <a:r>
              <a:rPr lang="en-US" sz="2800" dirty="0"/>
              <a:t>	</a:t>
            </a:r>
            <a:r>
              <a:rPr lang="en-US" sz="2800" dirty="0" smtClean="0"/>
              <a:t>    	      </a:t>
            </a:r>
          </a:p>
          <a:p>
            <a:pPr marL="0" indent="0">
              <a:buNone/>
            </a:pPr>
            <a:r>
              <a:rPr lang="en-US" sz="2800" dirty="0" smtClean="0"/>
              <a:t>1940s		    40</a:t>
            </a:r>
            <a:r>
              <a:rPr lang="en-US" sz="2800" dirty="0"/>
              <a:t>%</a:t>
            </a:r>
            <a:r>
              <a:rPr lang="en-US" sz="2800" dirty="0" smtClean="0"/>
              <a:t>    	        44	</a:t>
            </a:r>
            <a:r>
              <a:rPr lang="en-US" sz="2800" dirty="0"/>
              <a:t> </a:t>
            </a:r>
            <a:r>
              <a:rPr lang="en-US" sz="2800" dirty="0" smtClean="0"/>
              <a:t>         17 years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1950s	    	    	       	        39        </a:t>
            </a:r>
            <a:r>
              <a:rPr lang="en-US" dirty="0" smtClean="0"/>
              <a:t>	</a:t>
            </a:r>
            <a:r>
              <a:rPr lang="en-US" sz="2800" dirty="0" smtClean="0"/>
              <a:t>          12 years	</a:t>
            </a:r>
          </a:p>
          <a:p>
            <a:pPr marL="0" indent="0">
              <a:buNone/>
            </a:pPr>
            <a:r>
              <a:rPr lang="en-US" sz="2800" dirty="0" smtClean="0"/>
              <a:t>1960s		    25%	        35	            8 years</a:t>
            </a:r>
            <a:endParaRPr lang="en-US" sz="2800" dirty="0"/>
          </a:p>
          <a:p>
            <a:pPr marL="0" indent="0">
              <a:buNone/>
            </a:pPr>
            <a:r>
              <a:rPr lang="en-US" sz="2800" dirty="0" smtClean="0"/>
              <a:t>1970s		    20%	        33		 5 years</a:t>
            </a:r>
          </a:p>
          <a:p>
            <a:pPr marL="0" indent="0">
              <a:buNone/>
            </a:pPr>
            <a:r>
              <a:rPr lang="en-US" sz="2800" dirty="0" smtClean="0"/>
              <a:t>1980s		    10%	        35		 3 years</a:t>
            </a:r>
          </a:p>
          <a:p>
            <a:pPr marL="0" indent="0">
              <a:buNone/>
            </a:pPr>
            <a:endParaRPr lang="en-US" sz="2800" dirty="0"/>
          </a:p>
        </p:txBody>
      </p:sp>
      <p:sp>
        <p:nvSpPr>
          <p:cNvPr id="4" name="Left Brace 3"/>
          <p:cNvSpPr/>
          <p:nvPr/>
        </p:nvSpPr>
        <p:spPr>
          <a:xfrm rot="10800000">
            <a:off x="1841092" y="3200400"/>
            <a:ext cx="537972" cy="914400"/>
          </a:xfrm>
          <a:prstGeom prst="leftBrac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A-</a:t>
            </a:r>
            <a:fld id="{DB37EB8E-0F4F-491C-9BEA-E7F2FC979D23}" type="slidenum">
              <a:rPr lang="en-US" sz="1600" b="1" smtClean="0"/>
              <a:t>8</a:t>
            </a:fld>
            <a:endParaRPr lang="en-US" sz="1600" b="1" dirty="0"/>
          </a:p>
        </p:txBody>
      </p:sp>
    </p:spTree>
    <p:extLst>
      <p:ext uri="{BB962C8B-B14F-4D97-AF65-F5344CB8AC3E}">
        <p14:creationId xmlns:p14="http://schemas.microsoft.com/office/powerpoint/2010/main" val="5219314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45440" y="76200"/>
            <a:ext cx="8382000" cy="685800"/>
          </a:xfrm>
          <a:solidFill>
            <a:schemeClr val="accent1">
              <a:lumMod val="40000"/>
              <a:lumOff val="60000"/>
            </a:schemeClr>
          </a:solidFill>
          <a:ln w="19050">
            <a:solidFill>
              <a:schemeClr val="tx1"/>
            </a:solidFill>
          </a:ln>
        </p:spPr>
        <p:txBody>
          <a:bodyPr>
            <a:normAutofit fontScale="90000"/>
          </a:bodyPr>
          <a:lstStyle/>
          <a:p>
            <a:r>
              <a:rPr lang="en-US" sz="4000" dirty="0" smtClean="0">
                <a:effectLst>
                  <a:outerShdw blurRad="50800" dist="38100" algn="l" rotWithShape="0">
                    <a:prstClr val="black">
                      <a:alpha val="40000"/>
                    </a:prstClr>
                  </a:outerShdw>
                </a:effectLst>
              </a:rPr>
              <a:t>The Rise and Fall of Abuse</a:t>
            </a:r>
            <a:endParaRPr lang="en-US" sz="4000" dirty="0">
              <a:effectLst>
                <a:outerShdw blurRad="50800" dist="38100" algn="l" rotWithShape="0">
                  <a:prstClr val="black">
                    <a:alpha val="40000"/>
                  </a:prstClr>
                </a:outerShdw>
              </a:effectLst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640" y="838200"/>
            <a:ext cx="8305800" cy="4572000"/>
          </a:xfrm>
        </p:spPr>
        <p:txBody>
          <a:bodyPr>
            <a:noAutofit/>
          </a:bodyPr>
          <a:lstStyle/>
          <a:p>
            <a:r>
              <a:rPr lang="en-US" sz="2000" dirty="0" smtClean="0"/>
              <a:t>Total credible </a:t>
            </a:r>
            <a:r>
              <a:rPr lang="en-US" sz="2000" dirty="0" smtClean="0"/>
              <a:t>accusations in which the date of abuse is known through </a:t>
            </a:r>
            <a:r>
              <a:rPr lang="en-US" sz="2000" dirty="0" smtClean="0"/>
              <a:t>2010 is </a:t>
            </a:r>
            <a:r>
              <a:rPr lang="en-US" sz="2000" dirty="0" smtClean="0"/>
              <a:t>14,041 </a:t>
            </a:r>
            <a:r>
              <a:rPr lang="en-US" sz="2000" dirty="0" smtClean="0"/>
              <a:t>(</a:t>
            </a:r>
            <a:r>
              <a:rPr lang="en-US" sz="2000" b="1" dirty="0" smtClean="0"/>
              <a:t>14,598 </a:t>
            </a:r>
            <a:r>
              <a:rPr lang="en-US" sz="2000" b="1" dirty="0" smtClean="0"/>
              <a:t>by </a:t>
            </a:r>
            <a:r>
              <a:rPr lang="en-US" sz="2000" b="1" dirty="0" smtClean="0"/>
              <a:t>2011)</a:t>
            </a:r>
            <a:r>
              <a:rPr lang="en-US" sz="2000" dirty="0" smtClean="0"/>
              <a:t>; (the </a:t>
            </a:r>
            <a:r>
              <a:rPr lang="en-US" sz="2000" dirty="0"/>
              <a:t>year of abuse was unknown in 37 </a:t>
            </a:r>
            <a:r>
              <a:rPr lang="en-US" sz="2000" dirty="0" smtClean="0"/>
              <a:t>cases of </a:t>
            </a:r>
            <a:r>
              <a:rPr lang="en-US" sz="2000" dirty="0" smtClean="0"/>
              <a:t>the additional </a:t>
            </a:r>
            <a:r>
              <a:rPr lang="en-US" sz="2000" dirty="0" smtClean="0"/>
              <a:t>594 in 2011).* In the 2011 report, 23 accusations </a:t>
            </a:r>
            <a:r>
              <a:rPr lang="en-US" sz="2000" dirty="0" smtClean="0"/>
              <a:t>of abuse </a:t>
            </a:r>
            <a:r>
              <a:rPr lang="en-US" sz="2000" dirty="0" smtClean="0"/>
              <a:t>happened </a:t>
            </a:r>
            <a:r>
              <a:rPr lang="en-US" sz="2000" dirty="0" smtClean="0"/>
              <a:t>in </a:t>
            </a:r>
            <a:r>
              <a:rPr lang="en-US" sz="2000" dirty="0" smtClean="0"/>
              <a:t>that year, </a:t>
            </a:r>
            <a:r>
              <a:rPr lang="en-US" sz="2000" dirty="0" smtClean="0"/>
              <a:t>21 </a:t>
            </a:r>
            <a:r>
              <a:rPr lang="en-US" sz="2000" dirty="0"/>
              <a:t>of whom were </a:t>
            </a:r>
            <a:r>
              <a:rPr lang="en-US" sz="2000" dirty="0" smtClean="0"/>
              <a:t>made against diocesan priests and 2 against religious </a:t>
            </a:r>
            <a:r>
              <a:rPr lang="en-US" sz="2000" dirty="0" smtClean="0"/>
              <a:t>priests.</a:t>
            </a:r>
            <a:endParaRPr lang="en-US" sz="500" dirty="0"/>
          </a:p>
          <a:p>
            <a:r>
              <a:rPr lang="en-US" sz="2000" dirty="0"/>
              <a:t>A</a:t>
            </a:r>
            <a:r>
              <a:rPr lang="en-US" sz="2000" dirty="0" smtClean="0"/>
              <a:t>lthough </a:t>
            </a:r>
            <a:r>
              <a:rPr lang="en-US" sz="2000" dirty="0"/>
              <a:t>widely believed to be a significant ongoing problem, </a:t>
            </a:r>
            <a:r>
              <a:rPr lang="en-US" sz="2000" b="1" dirty="0"/>
              <a:t>most abuse occurred between 1960 and </a:t>
            </a:r>
            <a:r>
              <a:rPr lang="en-US" sz="2000" b="1" dirty="0" smtClean="0"/>
              <a:t>1984 </a:t>
            </a:r>
            <a:r>
              <a:rPr lang="en-US" sz="2000" b="1" dirty="0" smtClean="0"/>
              <a:t>(</a:t>
            </a:r>
            <a:r>
              <a:rPr lang="en-US" sz="2000" b="1" dirty="0" smtClean="0"/>
              <a:t>74.6</a:t>
            </a:r>
            <a:r>
              <a:rPr lang="en-US" sz="2000" b="1" dirty="0" smtClean="0"/>
              <a:t>%) 10,886 </a:t>
            </a:r>
            <a:r>
              <a:rPr lang="en-US" sz="2000" dirty="0"/>
              <a:t>known </a:t>
            </a:r>
            <a:r>
              <a:rPr lang="en-US" sz="2000" dirty="0" smtClean="0"/>
              <a:t>offenders; </a:t>
            </a:r>
            <a:r>
              <a:rPr lang="en-US" sz="2000" dirty="0"/>
              <a:t>after that year the numbers dropped substantially and remain </a:t>
            </a:r>
            <a:r>
              <a:rPr lang="en-US" sz="2000" dirty="0" smtClean="0"/>
              <a:t>low</a:t>
            </a:r>
          </a:p>
          <a:p>
            <a:r>
              <a:rPr lang="en-US" sz="2000" dirty="0" smtClean="0"/>
              <a:t>Before 1960, </a:t>
            </a:r>
            <a:r>
              <a:rPr lang="en-US" sz="2000" dirty="0"/>
              <a:t>the proportion of credible accusations of abuse </a:t>
            </a:r>
            <a:r>
              <a:rPr lang="en-US" sz="2000" dirty="0" smtClean="0"/>
              <a:t>was</a:t>
            </a:r>
            <a:r>
              <a:rPr lang="en-US" sz="2000" b="1" dirty="0" smtClean="0"/>
              <a:t> </a:t>
            </a:r>
            <a:r>
              <a:rPr lang="en-US" sz="2000" b="1" dirty="0" smtClean="0"/>
              <a:t>11.6% </a:t>
            </a:r>
            <a:r>
              <a:rPr lang="en-US" sz="2000" b="1" dirty="0"/>
              <a:t>(</a:t>
            </a:r>
            <a:r>
              <a:rPr lang="en-US" sz="2000" b="1" dirty="0" smtClean="0"/>
              <a:t>1,691</a:t>
            </a:r>
            <a:r>
              <a:rPr lang="en-US" sz="2000" dirty="0" smtClean="0"/>
              <a:t> </a:t>
            </a:r>
            <a:r>
              <a:rPr lang="en-US" sz="2000" dirty="0"/>
              <a:t>known offenders)</a:t>
            </a:r>
          </a:p>
          <a:p>
            <a:r>
              <a:rPr lang="en-US" sz="2000" dirty="0" smtClean="0"/>
              <a:t>From </a:t>
            </a:r>
            <a:r>
              <a:rPr lang="en-US" sz="2000" b="1" dirty="0" smtClean="0"/>
              <a:t>1985 to 1995</a:t>
            </a:r>
            <a:r>
              <a:rPr lang="en-US" sz="2000" dirty="0" smtClean="0"/>
              <a:t>, the proportion of credible accusations of abuse was </a:t>
            </a:r>
            <a:r>
              <a:rPr lang="en-US" sz="2000" b="1" dirty="0"/>
              <a:t> </a:t>
            </a:r>
            <a:r>
              <a:rPr lang="en-US" sz="2000" b="1" dirty="0" smtClean="0"/>
              <a:t>10.3% </a:t>
            </a:r>
            <a:r>
              <a:rPr lang="en-US" sz="2000" b="1" dirty="0" smtClean="0"/>
              <a:t>(1,503</a:t>
            </a:r>
            <a:r>
              <a:rPr lang="en-US" sz="2000" dirty="0" smtClean="0"/>
              <a:t> </a:t>
            </a:r>
            <a:r>
              <a:rPr lang="en-US" sz="2000" dirty="0"/>
              <a:t>known </a:t>
            </a:r>
            <a:r>
              <a:rPr lang="en-US" sz="2000" dirty="0" smtClean="0"/>
              <a:t>offenders)</a:t>
            </a:r>
          </a:p>
          <a:p>
            <a:r>
              <a:rPr lang="en-US" sz="2000" dirty="0" smtClean="0"/>
              <a:t>From </a:t>
            </a:r>
            <a:r>
              <a:rPr lang="en-US" sz="2000" b="1" dirty="0" smtClean="0"/>
              <a:t>1995 to 2011, </a:t>
            </a:r>
            <a:r>
              <a:rPr lang="en-US" sz="2000" dirty="0" smtClean="0"/>
              <a:t>the proportion </a:t>
            </a:r>
            <a:r>
              <a:rPr lang="en-US" sz="2000" dirty="0"/>
              <a:t>of credible accusations of abuse was </a:t>
            </a:r>
            <a:r>
              <a:rPr lang="en-US" sz="2000" b="1" dirty="0" smtClean="0"/>
              <a:t>3.5% </a:t>
            </a:r>
            <a:r>
              <a:rPr lang="en-US" sz="2000" b="1" dirty="0" smtClean="0"/>
              <a:t>(518 </a:t>
            </a:r>
            <a:r>
              <a:rPr lang="en-US" sz="2000" dirty="0" smtClean="0"/>
              <a:t>known offenders)</a:t>
            </a:r>
          </a:p>
          <a:p>
            <a:pPr marL="0" indent="0">
              <a:buNone/>
            </a:pPr>
            <a:endParaRPr lang="en-US" sz="2400" dirty="0" smtClean="0"/>
          </a:p>
          <a:p>
            <a:endParaRPr lang="en-US" sz="24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sz="1600" b="1" dirty="0" smtClean="0"/>
              <a:t>A-</a:t>
            </a:r>
            <a:fld id="{DB37EB8E-0F4F-491C-9BEA-E7F2FC979D23}" type="slidenum">
              <a:rPr lang="en-US" sz="1600" b="1" smtClean="0"/>
              <a:t>9</a:t>
            </a:fld>
            <a:endParaRPr lang="en-US" sz="1600" b="1" dirty="0"/>
          </a:p>
        </p:txBody>
      </p:sp>
      <p:sp>
        <p:nvSpPr>
          <p:cNvPr id="5" name="TextBox 4"/>
          <p:cNvSpPr txBox="1"/>
          <p:nvPr/>
        </p:nvSpPr>
        <p:spPr>
          <a:xfrm>
            <a:off x="609600" y="5486400"/>
            <a:ext cx="811784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/>
            <a:r>
              <a:rPr lang="en-US" dirty="0" smtClean="0"/>
              <a:t>*</a:t>
            </a:r>
            <a:r>
              <a:rPr lang="en-US" dirty="0"/>
              <a:t>For 2010 and 2011, the year of abuse is unknown in 72 of the reported </a:t>
            </a:r>
            <a:r>
              <a:rPr lang="en-US" dirty="0" smtClean="0"/>
              <a:t>cases and from </a:t>
            </a:r>
            <a:r>
              <a:rPr lang="en-US" dirty="0"/>
              <a:t>2004 to 2009, the year of abuse is unknown in </a:t>
            </a:r>
            <a:r>
              <a:rPr lang="en-US" dirty="0" smtClean="0"/>
              <a:t>256 reported cases.  These are not included in the total numbers.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63637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Default Design 1">
    <a:dk1>
      <a:srgbClr val="000000"/>
    </a:dk1>
    <a:lt1>
      <a:srgbClr val="FFFFFF"/>
    </a:lt1>
    <a:dk2>
      <a:srgbClr val="000000"/>
    </a:dk2>
    <a:lt2>
      <a:srgbClr val="808080"/>
    </a:lt2>
    <a:accent1>
      <a:srgbClr val="00CC99"/>
    </a:accent1>
    <a:accent2>
      <a:srgbClr val="3333CC"/>
    </a:accent2>
    <a:accent3>
      <a:srgbClr val="FFFFFF"/>
    </a:accent3>
    <a:accent4>
      <a:srgbClr val="000000"/>
    </a:accent4>
    <a:accent5>
      <a:srgbClr val="AAE2CA"/>
    </a:accent5>
    <a:accent6>
      <a:srgbClr val="2D2DB9"/>
    </a:accent6>
    <a:hlink>
      <a:srgbClr val="CCCCFF"/>
    </a:hlink>
    <a:folHlink>
      <a:srgbClr val="B2B2B2"/>
    </a:folHlink>
  </a:clrScheme>
  <a:fontScheme name="Default Design">
    <a:majorFont>
      <a:latin typeface="Arial"/>
      <a:ea typeface=""/>
      <a:cs typeface=""/>
    </a:majorFont>
    <a:minorFont>
      <a:latin typeface="Arial"/>
      <a:ea typeface=""/>
      <a:cs typeface="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customXsn xmlns="http://schemas.microsoft.com/office/2006/metadata/customXsn">
  <xsnLocation>https://staff.usccb.org/dept/cyp/_cts/Parent_USCCB/f566a03fdfda284ccustomXsn.xsn</xsnLocation>
  <cached>True</cached>
  <openByDefault>True</openByDefault>
  <xsnScope>https://staff.usccb.org/dept/cyp</xsnScope>
</customXsn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USCCB Document" ma:contentTypeID="0x0101003CA8930E8761C8469900DCF6AD3277DB0100CDBE1BE7942C9E4C9F42E309A22A71A6" ma:contentTypeVersion="17" ma:contentTypeDescription="Create a new Document" ma:contentTypeScope="" ma:versionID="19f92c911239557652a938bc7a55a04c">
  <xsd:schema xmlns:xsd="http://www.w3.org/2001/XMLSchema" xmlns:xs="http://www.w3.org/2001/XMLSchema" xmlns:p="http://schemas.microsoft.com/office/2006/metadata/properties" xmlns:ns2="8ff46219-4e0f-4843-9c7a-b2f626f15e88" targetNamespace="http://schemas.microsoft.com/office/2006/metadata/properties" ma:root="true" ma:fieldsID="304cdf07b161ce49529e638242d00f4c" ns2:_="">
    <xsd:import namespace="8ff46219-4e0f-4843-9c7a-b2f626f15e88"/>
    <xsd:element name="properties">
      <xsd:complexType>
        <xsd:sequence>
          <xsd:element name="documentManagement">
            <xsd:complexType>
              <xsd:all>
                <xsd:element ref="ns2:Expiration_x0020_Basis_x0020_Date" minOccurs="0"/>
                <xsd:element ref="ns2:Retention_x0020_Period"/>
                <xsd:element ref="ns2:USCCB_x0020_Department"/>
                <xsd:element ref="ns2:Yea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ff46219-4e0f-4843-9c7a-b2f626f15e88" elementFormDefault="qualified">
    <xsd:import namespace="http://schemas.microsoft.com/office/2006/documentManagement/types"/>
    <xsd:import namespace="http://schemas.microsoft.com/office/infopath/2007/PartnerControls"/>
    <xsd:element name="Expiration_x0020_Basis_x0020_Date" ma:index="8" nillable="true" ma:displayName="Expiration Basis Date" ma:default="[today]" ma:format="DateOnly" ma:internalName="Expiration_x0020_Basis_x0020_Date0">
      <xsd:simpleType>
        <xsd:restriction base="dms:DateTime"/>
      </xsd:simpleType>
    </xsd:element>
    <xsd:element name="Retention_x0020_Period" ma:index="9" ma:displayName="Retention Period" ma:format="Dropdown" ma:internalName="Retention_x0020_Period0" ma:readOnly="false">
      <xsd:simpleType>
        <xsd:restriction base="dms:Choice">
          <xsd:enumeration value="1yr–Gen doc t/b deleted"/>
          <xsd:enumeration value="3yrs–Other doc t/b deleted"/>
          <xsd:enumeration value="5yrs–Gen doc t/b archived"/>
          <xsd:enumeration value="10yrs–Other doc t/b archived"/>
          <xsd:enumeration value="Indef–Doc to stay in SP"/>
        </xsd:restriction>
      </xsd:simpleType>
    </xsd:element>
    <xsd:element name="USCCB_x0020_Department" ma:index="10" ma:displayName="USCCB Department" ma:default="CYP" ma:format="Dropdown" ma:internalName="USCCB_x0020_Department0" ma:readOnly="false">
      <xsd:simpleType>
        <xsd:restriction base="dms:Choice">
          <xsd:enumeration value="CCHD"/>
          <xsd:enumeration value="CCC"/>
          <xsd:enumeration value="CE"/>
          <xsd:enumeration value="CNS"/>
          <xsd:enumeration value="CYP"/>
          <xsd:enumeration value="CCLV"/>
          <xsd:enumeration value="COMM"/>
          <xsd:enumeration value="CDC"/>
          <xsd:enumeration value="DM"/>
          <xsd:enumeration value="DW"/>
          <xsd:enumeration value="DOC"/>
          <xsd:enumeration value="DSD"/>
          <xsd:enumeration value="EIA"/>
          <xsd:enumeration value="EC"/>
          <xsd:enumeration value="EXEC"/>
          <xsd:enumeration value="FB"/>
          <xsd:enumeration value="FA"/>
          <xsd:enumeration value="GC"/>
          <xsd:enumeration value="GS"/>
          <xsd:enumeration value="GR"/>
          <xsd:enumeration value="HR"/>
          <xsd:enumeration value="IT"/>
          <xsd:enumeration value="IJP"/>
          <xsd:enumeration value="JPHD"/>
          <xsd:enumeration value="LMFLY"/>
          <xsd:enumeration value="MR"/>
          <xsd:enumeration value="MRS"/>
          <xsd:enumeration value="NC"/>
          <xsd:enumeration value="PL"/>
          <xsd:enumeration value="PP"/>
          <xsd:enumeration value="PUB"/>
        </xsd:restriction>
      </xsd:simpleType>
    </xsd:element>
    <xsd:element name="Year" ma:index="11" nillable="true" ma:displayName="Year" ma:internalName="Year0">
      <xsd:simpleType>
        <xsd:restriction base="dms:Text">
          <xsd:maxLength value="4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Year xmlns="8ff46219-4e0f-4843-9c7a-b2f626f15e88">2013</Year>
    <USCCB_x0020_Department xmlns="8ff46219-4e0f-4843-9c7a-b2f626f15e88">CYP</USCCB_x0020_Department>
    <Retention_x0020_Period xmlns="8ff46219-4e0f-4843-9c7a-b2f626f15e88">Indef–Doc to stay in SP</Retention_x0020_Period>
    <Expiration_x0020_Basis_x0020_Date xmlns="8ff46219-4e0f-4843-9c7a-b2f626f15e88">2013-05-10T04:00:00+00:00</Expiration_x0020_Basis_x0020_Date>
  </documentManagement>
</p:properties>
</file>

<file path=customXml/itemProps1.xml><?xml version="1.0" encoding="utf-8"?>
<ds:datastoreItem xmlns:ds="http://schemas.openxmlformats.org/officeDocument/2006/customXml" ds:itemID="{B40757FE-6212-492B-9816-55CC9F4EFC22}"/>
</file>

<file path=customXml/itemProps2.xml><?xml version="1.0" encoding="utf-8"?>
<ds:datastoreItem xmlns:ds="http://schemas.openxmlformats.org/officeDocument/2006/customXml" ds:itemID="{1CD245C2-353A-4DC6-8795-4A61882A0A7D}"/>
</file>

<file path=customXml/itemProps3.xml><?xml version="1.0" encoding="utf-8"?>
<ds:datastoreItem xmlns:ds="http://schemas.openxmlformats.org/officeDocument/2006/customXml" ds:itemID="{C98DE7DD-2A1E-4E0C-8D35-2B4B786526BE}"/>
</file>

<file path=customXml/itemProps4.xml><?xml version="1.0" encoding="utf-8"?>
<ds:datastoreItem xmlns:ds="http://schemas.openxmlformats.org/officeDocument/2006/customXml" ds:itemID="{219899AD-75ED-4E47-87E9-29506196AD87}"/>
</file>

<file path=docProps/app.xml><?xml version="1.0" encoding="utf-8"?>
<Properties xmlns="http://schemas.openxmlformats.org/officeDocument/2006/extended-properties" xmlns:vt="http://schemas.openxmlformats.org/officeDocument/2006/docPropsVTypes">
  <TotalTime>5410</TotalTime>
  <Words>1840</Words>
  <Application>Microsoft Office PowerPoint</Application>
  <PresentationFormat>On-screen Show (4:3)</PresentationFormat>
  <Paragraphs>189</Paragraphs>
  <Slides>27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27</vt:i4>
      </vt:variant>
    </vt:vector>
  </HeadingPairs>
  <TitlesOfParts>
    <vt:vector size="28" baseType="lpstr">
      <vt:lpstr>Office Theme</vt:lpstr>
      <vt:lpstr>PowerPoint Presentation</vt:lpstr>
      <vt:lpstr>Background and Responses to Sexual Abuse of Minors by Catholic Priests in the United States</vt:lpstr>
      <vt:lpstr>Main Sources of Data</vt:lpstr>
      <vt:lpstr>Causes and Context - Methodology</vt:lpstr>
      <vt:lpstr>Methodology, 2</vt:lpstr>
      <vt:lpstr>Methodology, 3</vt:lpstr>
      <vt:lpstr>Timeframes of First Abuse</vt:lpstr>
      <vt:lpstr>Historical Changes in Abusers</vt:lpstr>
      <vt:lpstr>The Rise and Fall of Abuse</vt:lpstr>
      <vt:lpstr>National Patterns of Social Change</vt:lpstr>
      <vt:lpstr>Distribution of Abuse – Incidence (Count of abuse incidents, JJC &amp; CARA, 1950-2002, 2004-2008)</vt:lpstr>
      <vt:lpstr>Priests Who Have Allegations of Sexual Abuse against Them</vt:lpstr>
      <vt:lpstr>Decline in Incidence</vt:lpstr>
      <vt:lpstr>Mainstream Seminary Formation</vt:lpstr>
      <vt:lpstr>Sexual Abuse and Civil Authorities</vt:lpstr>
      <vt:lpstr>National Patterns of Accusations: Extent of the Problem</vt:lpstr>
      <vt:lpstr> Reports and Response, mid-1990s </vt:lpstr>
      <vt:lpstr> Nature and Scope: Reports of Abuse, by Year Reported </vt:lpstr>
      <vt:lpstr> Development of the Five Principles </vt:lpstr>
      <vt:lpstr>“Five Principles” Adopted by the Bishops’ Conference</vt:lpstr>
      <vt:lpstr>Problems with the Implementation of the Five Principles, 1990 - 2002</vt:lpstr>
      <vt:lpstr> Diocesan Practices Changed Slowly </vt:lpstr>
      <vt:lpstr> Understanding of Sexual Abuse by Church Leaders </vt:lpstr>
      <vt:lpstr>Ongoing Concerns about Sexual Abuse</vt:lpstr>
      <vt:lpstr> Summary of Background and Responses </vt:lpstr>
      <vt:lpstr> Discussion Questions </vt:lpstr>
      <vt:lpstr>PowerPoint Presentation</vt:lpstr>
    </vt:vector>
  </TitlesOfParts>
  <Company>UST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Modules</dc:title>
  <dc:creator>Windows User</dc:creator>
  <cp:lastModifiedBy>Windows User</cp:lastModifiedBy>
  <cp:revision>147</cp:revision>
  <cp:lastPrinted>2013-01-25T20:23:42Z</cp:lastPrinted>
  <dcterms:created xsi:type="dcterms:W3CDTF">2012-01-30T16:56:33Z</dcterms:created>
  <dcterms:modified xsi:type="dcterms:W3CDTF">2013-01-25T22:08:11Z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0x0101003CA8930E8761C8469900DCF6AD3277DB0100CDBE1BE7942C9E4C9F42E309A22A71A6</vt:lpwstr>
  </property>
</Properties>
</file>