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3" r:id="rId3"/>
    <p:sldId id="278" r:id="rId4"/>
    <p:sldId id="259" r:id="rId5"/>
    <p:sldId id="260" r:id="rId6"/>
    <p:sldId id="261" r:id="rId7"/>
    <p:sldId id="258" r:id="rId8"/>
    <p:sldId id="262" r:id="rId9"/>
    <p:sldId id="263" r:id="rId10"/>
    <p:sldId id="264" r:id="rId11"/>
    <p:sldId id="265" r:id="rId12"/>
    <p:sldId id="274" r:id="rId13"/>
    <p:sldId id="267" r:id="rId14"/>
    <p:sldId id="268" r:id="rId15"/>
    <p:sldId id="269" r:id="rId16"/>
    <p:sldId id="275" r:id="rId17"/>
    <p:sldId id="276" r:id="rId18"/>
    <p:sldId id="270" r:id="rId19"/>
    <p:sldId id="271" r:id="rId20"/>
    <p:sldId id="277" r:id="rId21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94" d="100"/>
          <a:sy n="94" d="100"/>
        </p:scale>
        <p:origin x="-128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282" y="-96"/>
      </p:cViewPr>
      <p:guideLst>
        <p:guide orient="horz" pos="2932"/>
        <p:guide pos="21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C69FBA84-1D51-446D-9317-D41CCD639307}" type="datetimeFigureOut">
              <a:rPr lang="en-US" smtClean="0"/>
              <a:t>1/25/2013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9B6FE5A5-2C4D-4D66-9072-0CBD27B2B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195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036514-96F7-42C1-8C9D-812E5A499EBD}" type="datetimeFigureOut">
              <a:rPr lang="en-US" smtClean="0"/>
              <a:t>1/25/2013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21188"/>
            <a:ext cx="5564188" cy="4189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CCE61-C4C6-4A87-96C3-6D4514C65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948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A2DE3-42B7-47A6-98E2-847A31E021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19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8784-731F-4E1D-961B-52FA6887A411}" type="datetime1">
              <a:rPr lang="en-US" smtClean="0"/>
              <a:t>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00BF-05E7-4F3B-8140-FE4A01E89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9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803CD-4FE8-4B52-85FE-59A2F7E6A831}" type="datetime1">
              <a:rPr lang="en-US" smtClean="0"/>
              <a:t>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00BF-05E7-4F3B-8140-FE4A01E89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77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C365C-FE07-462D-B05F-82BAA44D971B}" type="datetime1">
              <a:rPr lang="en-US" smtClean="0"/>
              <a:t>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00BF-05E7-4F3B-8140-FE4A01E89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844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8EAE-A7FF-4792-930D-9258204C5105}" type="datetime1">
              <a:rPr lang="en-US" smtClean="0"/>
              <a:t>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00BF-05E7-4F3B-8140-FE4A01E89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19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F3F91-ABD6-420F-9129-C02A744D5BB3}" type="datetime1">
              <a:rPr lang="en-US" smtClean="0"/>
              <a:t>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00BF-05E7-4F3B-8140-FE4A01E89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023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B118-3BC9-4D6B-B2A6-619CB6185DF0}" type="datetime1">
              <a:rPr lang="en-US" smtClean="0"/>
              <a:t>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00BF-05E7-4F3B-8140-FE4A01E89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423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0D46-224C-4293-8004-797B65B0DB5D}" type="datetime1">
              <a:rPr lang="en-US" smtClean="0"/>
              <a:t>1/25/2013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00BF-05E7-4F3B-8140-FE4A01E89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59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1E58-1327-414B-95DB-FB61DE228CA5}" type="datetime1">
              <a:rPr lang="en-US" smtClean="0"/>
              <a:t>1/25/2013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00BF-05E7-4F3B-8140-FE4A01E89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2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8D0B-98C3-499D-B7C4-93AD459C0409}" type="datetime1">
              <a:rPr lang="en-US" smtClean="0"/>
              <a:t>1/25/2013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00BF-05E7-4F3B-8140-FE4A01E89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9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91272-3D81-410A-BFC4-5157740F8DD6}" type="datetime1">
              <a:rPr lang="en-US" smtClean="0"/>
              <a:t>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00BF-05E7-4F3B-8140-FE4A01E89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354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2AAB-724F-4892-98F4-3B4A4B07BB45}" type="datetime1">
              <a:rPr lang="en-US" smtClean="0"/>
              <a:t>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00BF-05E7-4F3B-8140-FE4A01E89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10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586AC-6DFD-4502-95C2-F2A567FC0AF0}" type="datetime1">
              <a:rPr lang="en-US" smtClean="0"/>
              <a:t>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900BF-05E7-4F3B-8140-FE4A01E89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06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ccb.org/issues-and-action/child-and-youth-protection/charter.cf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/>
              <a:t>Module B – Church and Seminary Responses to Sexual Abuse</a:t>
            </a:r>
          </a:p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4000" dirty="0" smtClean="0"/>
              <a:t>Primarily for Seminaries and Also </a:t>
            </a:r>
          </a:p>
          <a:p>
            <a:pPr marL="0" indent="0" algn="ctr">
              <a:buNone/>
            </a:pPr>
            <a:r>
              <a:rPr lang="en-US" sz="4000" dirty="0" smtClean="0"/>
              <a:t>Parts for </a:t>
            </a:r>
            <a:r>
              <a:rPr lang="en-US" sz="4000" dirty="0"/>
              <a:t>P</a:t>
            </a:r>
            <a:r>
              <a:rPr lang="en-US" sz="4000" dirty="0" smtClean="0"/>
              <a:t>arishes and Dioceses </a:t>
            </a:r>
            <a:endParaRPr lang="en-US" sz="4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B-</a:t>
            </a:r>
            <a:fld id="{007900BF-05E7-4F3B-8140-FE4A01E897F6}" type="slidenum">
              <a:rPr lang="en-US" sz="1600" b="1" smtClean="0"/>
              <a:t>1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399855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609600"/>
          </a:xfrm>
          <a:ln w="190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Phase 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Mid-1970s to 1985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98768"/>
            <a:ext cx="4191000" cy="51496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Church 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Response</a:t>
            </a:r>
          </a:p>
          <a:p>
            <a:pPr marL="0" indent="0">
              <a:buNone/>
            </a:pPr>
            <a:endParaRPr lang="en-US" sz="800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sz="2400" dirty="0"/>
              <a:t>L</a:t>
            </a:r>
            <a:r>
              <a:rPr lang="en-US" sz="2400" dirty="0" smtClean="0"/>
              <a:t>imited number of abuse cases were known or made </a:t>
            </a:r>
            <a:r>
              <a:rPr lang="en-US" sz="2400" dirty="0" smtClean="0"/>
              <a:t>public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400" dirty="0" smtClean="0"/>
              <a:t>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</a:t>
            </a:r>
            <a:r>
              <a:rPr lang="en-US" sz="2400" i="1" dirty="0" smtClean="0"/>
              <a:t>PPF</a:t>
            </a:r>
            <a:r>
              <a:rPr lang="en-US" sz="2400" dirty="0" smtClean="0"/>
              <a:t> (1976) added only one new paragraph on the topic of celibacy and sexuality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400" dirty="0" smtClean="0"/>
              <a:t>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</a:t>
            </a:r>
            <a:r>
              <a:rPr lang="en-US" sz="2400" i="1" dirty="0"/>
              <a:t>PPF </a:t>
            </a:r>
            <a:r>
              <a:rPr lang="en-US" sz="2400" dirty="0"/>
              <a:t>(1981) added several new paragraphs </a:t>
            </a:r>
            <a:r>
              <a:rPr lang="en-US" sz="2400" dirty="0" smtClean="0"/>
              <a:t>emphasizing the obligatory nature of celibacy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876800" y="1098768"/>
            <a:ext cx="401628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en-US" sz="3200" dirty="0"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Seminary Response</a:t>
            </a:r>
          </a:p>
          <a:p>
            <a:endParaRPr lang="en-US" sz="800" dirty="0">
              <a:solidFill>
                <a:prstClr val="black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S</a:t>
            </a:r>
            <a:r>
              <a:rPr lang="en-US" sz="2400" dirty="0" smtClean="0">
                <a:solidFill>
                  <a:prstClr val="black"/>
                </a:solidFill>
              </a:rPr>
              <a:t>eminaries </a:t>
            </a:r>
            <a:r>
              <a:rPr lang="en-US" sz="2400" dirty="0">
                <a:solidFill>
                  <a:prstClr val="black"/>
                </a:solidFill>
              </a:rPr>
              <a:t>gradually developed more program content on celibacy, sexuality, and related topics</a:t>
            </a:r>
          </a:p>
          <a:p>
            <a:endParaRPr lang="en-US" sz="800" dirty="0">
              <a:solidFill>
                <a:prstClr val="black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C</a:t>
            </a:r>
            <a:r>
              <a:rPr lang="en-US" sz="2400" dirty="0" smtClean="0">
                <a:solidFill>
                  <a:prstClr val="black"/>
                </a:solidFill>
              </a:rPr>
              <a:t>ontent </a:t>
            </a:r>
            <a:r>
              <a:rPr lang="en-US" sz="2400" dirty="0">
                <a:solidFill>
                  <a:prstClr val="black"/>
                </a:solidFill>
              </a:rPr>
              <a:t>added and reported in seminary catalogs on both personal and spiritual topics related to celibacy and sexuality</a:t>
            </a:r>
          </a:p>
          <a:p>
            <a:endParaRPr lang="en-US" sz="800" dirty="0">
              <a:solidFill>
                <a:prstClr val="black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U</a:t>
            </a:r>
            <a:r>
              <a:rPr lang="en-US" sz="2400" dirty="0" smtClean="0">
                <a:solidFill>
                  <a:prstClr val="black"/>
                </a:solidFill>
              </a:rPr>
              <a:t>sually </a:t>
            </a:r>
            <a:r>
              <a:rPr lang="en-US" sz="2400" dirty="0">
                <a:solidFill>
                  <a:prstClr val="black"/>
                </a:solidFill>
              </a:rPr>
              <a:t>referred to content as personal formation</a:t>
            </a:r>
          </a:p>
          <a:p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B-</a:t>
            </a:r>
            <a:fld id="{007900BF-05E7-4F3B-8140-FE4A01E897F6}" type="slidenum">
              <a:rPr lang="en-US" sz="1600" b="1" smtClean="0"/>
              <a:t>10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2325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685800"/>
          </a:xfrm>
          <a:ln w="190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Phase 3 – 1985 to 2002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8316"/>
            <a:ext cx="3657600" cy="50584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sz="3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Church Response </a:t>
            </a:r>
          </a:p>
          <a:p>
            <a:r>
              <a:rPr lang="en-US" sz="2300" dirty="0" smtClean="0"/>
              <a:t>Pope John Paul II issued </a:t>
            </a:r>
            <a:r>
              <a:rPr lang="en-US" sz="2300" i="1" dirty="0" err="1" smtClean="0"/>
              <a:t>Pastores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dabo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vobis</a:t>
            </a:r>
            <a:r>
              <a:rPr lang="en-US" sz="2300" dirty="0" smtClean="0"/>
              <a:t>, calling for significant change in formation for priests</a:t>
            </a:r>
          </a:p>
          <a:p>
            <a:r>
              <a:rPr lang="en-US" sz="2300" dirty="0" smtClean="0"/>
              <a:t>Apostolic visitation of seminaries called for in 1981 and carried out by American bishops from 1983 to 1988 to evaluate seminaries</a:t>
            </a:r>
            <a:endParaRPr lang="en-US" sz="2300" u="sng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sz="2300" dirty="0" smtClean="0"/>
              <a:t>4</a:t>
            </a:r>
            <a:r>
              <a:rPr lang="en-US" sz="2300" baseline="30000" dirty="0" smtClean="0"/>
              <a:t>th</a:t>
            </a:r>
            <a:r>
              <a:rPr lang="en-US" sz="2300" dirty="0"/>
              <a:t> </a:t>
            </a:r>
            <a:r>
              <a:rPr lang="en-US" sz="2300" i="1" dirty="0" smtClean="0"/>
              <a:t>PPF</a:t>
            </a:r>
            <a:r>
              <a:rPr lang="en-US" sz="2300" dirty="0" smtClean="0"/>
              <a:t> issued in 1992 with extensive content on celibacy and sexuality</a:t>
            </a:r>
          </a:p>
          <a:p>
            <a:r>
              <a:rPr lang="en-US" sz="2300" i="1" dirty="0" smtClean="0"/>
              <a:t>Five Principles </a:t>
            </a:r>
            <a:r>
              <a:rPr lang="en-US" sz="2300" dirty="0" smtClean="0"/>
              <a:t>adopted in 1992</a:t>
            </a:r>
            <a:endParaRPr lang="en-US" sz="2300" dirty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2400" u="sng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00600" y="990600"/>
            <a:ext cx="3962400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  </a:t>
            </a:r>
            <a:r>
              <a:rPr lang="en-US" sz="2800" dirty="0" smtClean="0"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Seminary </a:t>
            </a:r>
            <a:r>
              <a:rPr lang="en-US" sz="2800" dirty="0"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Response</a:t>
            </a:r>
          </a:p>
          <a:p>
            <a:endParaRPr lang="en-US" sz="800" dirty="0">
              <a:solidFill>
                <a:prstClr val="black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100" dirty="0">
                <a:solidFill>
                  <a:prstClr val="black"/>
                </a:solidFill>
              </a:rPr>
              <a:t>S</a:t>
            </a:r>
            <a:r>
              <a:rPr lang="en-US" sz="2100" dirty="0" smtClean="0">
                <a:solidFill>
                  <a:prstClr val="black"/>
                </a:solidFill>
              </a:rPr>
              <a:t>ignificant </a:t>
            </a:r>
            <a:r>
              <a:rPr lang="en-US" sz="2100" dirty="0">
                <a:solidFill>
                  <a:prstClr val="black"/>
                </a:solidFill>
              </a:rPr>
              <a:t>development of formation program content and introduction of  human formation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100" dirty="0">
                <a:solidFill>
                  <a:prstClr val="black"/>
                </a:solidFill>
              </a:rPr>
              <a:t>A</a:t>
            </a:r>
            <a:r>
              <a:rPr lang="en-US" sz="2100" dirty="0" smtClean="0">
                <a:solidFill>
                  <a:prstClr val="black"/>
                </a:solidFill>
              </a:rPr>
              <a:t>ppointed formation </a:t>
            </a:r>
            <a:r>
              <a:rPr lang="en-US" sz="2100" dirty="0">
                <a:solidFill>
                  <a:prstClr val="black"/>
                </a:solidFill>
              </a:rPr>
              <a:t>advisors for each seminarian to balance the strictly confidential nature of  spiritual direction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100" dirty="0">
                <a:solidFill>
                  <a:prstClr val="black"/>
                </a:solidFill>
              </a:rPr>
              <a:t>T</a:t>
            </a:r>
            <a:r>
              <a:rPr lang="en-US" sz="2100" dirty="0" smtClean="0">
                <a:solidFill>
                  <a:prstClr val="black"/>
                </a:solidFill>
              </a:rPr>
              <a:t>o </a:t>
            </a:r>
            <a:r>
              <a:rPr lang="en-US" sz="2100" dirty="0">
                <a:solidFill>
                  <a:prstClr val="black"/>
                </a:solidFill>
              </a:rPr>
              <a:t>encourage </a:t>
            </a:r>
            <a:r>
              <a:rPr lang="en-US" sz="2100" dirty="0" smtClean="0">
                <a:solidFill>
                  <a:prstClr val="black"/>
                </a:solidFill>
              </a:rPr>
              <a:t>and assess </a:t>
            </a:r>
            <a:r>
              <a:rPr lang="en-US" sz="2100" dirty="0">
                <a:solidFill>
                  <a:prstClr val="black"/>
                </a:solidFill>
              </a:rPr>
              <a:t>growth in four areas:  human, spiritual, intellectual and </a:t>
            </a:r>
            <a:r>
              <a:rPr lang="en-US" sz="2100" dirty="0" smtClean="0">
                <a:solidFill>
                  <a:prstClr val="black"/>
                </a:solidFill>
              </a:rPr>
              <a:t>pastoral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100" dirty="0" smtClean="0">
                <a:solidFill>
                  <a:prstClr val="black"/>
                </a:solidFill>
              </a:rPr>
              <a:t>Psychological testing emphasized</a:t>
            </a:r>
            <a:endParaRPr lang="en-US" sz="2100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B-</a:t>
            </a:r>
            <a:fld id="{007900BF-05E7-4F3B-8140-FE4A01E897F6}" type="slidenum">
              <a:rPr lang="en-US" sz="1600" b="1" smtClean="0"/>
              <a:t>11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87114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ln w="190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Phase 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After 2002 Revelations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3886200" cy="52578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800" dirty="0" smtClean="0"/>
              <a:t>          </a:t>
            </a:r>
            <a:r>
              <a:rPr lang="en-US" sz="59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Church </a:t>
            </a:r>
            <a:r>
              <a:rPr lang="en-US" sz="59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Response </a:t>
            </a:r>
            <a:endParaRPr lang="en-US" sz="5900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>
              <a:buNone/>
            </a:pPr>
            <a:endParaRPr lang="en-US" sz="1700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0"/>
            <a:r>
              <a:rPr lang="en-US" sz="4400" i="1" dirty="0">
                <a:solidFill>
                  <a:prstClr val="black"/>
                </a:solidFill>
              </a:rPr>
              <a:t>Charter for the Protection of </a:t>
            </a:r>
            <a:r>
              <a:rPr lang="en-US" sz="4400" i="1" dirty="0" smtClean="0">
                <a:solidFill>
                  <a:prstClr val="black"/>
                </a:solidFill>
              </a:rPr>
              <a:t>      Children </a:t>
            </a:r>
            <a:r>
              <a:rPr lang="en-US" sz="4400" i="1" dirty="0">
                <a:solidFill>
                  <a:prstClr val="black"/>
                </a:solidFill>
              </a:rPr>
              <a:t>and Young People </a:t>
            </a:r>
            <a:r>
              <a:rPr lang="en-US" sz="4400" i="1" dirty="0" smtClean="0">
                <a:solidFill>
                  <a:prstClr val="black"/>
                </a:solidFill>
              </a:rPr>
              <a:t>      </a:t>
            </a:r>
            <a:r>
              <a:rPr lang="en-US" sz="4400" dirty="0" smtClean="0">
                <a:solidFill>
                  <a:prstClr val="black"/>
                </a:solidFill>
              </a:rPr>
              <a:t>issued </a:t>
            </a:r>
            <a:r>
              <a:rPr lang="en-US" sz="4400" dirty="0">
                <a:solidFill>
                  <a:prstClr val="black"/>
                </a:solidFill>
              </a:rPr>
              <a:t>in Dallas in </a:t>
            </a:r>
            <a:r>
              <a:rPr lang="en-US" sz="4400" dirty="0" smtClean="0">
                <a:solidFill>
                  <a:prstClr val="black"/>
                </a:solidFill>
              </a:rPr>
              <a:t>2002</a:t>
            </a:r>
          </a:p>
          <a:p>
            <a:pPr marL="0" lvl="0" indent="0">
              <a:buNone/>
            </a:pPr>
            <a:endParaRPr lang="en-US" sz="1700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sz="4400" i="1" dirty="0" smtClean="0"/>
              <a:t>Nature and Scope Study       </a:t>
            </a:r>
            <a:r>
              <a:rPr lang="en-US" sz="4400" dirty="0" smtClean="0"/>
              <a:t>authorized; issued in </a:t>
            </a:r>
            <a:r>
              <a:rPr lang="en-US" sz="4400" i="1" dirty="0" smtClean="0"/>
              <a:t>2004</a:t>
            </a:r>
          </a:p>
          <a:p>
            <a:pPr marL="0" indent="0">
              <a:buNone/>
            </a:pPr>
            <a:endParaRPr lang="en-US" sz="1700" i="1" dirty="0" smtClean="0"/>
          </a:p>
          <a:p>
            <a:r>
              <a:rPr lang="en-US" sz="4400" i="1" dirty="0" smtClean="0"/>
              <a:t>Causes and Context Study</a:t>
            </a:r>
            <a:r>
              <a:rPr lang="en-US" sz="4400" dirty="0" smtClean="0"/>
              <a:t>       authorized; issued in 2011</a:t>
            </a:r>
          </a:p>
          <a:p>
            <a:pPr marL="0" indent="0">
              <a:buNone/>
            </a:pPr>
            <a:endParaRPr lang="en-US" sz="1700" i="1" dirty="0" smtClean="0"/>
          </a:p>
          <a:p>
            <a:r>
              <a:rPr lang="en-US" sz="4400" dirty="0" smtClean="0"/>
              <a:t>Vatican apostolic visitation of seminaries</a:t>
            </a:r>
            <a:r>
              <a:rPr lang="en-US" sz="4400" dirty="0"/>
              <a:t> </a:t>
            </a:r>
            <a:r>
              <a:rPr lang="en-US" sz="4400" dirty="0" smtClean="0"/>
              <a:t>- 2005-2007; </a:t>
            </a:r>
            <a:r>
              <a:rPr lang="en-US" sz="4400" dirty="0"/>
              <a:t>report </a:t>
            </a:r>
            <a:r>
              <a:rPr lang="en-US" sz="4400" dirty="0" smtClean="0"/>
              <a:t>issued in 2008</a:t>
            </a:r>
          </a:p>
          <a:p>
            <a:pPr marL="0" indent="0">
              <a:buNone/>
            </a:pPr>
            <a:endParaRPr lang="en-US" sz="1700" u="sng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sz="4400" dirty="0"/>
              <a:t>5</a:t>
            </a:r>
            <a:r>
              <a:rPr lang="en-US" sz="4400" baseline="30000" dirty="0" smtClean="0"/>
              <a:t>th</a:t>
            </a:r>
            <a:r>
              <a:rPr lang="en-US" sz="4400" dirty="0" smtClean="0"/>
              <a:t> </a:t>
            </a:r>
            <a:r>
              <a:rPr lang="en-US" sz="4400" i="1" dirty="0" smtClean="0"/>
              <a:t>PPF </a:t>
            </a:r>
            <a:r>
              <a:rPr lang="en-US" sz="4400" dirty="0"/>
              <a:t>issued in </a:t>
            </a:r>
            <a:r>
              <a:rPr lang="en-US" sz="4400" dirty="0" smtClean="0"/>
              <a:t>2005 with extensive content on celibacy, sexuality, and requirements of human formation</a:t>
            </a:r>
          </a:p>
          <a:p>
            <a:pPr marL="0" indent="0">
              <a:buNone/>
            </a:pPr>
            <a:endParaRPr lang="en-US" sz="4400" u="sng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87685" y="1219200"/>
            <a:ext cx="3886200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  </a:t>
            </a:r>
            <a:r>
              <a:rPr lang="en-US" sz="2800" dirty="0" smtClean="0"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Seminary </a:t>
            </a:r>
            <a:r>
              <a:rPr lang="en-US" sz="2800" dirty="0"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Response</a:t>
            </a:r>
          </a:p>
          <a:p>
            <a:endParaRPr lang="en-US" sz="800" dirty="0">
              <a:solidFill>
                <a:prstClr val="black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300" dirty="0">
                <a:solidFill>
                  <a:prstClr val="black"/>
                </a:solidFill>
              </a:rPr>
              <a:t>C</a:t>
            </a:r>
            <a:r>
              <a:rPr lang="en-US" sz="2300" dirty="0" smtClean="0">
                <a:solidFill>
                  <a:prstClr val="black"/>
                </a:solidFill>
              </a:rPr>
              <a:t>ontinued </a:t>
            </a:r>
            <a:r>
              <a:rPr lang="en-US" sz="2300" dirty="0">
                <a:solidFill>
                  <a:prstClr val="black"/>
                </a:solidFill>
              </a:rPr>
              <a:t>development and enhancement of human formation in virtually all </a:t>
            </a:r>
            <a:r>
              <a:rPr lang="en-US" sz="2300" dirty="0" smtClean="0">
                <a:solidFill>
                  <a:prstClr val="black"/>
                </a:solidFill>
              </a:rPr>
              <a:t>seminaries</a:t>
            </a:r>
          </a:p>
          <a:p>
            <a:endParaRPr lang="en-US" sz="800" dirty="0">
              <a:solidFill>
                <a:prstClr val="black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300" dirty="0" smtClean="0">
                <a:solidFill>
                  <a:prstClr val="black"/>
                </a:solidFill>
              </a:rPr>
              <a:t>Focus </a:t>
            </a:r>
            <a:r>
              <a:rPr lang="en-US" sz="2300" dirty="0">
                <a:solidFill>
                  <a:prstClr val="black"/>
                </a:solidFill>
              </a:rPr>
              <a:t>on findings from the visitation with added instruction on celibacy, sexuality, and moral </a:t>
            </a:r>
            <a:r>
              <a:rPr lang="en-US" sz="2300" dirty="0" smtClean="0">
                <a:solidFill>
                  <a:prstClr val="black"/>
                </a:solidFill>
              </a:rPr>
              <a:t>theology</a:t>
            </a:r>
            <a:r>
              <a:rPr lang="en-US" sz="2300" dirty="0">
                <a:solidFill>
                  <a:prstClr val="black"/>
                </a:solidFill>
              </a:rPr>
              <a:t>, and seminary </a:t>
            </a:r>
            <a:r>
              <a:rPr lang="en-US" sz="2300" dirty="0" smtClean="0">
                <a:solidFill>
                  <a:prstClr val="black"/>
                </a:solidFill>
              </a:rPr>
              <a:t>life</a:t>
            </a:r>
          </a:p>
          <a:p>
            <a:endParaRPr lang="en-US" sz="800" i="1" dirty="0" smtClean="0">
              <a:solidFill>
                <a:prstClr val="black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300" i="1" dirty="0" smtClean="0">
                <a:solidFill>
                  <a:prstClr val="black"/>
                </a:solidFill>
              </a:rPr>
              <a:t>Rule </a:t>
            </a:r>
            <a:r>
              <a:rPr lang="en-US" sz="2300" i="1" dirty="0">
                <a:solidFill>
                  <a:prstClr val="black"/>
                </a:solidFill>
              </a:rPr>
              <a:t>of Life </a:t>
            </a:r>
            <a:r>
              <a:rPr lang="en-US" sz="2300" dirty="0">
                <a:solidFill>
                  <a:prstClr val="black"/>
                </a:solidFill>
              </a:rPr>
              <a:t>in seminaries expanded and tightened</a:t>
            </a:r>
            <a:endParaRPr lang="en-US" sz="2300" i="1" dirty="0">
              <a:solidFill>
                <a:prstClr val="black"/>
              </a:solidFill>
            </a:endParaRPr>
          </a:p>
          <a:p>
            <a:endParaRPr lang="en-US" sz="800" dirty="0">
              <a:solidFill>
                <a:prstClr val="black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B-</a:t>
            </a:r>
            <a:fld id="{007900BF-05E7-4F3B-8140-FE4A01E897F6}" type="slidenum">
              <a:rPr lang="en-US" sz="1600" b="1" smtClean="0"/>
              <a:t>12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03978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3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761999"/>
          </a:xfr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sz="3200" b="1" dirty="0" smtClean="0"/>
              <a:t>Details of Responses by the Bishops’ Conference, 1</a:t>
            </a:r>
          </a:p>
        </p:txBody>
      </p:sp>
      <p:sp>
        <p:nvSpPr>
          <p:cNvPr id="56323" name="Content Placeholder 4"/>
          <p:cNvSpPr>
            <a:spLocks noGrp="1"/>
          </p:cNvSpPr>
          <p:nvPr>
            <p:ph idx="1"/>
          </p:nvPr>
        </p:nvSpPr>
        <p:spPr>
          <a:xfrm>
            <a:off x="339725" y="1219200"/>
            <a:ext cx="8461375" cy="5281448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 smtClean="0"/>
              <a:t>“Five Principles” to Guide the Response of Bishops  (1992)</a:t>
            </a:r>
            <a:endParaRPr lang="en-US" sz="2200" dirty="0" smtClean="0"/>
          </a:p>
          <a:p>
            <a:pPr marL="457200" indent="-457200">
              <a:buFontTx/>
              <a:buNone/>
            </a:pPr>
            <a:r>
              <a:rPr lang="en-US" sz="2200" dirty="0" smtClean="0"/>
              <a:t>(1)	Respond </a:t>
            </a:r>
            <a:r>
              <a:rPr lang="en-US" sz="2200" dirty="0"/>
              <a:t>promptly to all allegations of abuse where there is reasonable belief that abuse has occurred</a:t>
            </a:r>
            <a:r>
              <a:rPr lang="en-US" sz="2200" dirty="0" smtClean="0"/>
              <a:t>;</a:t>
            </a:r>
          </a:p>
          <a:p>
            <a:pPr marL="457200" indent="-457200">
              <a:buFontTx/>
              <a:buNone/>
            </a:pPr>
            <a:endParaRPr lang="en-US" sz="800" dirty="0"/>
          </a:p>
          <a:p>
            <a:pPr marL="457200" indent="-457200">
              <a:buFontTx/>
              <a:buNone/>
            </a:pPr>
            <a:r>
              <a:rPr lang="en-US" sz="2200" dirty="0"/>
              <a:t>(</a:t>
            </a:r>
            <a:r>
              <a:rPr lang="en-US" sz="2200" dirty="0" smtClean="0"/>
              <a:t>2)	If </a:t>
            </a:r>
            <a:r>
              <a:rPr lang="en-US" sz="2200" dirty="0"/>
              <a:t>such an allegation is supported by sufficient evidence, relieve the alleged offender promptly of his ministerial duties and refer him for appropriate medical evaluation and intervention</a:t>
            </a:r>
            <a:r>
              <a:rPr lang="en-US" sz="2200" dirty="0" smtClean="0"/>
              <a:t>;</a:t>
            </a:r>
          </a:p>
          <a:p>
            <a:pPr marL="457200" indent="-457200">
              <a:buFontTx/>
              <a:buNone/>
            </a:pPr>
            <a:endParaRPr lang="en-US" sz="800" dirty="0"/>
          </a:p>
          <a:p>
            <a:pPr marL="457200" indent="-457200">
              <a:buFontTx/>
              <a:buNone/>
            </a:pPr>
            <a:r>
              <a:rPr lang="en-US" sz="2200" dirty="0"/>
              <a:t>(</a:t>
            </a:r>
            <a:r>
              <a:rPr lang="en-US" sz="2200" dirty="0" smtClean="0"/>
              <a:t>3)	Comply </a:t>
            </a:r>
            <a:r>
              <a:rPr lang="en-US" sz="2200" dirty="0"/>
              <a:t>with the obligations of civil law regarding reporting of the incident and cooperating with the investigation</a:t>
            </a:r>
            <a:r>
              <a:rPr lang="en-US" sz="2200" dirty="0" smtClean="0"/>
              <a:t>;</a:t>
            </a:r>
          </a:p>
          <a:p>
            <a:pPr marL="457200" indent="-457200">
              <a:buFontTx/>
              <a:buNone/>
            </a:pPr>
            <a:endParaRPr lang="en-US" sz="800" dirty="0"/>
          </a:p>
          <a:p>
            <a:pPr marL="457200" indent="-457200">
              <a:buFontTx/>
              <a:buNone/>
            </a:pPr>
            <a:r>
              <a:rPr lang="en-US" sz="2200" dirty="0"/>
              <a:t>(</a:t>
            </a:r>
            <a:r>
              <a:rPr lang="en-US" sz="2200" dirty="0" smtClean="0"/>
              <a:t>4)	Reach </a:t>
            </a:r>
            <a:r>
              <a:rPr lang="en-US" sz="2200" dirty="0"/>
              <a:t>out to the victims and their families and communicate sincere commitment to their spiritual and emotional well-being; </a:t>
            </a:r>
            <a:r>
              <a:rPr lang="en-US" sz="2200" dirty="0" smtClean="0"/>
              <a:t>and</a:t>
            </a:r>
          </a:p>
          <a:p>
            <a:pPr marL="457200" indent="-457200">
              <a:buFontTx/>
              <a:buNone/>
            </a:pPr>
            <a:endParaRPr lang="en-US" sz="800" dirty="0"/>
          </a:p>
          <a:p>
            <a:pPr marL="457200" indent="-457200">
              <a:buFontTx/>
              <a:buNone/>
            </a:pPr>
            <a:r>
              <a:rPr lang="en-US" sz="2200" dirty="0"/>
              <a:t>(</a:t>
            </a:r>
            <a:r>
              <a:rPr lang="en-US" sz="2200" dirty="0" smtClean="0"/>
              <a:t>5)	Within </a:t>
            </a:r>
            <a:r>
              <a:rPr lang="en-US" sz="2200" dirty="0"/>
              <a:t>the confines of respect for privacy of the individuals involved, deal as openly as possible with the members of the community.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458200" y="6477000"/>
            <a:ext cx="685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B-</a:t>
            </a:r>
            <a:fld id="{007900BF-05E7-4F3B-8140-FE4A01E897F6}" type="slidenum">
              <a:rPr lang="en-US" sz="1600" b="1" smtClean="0"/>
              <a:t>13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015153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05800" cy="838200"/>
          </a:xfr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Details </a:t>
            </a:r>
            <a:r>
              <a:rPr lang="en-US" sz="3200" b="1" dirty="0"/>
              <a:t>of Responses </a:t>
            </a:r>
            <a:r>
              <a:rPr lang="en-US" sz="3200" b="1" dirty="0" smtClean="0"/>
              <a:t>by the Bishops’ Conference, 2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9831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000" b="1" dirty="0" smtClean="0"/>
              <a:t> </a:t>
            </a:r>
            <a:r>
              <a:rPr lang="en-US" sz="3000" b="1" i="1" dirty="0" smtClean="0"/>
              <a:t>Charter for the Protection of Children and Young People</a:t>
            </a:r>
            <a:endParaRPr lang="en-US" b="1" i="1" dirty="0" smtClean="0"/>
          </a:p>
          <a:p>
            <a:pPr marL="0" indent="0">
              <a:buNone/>
            </a:pPr>
            <a:endParaRPr lang="en-US" sz="900" dirty="0" smtClean="0"/>
          </a:p>
          <a:p>
            <a:r>
              <a:rPr lang="en-US" sz="3000" dirty="0"/>
              <a:t>D</a:t>
            </a:r>
            <a:r>
              <a:rPr lang="en-US" sz="3000" dirty="0" smtClean="0"/>
              <a:t>eveloped from work of the Ad Hoc Committee on Sexual Abuse, entitled </a:t>
            </a:r>
            <a:r>
              <a:rPr lang="en-US" sz="3000" u="sng" dirty="0" smtClean="0"/>
              <a:t>Restoring Trust</a:t>
            </a:r>
            <a:r>
              <a:rPr lang="en-US" sz="3000" dirty="0" smtClean="0"/>
              <a:t>, 1994 Reports</a:t>
            </a:r>
          </a:p>
          <a:p>
            <a:r>
              <a:rPr lang="en-US" sz="3000" dirty="0" smtClean="0"/>
              <a:t>“Essential Norms” were approved in 2002 and were published as the second part of what is commonly called “The Charter” or “The Dallas Charter”</a:t>
            </a:r>
          </a:p>
          <a:p>
            <a:r>
              <a:rPr lang="en-US" sz="3000" dirty="0" smtClean="0"/>
              <a:t>“The Charter” was approved by U.S. Bishops in revised form in 2005</a:t>
            </a:r>
          </a:p>
          <a:p>
            <a:r>
              <a:rPr lang="en-US" sz="3000" dirty="0" smtClean="0"/>
              <a:t>“The Charter” was revised and approved for a second time in 2011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B-</a:t>
            </a:r>
            <a:fld id="{007900BF-05E7-4F3B-8140-FE4A01E897F6}" type="slidenum">
              <a:rPr lang="en-US" sz="1600" b="1" smtClean="0"/>
              <a:t>14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36776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096962"/>
          </a:xfr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2800" b="1" dirty="0"/>
              <a:t>Details of </a:t>
            </a:r>
            <a:r>
              <a:rPr lang="en-US" sz="2800" b="1" dirty="0" smtClean="0"/>
              <a:t>Responses by the Bishops’ Conference, 3</a:t>
            </a:r>
            <a:br>
              <a:rPr lang="en-US" sz="2800" b="1" dirty="0" smtClean="0"/>
            </a:br>
            <a:r>
              <a:rPr lang="en-US" sz="2800" b="1" dirty="0" smtClean="0"/>
              <a:t>“Office of Child and Youth Protection”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47545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300" dirty="0" smtClean="0"/>
              <a:t>The </a:t>
            </a:r>
            <a:r>
              <a:rPr lang="en-US" sz="3300" i="1" dirty="0" smtClean="0"/>
              <a:t>Charter</a:t>
            </a:r>
            <a:r>
              <a:rPr lang="en-US" sz="3300" dirty="0" smtClean="0"/>
              <a:t> created an Office of Child and Youth </a:t>
            </a:r>
            <a:r>
              <a:rPr lang="en-US" sz="3300" dirty="0" smtClean="0"/>
              <a:t>Protection* in </a:t>
            </a:r>
            <a:r>
              <a:rPr lang="en-US" sz="3300" dirty="0" smtClean="0"/>
              <a:t>2002 with three assigned tasks</a:t>
            </a:r>
            <a:r>
              <a:rPr lang="en-US" sz="2800" dirty="0" smtClean="0"/>
              <a:t>:</a:t>
            </a:r>
          </a:p>
          <a:p>
            <a:pPr marL="0" indent="0">
              <a:buNone/>
            </a:pP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To assist each diocese and eparchy in implementing “Safe Environment” programs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To develop an appropriate compliance and mechanism to assist the Bishops and Eparchies in adhering to the responsibilities set forth in the </a:t>
            </a:r>
            <a:r>
              <a:rPr lang="en-US" sz="3000" i="1" dirty="0" smtClean="0"/>
              <a:t>Charter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To prepare a public, annual report describing the compliance of each diocese and eparchy to the </a:t>
            </a:r>
            <a:r>
              <a:rPr lang="en-US" sz="3000" i="1" dirty="0" smtClean="0"/>
              <a:t>Charter’s</a:t>
            </a:r>
            <a:r>
              <a:rPr lang="en-US" sz="3000" dirty="0" smtClean="0"/>
              <a:t> provisions</a:t>
            </a:r>
          </a:p>
          <a:p>
            <a:pPr marL="0" indent="0">
              <a:buNone/>
            </a:pPr>
            <a:endParaRPr lang="en-US" sz="2100" dirty="0" smtClean="0"/>
          </a:p>
          <a:p>
            <a:pPr marL="0" indent="0">
              <a:buNone/>
            </a:pPr>
            <a:r>
              <a:rPr lang="en-US" sz="2800" dirty="0" smtClean="0"/>
              <a:t>*Office</a:t>
            </a:r>
            <a:r>
              <a:rPr lang="en-US" dirty="0" smtClean="0"/>
              <a:t> </a:t>
            </a:r>
            <a:r>
              <a:rPr lang="en-US" sz="2800" dirty="0" smtClean="0"/>
              <a:t>was changed to “Secretariat” in 2008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B-</a:t>
            </a:r>
            <a:fld id="{007900BF-05E7-4F3B-8140-FE4A01E897F6}" type="slidenum">
              <a:rPr lang="en-US" sz="1600" b="1" smtClean="0"/>
              <a:t>15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05348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200" b="1" dirty="0"/>
              <a:t>Details of </a:t>
            </a:r>
            <a:r>
              <a:rPr lang="en-US" sz="3200" b="1" dirty="0" smtClean="0">
                <a:solidFill>
                  <a:prstClr val="black"/>
                </a:solidFill>
              </a:rPr>
              <a:t>Responses </a:t>
            </a:r>
            <a:r>
              <a:rPr lang="en-US" sz="3200" b="1" dirty="0">
                <a:solidFill>
                  <a:prstClr val="black"/>
                </a:solidFill>
              </a:rPr>
              <a:t>by the Bishops’ Conference, </a:t>
            </a:r>
            <a:r>
              <a:rPr lang="en-US" sz="3200" b="1" dirty="0" smtClean="0">
                <a:solidFill>
                  <a:prstClr val="black"/>
                </a:solidFill>
              </a:rPr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This consultative </a:t>
            </a:r>
            <a:r>
              <a:rPr lang="en-US" sz="2800" dirty="0"/>
              <a:t>body </a:t>
            </a:r>
            <a:r>
              <a:rPr lang="en-US" sz="2800" dirty="0" smtClean="0"/>
              <a:t>was established </a:t>
            </a:r>
            <a:r>
              <a:rPr lang="en-US" sz="2800" dirty="0"/>
              <a:t>in 2002 by the USCCB.  </a:t>
            </a:r>
            <a:r>
              <a:rPr lang="en-US" sz="2800" dirty="0" smtClean="0"/>
              <a:t>Its duties include: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reviewing </a:t>
            </a:r>
            <a:r>
              <a:rPr lang="en-US" sz="2800" dirty="0"/>
              <a:t>the annual report of the Secretariat of Child and Youth Protection on the implementation of </a:t>
            </a:r>
            <a:r>
              <a:rPr lang="en-US" sz="2800" dirty="0" smtClean="0"/>
              <a:t>the </a:t>
            </a:r>
            <a:r>
              <a:rPr lang="en-US" sz="2800" i="1" dirty="0"/>
              <a:t>Charter</a:t>
            </a:r>
            <a:r>
              <a:rPr lang="en-US" sz="2800" dirty="0"/>
              <a:t> in each diocese/eparchy 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making recommendations </a:t>
            </a:r>
            <a:r>
              <a:rPr lang="en-US" sz="2800" dirty="0"/>
              <a:t>that emerge from </a:t>
            </a:r>
            <a:r>
              <a:rPr lang="en-US" sz="2800" dirty="0" smtClean="0"/>
              <a:t>the report, </a:t>
            </a:r>
            <a:r>
              <a:rPr lang="en-US" sz="2800" dirty="0"/>
              <a:t>and </a:t>
            </a:r>
            <a:r>
              <a:rPr lang="en-US" sz="2800" dirty="0" smtClean="0"/>
              <a:t>offering its </a:t>
            </a:r>
            <a:r>
              <a:rPr lang="en-US" sz="2800" dirty="0"/>
              <a:t>own assessment regarding its approval and publication to the </a:t>
            </a:r>
            <a:r>
              <a:rPr lang="en-US" sz="2800" dirty="0" smtClean="0"/>
              <a:t>USCCB President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a</a:t>
            </a:r>
            <a:r>
              <a:rPr lang="en-US" sz="2800" dirty="0" smtClean="0"/>
              <a:t>dvising </a:t>
            </a:r>
            <a:r>
              <a:rPr lang="en-US" sz="2800" dirty="0"/>
              <a:t>the Conference President on future </a:t>
            </a:r>
            <a:r>
              <a:rPr lang="en-US" sz="2800" dirty="0" smtClean="0"/>
              <a:t>members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B-</a:t>
            </a:r>
            <a:fld id="{007900BF-05E7-4F3B-8140-FE4A01E897F6}" type="slidenum">
              <a:rPr lang="en-US" sz="1600" b="1" smtClean="0"/>
              <a:t>16</a:t>
            </a:fld>
            <a:endParaRPr 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828800" y="1219200"/>
            <a:ext cx="54864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National Review </a:t>
            </a:r>
            <a:r>
              <a:rPr lang="en-US" sz="3200" dirty="0" smtClean="0"/>
              <a:t>Board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44840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200" b="1" dirty="0"/>
              <a:t>Details of </a:t>
            </a:r>
            <a:r>
              <a:rPr lang="en-US" sz="3200" b="1" dirty="0" smtClean="0">
                <a:solidFill>
                  <a:prstClr val="black"/>
                </a:solidFill>
              </a:rPr>
              <a:t>Responses </a:t>
            </a:r>
            <a:r>
              <a:rPr lang="en-US" sz="3200" b="1" dirty="0">
                <a:solidFill>
                  <a:prstClr val="black"/>
                </a:solidFill>
              </a:rPr>
              <a:t>by the Bishops’ Conference,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701" y="2133600"/>
            <a:ext cx="8229600" cy="426720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Each </a:t>
            </a:r>
            <a:r>
              <a:rPr lang="en-US" dirty="0"/>
              <a:t>diocese/eparchy will </a:t>
            </a:r>
            <a:r>
              <a:rPr lang="en-US" dirty="0" smtClean="0"/>
              <a:t>have </a:t>
            </a:r>
            <a:r>
              <a:rPr lang="en-US" dirty="0"/>
              <a:t>a review board </a:t>
            </a:r>
            <a:r>
              <a:rPr lang="en-US" dirty="0" smtClean="0"/>
              <a:t>that </a:t>
            </a:r>
            <a:r>
              <a:rPr lang="en-US" dirty="0"/>
              <a:t>will function as a confidential consultative body to the bishop/eparch in discharging his responsibilities.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functions of this board may </a:t>
            </a:r>
            <a:r>
              <a:rPr lang="en-US" dirty="0" smtClean="0"/>
              <a:t>include: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advising the diocesan bishop/eparch in his assessment of allegations of sexual abuse of minors and in his determination of suitability for ministry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reviewing </a:t>
            </a:r>
            <a:r>
              <a:rPr lang="en-US" dirty="0"/>
              <a:t>diocesan/eparchial policies for dealing with sexual abuse of </a:t>
            </a:r>
            <a:r>
              <a:rPr lang="en-US" dirty="0" smtClean="0"/>
              <a:t>minors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offering advice on all aspects of these cases, whether retrospectively or </a:t>
            </a:r>
            <a:r>
              <a:rPr lang="en-US" dirty="0" smtClean="0"/>
              <a:t>prospectively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>
                <a:solidFill>
                  <a:prstClr val="black">
                    <a:tint val="75000"/>
                  </a:prstClr>
                </a:solidFill>
              </a:rPr>
              <a:t>B-</a:t>
            </a:r>
            <a:fld id="{007900BF-05E7-4F3B-8140-FE4A01E897F6}" type="slidenum">
              <a:rPr lang="en-US" sz="1600" b="1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 sz="1600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76400" y="1295400"/>
            <a:ext cx="56388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Diocesan Review </a:t>
            </a:r>
            <a:r>
              <a:rPr lang="en-US" sz="3200" dirty="0" smtClean="0"/>
              <a:t>Boards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1068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295400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200" b="1" dirty="0" smtClean="0"/>
              <a:t>Summary of Responses to Sexual Abuse of Minors by Catholic Priests in the </a:t>
            </a:r>
            <a:r>
              <a:rPr lang="en-US" sz="3200" b="1" dirty="0" smtClean="0"/>
              <a:t>United States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419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Church Directives on Formation for Celibacy</a:t>
            </a:r>
          </a:p>
          <a:p>
            <a:r>
              <a:rPr lang="en-US" sz="2400" dirty="0" smtClean="0"/>
              <a:t>Phases of Response </a:t>
            </a:r>
            <a:r>
              <a:rPr lang="en-US" sz="2400" dirty="0"/>
              <a:t>to </a:t>
            </a:r>
            <a:r>
              <a:rPr lang="en-US" sz="2400" dirty="0" smtClean="0"/>
              <a:t>Clerical Sexual Abuse by the Church and by Seminaries</a:t>
            </a:r>
          </a:p>
          <a:p>
            <a:r>
              <a:rPr lang="en-US" sz="2400" dirty="0" smtClean="0"/>
              <a:t>Details of Responses by the Bishops’ Conference</a:t>
            </a:r>
          </a:p>
          <a:p>
            <a:pPr marL="571500" indent="-228600">
              <a:buNone/>
            </a:pPr>
            <a:r>
              <a:rPr lang="en-US" sz="2400" dirty="0" smtClean="0"/>
              <a:t>-	Promulgation of the “Five Principles”</a:t>
            </a:r>
          </a:p>
          <a:p>
            <a:pPr marL="571500" indent="-228600">
              <a:buNone/>
            </a:pPr>
            <a:r>
              <a:rPr lang="en-US" sz="2400" dirty="0" smtClean="0"/>
              <a:t>-	Development of </a:t>
            </a:r>
            <a:r>
              <a:rPr lang="en-US" sz="2400" i="1" dirty="0" smtClean="0"/>
              <a:t>the Charter for the Protection of Children and Young People</a:t>
            </a:r>
          </a:p>
          <a:p>
            <a:pPr marL="571500" indent="-228600">
              <a:buNone/>
            </a:pPr>
            <a:r>
              <a:rPr lang="en-US" sz="2400" dirty="0" smtClean="0"/>
              <a:t>-	Creation of the “Office for Children and Youth Protection” </a:t>
            </a:r>
          </a:p>
          <a:p>
            <a:pPr marL="571500" indent="-228600">
              <a:buNone/>
            </a:pPr>
            <a:r>
              <a:rPr lang="en-US" sz="2400" dirty="0" smtClean="0"/>
              <a:t>-	Establishment of the National Review Board and Diocesan/ </a:t>
            </a:r>
            <a:r>
              <a:rPr lang="en-US" sz="2400" dirty="0" err="1" smtClean="0"/>
              <a:t>Eparchical</a:t>
            </a:r>
            <a:r>
              <a:rPr lang="en-US" sz="2400" dirty="0" smtClean="0"/>
              <a:t> Review Boards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B-</a:t>
            </a:r>
            <a:fld id="{007900BF-05E7-4F3B-8140-FE4A01E897F6}" type="slidenum">
              <a:rPr lang="en-US" sz="1600" b="1" smtClean="0"/>
              <a:t>18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93330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000" b="1" dirty="0" smtClean="0"/>
              <a:t>Discussion Questions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077200" cy="4724400"/>
          </a:xfrm>
        </p:spPr>
        <p:txBody>
          <a:bodyPr>
            <a:normAutofit fontScale="70000" lnSpcReduction="20000"/>
          </a:bodyPr>
          <a:lstStyle/>
          <a:p>
            <a:r>
              <a:rPr lang="en-US" sz="3700" dirty="0" smtClean="0"/>
              <a:t>What other actions have been taken in </a:t>
            </a:r>
            <a:r>
              <a:rPr lang="en-US" sz="3700" dirty="0"/>
              <a:t>your </a:t>
            </a:r>
            <a:r>
              <a:rPr lang="en-US" sz="3700" dirty="0" smtClean="0"/>
              <a:t>institution to prevent clerical sexual abuse?</a:t>
            </a:r>
          </a:p>
          <a:p>
            <a:pPr marL="0" indent="0">
              <a:buNone/>
            </a:pPr>
            <a:endParaRPr lang="en-US" sz="1100" dirty="0" smtClean="0"/>
          </a:p>
          <a:p>
            <a:r>
              <a:rPr lang="en-US" sz="3700" dirty="0" smtClean="0"/>
              <a:t>What other preventative measures are needed in the future?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sz="3700" dirty="0" smtClean="0"/>
              <a:t>How well informed about prevention of abuse are the administrators, faculty, and students of your institution?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sz="3700" dirty="0" smtClean="0"/>
              <a:t>What more needs to be done to ensure continued progress in understanding and acting on the problem of clerical sexual abuse?</a:t>
            </a:r>
          </a:p>
          <a:p>
            <a:pPr marL="0" lvl="0" indent="0">
              <a:buNone/>
            </a:pPr>
            <a:endParaRPr lang="en-US" sz="1600" dirty="0" smtClean="0"/>
          </a:p>
          <a:p>
            <a:pPr marL="0" lvl="0" indent="0">
              <a:buNone/>
            </a:pPr>
            <a:endParaRPr lang="en-US" sz="1600" dirty="0"/>
          </a:p>
          <a:p>
            <a:pPr marL="0" lvl="0" indent="0">
              <a:buNone/>
            </a:pPr>
            <a:endParaRPr lang="en-US" sz="1600" dirty="0" smtClean="0"/>
          </a:p>
          <a:p>
            <a:pPr marL="0" lvl="0" indent="0">
              <a:buNone/>
            </a:pPr>
            <a:r>
              <a:rPr lang="en-US" sz="3400" dirty="0" smtClean="0"/>
              <a:t>Link </a:t>
            </a:r>
            <a:r>
              <a:rPr lang="en-US" sz="3400" dirty="0"/>
              <a:t>to USCCB – </a:t>
            </a:r>
            <a:r>
              <a:rPr lang="en-US" sz="3400" dirty="0">
                <a:hlinkClick r:id="rId2"/>
              </a:rPr>
              <a:t>http://www.usccb.org/issues-and-action/child-and-youth-protection/charter.cfm</a:t>
            </a:r>
            <a:r>
              <a:rPr lang="en-US" sz="3400" dirty="0"/>
              <a:t>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sz="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B-</a:t>
            </a:r>
            <a:fld id="{007900BF-05E7-4F3B-8140-FE4A01E897F6}" type="slidenum">
              <a:rPr lang="en-US" sz="1600" b="1" smtClean="0"/>
              <a:t>19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82571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754563"/>
          </a:xfrm>
          <a:solidFill>
            <a:schemeClr val="accent1">
              <a:lumMod val="75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Church and Seminary Responses </a:t>
            </a:r>
          </a:p>
          <a:p>
            <a:pPr marL="0" indent="0" algn="ctr">
              <a:buNone/>
            </a:pP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to Sexual Abuse of Minors by</a:t>
            </a:r>
          </a:p>
          <a:p>
            <a:pPr marL="0" indent="0" algn="ctr">
              <a:buNone/>
            </a:pP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Catholic Priests in the United States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B-2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8052221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210" y="990600"/>
            <a:ext cx="8229600" cy="4876800"/>
          </a:xfr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600" dirty="0" smtClean="0"/>
          </a:p>
          <a:p>
            <a:pPr marL="0" indent="0">
              <a:buNone/>
            </a:pPr>
            <a:r>
              <a:rPr lang="en-US" dirty="0" smtClean="0"/>
              <a:t>Prepared by:</a:t>
            </a:r>
          </a:p>
          <a:p>
            <a:pPr marL="0" indent="0">
              <a:buNone/>
            </a:pPr>
            <a:r>
              <a:rPr lang="en-US" dirty="0" smtClean="0"/>
              <a:t>Sister Katarina Schuth, O.S.F., St. Paul Seminary School of Divinity, University of St. Thomas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Technical Associate:  Catherine Slight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Consultants:  </a:t>
            </a:r>
          </a:p>
          <a:p>
            <a:pPr marL="0" indent="0">
              <a:buNone/>
            </a:pPr>
            <a:r>
              <a:rPr lang="en-US" dirty="0" smtClean="0"/>
              <a:t>Dr. Karen Terry and Margaret Smith, John Jay College of Criminal Justice, authors of major studies on sexual abuse for the USCCB; </a:t>
            </a:r>
          </a:p>
          <a:p>
            <a:pPr marL="0" indent="0">
              <a:buNone/>
            </a:pPr>
            <a:r>
              <a:rPr lang="en-US" dirty="0" smtClean="0"/>
              <a:t>Dr. Mary Gautier, Center for Applied Research in the Apostolate</a:t>
            </a:r>
          </a:p>
          <a:p>
            <a:pPr marL="0" indent="0">
              <a:buNone/>
            </a:pPr>
            <a:endParaRPr lang="en-US" sz="1300" dirty="0"/>
          </a:p>
        </p:txBody>
      </p:sp>
      <p:sp>
        <p:nvSpPr>
          <p:cNvPr id="4" name="TextBox 3"/>
          <p:cNvSpPr txBox="1"/>
          <p:nvPr/>
        </p:nvSpPr>
        <p:spPr>
          <a:xfrm>
            <a:off x="7959090" y="6383774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B-20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746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68362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/>
              <a:t>Main Sources of Data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36575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Reports presented to the United States Conference of Catholic Bishops by the John Jay College Research Team, The City University of New </a:t>
            </a:r>
            <a:r>
              <a:rPr lang="en-US" dirty="0" smtClean="0"/>
              <a:t>York*</a:t>
            </a:r>
          </a:p>
          <a:p>
            <a:pPr marL="0" indent="0">
              <a:buNone/>
            </a:pPr>
            <a:endParaRPr lang="en-US" sz="1300" dirty="0"/>
          </a:p>
          <a:p>
            <a:r>
              <a:rPr lang="en-US" sz="3000" i="1" dirty="0"/>
              <a:t>The Causes and Context of Sexual Abuse of Minors by Catholic Priests in the United States</a:t>
            </a:r>
            <a:r>
              <a:rPr lang="en-US" sz="3000" dirty="0"/>
              <a:t>, 1950-2010, March, </a:t>
            </a:r>
            <a:r>
              <a:rPr lang="en-US" sz="3000" dirty="0" smtClean="0"/>
              <a:t>2011</a:t>
            </a:r>
          </a:p>
          <a:p>
            <a:pPr marL="0" indent="0">
              <a:buNone/>
            </a:pPr>
            <a:endParaRPr lang="en-US" sz="900" dirty="0"/>
          </a:p>
          <a:p>
            <a:r>
              <a:rPr lang="en-US" sz="3000" i="1" dirty="0" smtClean="0"/>
              <a:t>The </a:t>
            </a:r>
            <a:r>
              <a:rPr lang="en-US" sz="3000" i="1" dirty="0"/>
              <a:t>Nature and Scope of Sexual Abuse of Minors by Catholic Priests and Deacons in the United States, 1950-2002</a:t>
            </a:r>
            <a:r>
              <a:rPr lang="en-US" sz="3000" dirty="0"/>
              <a:t>, February </a:t>
            </a:r>
            <a:r>
              <a:rPr lang="en-US" sz="3000" dirty="0" smtClean="0"/>
              <a:t>2004</a:t>
            </a:r>
          </a:p>
          <a:p>
            <a:endParaRPr lang="en-US" sz="1000" dirty="0" smtClean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/>
              <a:t>B</a:t>
            </a:r>
            <a:r>
              <a:rPr lang="en-US" sz="1600" b="1" dirty="0" smtClean="0"/>
              <a:t>-</a:t>
            </a:r>
            <a:fld id="{DB37EB8E-0F4F-491C-9BEA-E7F2FC979D23}" type="slidenum">
              <a:rPr lang="en-US" sz="1600" b="1" smtClean="0"/>
              <a:t>3</a:t>
            </a:fld>
            <a:endParaRPr 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548640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</a:t>
            </a:r>
            <a:r>
              <a:rPr lang="en-US" sz="2000" dirty="0" smtClean="0"/>
              <a:t>The </a:t>
            </a:r>
            <a:r>
              <a:rPr lang="en-US" sz="2000" dirty="0"/>
              <a:t>two reports are based on data supplied by 97 percent of </a:t>
            </a:r>
            <a:r>
              <a:rPr lang="en-US" sz="2000" dirty="0" smtClean="0"/>
              <a:t>U.S. archdioceses </a:t>
            </a:r>
            <a:r>
              <a:rPr lang="en-US" sz="2000" dirty="0"/>
              <a:t>and dioceses on all clergy accused of sexual </a:t>
            </a:r>
            <a:r>
              <a:rPr lang="en-US" sz="2000" dirty="0" smtClean="0"/>
              <a:t>abuse </a:t>
            </a:r>
            <a:r>
              <a:rPr lang="en-US" sz="2000" dirty="0"/>
              <a:t>of minors</a:t>
            </a:r>
          </a:p>
        </p:txBody>
      </p:sp>
    </p:spTree>
    <p:extLst>
      <p:ext uri="{BB962C8B-B14F-4D97-AF65-F5344CB8AC3E}">
        <p14:creationId xmlns:p14="http://schemas.microsoft.com/office/powerpoint/2010/main" val="62520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219200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en-US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4000" b="1" dirty="0" smtClean="0"/>
              <a:t>Church </a:t>
            </a:r>
            <a:r>
              <a:rPr lang="en-US" sz="4000" b="1" dirty="0"/>
              <a:t>Directives on Formation for Celibacy and </a:t>
            </a:r>
            <a:r>
              <a:rPr lang="en-US" sz="4000" b="1" dirty="0" smtClean="0"/>
              <a:t>Sexuality, 1</a:t>
            </a:r>
            <a:r>
              <a:rPr lang="en-US" sz="40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en-US" sz="40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en-US" sz="40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Pope John Paul II’s </a:t>
            </a:r>
            <a:r>
              <a:rPr lang="en-US" sz="2800" i="1" dirty="0" err="1" smtClean="0"/>
              <a:t>Pastores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dabo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vobis</a:t>
            </a:r>
            <a:r>
              <a:rPr lang="en-US" sz="2800" dirty="0" smtClean="0"/>
              <a:t>, 1992</a:t>
            </a:r>
          </a:p>
          <a:p>
            <a:pPr marL="457200" indent="-457200"/>
            <a:r>
              <a:rPr lang="en-US" sz="2800" dirty="0"/>
              <a:t>I</a:t>
            </a:r>
            <a:r>
              <a:rPr lang="en-US" sz="2800" dirty="0" smtClean="0"/>
              <a:t>ntroduced </a:t>
            </a:r>
            <a:r>
              <a:rPr lang="en-US" sz="2800" dirty="0"/>
              <a:t>for the first time a section on </a:t>
            </a:r>
            <a:r>
              <a:rPr lang="en-US" sz="2800" b="1" dirty="0"/>
              <a:t>human </a:t>
            </a:r>
            <a:r>
              <a:rPr lang="en-US" sz="2800" b="1" dirty="0" smtClean="0"/>
              <a:t>formation </a:t>
            </a:r>
            <a:r>
              <a:rPr lang="en-US" sz="2800" dirty="0" smtClean="0"/>
              <a:t>(#</a:t>
            </a:r>
            <a:r>
              <a:rPr lang="en-US" sz="2800" dirty="0"/>
              <a:t>43</a:t>
            </a:r>
            <a:r>
              <a:rPr lang="en-US" sz="2800" dirty="0" smtClean="0"/>
              <a:t>), </a:t>
            </a:r>
            <a:r>
              <a:rPr lang="en-US" sz="2800" dirty="0"/>
              <a:t>insisting that “the whole work of priestly formation would be deprived of its necessary foundation if it lacked a suitable human formation” </a:t>
            </a:r>
            <a:endParaRPr lang="en-US" sz="2800" dirty="0" smtClean="0"/>
          </a:p>
          <a:p>
            <a:pPr marL="457200" indent="-457200"/>
            <a:r>
              <a:rPr lang="en-US" sz="2800" dirty="0"/>
              <a:t>O</a:t>
            </a:r>
            <a:r>
              <a:rPr lang="en-US" sz="2800" dirty="0" smtClean="0"/>
              <a:t>n </a:t>
            </a:r>
            <a:r>
              <a:rPr lang="en-US" sz="2800" dirty="0"/>
              <a:t>contemporary misunderstandings about love and sex, he said, “In such a context, an </a:t>
            </a:r>
            <a:r>
              <a:rPr lang="en-US" sz="2800" b="1" dirty="0"/>
              <a:t>education for sexuality becomes more difficult but also more urgent</a:t>
            </a:r>
            <a:r>
              <a:rPr lang="en-US" sz="2800" dirty="0"/>
              <a:t>” for those who are called to celibacy (#44)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B-</a:t>
            </a:r>
            <a:fld id="{007900BF-05E7-4F3B-8140-FE4A01E897F6}" type="slidenum">
              <a:rPr lang="en-US" sz="1600" b="1" smtClean="0"/>
              <a:t>4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68749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/>
              <a:t>Church Directives on Formation for Celibacy and Sexuality, 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i="1" dirty="0" smtClean="0"/>
              <a:t>The Program of Priestly Formation</a:t>
            </a:r>
          </a:p>
          <a:p>
            <a:pPr marL="0" indent="0">
              <a:buNone/>
            </a:pPr>
            <a:endParaRPr lang="en-US" sz="1000" dirty="0" smtClean="0"/>
          </a:p>
          <a:p>
            <a:pPr marL="457200" lvl="0" indent="-457200"/>
            <a:r>
              <a:rPr lang="en-US" dirty="0"/>
              <a:t>G</a:t>
            </a:r>
            <a:r>
              <a:rPr lang="en-US" dirty="0" smtClean="0"/>
              <a:t>uided seminaries on every aspect of preparing future priests and was issued five times by American bishops between 1971 and 2005</a:t>
            </a:r>
          </a:p>
          <a:p>
            <a:pPr marL="0" lvl="0" indent="0">
              <a:buNone/>
            </a:pPr>
            <a:endParaRPr lang="en-US" sz="900" dirty="0" smtClean="0"/>
          </a:p>
          <a:p>
            <a:pPr marL="457200" indent="-457200"/>
            <a:r>
              <a:rPr lang="en-US" dirty="0"/>
              <a:t>G</a:t>
            </a:r>
            <a:r>
              <a:rPr lang="en-US" dirty="0" smtClean="0"/>
              <a:t>radual change in the presentation of celibacy and sexuality occurred from 1971 to the present; most notably, the first three editions gave little space or weight to the topics, while the last two considerably expanded the content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B-5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10940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14400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/>
              <a:t>Church and Seminary </a:t>
            </a:r>
            <a:r>
              <a:rPr lang="en-US" sz="4000" b="1" dirty="0" smtClean="0"/>
              <a:t>Responses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038600"/>
          </a:xfrm>
        </p:spPr>
        <p:txBody>
          <a:bodyPr>
            <a:normAutofit fontScale="92500"/>
          </a:bodyPr>
          <a:lstStyle/>
          <a:p>
            <a:pPr lvl="0"/>
            <a:r>
              <a:rPr lang="en-US" sz="3600" dirty="0"/>
              <a:t>U</a:t>
            </a:r>
            <a:r>
              <a:rPr lang="en-US" sz="3600" dirty="0" smtClean="0"/>
              <a:t>ntil </a:t>
            </a:r>
            <a:r>
              <a:rPr lang="en-US" sz="3600" b="1" dirty="0"/>
              <a:t>1992 church documents generally did not reflect </a:t>
            </a:r>
            <a:r>
              <a:rPr lang="en-US" sz="3600" dirty="0"/>
              <a:t>the necessity of revising seminary formation to deal with reports of </a:t>
            </a:r>
            <a:r>
              <a:rPr lang="en-US" sz="3600" b="1" dirty="0"/>
              <a:t>abusive sexual behavior by </a:t>
            </a:r>
            <a:r>
              <a:rPr lang="en-US" sz="3600" b="1" dirty="0" smtClean="0"/>
              <a:t>priests</a:t>
            </a:r>
          </a:p>
          <a:p>
            <a:pPr marL="0" lvl="0" indent="0">
              <a:buNone/>
            </a:pPr>
            <a:endParaRPr lang="en-US" sz="900" b="1" dirty="0" smtClean="0"/>
          </a:p>
          <a:p>
            <a:pPr lvl="0"/>
            <a:r>
              <a:rPr lang="en-US" sz="3600" dirty="0" smtClean="0"/>
              <a:t>Nonetheless, </a:t>
            </a:r>
            <a:r>
              <a:rPr lang="en-US" sz="3600" b="1" dirty="0" smtClean="0"/>
              <a:t>seminaries </a:t>
            </a:r>
            <a:r>
              <a:rPr lang="en-US" sz="3600" dirty="0" smtClean="0"/>
              <a:t>recognized the need for change and</a:t>
            </a:r>
            <a:r>
              <a:rPr lang="en-US" sz="3600" b="1" dirty="0" smtClean="0"/>
              <a:t> began to </a:t>
            </a:r>
            <a:r>
              <a:rPr lang="en-US" sz="3600" b="1" dirty="0"/>
              <a:t>modify </a:t>
            </a:r>
            <a:r>
              <a:rPr lang="en-US" sz="3600" b="1" dirty="0" smtClean="0"/>
              <a:t>formation programs substantially by </a:t>
            </a:r>
            <a:r>
              <a:rPr lang="en-US" sz="3600" b="1" dirty="0"/>
              <a:t>the late </a:t>
            </a:r>
            <a:r>
              <a:rPr lang="en-US" sz="3600" b="1" dirty="0" smtClean="0"/>
              <a:t>1980s</a:t>
            </a:r>
            <a:endParaRPr lang="en-US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B-</a:t>
            </a:r>
            <a:fld id="{007900BF-05E7-4F3B-8140-FE4A01E897F6}" type="slidenum">
              <a:rPr lang="en-US" sz="1600" b="1" smtClean="0"/>
              <a:t>6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79578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/>
              <a:t>Involvement of Seminaries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495800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P</a:t>
            </a:r>
            <a:r>
              <a:rPr lang="en-US" dirty="0" smtClean="0"/>
              <a:t>riests </a:t>
            </a:r>
            <a:r>
              <a:rPr lang="en-US" dirty="0"/>
              <a:t>with allegations of sexual abuse against minors were enrolled in much </a:t>
            </a:r>
            <a:r>
              <a:rPr lang="en-US" b="1" dirty="0"/>
              <a:t>higher proportions in some seminaries </a:t>
            </a:r>
            <a:r>
              <a:rPr lang="en-US" dirty="0"/>
              <a:t>than </a:t>
            </a:r>
            <a:r>
              <a:rPr lang="en-US" dirty="0" smtClean="0"/>
              <a:t>others</a:t>
            </a:r>
          </a:p>
          <a:p>
            <a:pPr marL="0" lvl="0" indent="0">
              <a:buNone/>
            </a:pPr>
            <a:endParaRPr lang="en-US" sz="1600" dirty="0" smtClean="0"/>
          </a:p>
          <a:p>
            <a:pPr lvl="0"/>
            <a:r>
              <a:rPr lang="en-US" dirty="0"/>
              <a:t>C</a:t>
            </a:r>
            <a:r>
              <a:rPr lang="en-US" dirty="0" smtClean="0"/>
              <a:t>ontrary </a:t>
            </a:r>
            <a:r>
              <a:rPr lang="en-US" dirty="0"/>
              <a:t>to widespread opinion, </a:t>
            </a:r>
            <a:r>
              <a:rPr lang="en-US" b="1" dirty="0"/>
              <a:t>those who attended high school seminaries were not more likely to abuse </a:t>
            </a:r>
            <a:r>
              <a:rPr lang="en-US" dirty="0"/>
              <a:t>than those who did </a:t>
            </a:r>
            <a:r>
              <a:rPr lang="en-US" dirty="0" smtClean="0"/>
              <a:t>not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B-</a:t>
            </a:r>
            <a:fld id="{007900BF-05E7-4F3B-8140-FE4A01E897F6}" type="slidenum">
              <a:rPr lang="en-US" sz="1600" b="1" smtClean="0"/>
              <a:t>7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64145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Phases of Reports </a:t>
            </a:r>
            <a:r>
              <a:rPr lang="en-US" sz="4000" b="1" dirty="0" smtClean="0"/>
              <a:t>and</a:t>
            </a:r>
            <a:r>
              <a:rPr lang="en-US" b="1" dirty="0" smtClean="0"/>
              <a:t> Responses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638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Phase 1 – 1940s to Mid-1970s</a:t>
            </a:r>
          </a:p>
          <a:p>
            <a:r>
              <a:rPr lang="en-US" sz="2600" dirty="0"/>
              <a:t>E</a:t>
            </a:r>
            <a:r>
              <a:rPr lang="en-US" sz="2600" dirty="0" smtClean="0"/>
              <a:t>arly reports of a few incidents; clergy sexual abuse considered an anomaly; little response</a:t>
            </a:r>
            <a:endParaRPr lang="en-US" sz="2600" dirty="0"/>
          </a:p>
          <a:p>
            <a:pPr marL="0" indent="0" algn="ctr">
              <a:buNone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Phase 2 – Mid-1970s to 1985</a:t>
            </a:r>
          </a:p>
          <a:p>
            <a:r>
              <a:rPr lang="en-US" sz="2600" dirty="0"/>
              <a:t>S</a:t>
            </a:r>
            <a:r>
              <a:rPr lang="en-US" sz="2600" dirty="0" smtClean="0"/>
              <a:t>till limited reports of incidents; little official response; seminaries developed some programmatic elements on celibacy and sexuality</a:t>
            </a:r>
          </a:p>
          <a:p>
            <a:pPr marL="0" indent="0" algn="ctr">
              <a:buNone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Phase 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– 1985 to 2002</a:t>
            </a:r>
          </a:p>
          <a:p>
            <a:r>
              <a:rPr lang="en-US" sz="2600" dirty="0"/>
              <a:t>M</a:t>
            </a:r>
            <a:r>
              <a:rPr lang="en-US" sz="2600" dirty="0" smtClean="0"/>
              <a:t>ore reports of clergy sexual misconduct came to light, with some response by bishops, more response by seminaries</a:t>
            </a:r>
            <a:endParaRPr lang="en-US" sz="2600" dirty="0"/>
          </a:p>
          <a:p>
            <a:pPr marL="0" indent="0" algn="ctr">
              <a:buNone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Phase 4 – After 2002 Revelations</a:t>
            </a:r>
          </a:p>
          <a:p>
            <a:r>
              <a:rPr lang="en-US" sz="2400" dirty="0"/>
              <a:t>O</a:t>
            </a:r>
            <a:r>
              <a:rPr lang="en-US" sz="2400" dirty="0" smtClean="0"/>
              <a:t>utpouring of reports of clergy sexual abuse resulted in extensive </a:t>
            </a:r>
            <a:r>
              <a:rPr lang="en-US" sz="2400" dirty="0"/>
              <a:t>response by both church </a:t>
            </a:r>
            <a:r>
              <a:rPr lang="en-US" sz="2400" dirty="0" smtClean="0"/>
              <a:t>officials and seminaries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B-</a:t>
            </a:r>
            <a:fld id="{007900BF-05E7-4F3B-8140-FE4A01E897F6}" type="slidenum">
              <a:rPr lang="en-US" sz="1600" b="1" smtClean="0"/>
              <a:t>8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1533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609600"/>
          </a:xfrm>
          <a:ln w="190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Phase 1 – 1940s to Mid-1970s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5588"/>
            <a:ext cx="4191000" cy="52552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Church Response </a:t>
            </a:r>
          </a:p>
          <a:p>
            <a:r>
              <a:rPr lang="en-US" sz="2400" dirty="0"/>
              <a:t>C</a:t>
            </a:r>
            <a:r>
              <a:rPr lang="en-US" sz="2400" dirty="0" smtClean="0"/>
              <a:t>lergy </a:t>
            </a:r>
            <a:r>
              <a:rPr lang="en-US" sz="2400" dirty="0"/>
              <a:t>sexual misconduct considered an </a:t>
            </a:r>
            <a:r>
              <a:rPr lang="en-US" sz="2400" dirty="0" smtClean="0"/>
              <a:t>anomaly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sz="2400" dirty="0"/>
              <a:t>K</a:t>
            </a:r>
            <a:r>
              <a:rPr lang="en-US" sz="2400" dirty="0" smtClean="0"/>
              <a:t>nown reports </a:t>
            </a:r>
            <a:r>
              <a:rPr lang="en-US" sz="2400" dirty="0"/>
              <a:t>of </a:t>
            </a:r>
            <a:r>
              <a:rPr lang="en-US" sz="2400" dirty="0" smtClean="0"/>
              <a:t>incidents are rare, not publically revealed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sz="2400" dirty="0" smtClean="0"/>
              <a:t>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</a:t>
            </a:r>
            <a:r>
              <a:rPr lang="en-US" sz="2400" i="1" dirty="0"/>
              <a:t>PPF </a:t>
            </a:r>
            <a:r>
              <a:rPr lang="en-US" sz="2400" dirty="0"/>
              <a:t>issued in 1971 </a:t>
            </a:r>
            <a:r>
              <a:rPr lang="en-US" sz="2400" dirty="0" smtClean="0"/>
              <a:t>has only minor content on celibacy, none on sexuality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sz="2400" dirty="0"/>
              <a:t>F</a:t>
            </a:r>
            <a:r>
              <a:rPr lang="en-US" sz="2400" dirty="0" smtClean="0"/>
              <a:t>ocus in the </a:t>
            </a:r>
            <a:r>
              <a:rPr lang="en-US" sz="2400" i="1" dirty="0" smtClean="0"/>
              <a:t>PPF </a:t>
            </a:r>
            <a:r>
              <a:rPr lang="en-US" sz="2400" dirty="0" smtClean="0"/>
              <a:t>was on ministry</a:t>
            </a:r>
          </a:p>
          <a:p>
            <a:pPr marL="0" indent="0">
              <a:buNone/>
            </a:pPr>
            <a:endParaRPr lang="en-US" sz="12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5029200" y="1143000"/>
            <a:ext cx="384265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en-US" sz="3200" dirty="0"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Seminary Response</a:t>
            </a:r>
          </a:p>
          <a:p>
            <a:endParaRPr lang="en-US" sz="800" dirty="0">
              <a:solidFill>
                <a:prstClr val="black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I</a:t>
            </a:r>
            <a:r>
              <a:rPr lang="en-US" sz="2400" dirty="0" smtClean="0">
                <a:solidFill>
                  <a:prstClr val="black"/>
                </a:solidFill>
              </a:rPr>
              <a:t>nformation </a:t>
            </a:r>
            <a:r>
              <a:rPr lang="en-US" sz="2400" dirty="0">
                <a:solidFill>
                  <a:prstClr val="black"/>
                </a:solidFill>
              </a:rPr>
              <a:t>about programs available mainly in histories of seminaries</a:t>
            </a:r>
          </a:p>
          <a:p>
            <a:endParaRPr lang="en-US" sz="1400" dirty="0">
              <a:solidFill>
                <a:prstClr val="black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Reports </a:t>
            </a:r>
            <a:r>
              <a:rPr lang="en-US" sz="2400" dirty="0">
                <a:solidFill>
                  <a:prstClr val="black"/>
                </a:solidFill>
              </a:rPr>
              <a:t>of human or personal formation rarely mentioned in histories</a:t>
            </a:r>
          </a:p>
          <a:p>
            <a:endParaRPr lang="en-US" sz="1000" dirty="0">
              <a:solidFill>
                <a:prstClr val="black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V</a:t>
            </a:r>
            <a:r>
              <a:rPr lang="en-US" sz="2400" dirty="0" smtClean="0">
                <a:solidFill>
                  <a:prstClr val="black"/>
                </a:solidFill>
              </a:rPr>
              <a:t>ery </a:t>
            </a:r>
            <a:r>
              <a:rPr lang="en-US" sz="2400" dirty="0">
                <a:solidFill>
                  <a:prstClr val="black"/>
                </a:solidFill>
              </a:rPr>
              <a:t>limited instruction on celibacy, sexuality, and related topics reported by priests of that era</a:t>
            </a:r>
          </a:p>
          <a:p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B-</a:t>
            </a:r>
            <a:fld id="{007900BF-05E7-4F3B-8140-FE4A01E897F6}" type="slidenum">
              <a:rPr lang="en-US" sz="1600" b="1" smtClean="0"/>
              <a:t>9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5877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customXsn xmlns="http://schemas.microsoft.com/office/2006/metadata/customXsn">
  <xsnLocation>https://staff.usccb.org/dept/cyp/_cts/Parent_USCCB/f566a03fdfda284ccustomXsn.xsn</xsnLocation>
  <cached>True</cached>
  <openByDefault>True</openByDefault>
  <xsnScope>https://staff.usccb.org/dept/cyp</xsnScope>
</customXsn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SCCB Document" ma:contentTypeID="0x0101003CA8930E8761C8469900DCF6AD3277DB0100CDBE1BE7942C9E4C9F42E309A22A71A6" ma:contentTypeVersion="17" ma:contentTypeDescription="Create a new Document" ma:contentTypeScope="" ma:versionID="19f92c911239557652a938bc7a55a04c">
  <xsd:schema xmlns:xsd="http://www.w3.org/2001/XMLSchema" xmlns:xs="http://www.w3.org/2001/XMLSchema" xmlns:p="http://schemas.microsoft.com/office/2006/metadata/properties" xmlns:ns2="8ff46219-4e0f-4843-9c7a-b2f626f15e88" targetNamespace="http://schemas.microsoft.com/office/2006/metadata/properties" ma:root="true" ma:fieldsID="304cdf07b161ce49529e638242d00f4c" ns2:_="">
    <xsd:import namespace="8ff46219-4e0f-4843-9c7a-b2f626f15e88"/>
    <xsd:element name="properties">
      <xsd:complexType>
        <xsd:sequence>
          <xsd:element name="documentManagement">
            <xsd:complexType>
              <xsd:all>
                <xsd:element ref="ns2:Expiration_x0020_Basis_x0020_Date" minOccurs="0"/>
                <xsd:element ref="ns2:Retention_x0020_Period"/>
                <xsd:element ref="ns2:USCCB_x0020_Department"/>
                <xsd:element ref="ns2:Ye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46219-4e0f-4843-9c7a-b2f626f15e88" elementFormDefault="qualified">
    <xsd:import namespace="http://schemas.microsoft.com/office/2006/documentManagement/types"/>
    <xsd:import namespace="http://schemas.microsoft.com/office/infopath/2007/PartnerControls"/>
    <xsd:element name="Expiration_x0020_Basis_x0020_Date" ma:index="8" nillable="true" ma:displayName="Expiration Basis Date" ma:default="[today]" ma:format="DateOnly" ma:internalName="Expiration_x0020_Basis_x0020_Date0">
      <xsd:simpleType>
        <xsd:restriction base="dms:DateTime"/>
      </xsd:simpleType>
    </xsd:element>
    <xsd:element name="Retention_x0020_Period" ma:index="9" ma:displayName="Retention Period" ma:format="Dropdown" ma:internalName="Retention_x0020_Period0" ma:readOnly="false">
      <xsd:simpleType>
        <xsd:restriction base="dms:Choice">
          <xsd:enumeration value="1yr–Gen doc t/b deleted"/>
          <xsd:enumeration value="3yrs–Other doc t/b deleted"/>
          <xsd:enumeration value="5yrs–Gen doc t/b archived"/>
          <xsd:enumeration value="10yrs–Other doc t/b archived"/>
          <xsd:enumeration value="Indef–Doc to stay in SP"/>
        </xsd:restriction>
      </xsd:simpleType>
    </xsd:element>
    <xsd:element name="USCCB_x0020_Department" ma:index="10" ma:displayName="USCCB Department" ma:default="CYP" ma:format="Dropdown" ma:internalName="USCCB_x0020_Department0" ma:readOnly="false">
      <xsd:simpleType>
        <xsd:restriction base="dms:Choice">
          <xsd:enumeration value="CCHD"/>
          <xsd:enumeration value="CCC"/>
          <xsd:enumeration value="CE"/>
          <xsd:enumeration value="CNS"/>
          <xsd:enumeration value="CYP"/>
          <xsd:enumeration value="CCLV"/>
          <xsd:enumeration value="COMM"/>
          <xsd:enumeration value="CDC"/>
          <xsd:enumeration value="DM"/>
          <xsd:enumeration value="DW"/>
          <xsd:enumeration value="DOC"/>
          <xsd:enumeration value="DSD"/>
          <xsd:enumeration value="EIA"/>
          <xsd:enumeration value="EC"/>
          <xsd:enumeration value="EXEC"/>
          <xsd:enumeration value="FB"/>
          <xsd:enumeration value="FA"/>
          <xsd:enumeration value="GC"/>
          <xsd:enumeration value="GS"/>
          <xsd:enumeration value="GR"/>
          <xsd:enumeration value="HR"/>
          <xsd:enumeration value="IT"/>
          <xsd:enumeration value="IJP"/>
          <xsd:enumeration value="JPHD"/>
          <xsd:enumeration value="LMFLY"/>
          <xsd:enumeration value="MR"/>
          <xsd:enumeration value="MRS"/>
          <xsd:enumeration value="NC"/>
          <xsd:enumeration value="PL"/>
          <xsd:enumeration value="PP"/>
          <xsd:enumeration value="PUB"/>
        </xsd:restriction>
      </xsd:simpleType>
    </xsd:element>
    <xsd:element name="Year" ma:index="11" nillable="true" ma:displayName="Year" ma:internalName="Year0">
      <xsd:simpleType>
        <xsd:restriction base="dms:Text">
          <xsd:maxLength value="4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ff46219-4e0f-4843-9c7a-b2f626f15e88">2013</Year>
    <USCCB_x0020_Department xmlns="8ff46219-4e0f-4843-9c7a-b2f626f15e88">CYP</USCCB_x0020_Department>
    <Retention_x0020_Period xmlns="8ff46219-4e0f-4843-9c7a-b2f626f15e88">Indef–Doc to stay in SP</Retention_x0020_Period>
    <Expiration_x0020_Basis_x0020_Date xmlns="8ff46219-4e0f-4843-9c7a-b2f626f15e88">2013-05-10T04:00:00+00:00</Expiration_x0020_Basis_x0020_Date>
  </documentManagement>
</p:properties>
</file>

<file path=customXml/itemProps1.xml><?xml version="1.0" encoding="utf-8"?>
<ds:datastoreItem xmlns:ds="http://schemas.openxmlformats.org/officeDocument/2006/customXml" ds:itemID="{612CEE6A-4C4D-4CF7-85DA-F8DA06AD7AF9}"/>
</file>

<file path=customXml/itemProps2.xml><?xml version="1.0" encoding="utf-8"?>
<ds:datastoreItem xmlns:ds="http://schemas.openxmlformats.org/officeDocument/2006/customXml" ds:itemID="{366D3D56-8AD3-408C-A931-E62D3562AEDF}"/>
</file>

<file path=customXml/itemProps3.xml><?xml version="1.0" encoding="utf-8"?>
<ds:datastoreItem xmlns:ds="http://schemas.openxmlformats.org/officeDocument/2006/customXml" ds:itemID="{24D56705-A0C3-4C33-951C-88A41299B8EE}"/>
</file>

<file path=customXml/itemProps4.xml><?xml version="1.0" encoding="utf-8"?>
<ds:datastoreItem xmlns:ds="http://schemas.openxmlformats.org/officeDocument/2006/customXml" ds:itemID="{14E17455-35D2-4DEA-A322-4D894865E951}"/>
</file>

<file path=docProps/app.xml><?xml version="1.0" encoding="utf-8"?>
<Properties xmlns="http://schemas.openxmlformats.org/officeDocument/2006/extended-properties" xmlns:vt="http://schemas.openxmlformats.org/officeDocument/2006/docPropsVTypes">
  <TotalTime>7923</TotalTime>
  <Words>1455</Words>
  <Application>Microsoft Office PowerPoint</Application>
  <PresentationFormat>On-screen Show (4:3)</PresentationFormat>
  <Paragraphs>194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Main Sources of Data</vt:lpstr>
      <vt:lpstr> Church Directives on Formation for Celibacy and Sexuality, 1 </vt:lpstr>
      <vt:lpstr>Church Directives on Formation for Celibacy and Sexuality, 2</vt:lpstr>
      <vt:lpstr>Church and Seminary Responses</vt:lpstr>
      <vt:lpstr>Involvement of Seminaries</vt:lpstr>
      <vt:lpstr> Phases of Reports and Responses </vt:lpstr>
      <vt:lpstr>  Phase 1 – 1940s to Mid-1970s  </vt:lpstr>
      <vt:lpstr>  Phase 2 – Mid-1970s to 1985  </vt:lpstr>
      <vt:lpstr> Phase 3 – 1985 to 2002 </vt:lpstr>
      <vt:lpstr> Phase 4 – After 2002 Revelations </vt:lpstr>
      <vt:lpstr>Details of Responses by the Bishops’ Conference, 1</vt:lpstr>
      <vt:lpstr>Details of Responses by the Bishops’ Conference, 2</vt:lpstr>
      <vt:lpstr>Details of Responses by the Bishops’ Conference, 3 “Office of Child and Youth Protection”</vt:lpstr>
      <vt:lpstr>Details of Responses by the Bishops’ Conference, 4</vt:lpstr>
      <vt:lpstr>Details of Responses by the Bishops’ Conference, 5</vt:lpstr>
      <vt:lpstr>Summary of Responses to Sexual Abuse of Minors by Catholic Priests in the United States</vt:lpstr>
      <vt:lpstr>Discussion Questions</vt:lpstr>
      <vt:lpstr>PowerPoint Presentation</vt:lpstr>
    </vt:vector>
  </TitlesOfParts>
  <Company>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Modules</dc:title>
  <dc:creator>Windows User</dc:creator>
  <cp:lastModifiedBy>Windows User</cp:lastModifiedBy>
  <cp:revision>45</cp:revision>
  <cp:lastPrinted>2012-06-25T21:19:57Z</cp:lastPrinted>
  <dcterms:created xsi:type="dcterms:W3CDTF">2012-03-12T20:49:50Z</dcterms:created>
  <dcterms:modified xsi:type="dcterms:W3CDTF">2013-01-25T20:57:53Z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0x0101003CA8930E8761C8469900DCF6AD3277DB0100CDBE1BE7942C9E4C9F42E309A22A71A6</vt:lpwstr>
  </property>
</Properties>
</file>