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4.xml" ContentType="application/vnd.openxmlformats-officedocument.presentationml.slide+xml"/>
  <Override PartName="/ppt/slides/slide31.xml" ContentType="application/vnd.openxmlformats-officedocument.presentationml.slide+xml"/>
  <Override PartName="/ppt/slides/slide30.xml" ContentType="application/vnd.openxmlformats-officedocument.presentationml.slide+xml"/>
  <Override PartName="/ppt/slides/slide29.xml" ContentType="application/vnd.openxmlformats-officedocument.presentationml.slide+xml"/>
  <Override PartName="/ppt/slides/slide28.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8.xml" ContentType="application/vnd.openxmlformats-officedocument.presentationml.slide+xml"/>
  <Override PartName="/ppt/slides/slide37.xml" ContentType="application/vnd.openxmlformats-officedocument.presentationml.slide+xml"/>
  <Override PartName="/ppt/slides/slide36.xml" ContentType="application/vnd.openxmlformats-officedocument.presentationml.slide+xml"/>
  <Override PartName="/ppt/slides/slide35.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13.xml" ContentType="application/vnd.openxmlformats-officedocument.presentationml.slide+xml"/>
  <Override PartName="/ppt/slides/slide39.xml" ContentType="application/vnd.openxmlformats-officedocument.presentationml.slide+xml"/>
  <Override PartName="/ppt/slides/slide11.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5.xml" ContentType="application/vnd.openxmlformats-officedocument.presentationml.slide+xml"/>
  <Override PartName="/ppt/slides/slide12.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6.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3.xml" ContentType="application/vnd.openxmlformats-officedocument.presentationml.notes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handoutMasters/handoutMaster1.xml" ContentType="application/vnd.openxmlformats-officedocument.presentationml.handoutMaster+xml"/>
  <Override PartName="/ppt/theme/theme3.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handoutMasterIdLst>
    <p:handoutMasterId r:id="rId42"/>
  </p:handoutMasterIdLst>
  <p:sldIdLst>
    <p:sldId id="319" r:id="rId2"/>
    <p:sldId id="307" r:id="rId3"/>
    <p:sldId id="344" r:id="rId4"/>
    <p:sldId id="318" r:id="rId5"/>
    <p:sldId id="309" r:id="rId6"/>
    <p:sldId id="284" r:id="rId7"/>
    <p:sldId id="323" r:id="rId8"/>
    <p:sldId id="335" r:id="rId9"/>
    <p:sldId id="336" r:id="rId10"/>
    <p:sldId id="322" r:id="rId11"/>
    <p:sldId id="329" r:id="rId12"/>
    <p:sldId id="301" r:id="rId13"/>
    <p:sldId id="302" r:id="rId14"/>
    <p:sldId id="303" r:id="rId15"/>
    <p:sldId id="326" r:id="rId16"/>
    <p:sldId id="300" r:id="rId17"/>
    <p:sldId id="310" r:id="rId18"/>
    <p:sldId id="304" r:id="rId19"/>
    <p:sldId id="305" r:id="rId20"/>
    <p:sldId id="306" r:id="rId21"/>
    <p:sldId id="342" r:id="rId22"/>
    <p:sldId id="285" r:id="rId23"/>
    <p:sldId id="286" r:id="rId24"/>
    <p:sldId id="328" r:id="rId25"/>
    <p:sldId id="287" r:id="rId26"/>
    <p:sldId id="338" r:id="rId27"/>
    <p:sldId id="316" r:id="rId28"/>
    <p:sldId id="345" r:id="rId29"/>
    <p:sldId id="288" r:id="rId30"/>
    <p:sldId id="289" r:id="rId31"/>
    <p:sldId id="339" r:id="rId32"/>
    <p:sldId id="290" r:id="rId33"/>
    <p:sldId id="311" r:id="rId34"/>
    <p:sldId id="313" r:id="rId35"/>
    <p:sldId id="314" r:id="rId36"/>
    <p:sldId id="315" r:id="rId37"/>
    <p:sldId id="340" r:id="rId38"/>
    <p:sldId id="341" r:id="rId39"/>
    <p:sldId id="343" r:id="rId40"/>
  </p:sldIdLst>
  <p:sldSz cx="9144000" cy="6858000" type="screen4x3"/>
  <p:notesSz cx="6954838"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9568" autoAdjust="0"/>
  </p:normalViewPr>
  <p:slideViewPr>
    <p:cSldViewPr>
      <p:cViewPr>
        <p:scale>
          <a:sx n="94" d="100"/>
          <a:sy n="94" d="100"/>
        </p:scale>
        <p:origin x="-1284"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66" d="100"/>
          <a:sy n="66" d="100"/>
        </p:scale>
        <p:origin x="-3282" y="-96"/>
      </p:cViewPr>
      <p:guideLst>
        <p:guide orient="horz" pos="2932"/>
        <p:guide pos="2191"/>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47" Type="http://schemas.openxmlformats.org/officeDocument/2006/relationships/customXml" Target="../customXml/item1.xml"/><Relationship Id="rId50" Type="http://schemas.openxmlformats.org/officeDocument/2006/relationships/customXml" Target="../customXml/item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48" Type="http://schemas.openxmlformats.org/officeDocument/2006/relationships/customXml" Target="../customXml/item2.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5455"/>
          </a:xfrm>
          <a:prstGeom prst="rect">
            <a:avLst/>
          </a:prstGeom>
        </p:spPr>
        <p:txBody>
          <a:bodyPr vert="horz" lIns="92053" tIns="46026" rIns="92053" bIns="46026" rtlCol="0"/>
          <a:lstStyle>
            <a:lvl1pPr algn="l">
              <a:defRPr sz="1200"/>
            </a:lvl1pPr>
          </a:lstStyle>
          <a:p>
            <a:endParaRPr lang="en-US"/>
          </a:p>
        </p:txBody>
      </p:sp>
      <p:sp>
        <p:nvSpPr>
          <p:cNvPr id="4" name="Footer Placeholder 3"/>
          <p:cNvSpPr>
            <a:spLocks noGrp="1"/>
          </p:cNvSpPr>
          <p:nvPr>
            <p:ph type="ftr" sz="quarter" idx="2"/>
          </p:nvPr>
        </p:nvSpPr>
        <p:spPr>
          <a:xfrm>
            <a:off x="0" y="8842030"/>
            <a:ext cx="3013763" cy="465455"/>
          </a:xfrm>
          <a:prstGeom prst="rect">
            <a:avLst/>
          </a:prstGeom>
        </p:spPr>
        <p:txBody>
          <a:bodyPr vert="horz" lIns="92053" tIns="46026" rIns="92053" bIns="46026" rtlCol="0" anchor="b"/>
          <a:lstStyle>
            <a:lvl1pPr algn="l">
              <a:defRPr sz="1200"/>
            </a:lvl1pPr>
          </a:lstStyle>
          <a:p>
            <a:endParaRPr lang="en-US"/>
          </a:p>
        </p:txBody>
      </p:sp>
      <p:sp>
        <p:nvSpPr>
          <p:cNvPr id="5" name="Slide Number Placeholder 4"/>
          <p:cNvSpPr>
            <a:spLocks noGrp="1"/>
          </p:cNvSpPr>
          <p:nvPr>
            <p:ph type="sldNum" sz="quarter" idx="3"/>
          </p:nvPr>
        </p:nvSpPr>
        <p:spPr>
          <a:xfrm>
            <a:off x="3939466" y="8842030"/>
            <a:ext cx="3013763" cy="465455"/>
          </a:xfrm>
          <a:prstGeom prst="rect">
            <a:avLst/>
          </a:prstGeom>
        </p:spPr>
        <p:txBody>
          <a:bodyPr vert="horz" lIns="92053" tIns="46026" rIns="92053" bIns="46026" rtlCol="0" anchor="b"/>
          <a:lstStyle>
            <a:lvl1pPr algn="r">
              <a:defRPr sz="1200"/>
            </a:lvl1pPr>
          </a:lstStyle>
          <a:p>
            <a:fld id="{D4E4D506-78E2-4A00-BC95-E573AD362300}" type="slidenum">
              <a:rPr lang="en-US" smtClean="0"/>
              <a:t>‹#›</a:t>
            </a:fld>
            <a:endParaRPr lang="en-US"/>
          </a:p>
        </p:txBody>
      </p:sp>
      <p:sp>
        <p:nvSpPr>
          <p:cNvPr id="3" name="Date Placeholder 2"/>
          <p:cNvSpPr>
            <a:spLocks noGrp="1"/>
          </p:cNvSpPr>
          <p:nvPr>
            <p:ph type="dt" sz="quarter" idx="1"/>
          </p:nvPr>
        </p:nvSpPr>
        <p:spPr>
          <a:xfrm>
            <a:off x="3940175" y="0"/>
            <a:ext cx="3013075" cy="465138"/>
          </a:xfrm>
          <a:prstGeom prst="rect">
            <a:avLst/>
          </a:prstGeom>
        </p:spPr>
        <p:txBody>
          <a:bodyPr vert="horz" lIns="91440" tIns="45720" rIns="91440" bIns="45720" rtlCol="0"/>
          <a:lstStyle>
            <a:lvl1pPr algn="r">
              <a:defRPr sz="1200"/>
            </a:lvl1pPr>
          </a:lstStyle>
          <a:p>
            <a:fld id="{C6C379C5-5DFE-4C3C-8AC1-32A6A5243F36}" type="datetimeFigureOut">
              <a:rPr lang="en-US" smtClean="0"/>
              <a:t>1/25/2013</a:t>
            </a:fld>
            <a:endParaRPr lang="en-US"/>
          </a:p>
        </p:txBody>
      </p:sp>
    </p:spTree>
    <p:extLst>
      <p:ext uri="{BB962C8B-B14F-4D97-AF65-F5344CB8AC3E}">
        <p14:creationId xmlns:p14="http://schemas.microsoft.com/office/powerpoint/2010/main" val="35754110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5773"/>
          </a:xfrm>
          <a:prstGeom prst="rect">
            <a:avLst/>
          </a:prstGeom>
        </p:spPr>
        <p:txBody>
          <a:bodyPr vert="horz" lIns="92053" tIns="46026" rIns="92053" bIns="46026" rtlCol="0"/>
          <a:lstStyle>
            <a:lvl1pPr algn="l">
              <a:defRPr sz="1200"/>
            </a:lvl1pPr>
          </a:lstStyle>
          <a:p>
            <a:endParaRPr lang="en-US"/>
          </a:p>
        </p:txBody>
      </p:sp>
      <p:sp>
        <p:nvSpPr>
          <p:cNvPr id="3" name="Date Placeholder 2"/>
          <p:cNvSpPr>
            <a:spLocks noGrp="1"/>
          </p:cNvSpPr>
          <p:nvPr>
            <p:ph type="dt" idx="1"/>
          </p:nvPr>
        </p:nvSpPr>
        <p:spPr>
          <a:xfrm>
            <a:off x="3939466" y="0"/>
            <a:ext cx="3013763" cy="465773"/>
          </a:xfrm>
          <a:prstGeom prst="rect">
            <a:avLst/>
          </a:prstGeom>
        </p:spPr>
        <p:txBody>
          <a:bodyPr vert="horz" lIns="92053" tIns="46026" rIns="92053" bIns="46026" rtlCol="0"/>
          <a:lstStyle>
            <a:lvl1pPr algn="r">
              <a:defRPr sz="1200"/>
            </a:lvl1pPr>
          </a:lstStyle>
          <a:p>
            <a:fld id="{FB8A14F6-C09D-42D1-B268-8E16F8AABA09}" type="datetimeFigureOut">
              <a:rPr lang="en-US" smtClean="0"/>
              <a:t>1/25/2013</a:t>
            </a:fld>
            <a:endParaRPr lang="en-US"/>
          </a:p>
        </p:txBody>
      </p:sp>
      <p:sp>
        <p:nvSpPr>
          <p:cNvPr id="4" name="Slide Image Placeholder 3"/>
          <p:cNvSpPr>
            <a:spLocks noGrp="1" noRot="1" noChangeAspect="1"/>
          </p:cNvSpPr>
          <p:nvPr>
            <p:ph type="sldImg" idx="2"/>
          </p:nvPr>
        </p:nvSpPr>
        <p:spPr>
          <a:xfrm>
            <a:off x="1149350" y="698500"/>
            <a:ext cx="4656138" cy="3490913"/>
          </a:xfrm>
          <a:prstGeom prst="rect">
            <a:avLst/>
          </a:prstGeom>
          <a:noFill/>
          <a:ln w="12700">
            <a:solidFill>
              <a:prstClr val="black"/>
            </a:solidFill>
          </a:ln>
        </p:spPr>
        <p:txBody>
          <a:bodyPr vert="horz" lIns="92053" tIns="46026" rIns="92053" bIns="46026" rtlCol="0" anchor="ctr"/>
          <a:lstStyle/>
          <a:p>
            <a:endParaRPr lang="en-US"/>
          </a:p>
        </p:txBody>
      </p:sp>
      <p:sp>
        <p:nvSpPr>
          <p:cNvPr id="5" name="Notes Placeholder 4"/>
          <p:cNvSpPr>
            <a:spLocks noGrp="1"/>
          </p:cNvSpPr>
          <p:nvPr>
            <p:ph type="body" sz="quarter" idx="3"/>
          </p:nvPr>
        </p:nvSpPr>
        <p:spPr>
          <a:xfrm>
            <a:off x="695484" y="4422459"/>
            <a:ext cx="5563870" cy="4188778"/>
          </a:xfrm>
          <a:prstGeom prst="rect">
            <a:avLst/>
          </a:prstGeom>
        </p:spPr>
        <p:txBody>
          <a:bodyPr vert="horz" lIns="92053" tIns="46026" rIns="92053" bIns="4602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1738"/>
            <a:ext cx="3013763" cy="465773"/>
          </a:xfrm>
          <a:prstGeom prst="rect">
            <a:avLst/>
          </a:prstGeom>
        </p:spPr>
        <p:txBody>
          <a:bodyPr vert="horz" lIns="92053" tIns="46026" rIns="92053" bIns="46026" rtlCol="0" anchor="b"/>
          <a:lstStyle>
            <a:lvl1pPr algn="l">
              <a:defRPr sz="1200"/>
            </a:lvl1pPr>
          </a:lstStyle>
          <a:p>
            <a:endParaRPr lang="en-US"/>
          </a:p>
        </p:txBody>
      </p:sp>
      <p:sp>
        <p:nvSpPr>
          <p:cNvPr id="7" name="Slide Number Placeholder 6"/>
          <p:cNvSpPr>
            <a:spLocks noGrp="1"/>
          </p:cNvSpPr>
          <p:nvPr>
            <p:ph type="sldNum" sz="quarter" idx="5"/>
          </p:nvPr>
        </p:nvSpPr>
        <p:spPr>
          <a:xfrm>
            <a:off x="3939466" y="8841738"/>
            <a:ext cx="3013763" cy="465773"/>
          </a:xfrm>
          <a:prstGeom prst="rect">
            <a:avLst/>
          </a:prstGeom>
        </p:spPr>
        <p:txBody>
          <a:bodyPr vert="horz" lIns="92053" tIns="46026" rIns="92053" bIns="46026" rtlCol="0" anchor="b"/>
          <a:lstStyle>
            <a:lvl1pPr algn="r">
              <a:defRPr sz="1200"/>
            </a:lvl1pPr>
          </a:lstStyle>
          <a:p>
            <a:fld id="{CE771AC2-7A60-4D0F-A612-E9F72B847954}" type="slidenum">
              <a:rPr lang="en-US" smtClean="0"/>
              <a:t>‹#›</a:t>
            </a:fld>
            <a:endParaRPr lang="en-US"/>
          </a:p>
        </p:txBody>
      </p:sp>
    </p:spTree>
    <p:extLst>
      <p:ext uri="{BB962C8B-B14F-4D97-AF65-F5344CB8AC3E}">
        <p14:creationId xmlns:p14="http://schemas.microsoft.com/office/powerpoint/2010/main" val="15889169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7BA2DE3-42B7-47A6-98E2-847A31E021CE}" type="slidenum">
              <a:rPr lang="en-US" smtClean="0"/>
              <a:t>3</a:t>
            </a:fld>
            <a:endParaRPr lang="en-US"/>
          </a:p>
        </p:txBody>
      </p:sp>
    </p:spTree>
    <p:extLst>
      <p:ext uri="{BB962C8B-B14F-4D97-AF65-F5344CB8AC3E}">
        <p14:creationId xmlns:p14="http://schemas.microsoft.com/office/powerpoint/2010/main" val="3043019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E771AC2-7A60-4D0F-A612-E9F72B847954}" type="slidenum">
              <a:rPr lang="en-US" smtClean="0"/>
              <a:t>37</a:t>
            </a:fld>
            <a:endParaRPr lang="en-US"/>
          </a:p>
        </p:txBody>
      </p:sp>
    </p:spTree>
    <p:extLst>
      <p:ext uri="{BB962C8B-B14F-4D97-AF65-F5344CB8AC3E}">
        <p14:creationId xmlns:p14="http://schemas.microsoft.com/office/powerpoint/2010/main" val="41896941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E771AC2-7A60-4D0F-A612-E9F72B847954}" type="slidenum">
              <a:rPr lang="en-US" smtClean="0"/>
              <a:t>38</a:t>
            </a:fld>
            <a:endParaRPr lang="en-US"/>
          </a:p>
        </p:txBody>
      </p:sp>
    </p:spTree>
    <p:extLst>
      <p:ext uri="{BB962C8B-B14F-4D97-AF65-F5344CB8AC3E}">
        <p14:creationId xmlns:p14="http://schemas.microsoft.com/office/powerpoint/2010/main" val="36067091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A3843D9-913F-461C-B879-701459FDC4BC}" type="datetime1">
              <a:rPr lang="en-US" smtClean="0"/>
              <a:t>1/25/2013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6C2B86-72AE-445A-B7BD-53E3BF75F8F3}" type="slidenum">
              <a:rPr lang="en-US" smtClean="0"/>
              <a:t>‹#›</a:t>
            </a:fld>
            <a:endParaRPr lang="en-US"/>
          </a:p>
        </p:txBody>
      </p:sp>
    </p:spTree>
    <p:extLst>
      <p:ext uri="{BB962C8B-B14F-4D97-AF65-F5344CB8AC3E}">
        <p14:creationId xmlns:p14="http://schemas.microsoft.com/office/powerpoint/2010/main" val="39681678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1AA589-3D7C-4F77-B37E-A15B415B8755}" type="datetime1">
              <a:rPr lang="en-US" smtClean="0"/>
              <a:t>1/25/2013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6C2B86-72AE-445A-B7BD-53E3BF75F8F3}" type="slidenum">
              <a:rPr lang="en-US" smtClean="0"/>
              <a:t>‹#›</a:t>
            </a:fld>
            <a:endParaRPr lang="en-US"/>
          </a:p>
        </p:txBody>
      </p:sp>
    </p:spTree>
    <p:extLst>
      <p:ext uri="{BB962C8B-B14F-4D97-AF65-F5344CB8AC3E}">
        <p14:creationId xmlns:p14="http://schemas.microsoft.com/office/powerpoint/2010/main" val="41550661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7EC525-D067-43CD-A97F-79E9707545D1}" type="datetime1">
              <a:rPr lang="en-US" smtClean="0"/>
              <a:t>1/25/2013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6C2B86-72AE-445A-B7BD-53E3BF75F8F3}" type="slidenum">
              <a:rPr lang="en-US" smtClean="0"/>
              <a:t>‹#›</a:t>
            </a:fld>
            <a:endParaRPr lang="en-US"/>
          </a:p>
        </p:txBody>
      </p:sp>
    </p:spTree>
    <p:extLst>
      <p:ext uri="{BB962C8B-B14F-4D97-AF65-F5344CB8AC3E}">
        <p14:creationId xmlns:p14="http://schemas.microsoft.com/office/powerpoint/2010/main" val="22625526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B060A4-ABC7-4C0E-AFC8-2347FF89D5F7}" type="datetime1">
              <a:rPr lang="en-US" smtClean="0"/>
              <a:t>1/25/2013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6C2B86-72AE-445A-B7BD-53E3BF75F8F3}" type="slidenum">
              <a:rPr lang="en-US" smtClean="0"/>
              <a:t>‹#›</a:t>
            </a:fld>
            <a:endParaRPr lang="en-US"/>
          </a:p>
        </p:txBody>
      </p:sp>
    </p:spTree>
    <p:extLst>
      <p:ext uri="{BB962C8B-B14F-4D97-AF65-F5344CB8AC3E}">
        <p14:creationId xmlns:p14="http://schemas.microsoft.com/office/powerpoint/2010/main" val="31394425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15C5C35-5047-4A02-939B-1FF4BBA611EC}" type="datetime1">
              <a:rPr lang="en-US" smtClean="0"/>
              <a:t>1/25/2013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6C2B86-72AE-445A-B7BD-53E3BF75F8F3}" type="slidenum">
              <a:rPr lang="en-US" smtClean="0"/>
              <a:t>‹#›</a:t>
            </a:fld>
            <a:endParaRPr lang="en-US"/>
          </a:p>
        </p:txBody>
      </p:sp>
    </p:spTree>
    <p:extLst>
      <p:ext uri="{BB962C8B-B14F-4D97-AF65-F5344CB8AC3E}">
        <p14:creationId xmlns:p14="http://schemas.microsoft.com/office/powerpoint/2010/main" val="34925354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E8A9B01-E542-4018-A170-6C24DFA18855}" type="datetime1">
              <a:rPr lang="en-US" smtClean="0"/>
              <a:t>1/25/2013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6C2B86-72AE-445A-B7BD-53E3BF75F8F3}" type="slidenum">
              <a:rPr lang="en-US" smtClean="0"/>
              <a:t>‹#›</a:t>
            </a:fld>
            <a:endParaRPr lang="en-US"/>
          </a:p>
        </p:txBody>
      </p:sp>
    </p:spTree>
    <p:extLst>
      <p:ext uri="{BB962C8B-B14F-4D97-AF65-F5344CB8AC3E}">
        <p14:creationId xmlns:p14="http://schemas.microsoft.com/office/powerpoint/2010/main" val="3239993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3250FF6-1FAD-4AFA-B465-4A13F19E9AB4}" type="datetime1">
              <a:rPr lang="en-US" smtClean="0"/>
              <a:t>1/25/2013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46C2B86-72AE-445A-B7BD-53E3BF75F8F3}" type="slidenum">
              <a:rPr lang="en-US" smtClean="0"/>
              <a:t>‹#›</a:t>
            </a:fld>
            <a:endParaRPr lang="en-US"/>
          </a:p>
        </p:txBody>
      </p:sp>
    </p:spTree>
    <p:extLst>
      <p:ext uri="{BB962C8B-B14F-4D97-AF65-F5344CB8AC3E}">
        <p14:creationId xmlns:p14="http://schemas.microsoft.com/office/powerpoint/2010/main" val="34917993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F76EB02-4807-4E44-95F2-ABC8693C6B90}" type="datetime1">
              <a:rPr lang="en-US" smtClean="0"/>
              <a:t>1/25/2013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46C2B86-72AE-445A-B7BD-53E3BF75F8F3}" type="slidenum">
              <a:rPr lang="en-US" smtClean="0"/>
              <a:t>‹#›</a:t>
            </a:fld>
            <a:endParaRPr lang="en-US"/>
          </a:p>
        </p:txBody>
      </p:sp>
    </p:spTree>
    <p:extLst>
      <p:ext uri="{BB962C8B-B14F-4D97-AF65-F5344CB8AC3E}">
        <p14:creationId xmlns:p14="http://schemas.microsoft.com/office/powerpoint/2010/main" val="1915013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A09E81-BF32-47E5-BE08-4E4853566BA0}" type="datetime1">
              <a:rPr lang="en-US" smtClean="0"/>
              <a:t>1/25/2013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46C2B86-72AE-445A-B7BD-53E3BF75F8F3}" type="slidenum">
              <a:rPr lang="en-US" smtClean="0"/>
              <a:t>‹#›</a:t>
            </a:fld>
            <a:endParaRPr lang="en-US"/>
          </a:p>
        </p:txBody>
      </p:sp>
    </p:spTree>
    <p:extLst>
      <p:ext uri="{BB962C8B-B14F-4D97-AF65-F5344CB8AC3E}">
        <p14:creationId xmlns:p14="http://schemas.microsoft.com/office/powerpoint/2010/main" val="25522740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66BA1C-FB33-4D3F-98CD-85B9A74BDF7B}" type="datetime1">
              <a:rPr lang="en-US" smtClean="0"/>
              <a:t>1/25/2013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6C2B86-72AE-445A-B7BD-53E3BF75F8F3}" type="slidenum">
              <a:rPr lang="en-US" smtClean="0"/>
              <a:t>‹#›</a:t>
            </a:fld>
            <a:endParaRPr lang="en-US"/>
          </a:p>
        </p:txBody>
      </p:sp>
    </p:spTree>
    <p:extLst>
      <p:ext uri="{BB962C8B-B14F-4D97-AF65-F5344CB8AC3E}">
        <p14:creationId xmlns:p14="http://schemas.microsoft.com/office/powerpoint/2010/main" val="9813902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6DF8D8-5C46-4D37-B77C-AB3CDB08DA9D}" type="datetime1">
              <a:rPr lang="en-US" smtClean="0"/>
              <a:t>1/25/2013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6C2B86-72AE-445A-B7BD-53E3BF75F8F3}" type="slidenum">
              <a:rPr lang="en-US" smtClean="0"/>
              <a:t>‹#›</a:t>
            </a:fld>
            <a:endParaRPr lang="en-US"/>
          </a:p>
        </p:txBody>
      </p:sp>
    </p:spTree>
    <p:extLst>
      <p:ext uri="{BB962C8B-B14F-4D97-AF65-F5344CB8AC3E}">
        <p14:creationId xmlns:p14="http://schemas.microsoft.com/office/powerpoint/2010/main" val="15502337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D07AA1-7CE2-4966-8E21-C459E8E1FA0C}" type="datetime1">
              <a:rPr lang="en-US" smtClean="0"/>
              <a:t>1/25/2013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6C2B86-72AE-445A-B7BD-53E3BF75F8F3}" type="slidenum">
              <a:rPr lang="en-US" smtClean="0"/>
              <a:t>‹#›</a:t>
            </a:fld>
            <a:endParaRPr lang="en-US"/>
          </a:p>
        </p:txBody>
      </p:sp>
    </p:spTree>
    <p:extLst>
      <p:ext uri="{BB962C8B-B14F-4D97-AF65-F5344CB8AC3E}">
        <p14:creationId xmlns:p14="http://schemas.microsoft.com/office/powerpoint/2010/main" val="15103053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www.usccb.org/issues-and-action/child-and-youth-protection/charter.cf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5800" y="1828800"/>
            <a:ext cx="7848600" cy="3276600"/>
          </a:xfrm>
        </p:spPr>
        <p:txBody>
          <a:bodyPr>
            <a:noAutofit/>
          </a:bodyPr>
          <a:lstStyle/>
          <a:p>
            <a:r>
              <a:rPr lang="en-US" sz="4400" dirty="0">
                <a:solidFill>
                  <a:schemeClr val="tx1"/>
                </a:solidFill>
              </a:rPr>
              <a:t>Module </a:t>
            </a:r>
            <a:r>
              <a:rPr lang="en-US" sz="4400" dirty="0" smtClean="0">
                <a:solidFill>
                  <a:schemeClr val="tx1"/>
                </a:solidFill>
              </a:rPr>
              <a:t>C – Susceptibility and Possible Causes of Sexual Abuse</a:t>
            </a:r>
            <a:endParaRPr lang="en-US" sz="4400" dirty="0">
              <a:solidFill>
                <a:schemeClr val="tx1"/>
              </a:solidFill>
            </a:endParaRPr>
          </a:p>
          <a:p>
            <a:endParaRPr lang="en-US" sz="2000" dirty="0" smtClean="0"/>
          </a:p>
          <a:p>
            <a:r>
              <a:rPr lang="en-US" sz="4000" dirty="0" smtClean="0">
                <a:solidFill>
                  <a:schemeClr val="tx1"/>
                </a:solidFill>
              </a:rPr>
              <a:t>For Seminaries, Parishes, and Dioceses</a:t>
            </a:r>
            <a:endParaRPr lang="en-US" sz="4000" dirty="0"/>
          </a:p>
        </p:txBody>
      </p:sp>
      <p:sp>
        <p:nvSpPr>
          <p:cNvPr id="4" name="Slide Number Placeholder 3"/>
          <p:cNvSpPr>
            <a:spLocks noGrp="1"/>
          </p:cNvSpPr>
          <p:nvPr>
            <p:ph type="sldNum" sz="quarter" idx="12"/>
          </p:nvPr>
        </p:nvSpPr>
        <p:spPr/>
        <p:txBody>
          <a:bodyPr/>
          <a:lstStyle/>
          <a:p>
            <a:r>
              <a:rPr lang="en-US" sz="1600" b="1" dirty="0" smtClean="0"/>
              <a:t>C-</a:t>
            </a:r>
            <a:fld id="{146C2B86-72AE-445A-B7BD-53E3BF75F8F3}" type="slidenum">
              <a:rPr lang="en-US" sz="1600" b="1" smtClean="0"/>
              <a:t>1</a:t>
            </a:fld>
            <a:endParaRPr lang="en-US" sz="1600" b="1" dirty="0"/>
          </a:p>
        </p:txBody>
      </p:sp>
    </p:spTree>
    <p:extLst>
      <p:ext uri="{BB962C8B-B14F-4D97-AF65-F5344CB8AC3E}">
        <p14:creationId xmlns:p14="http://schemas.microsoft.com/office/powerpoint/2010/main" val="23931263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a:solidFill>
            <a:schemeClr val="accent1">
              <a:lumMod val="40000"/>
              <a:lumOff val="60000"/>
            </a:schemeClr>
          </a:solidFill>
          <a:ln w="19050">
            <a:solidFill>
              <a:schemeClr val="tx1"/>
            </a:solidFill>
          </a:ln>
        </p:spPr>
        <p:txBody>
          <a:bodyPr>
            <a:noAutofit/>
          </a:bodyPr>
          <a:lstStyle/>
          <a:p>
            <a:r>
              <a:rPr lang="en-US" sz="3600" b="1" dirty="0" smtClean="0"/>
              <a:t>Intimacy Deficits </a:t>
            </a:r>
            <a:r>
              <a:rPr lang="en-US" sz="3600" b="1" dirty="0"/>
              <a:t>in </a:t>
            </a:r>
            <a:r>
              <a:rPr lang="en-US" sz="3600" b="1" dirty="0" smtClean="0"/>
              <a:t>Priests</a:t>
            </a:r>
            <a:r>
              <a:rPr lang="en-US" sz="3600" b="1" dirty="0"/>
              <a:t/>
            </a:r>
            <a:br>
              <a:rPr lang="en-US" sz="3600" b="1" dirty="0"/>
            </a:br>
            <a:r>
              <a:rPr lang="en-US" sz="3600" b="1" dirty="0" smtClean="0"/>
              <a:t>Accused of Sexual Abuse of Minors, 1</a:t>
            </a:r>
            <a:endParaRPr lang="en-US" sz="3600" b="1" dirty="0"/>
          </a:p>
        </p:txBody>
      </p:sp>
      <p:sp>
        <p:nvSpPr>
          <p:cNvPr id="3" name="Content Placeholder 2"/>
          <p:cNvSpPr>
            <a:spLocks noGrp="1"/>
          </p:cNvSpPr>
          <p:nvPr>
            <p:ph idx="1"/>
          </p:nvPr>
        </p:nvSpPr>
        <p:spPr>
          <a:xfrm>
            <a:off x="533400" y="1828800"/>
            <a:ext cx="8229600" cy="4267200"/>
          </a:xfrm>
          <a:ln w="28575">
            <a:solidFill>
              <a:schemeClr val="accent1">
                <a:lumMod val="60000"/>
                <a:lumOff val="40000"/>
              </a:schemeClr>
            </a:solidFill>
          </a:ln>
        </p:spPr>
        <p:txBody>
          <a:bodyPr>
            <a:normAutofit fontScale="55000" lnSpcReduction="20000"/>
          </a:bodyPr>
          <a:lstStyle/>
          <a:p>
            <a:pPr marL="0" indent="0">
              <a:buNone/>
            </a:pPr>
            <a:endParaRPr lang="en-US" sz="900" dirty="0" smtClean="0"/>
          </a:p>
          <a:p>
            <a:pPr marL="0" indent="0">
              <a:buNone/>
            </a:pPr>
            <a:endParaRPr lang="en-US" sz="900" dirty="0"/>
          </a:p>
          <a:p>
            <a:pPr marL="457200" indent="-457200"/>
            <a:r>
              <a:rPr lang="en-US" sz="5100" dirty="0" smtClean="0"/>
              <a:t>Intimacy deficits are weaknesses or difficulties in developing healthy emotional relationships with others</a:t>
            </a:r>
          </a:p>
          <a:p>
            <a:pPr marL="457200" indent="-457200">
              <a:buNone/>
            </a:pPr>
            <a:endParaRPr lang="en-US" sz="1500" dirty="0" smtClean="0"/>
          </a:p>
          <a:p>
            <a:pPr marL="457200" indent="-457200"/>
            <a:r>
              <a:rPr lang="en-US" sz="5100" dirty="0"/>
              <a:t>I</a:t>
            </a:r>
            <a:r>
              <a:rPr lang="en-US" sz="5100" dirty="0" smtClean="0"/>
              <a:t>ntimacy deficits increase susceptibility to deviant sexual behavior, due in part to lack of openness and honesty in relationships with mentors and peers</a:t>
            </a:r>
          </a:p>
          <a:p>
            <a:pPr marL="0" indent="0">
              <a:buNone/>
            </a:pPr>
            <a:endParaRPr lang="en-US" sz="1500" dirty="0" smtClean="0"/>
          </a:p>
          <a:p>
            <a:pPr marL="457200" indent="-457200"/>
            <a:r>
              <a:rPr lang="en-US" sz="5100" dirty="0" smtClean="0"/>
              <a:t>In cohorts </a:t>
            </a:r>
            <a:r>
              <a:rPr lang="en-US" sz="5100" dirty="0"/>
              <a:t>of priests ordained between 1940 and </a:t>
            </a:r>
            <a:r>
              <a:rPr lang="en-US" sz="5100" dirty="0" smtClean="0"/>
              <a:t>1960, intimacy deficits were pronounced and sexual </a:t>
            </a:r>
            <a:r>
              <a:rPr lang="en-US" sz="5100" dirty="0"/>
              <a:t>abuse </a:t>
            </a:r>
            <a:r>
              <a:rPr lang="en-US" sz="5100" dirty="0" smtClean="0"/>
              <a:t>of minors was </a:t>
            </a:r>
            <a:r>
              <a:rPr lang="en-US" sz="5100" dirty="0"/>
              <a:t>most </a:t>
            </a:r>
            <a:r>
              <a:rPr lang="en-US" sz="5100" dirty="0" smtClean="0"/>
              <a:t>numerous</a:t>
            </a:r>
          </a:p>
          <a:p>
            <a:pPr marL="0" indent="0">
              <a:buNone/>
            </a:pPr>
            <a:endParaRPr lang="en-US" sz="5100" dirty="0"/>
          </a:p>
        </p:txBody>
      </p:sp>
      <p:sp>
        <p:nvSpPr>
          <p:cNvPr id="4" name="Slide Number Placeholder 3"/>
          <p:cNvSpPr>
            <a:spLocks noGrp="1"/>
          </p:cNvSpPr>
          <p:nvPr>
            <p:ph type="sldNum" sz="quarter" idx="12"/>
          </p:nvPr>
        </p:nvSpPr>
        <p:spPr/>
        <p:txBody>
          <a:bodyPr/>
          <a:lstStyle/>
          <a:p>
            <a:r>
              <a:rPr lang="en-US" sz="1600" b="1" dirty="0" smtClean="0"/>
              <a:t>C-</a:t>
            </a:r>
            <a:fld id="{146C2B86-72AE-445A-B7BD-53E3BF75F8F3}" type="slidenum">
              <a:rPr lang="en-US" sz="1600" b="1" smtClean="0"/>
              <a:t>10</a:t>
            </a:fld>
            <a:endParaRPr lang="en-US" sz="1600" b="1" dirty="0"/>
          </a:p>
        </p:txBody>
      </p:sp>
    </p:spTree>
    <p:extLst>
      <p:ext uri="{BB962C8B-B14F-4D97-AF65-F5344CB8AC3E}">
        <p14:creationId xmlns:p14="http://schemas.microsoft.com/office/powerpoint/2010/main" val="40234959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534400" cy="838200"/>
          </a:xfrm>
          <a:solidFill>
            <a:schemeClr val="accent1">
              <a:lumMod val="40000"/>
              <a:lumOff val="60000"/>
            </a:schemeClr>
          </a:solidFill>
          <a:ln w="19050">
            <a:solidFill>
              <a:schemeClr val="tx1"/>
            </a:solidFill>
          </a:ln>
        </p:spPr>
        <p:txBody>
          <a:bodyPr>
            <a:normAutofit fontScale="90000"/>
          </a:bodyPr>
          <a:lstStyle/>
          <a:p>
            <a:r>
              <a:rPr lang="en-US" sz="3800" dirty="0" smtClean="0"/>
              <a:t/>
            </a:r>
            <a:br>
              <a:rPr lang="en-US" sz="3800" dirty="0" smtClean="0"/>
            </a:br>
            <a:r>
              <a:rPr lang="en-US" sz="3800" b="1" dirty="0" smtClean="0"/>
              <a:t>Intimacy </a:t>
            </a:r>
            <a:r>
              <a:rPr lang="en-US" sz="3800" b="1" dirty="0"/>
              <a:t>Deficits and Psychosexual </a:t>
            </a:r>
            <a:r>
              <a:rPr lang="en-US" sz="3800" b="1" dirty="0" smtClean="0"/>
              <a:t>Maturity, 2</a:t>
            </a:r>
            <a:r>
              <a:rPr lang="en-US" sz="3600" dirty="0"/>
              <a:t/>
            </a:r>
            <a:br>
              <a:rPr lang="en-US" sz="3600" dirty="0"/>
            </a:br>
            <a:endParaRPr lang="en-US" sz="3600" dirty="0"/>
          </a:p>
        </p:txBody>
      </p:sp>
      <p:sp>
        <p:nvSpPr>
          <p:cNvPr id="3" name="Content Placeholder 2"/>
          <p:cNvSpPr>
            <a:spLocks noGrp="1"/>
          </p:cNvSpPr>
          <p:nvPr>
            <p:ph idx="1"/>
          </p:nvPr>
        </p:nvSpPr>
        <p:spPr>
          <a:xfrm>
            <a:off x="381000" y="3048000"/>
            <a:ext cx="8229600" cy="3124200"/>
          </a:xfrm>
        </p:spPr>
        <p:txBody>
          <a:bodyPr>
            <a:normAutofit fontScale="25000" lnSpcReduction="20000"/>
          </a:bodyPr>
          <a:lstStyle/>
          <a:p>
            <a:pPr lvl="0"/>
            <a:r>
              <a:rPr lang="en-US" sz="11200" dirty="0" smtClean="0"/>
              <a:t>Uncertainty </a:t>
            </a:r>
            <a:r>
              <a:rPr lang="en-US" sz="11200" dirty="0"/>
              <a:t>about sexuality affected their sense of personal identity and made it difficult for them to accept and deal with the challenge of </a:t>
            </a:r>
            <a:r>
              <a:rPr lang="en-US" sz="11200" dirty="0" smtClean="0"/>
              <a:t>intimacy</a:t>
            </a:r>
          </a:p>
          <a:p>
            <a:pPr marL="0" lvl="0" indent="0">
              <a:buNone/>
            </a:pPr>
            <a:endParaRPr lang="en-US" sz="4800" dirty="0"/>
          </a:p>
          <a:p>
            <a:r>
              <a:rPr lang="en-US" sz="11200" dirty="0" smtClean="0"/>
              <a:t>Sexual </a:t>
            </a:r>
            <a:r>
              <a:rPr lang="en-US" sz="11200" dirty="0"/>
              <a:t>feelings were identified as a source of conflict and </a:t>
            </a:r>
            <a:r>
              <a:rPr lang="en-US" sz="11200" dirty="0" smtClean="0"/>
              <a:t>difficulty; much </a:t>
            </a:r>
            <a:r>
              <a:rPr lang="en-US" sz="11200" dirty="0"/>
              <a:t>energy went into these feelings or </a:t>
            </a:r>
            <a:r>
              <a:rPr lang="en-US" sz="11200" dirty="0" smtClean="0"/>
              <a:t>into the </a:t>
            </a:r>
            <a:r>
              <a:rPr lang="en-US" sz="11200" dirty="0"/>
              <a:t>effort to distract themselves from </a:t>
            </a:r>
            <a:r>
              <a:rPr lang="en-US" sz="11200" dirty="0" smtClean="0"/>
              <a:t>them</a:t>
            </a:r>
          </a:p>
          <a:p>
            <a:pPr marL="0" indent="0">
              <a:buNone/>
            </a:pPr>
            <a:endParaRPr lang="en-US" sz="2500" dirty="0" smtClean="0"/>
          </a:p>
          <a:p>
            <a:pPr marL="0" indent="0">
              <a:buNone/>
            </a:pPr>
            <a:endParaRPr lang="en-US" sz="2500" dirty="0" smtClean="0"/>
          </a:p>
          <a:p>
            <a:pPr marL="0" indent="0">
              <a:buNone/>
            </a:pPr>
            <a:r>
              <a:rPr lang="en-US" sz="9600" dirty="0" smtClean="0"/>
              <a:t>     </a:t>
            </a:r>
            <a:r>
              <a:rPr lang="en-US" sz="8800" dirty="0" smtClean="0"/>
              <a:t>Based on Loyola-Kennedy Study, 1971 (p. 50, </a:t>
            </a:r>
            <a:r>
              <a:rPr lang="en-US" sz="8800" i="1" dirty="0" smtClean="0"/>
              <a:t>Causes and Contexts</a:t>
            </a:r>
            <a:r>
              <a:rPr lang="en-US" sz="8800" dirty="0" smtClean="0"/>
              <a:t>)</a:t>
            </a:r>
          </a:p>
          <a:p>
            <a:pPr marL="0" indent="0">
              <a:buNone/>
            </a:pPr>
            <a:endParaRPr lang="en-US" sz="9600" dirty="0" smtClean="0"/>
          </a:p>
        </p:txBody>
      </p:sp>
      <p:sp>
        <p:nvSpPr>
          <p:cNvPr id="4" name="Slide Number Placeholder 3"/>
          <p:cNvSpPr>
            <a:spLocks noGrp="1"/>
          </p:cNvSpPr>
          <p:nvPr>
            <p:ph type="sldNum" sz="quarter" idx="12"/>
          </p:nvPr>
        </p:nvSpPr>
        <p:spPr/>
        <p:txBody>
          <a:bodyPr/>
          <a:lstStyle/>
          <a:p>
            <a:r>
              <a:rPr lang="en-US" sz="1600" b="1" dirty="0" smtClean="0"/>
              <a:t>C-</a:t>
            </a:r>
            <a:fld id="{146C2B86-72AE-445A-B7BD-53E3BF75F8F3}" type="slidenum">
              <a:rPr lang="en-US" sz="1600" b="1" smtClean="0"/>
              <a:t>11</a:t>
            </a:fld>
            <a:endParaRPr lang="en-US" sz="1600" b="1" dirty="0"/>
          </a:p>
        </p:txBody>
      </p:sp>
      <p:sp>
        <p:nvSpPr>
          <p:cNvPr id="6" name="TextBox 5"/>
          <p:cNvSpPr txBox="1"/>
          <p:nvPr/>
        </p:nvSpPr>
        <p:spPr>
          <a:xfrm>
            <a:off x="533400" y="1427984"/>
            <a:ext cx="8153400" cy="1384995"/>
          </a:xfrm>
          <a:prstGeom prst="rect">
            <a:avLst/>
          </a:prstGeom>
          <a:noFill/>
        </p:spPr>
        <p:txBody>
          <a:bodyPr wrap="square" rtlCol="0">
            <a:spAutoFit/>
          </a:bodyPr>
          <a:lstStyle/>
          <a:p>
            <a:pPr algn="ctr"/>
            <a:r>
              <a:rPr lang="en-US" sz="2800" b="1" dirty="0" smtClean="0"/>
              <a:t>In </a:t>
            </a:r>
            <a:r>
              <a:rPr lang="en-US" sz="2800" b="1" dirty="0"/>
              <a:t>a 1971 study of </a:t>
            </a:r>
            <a:r>
              <a:rPr lang="en-US" sz="2800" b="1" dirty="0" smtClean="0"/>
              <a:t>priests, a lack </a:t>
            </a:r>
            <a:r>
              <a:rPr lang="en-US" sz="2800" b="1" dirty="0"/>
              <a:t>of </a:t>
            </a:r>
            <a:endParaRPr lang="en-US" sz="2800" b="1" dirty="0" smtClean="0"/>
          </a:p>
          <a:p>
            <a:pPr algn="ctr"/>
            <a:r>
              <a:rPr lang="en-US" sz="2800" b="1" dirty="0" smtClean="0"/>
              <a:t>an </a:t>
            </a:r>
            <a:r>
              <a:rPr lang="en-US" sz="2800" b="1" dirty="0"/>
              <a:t>integrated psychosexual maturity was identified as a major area of underdevelopment in </a:t>
            </a:r>
            <a:r>
              <a:rPr lang="en-US" sz="2800" b="1" dirty="0" smtClean="0"/>
              <a:t>priests</a:t>
            </a:r>
          </a:p>
        </p:txBody>
      </p:sp>
    </p:spTree>
    <p:extLst>
      <p:ext uri="{BB962C8B-B14F-4D97-AF65-F5344CB8AC3E}">
        <p14:creationId xmlns:p14="http://schemas.microsoft.com/office/powerpoint/2010/main" val="33227698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a:solidFill>
            <a:schemeClr val="accent1">
              <a:lumMod val="40000"/>
              <a:lumOff val="60000"/>
            </a:schemeClr>
          </a:solidFill>
          <a:ln w="19050">
            <a:solidFill>
              <a:schemeClr val="tx1"/>
            </a:solidFill>
          </a:ln>
        </p:spPr>
        <p:txBody>
          <a:bodyPr>
            <a:noAutofit/>
          </a:bodyPr>
          <a:lstStyle/>
          <a:p>
            <a:r>
              <a:rPr lang="en-US" sz="3600" dirty="0" smtClean="0">
                <a:effectLst>
                  <a:outerShdw blurRad="50800" dist="38100" algn="l" rotWithShape="0">
                    <a:prstClr val="black">
                      <a:alpha val="40000"/>
                    </a:prstClr>
                  </a:outerShdw>
                </a:effectLst>
              </a:rPr>
              <a:t>Intimacy Deficits:</a:t>
            </a:r>
            <a:br>
              <a:rPr lang="en-US" sz="3600" dirty="0" smtClean="0">
                <a:effectLst>
                  <a:outerShdw blurRad="50800" dist="38100" algn="l" rotWithShape="0">
                    <a:prstClr val="black">
                      <a:alpha val="40000"/>
                    </a:prstClr>
                  </a:outerShdw>
                </a:effectLst>
              </a:rPr>
            </a:br>
            <a:r>
              <a:rPr lang="en-US" sz="3600" dirty="0" smtClean="0">
                <a:effectLst>
                  <a:outerShdw blurRad="50800" dist="38100" algn="l" rotWithShape="0">
                    <a:prstClr val="black">
                      <a:alpha val="40000"/>
                    </a:prstClr>
                  </a:outerShdw>
                </a:effectLst>
              </a:rPr>
              <a:t>Immature Emotional Development, 3</a:t>
            </a:r>
            <a:endParaRPr lang="en-US" sz="3600" dirty="0">
              <a:effectLst>
                <a:outerShdw blurRad="50800" dist="38100" algn="l" rotWithShape="0">
                  <a:prstClr val="black">
                    <a:alpha val="40000"/>
                  </a:prstClr>
                </a:outerShdw>
              </a:effectLst>
            </a:endParaRPr>
          </a:p>
        </p:txBody>
      </p:sp>
      <p:sp>
        <p:nvSpPr>
          <p:cNvPr id="3" name="Content Placeholder 2"/>
          <p:cNvSpPr>
            <a:spLocks noGrp="1"/>
          </p:cNvSpPr>
          <p:nvPr>
            <p:ph idx="1"/>
          </p:nvPr>
        </p:nvSpPr>
        <p:spPr>
          <a:xfrm>
            <a:off x="163286" y="2286000"/>
            <a:ext cx="8610600" cy="4038600"/>
          </a:xfrm>
        </p:spPr>
        <p:txBody>
          <a:bodyPr>
            <a:noAutofit/>
          </a:bodyPr>
          <a:lstStyle/>
          <a:p>
            <a:pPr marL="0" lvl="1" indent="0" defTabSz="914501" eaLnBrk="0" fontAlgn="base" hangingPunct="0">
              <a:lnSpc>
                <a:spcPct val="90000"/>
              </a:lnSpc>
              <a:spcBef>
                <a:spcPct val="10000"/>
              </a:spcBef>
              <a:spcAft>
                <a:spcPct val="0"/>
              </a:spcAft>
              <a:buClr>
                <a:srgbClr val="000000"/>
              </a:buClr>
              <a:buNone/>
            </a:pPr>
            <a:endParaRPr lang="en-US" sz="800" kern="0" dirty="0" smtClean="0">
              <a:solidFill>
                <a:srgbClr val="000000"/>
              </a:solidFill>
            </a:endParaRPr>
          </a:p>
          <a:p>
            <a:pPr lvl="1" defTabSz="914501" eaLnBrk="0" fontAlgn="base" hangingPunct="0">
              <a:lnSpc>
                <a:spcPct val="90000"/>
              </a:lnSpc>
              <a:spcBef>
                <a:spcPct val="10000"/>
              </a:spcBef>
              <a:spcAft>
                <a:spcPct val="0"/>
              </a:spcAft>
              <a:buClr>
                <a:srgbClr val="000000"/>
              </a:buClr>
              <a:buFont typeface="Arial" pitchFamily="34" charset="0"/>
              <a:buChar char="•"/>
            </a:pPr>
            <a:r>
              <a:rPr lang="en-US" kern="0" dirty="0" smtClean="0">
                <a:solidFill>
                  <a:srgbClr val="000000"/>
                </a:solidFill>
              </a:rPr>
              <a:t>It describes the relationship between the adult abuser’s emotional needs and the child’s characteristics</a:t>
            </a:r>
          </a:p>
          <a:p>
            <a:pPr marL="800100" lvl="1" indent="-342900" defTabSz="914501" eaLnBrk="0" fontAlgn="base" hangingPunct="0">
              <a:lnSpc>
                <a:spcPct val="90000"/>
              </a:lnSpc>
              <a:spcBef>
                <a:spcPct val="10000"/>
              </a:spcBef>
              <a:spcAft>
                <a:spcPct val="0"/>
              </a:spcAft>
              <a:buClr>
                <a:srgbClr val="000000"/>
              </a:buClr>
              <a:buNone/>
            </a:pPr>
            <a:endParaRPr lang="en-US" sz="800" kern="0" dirty="0" smtClean="0">
              <a:solidFill>
                <a:srgbClr val="000000"/>
              </a:solidFill>
            </a:endParaRPr>
          </a:p>
          <a:p>
            <a:pPr lvl="1" defTabSz="914501" eaLnBrk="0" fontAlgn="base" hangingPunct="0">
              <a:lnSpc>
                <a:spcPct val="90000"/>
              </a:lnSpc>
              <a:spcBef>
                <a:spcPct val="10000"/>
              </a:spcBef>
              <a:spcAft>
                <a:spcPct val="0"/>
              </a:spcAft>
              <a:buClr>
                <a:srgbClr val="000000"/>
              </a:buClr>
              <a:buFont typeface="Arial" pitchFamily="34" charset="0"/>
              <a:buChar char="•"/>
            </a:pPr>
            <a:r>
              <a:rPr lang="en-US" kern="0" dirty="0" smtClean="0">
                <a:solidFill>
                  <a:srgbClr val="000000"/>
                </a:solidFill>
              </a:rPr>
              <a:t>Immature emotional needs may be exacerbated if the abuser has low self-esteem and inadequate social skills</a:t>
            </a:r>
          </a:p>
          <a:p>
            <a:pPr marL="800100" lvl="1" indent="-342900" defTabSz="914501" eaLnBrk="0" fontAlgn="base" hangingPunct="0">
              <a:lnSpc>
                <a:spcPct val="90000"/>
              </a:lnSpc>
              <a:spcBef>
                <a:spcPct val="10000"/>
              </a:spcBef>
              <a:spcAft>
                <a:spcPct val="0"/>
              </a:spcAft>
              <a:buClr>
                <a:srgbClr val="000000"/>
              </a:buClr>
              <a:buNone/>
            </a:pPr>
            <a:endParaRPr lang="en-US" sz="800" kern="0" dirty="0" smtClean="0">
              <a:solidFill>
                <a:srgbClr val="000000"/>
              </a:solidFill>
            </a:endParaRPr>
          </a:p>
          <a:p>
            <a:pPr lvl="1" defTabSz="914501" eaLnBrk="0" fontAlgn="base" hangingPunct="0">
              <a:lnSpc>
                <a:spcPct val="90000"/>
              </a:lnSpc>
              <a:spcBef>
                <a:spcPct val="10000"/>
              </a:spcBef>
              <a:spcAft>
                <a:spcPct val="0"/>
              </a:spcAft>
              <a:buClr>
                <a:srgbClr val="000000"/>
              </a:buClr>
              <a:buFont typeface="Arial" pitchFamily="34" charset="0"/>
              <a:buChar char="•"/>
            </a:pPr>
            <a:r>
              <a:rPr lang="en-US" kern="0" dirty="0" smtClean="0">
                <a:solidFill>
                  <a:srgbClr val="000000"/>
                </a:solidFill>
              </a:rPr>
              <a:t>Thus, abusers are more comfortable in relationships with children or adolescents</a:t>
            </a:r>
            <a:endParaRPr lang="en-US" kern="0" dirty="0">
              <a:solidFill>
                <a:srgbClr val="000000"/>
              </a:solidFill>
            </a:endParaRPr>
          </a:p>
        </p:txBody>
      </p:sp>
      <p:sp>
        <p:nvSpPr>
          <p:cNvPr id="4" name="Slide Number Placeholder 3"/>
          <p:cNvSpPr>
            <a:spLocks noGrp="1"/>
          </p:cNvSpPr>
          <p:nvPr>
            <p:ph type="sldNum" sz="quarter" idx="12"/>
          </p:nvPr>
        </p:nvSpPr>
        <p:spPr/>
        <p:txBody>
          <a:bodyPr/>
          <a:lstStyle/>
          <a:p>
            <a:r>
              <a:rPr lang="en-US" sz="1600" b="1" dirty="0" smtClean="0"/>
              <a:t>C-12</a:t>
            </a:r>
            <a:endParaRPr lang="en-US" sz="1600" b="1" dirty="0"/>
          </a:p>
        </p:txBody>
      </p:sp>
      <p:sp>
        <p:nvSpPr>
          <p:cNvPr id="5" name="TextBox 4"/>
          <p:cNvSpPr txBox="1"/>
          <p:nvPr/>
        </p:nvSpPr>
        <p:spPr>
          <a:xfrm>
            <a:off x="696686" y="1513114"/>
            <a:ext cx="7543800" cy="867930"/>
          </a:xfrm>
          <a:prstGeom prst="rect">
            <a:avLst/>
          </a:prstGeom>
          <a:noFill/>
        </p:spPr>
        <p:txBody>
          <a:bodyPr wrap="square" rtlCol="0">
            <a:spAutoFit/>
          </a:bodyPr>
          <a:lstStyle/>
          <a:p>
            <a:pPr marL="0" lvl="1" algn="ctr" defTabSz="914501" eaLnBrk="0" fontAlgn="base" hangingPunct="0">
              <a:lnSpc>
                <a:spcPct val="90000"/>
              </a:lnSpc>
              <a:spcBef>
                <a:spcPct val="10000"/>
              </a:spcBef>
              <a:spcAft>
                <a:spcPct val="0"/>
              </a:spcAft>
              <a:buClr>
                <a:srgbClr val="000000"/>
              </a:buClr>
            </a:pPr>
            <a:r>
              <a:rPr lang="en-US" sz="2800" b="1" kern="0" dirty="0">
                <a:solidFill>
                  <a:srgbClr val="000000"/>
                </a:solidFill>
              </a:rPr>
              <a:t>Emotional congruence to children or adolescents may predict abuse</a:t>
            </a:r>
          </a:p>
        </p:txBody>
      </p:sp>
    </p:spTree>
    <p:extLst>
      <p:ext uri="{BB962C8B-B14F-4D97-AF65-F5344CB8AC3E}">
        <p14:creationId xmlns:p14="http://schemas.microsoft.com/office/powerpoint/2010/main" val="14139662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229600" cy="1295400"/>
          </a:xfrm>
          <a:solidFill>
            <a:schemeClr val="accent1">
              <a:lumMod val="40000"/>
              <a:lumOff val="60000"/>
            </a:schemeClr>
          </a:solidFill>
          <a:ln w="19050">
            <a:solidFill>
              <a:schemeClr val="tx1"/>
            </a:solidFill>
          </a:ln>
        </p:spPr>
        <p:txBody>
          <a:bodyPr>
            <a:noAutofit/>
          </a:bodyPr>
          <a:lstStyle/>
          <a:p>
            <a:r>
              <a:rPr lang="en-US" sz="3600" dirty="0" smtClean="0">
                <a:effectLst>
                  <a:outerShdw blurRad="50800" dist="38100" algn="l" rotWithShape="0">
                    <a:prstClr val="black">
                      <a:alpha val="40000"/>
                    </a:prstClr>
                  </a:outerShdw>
                </a:effectLst>
              </a:rPr>
              <a:t>Intimacy Deficits:</a:t>
            </a:r>
            <a:br>
              <a:rPr lang="en-US" sz="3600" dirty="0" smtClean="0">
                <a:effectLst>
                  <a:outerShdw blurRad="50800" dist="38100" algn="l" rotWithShape="0">
                    <a:prstClr val="black">
                      <a:alpha val="40000"/>
                    </a:prstClr>
                  </a:outerShdw>
                </a:effectLst>
              </a:rPr>
            </a:br>
            <a:r>
              <a:rPr lang="en-US" sz="3600" dirty="0" smtClean="0">
                <a:effectLst>
                  <a:outerShdw blurRad="50800" dist="38100" algn="l" rotWithShape="0">
                    <a:prstClr val="black">
                      <a:alpha val="40000"/>
                    </a:prstClr>
                  </a:outerShdw>
                </a:effectLst>
              </a:rPr>
              <a:t>Immature Emotional Development, 4</a:t>
            </a:r>
            <a:endParaRPr lang="en-US" sz="3600" dirty="0">
              <a:effectLst>
                <a:outerShdw blurRad="50800" dist="38100" algn="l" rotWithShape="0">
                  <a:prstClr val="black">
                    <a:alpha val="40000"/>
                  </a:prstClr>
                </a:outerShdw>
              </a:effectLst>
            </a:endParaRPr>
          </a:p>
        </p:txBody>
      </p:sp>
      <p:sp>
        <p:nvSpPr>
          <p:cNvPr id="3" name="Content Placeholder 2"/>
          <p:cNvSpPr>
            <a:spLocks noGrp="1"/>
          </p:cNvSpPr>
          <p:nvPr>
            <p:ph idx="1"/>
          </p:nvPr>
        </p:nvSpPr>
        <p:spPr>
          <a:xfrm>
            <a:off x="457200" y="1981200"/>
            <a:ext cx="8229600" cy="4267200"/>
          </a:xfrm>
        </p:spPr>
        <p:txBody>
          <a:bodyPr>
            <a:noAutofit/>
          </a:bodyPr>
          <a:lstStyle/>
          <a:p>
            <a:pPr marL="457200" lvl="1" indent="-457200" defTabSz="914501" eaLnBrk="0" fontAlgn="base" hangingPunct="0">
              <a:lnSpc>
                <a:spcPct val="90000"/>
              </a:lnSpc>
              <a:spcBef>
                <a:spcPct val="10000"/>
              </a:spcBef>
              <a:spcAft>
                <a:spcPct val="0"/>
              </a:spcAft>
              <a:buClr>
                <a:srgbClr val="000000"/>
              </a:buClr>
              <a:buFont typeface="Arial" pitchFamily="34" charset="0"/>
              <a:buChar char="•"/>
            </a:pPr>
            <a:r>
              <a:rPr lang="en-US" sz="3200" kern="0" dirty="0" smtClean="0">
                <a:solidFill>
                  <a:srgbClr val="000000"/>
                </a:solidFill>
              </a:rPr>
              <a:t>Many adults who abuse children have some level of sexual arousal to the children they abuse, either innate or learned</a:t>
            </a:r>
          </a:p>
          <a:p>
            <a:pPr marL="0" lvl="1" indent="0" defTabSz="914501" eaLnBrk="0" fontAlgn="base" hangingPunct="0">
              <a:lnSpc>
                <a:spcPct val="90000"/>
              </a:lnSpc>
              <a:spcBef>
                <a:spcPct val="10000"/>
              </a:spcBef>
              <a:spcAft>
                <a:spcPct val="0"/>
              </a:spcAft>
              <a:buClr>
                <a:srgbClr val="000000"/>
              </a:buClr>
              <a:buNone/>
            </a:pPr>
            <a:endParaRPr lang="en-US" sz="2000" kern="0" dirty="0" smtClean="0">
              <a:solidFill>
                <a:srgbClr val="000000"/>
              </a:solidFill>
            </a:endParaRPr>
          </a:p>
          <a:p>
            <a:pPr marL="457200" lvl="1" indent="-457200" defTabSz="914501" eaLnBrk="0" fontAlgn="base" hangingPunct="0">
              <a:lnSpc>
                <a:spcPct val="90000"/>
              </a:lnSpc>
              <a:spcBef>
                <a:spcPct val="10000"/>
              </a:spcBef>
              <a:spcAft>
                <a:spcPct val="0"/>
              </a:spcAft>
              <a:buClr>
                <a:srgbClr val="000000"/>
              </a:buClr>
              <a:buFont typeface="Arial" pitchFamily="34" charset="0"/>
              <a:buChar char="•"/>
            </a:pPr>
            <a:r>
              <a:rPr lang="en-US" sz="3200" kern="0" dirty="0" smtClean="0">
                <a:solidFill>
                  <a:srgbClr val="000000"/>
                </a:solidFill>
              </a:rPr>
              <a:t>Whether learned through conditioning and imprinting or poor psychosexual development, sexual arousal to children is a necessary component of the motivation to abuse</a:t>
            </a:r>
            <a:endParaRPr lang="en-US" sz="3200" kern="0" dirty="0">
              <a:solidFill>
                <a:srgbClr val="000000"/>
              </a:solidFill>
            </a:endParaRPr>
          </a:p>
        </p:txBody>
      </p:sp>
      <p:sp>
        <p:nvSpPr>
          <p:cNvPr id="4" name="Slide Number Placeholder 3"/>
          <p:cNvSpPr>
            <a:spLocks noGrp="1"/>
          </p:cNvSpPr>
          <p:nvPr>
            <p:ph type="sldNum" sz="quarter" idx="12"/>
          </p:nvPr>
        </p:nvSpPr>
        <p:spPr>
          <a:xfrm>
            <a:off x="6553200" y="6248400"/>
            <a:ext cx="2133600" cy="365125"/>
          </a:xfrm>
        </p:spPr>
        <p:txBody>
          <a:bodyPr/>
          <a:lstStyle/>
          <a:p>
            <a:r>
              <a:rPr lang="en-US" sz="1600" b="1" dirty="0" smtClean="0"/>
              <a:t>C-</a:t>
            </a:r>
            <a:fld id="{146C2B86-72AE-445A-B7BD-53E3BF75F8F3}" type="slidenum">
              <a:rPr lang="en-US" sz="1600" b="1" smtClean="0"/>
              <a:t>13</a:t>
            </a:fld>
            <a:endParaRPr lang="en-US" sz="1600" b="1" dirty="0"/>
          </a:p>
        </p:txBody>
      </p:sp>
    </p:spTree>
    <p:extLst>
      <p:ext uri="{BB962C8B-B14F-4D97-AF65-F5344CB8AC3E}">
        <p14:creationId xmlns:p14="http://schemas.microsoft.com/office/powerpoint/2010/main" val="7301357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73162"/>
          </a:xfrm>
          <a:solidFill>
            <a:schemeClr val="accent1">
              <a:lumMod val="40000"/>
              <a:lumOff val="60000"/>
            </a:schemeClr>
          </a:solidFill>
          <a:ln w="19050">
            <a:solidFill>
              <a:schemeClr val="tx1"/>
            </a:solidFill>
          </a:ln>
        </p:spPr>
        <p:txBody>
          <a:bodyPr>
            <a:noAutofit/>
          </a:bodyPr>
          <a:lstStyle/>
          <a:p>
            <a:r>
              <a:rPr lang="en-US" sz="3600" dirty="0" smtClean="0">
                <a:effectLst>
                  <a:outerShdw blurRad="50800" dist="38100" algn="l" rotWithShape="0">
                    <a:prstClr val="black">
                      <a:alpha val="40000"/>
                    </a:prstClr>
                  </a:outerShdw>
                </a:effectLst>
              </a:rPr>
              <a:t>Intimacy Deficits:</a:t>
            </a:r>
            <a:br>
              <a:rPr lang="en-US" sz="3600" dirty="0" smtClean="0">
                <a:effectLst>
                  <a:outerShdw blurRad="50800" dist="38100" algn="l" rotWithShape="0">
                    <a:prstClr val="black">
                      <a:alpha val="40000"/>
                    </a:prstClr>
                  </a:outerShdw>
                </a:effectLst>
              </a:rPr>
            </a:br>
            <a:r>
              <a:rPr lang="en-US" sz="3600" dirty="0" smtClean="0">
                <a:effectLst>
                  <a:outerShdw blurRad="50800" dist="38100" algn="l" rotWithShape="0">
                    <a:prstClr val="black">
                      <a:alpha val="40000"/>
                    </a:prstClr>
                  </a:outerShdw>
                </a:effectLst>
              </a:rPr>
              <a:t>Immature </a:t>
            </a:r>
            <a:r>
              <a:rPr lang="en-US" sz="3600" dirty="0">
                <a:effectLst>
                  <a:outerShdw blurRad="50800" dist="38100" algn="l" rotWithShape="0">
                    <a:prstClr val="black">
                      <a:alpha val="40000"/>
                    </a:prstClr>
                  </a:outerShdw>
                </a:effectLst>
              </a:rPr>
              <a:t>Emotional </a:t>
            </a:r>
            <a:r>
              <a:rPr lang="en-US" sz="3600" dirty="0" smtClean="0">
                <a:effectLst>
                  <a:outerShdw blurRad="50800" dist="38100" algn="l" rotWithShape="0">
                    <a:prstClr val="black">
                      <a:alpha val="40000"/>
                    </a:prstClr>
                  </a:outerShdw>
                </a:effectLst>
              </a:rPr>
              <a:t>Development, 5</a:t>
            </a:r>
            <a:endParaRPr lang="en-US" sz="3600" dirty="0">
              <a:effectLst>
                <a:outerShdw blurRad="50800" dist="38100" algn="l" rotWithShape="0">
                  <a:prstClr val="black">
                    <a:alpha val="40000"/>
                  </a:prstClr>
                </a:outerShdw>
              </a:effectLst>
            </a:endParaRPr>
          </a:p>
        </p:txBody>
      </p:sp>
      <p:sp>
        <p:nvSpPr>
          <p:cNvPr id="3" name="Content Placeholder 2"/>
          <p:cNvSpPr>
            <a:spLocks noGrp="1"/>
          </p:cNvSpPr>
          <p:nvPr>
            <p:ph idx="1"/>
          </p:nvPr>
        </p:nvSpPr>
        <p:spPr>
          <a:xfrm>
            <a:off x="457200" y="1752600"/>
            <a:ext cx="8229600" cy="4648200"/>
          </a:xfrm>
        </p:spPr>
        <p:txBody>
          <a:bodyPr>
            <a:noAutofit/>
          </a:bodyPr>
          <a:lstStyle/>
          <a:p>
            <a:pPr marL="457200" lvl="1" indent="-457200" defTabSz="914501" eaLnBrk="0" fontAlgn="base" hangingPunct="0">
              <a:lnSpc>
                <a:spcPct val="90000"/>
              </a:lnSpc>
              <a:spcBef>
                <a:spcPct val="10000"/>
              </a:spcBef>
              <a:spcAft>
                <a:spcPct val="0"/>
              </a:spcAft>
              <a:buClr>
                <a:srgbClr val="000000"/>
              </a:buClr>
              <a:buFont typeface="Arial" pitchFamily="34" charset="0"/>
              <a:buChar char="•"/>
            </a:pPr>
            <a:r>
              <a:rPr lang="en-US" kern="0" dirty="0" smtClean="0">
                <a:solidFill>
                  <a:srgbClr val="000000"/>
                </a:solidFill>
              </a:rPr>
              <a:t>Some type of blockage or an inability to have emotional and/or sexual needs met in adult relationships may predict abuse</a:t>
            </a:r>
          </a:p>
          <a:p>
            <a:pPr marL="0" lvl="1" indent="0" defTabSz="914501" eaLnBrk="0" fontAlgn="base" hangingPunct="0">
              <a:lnSpc>
                <a:spcPct val="90000"/>
              </a:lnSpc>
              <a:spcBef>
                <a:spcPct val="10000"/>
              </a:spcBef>
              <a:spcAft>
                <a:spcPct val="0"/>
              </a:spcAft>
              <a:buClr>
                <a:srgbClr val="000000"/>
              </a:buClr>
              <a:buNone/>
            </a:pPr>
            <a:endParaRPr lang="en-US" sz="1600" kern="0" dirty="0" smtClean="0">
              <a:solidFill>
                <a:srgbClr val="000000"/>
              </a:solidFill>
            </a:endParaRPr>
          </a:p>
          <a:p>
            <a:pPr lvl="1" defTabSz="914501" eaLnBrk="0" fontAlgn="base" hangingPunct="0">
              <a:lnSpc>
                <a:spcPct val="90000"/>
              </a:lnSpc>
              <a:spcBef>
                <a:spcPct val="10000"/>
              </a:spcBef>
              <a:spcAft>
                <a:spcPct val="0"/>
              </a:spcAft>
              <a:buClr>
                <a:srgbClr val="000000"/>
              </a:buClr>
              <a:buFont typeface="Wingdings" pitchFamily="2" charset="2"/>
              <a:buChar char="Ø"/>
            </a:pPr>
            <a:r>
              <a:rPr lang="en-US" kern="0" dirty="0" smtClean="0">
                <a:solidFill>
                  <a:srgbClr val="000000"/>
                </a:solidFill>
              </a:rPr>
              <a:t>With </a:t>
            </a:r>
            <a:r>
              <a:rPr lang="en-US" b="1" kern="0" dirty="0" smtClean="0">
                <a:solidFill>
                  <a:srgbClr val="000000"/>
                </a:solidFill>
              </a:rPr>
              <a:t>developmental</a:t>
            </a:r>
            <a:r>
              <a:rPr lang="en-US" kern="0" dirty="0" smtClean="0">
                <a:solidFill>
                  <a:srgbClr val="000000"/>
                </a:solidFill>
              </a:rPr>
              <a:t> blockage, the abuser is prevented from moving into the adult sexual stage of development, termed internal blockage</a:t>
            </a:r>
          </a:p>
          <a:p>
            <a:pPr marL="800100" lvl="1" indent="-342900" defTabSz="914501" eaLnBrk="0" fontAlgn="base" hangingPunct="0">
              <a:lnSpc>
                <a:spcPct val="90000"/>
              </a:lnSpc>
              <a:spcBef>
                <a:spcPct val="10000"/>
              </a:spcBef>
              <a:spcAft>
                <a:spcPct val="0"/>
              </a:spcAft>
              <a:buClr>
                <a:srgbClr val="000000"/>
              </a:buClr>
              <a:buNone/>
            </a:pPr>
            <a:endParaRPr lang="en-US" sz="1600" kern="0" dirty="0" smtClean="0">
              <a:solidFill>
                <a:srgbClr val="000000"/>
              </a:solidFill>
            </a:endParaRPr>
          </a:p>
          <a:p>
            <a:pPr lvl="1" defTabSz="914501" eaLnBrk="0" fontAlgn="base" hangingPunct="0">
              <a:lnSpc>
                <a:spcPct val="90000"/>
              </a:lnSpc>
              <a:spcBef>
                <a:spcPct val="10000"/>
              </a:spcBef>
              <a:spcAft>
                <a:spcPct val="0"/>
              </a:spcAft>
              <a:buClr>
                <a:srgbClr val="000000"/>
              </a:buClr>
              <a:buFont typeface="Wingdings" pitchFamily="2" charset="2"/>
              <a:buChar char="Ø"/>
            </a:pPr>
            <a:r>
              <a:rPr lang="en-US" kern="0" dirty="0" smtClean="0">
                <a:solidFill>
                  <a:srgbClr val="000000"/>
                </a:solidFill>
              </a:rPr>
              <a:t>With </a:t>
            </a:r>
            <a:r>
              <a:rPr lang="en-US" b="1" kern="0" dirty="0" smtClean="0">
                <a:solidFill>
                  <a:srgbClr val="000000"/>
                </a:solidFill>
              </a:rPr>
              <a:t>situational</a:t>
            </a:r>
            <a:r>
              <a:rPr lang="en-US" kern="0" dirty="0" smtClean="0">
                <a:solidFill>
                  <a:srgbClr val="000000"/>
                </a:solidFill>
              </a:rPr>
              <a:t> blockage, the abuser is unable to attain or maintain an adult relationship due to external factors, such as frustration from a relationship with an adult</a:t>
            </a:r>
            <a:endParaRPr lang="en-US" kern="0" dirty="0">
              <a:solidFill>
                <a:srgbClr val="000000"/>
              </a:solidFill>
            </a:endParaRPr>
          </a:p>
        </p:txBody>
      </p:sp>
      <p:sp>
        <p:nvSpPr>
          <p:cNvPr id="4" name="Slide Number Placeholder 3"/>
          <p:cNvSpPr>
            <a:spLocks noGrp="1"/>
          </p:cNvSpPr>
          <p:nvPr>
            <p:ph type="sldNum" sz="quarter" idx="12"/>
          </p:nvPr>
        </p:nvSpPr>
        <p:spPr/>
        <p:txBody>
          <a:bodyPr/>
          <a:lstStyle/>
          <a:p>
            <a:r>
              <a:rPr lang="en-US" sz="1600" b="1" dirty="0" smtClean="0"/>
              <a:t>C-</a:t>
            </a:r>
            <a:fld id="{146C2B86-72AE-445A-B7BD-53E3BF75F8F3}" type="slidenum">
              <a:rPr lang="en-US" sz="1600" b="1" smtClean="0"/>
              <a:t>14</a:t>
            </a:fld>
            <a:endParaRPr lang="en-US" sz="1600" b="1" dirty="0"/>
          </a:p>
        </p:txBody>
      </p:sp>
    </p:spTree>
    <p:extLst>
      <p:ext uri="{BB962C8B-B14F-4D97-AF65-F5344CB8AC3E}">
        <p14:creationId xmlns:p14="http://schemas.microsoft.com/office/powerpoint/2010/main" val="38160798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066800"/>
          </a:xfrm>
          <a:solidFill>
            <a:schemeClr val="accent1">
              <a:lumMod val="40000"/>
              <a:lumOff val="60000"/>
            </a:schemeClr>
          </a:solidFill>
          <a:ln w="19050">
            <a:solidFill>
              <a:schemeClr val="tx1"/>
            </a:solidFill>
          </a:ln>
        </p:spPr>
        <p:txBody>
          <a:bodyPr>
            <a:noAutofit/>
          </a:bodyPr>
          <a:lstStyle/>
          <a:p>
            <a:r>
              <a:rPr lang="en-US" sz="3600" dirty="0" smtClean="0">
                <a:effectLst>
                  <a:outerShdw blurRad="50800" dist="38100" algn="l" rotWithShape="0">
                    <a:prstClr val="black">
                      <a:alpha val="40000"/>
                    </a:prstClr>
                  </a:outerShdw>
                </a:effectLst>
              </a:rPr>
              <a:t>Intimacy Deficits in Early Childhood </a:t>
            </a:r>
            <a:br>
              <a:rPr lang="en-US" sz="3600" dirty="0" smtClean="0">
                <a:effectLst>
                  <a:outerShdw blurRad="50800" dist="38100" algn="l" rotWithShape="0">
                    <a:prstClr val="black">
                      <a:alpha val="40000"/>
                    </a:prstClr>
                  </a:outerShdw>
                </a:effectLst>
              </a:rPr>
            </a:br>
            <a:r>
              <a:rPr lang="en-US" sz="3600" dirty="0" smtClean="0">
                <a:effectLst>
                  <a:outerShdw blurRad="50800" dist="38100" algn="l" rotWithShape="0">
                    <a:prstClr val="black">
                      <a:alpha val="40000"/>
                    </a:prstClr>
                  </a:outerShdw>
                </a:effectLst>
              </a:rPr>
              <a:t>and Sexual Abuse, 6</a:t>
            </a:r>
            <a:endParaRPr lang="en-US" sz="3600" dirty="0">
              <a:effectLst>
                <a:outerShdw blurRad="50800" dist="38100" algn="l" rotWithShape="0">
                  <a:prstClr val="black">
                    <a:alpha val="40000"/>
                  </a:prstClr>
                </a:outerShdw>
              </a:effectLst>
            </a:endParaRPr>
          </a:p>
        </p:txBody>
      </p:sp>
      <p:sp>
        <p:nvSpPr>
          <p:cNvPr id="3" name="Content Placeholder 2"/>
          <p:cNvSpPr>
            <a:spLocks noGrp="1"/>
          </p:cNvSpPr>
          <p:nvPr>
            <p:ph idx="1"/>
          </p:nvPr>
        </p:nvSpPr>
        <p:spPr>
          <a:xfrm>
            <a:off x="381000" y="1600200"/>
            <a:ext cx="8382000" cy="4953000"/>
          </a:xfrm>
        </p:spPr>
        <p:txBody>
          <a:bodyPr>
            <a:noAutofit/>
          </a:bodyPr>
          <a:lstStyle/>
          <a:p>
            <a:pPr marL="457200" lvl="1" indent="-457200" defTabSz="914501" eaLnBrk="0" fontAlgn="base" hangingPunct="0">
              <a:lnSpc>
                <a:spcPct val="90000"/>
              </a:lnSpc>
              <a:spcBef>
                <a:spcPct val="10000"/>
              </a:spcBef>
              <a:spcAft>
                <a:spcPct val="0"/>
              </a:spcAft>
              <a:buClr>
                <a:srgbClr val="000000"/>
              </a:buClr>
              <a:buFont typeface="Arial" pitchFamily="34" charset="0"/>
              <a:buChar char="•"/>
            </a:pPr>
            <a:r>
              <a:rPr lang="en-US" kern="0" dirty="0" smtClean="0">
                <a:solidFill>
                  <a:srgbClr val="000000"/>
                </a:solidFill>
              </a:rPr>
              <a:t>Intimacy deficits may be </a:t>
            </a:r>
            <a:r>
              <a:rPr lang="en-US" b="1" kern="0" dirty="0" smtClean="0">
                <a:solidFill>
                  <a:srgbClr val="000000"/>
                </a:solidFill>
              </a:rPr>
              <a:t>caused</a:t>
            </a:r>
            <a:r>
              <a:rPr lang="en-US" kern="0" dirty="0" smtClean="0">
                <a:solidFill>
                  <a:srgbClr val="000000"/>
                </a:solidFill>
              </a:rPr>
              <a:t> by early attachment disturbances that result in the inability to develop relationships in adulthood</a:t>
            </a:r>
          </a:p>
          <a:p>
            <a:pPr marL="0" lvl="1" indent="0" defTabSz="914501" eaLnBrk="0" fontAlgn="base" hangingPunct="0">
              <a:lnSpc>
                <a:spcPct val="90000"/>
              </a:lnSpc>
              <a:spcBef>
                <a:spcPct val="10000"/>
              </a:spcBef>
              <a:spcAft>
                <a:spcPct val="0"/>
              </a:spcAft>
              <a:buClr>
                <a:srgbClr val="000000"/>
              </a:buClr>
              <a:buNone/>
            </a:pPr>
            <a:endParaRPr lang="en-US" sz="800" kern="0" dirty="0" smtClean="0">
              <a:solidFill>
                <a:srgbClr val="000000"/>
              </a:solidFill>
            </a:endParaRPr>
          </a:p>
          <a:p>
            <a:pPr marL="457200" lvl="1" indent="-457200" defTabSz="914501" eaLnBrk="0" fontAlgn="base" hangingPunct="0">
              <a:lnSpc>
                <a:spcPct val="90000"/>
              </a:lnSpc>
              <a:spcBef>
                <a:spcPct val="10000"/>
              </a:spcBef>
              <a:spcAft>
                <a:spcPct val="0"/>
              </a:spcAft>
              <a:buClr>
                <a:srgbClr val="000000"/>
              </a:buClr>
              <a:buFont typeface="Arial" pitchFamily="34" charset="0"/>
              <a:buChar char="•"/>
            </a:pPr>
            <a:r>
              <a:rPr lang="en-US" kern="0" dirty="0" smtClean="0">
                <a:solidFill>
                  <a:srgbClr val="000000"/>
                </a:solidFill>
              </a:rPr>
              <a:t>The </a:t>
            </a:r>
            <a:r>
              <a:rPr lang="en-US" b="1" kern="0" dirty="0" smtClean="0">
                <a:solidFill>
                  <a:srgbClr val="000000"/>
                </a:solidFill>
              </a:rPr>
              <a:t>response</a:t>
            </a:r>
            <a:r>
              <a:rPr lang="en-US" kern="0" dirty="0" smtClean="0">
                <a:solidFill>
                  <a:srgbClr val="000000"/>
                </a:solidFill>
              </a:rPr>
              <a:t> may be to try to overcome feelings of loneliness through cultivation of relationships with youth; these relationships run the </a:t>
            </a:r>
            <a:r>
              <a:rPr lang="en-US" b="1" kern="0" dirty="0" smtClean="0">
                <a:solidFill>
                  <a:srgbClr val="000000"/>
                </a:solidFill>
              </a:rPr>
              <a:t>risk</a:t>
            </a:r>
            <a:r>
              <a:rPr lang="en-US" kern="0" dirty="0" smtClean="0">
                <a:solidFill>
                  <a:srgbClr val="000000"/>
                </a:solidFill>
              </a:rPr>
              <a:t> of boundary violations involving inappropriate and unwanted advances because of the overall level of inexperience with such behavior</a:t>
            </a:r>
          </a:p>
          <a:p>
            <a:pPr marL="0" lvl="1" indent="0" defTabSz="914501" eaLnBrk="0" fontAlgn="base" hangingPunct="0">
              <a:lnSpc>
                <a:spcPct val="90000"/>
              </a:lnSpc>
              <a:spcBef>
                <a:spcPct val="10000"/>
              </a:spcBef>
              <a:spcAft>
                <a:spcPct val="0"/>
              </a:spcAft>
              <a:buClr>
                <a:srgbClr val="000000"/>
              </a:buClr>
              <a:buNone/>
            </a:pPr>
            <a:endParaRPr lang="en-US" sz="800" kern="0" dirty="0" smtClean="0">
              <a:solidFill>
                <a:srgbClr val="000000"/>
              </a:solidFill>
            </a:endParaRPr>
          </a:p>
          <a:p>
            <a:pPr marL="457200" lvl="1" indent="-457200" defTabSz="914501" eaLnBrk="0" fontAlgn="base" hangingPunct="0">
              <a:lnSpc>
                <a:spcPct val="90000"/>
              </a:lnSpc>
              <a:spcBef>
                <a:spcPct val="10000"/>
              </a:spcBef>
              <a:spcAft>
                <a:spcPct val="0"/>
              </a:spcAft>
              <a:buClr>
                <a:srgbClr val="000000"/>
              </a:buClr>
              <a:buFont typeface="Arial" pitchFamily="34" charset="0"/>
              <a:buChar char="•"/>
            </a:pPr>
            <a:r>
              <a:rPr lang="en-US" kern="0" dirty="0" smtClean="0">
                <a:solidFill>
                  <a:srgbClr val="000000"/>
                </a:solidFill>
              </a:rPr>
              <a:t>Lack of experience with close emotional relationships may </a:t>
            </a:r>
            <a:r>
              <a:rPr lang="en-US" b="1" kern="0" dirty="0" smtClean="0">
                <a:solidFill>
                  <a:srgbClr val="000000"/>
                </a:solidFill>
              </a:rPr>
              <a:t>result </a:t>
            </a:r>
            <a:r>
              <a:rPr lang="en-US" kern="0" dirty="0" smtClean="0">
                <a:solidFill>
                  <a:srgbClr val="000000"/>
                </a:solidFill>
              </a:rPr>
              <a:t>in a lack of understanding of the harm to youth</a:t>
            </a:r>
            <a:endParaRPr lang="en-US" kern="0" dirty="0">
              <a:solidFill>
                <a:srgbClr val="000000"/>
              </a:solidFill>
            </a:endParaRPr>
          </a:p>
        </p:txBody>
      </p:sp>
      <p:sp>
        <p:nvSpPr>
          <p:cNvPr id="4" name="Slide Number Placeholder 3"/>
          <p:cNvSpPr>
            <a:spLocks noGrp="1"/>
          </p:cNvSpPr>
          <p:nvPr>
            <p:ph type="sldNum" sz="quarter" idx="12"/>
          </p:nvPr>
        </p:nvSpPr>
        <p:spPr/>
        <p:txBody>
          <a:bodyPr/>
          <a:lstStyle/>
          <a:p>
            <a:r>
              <a:rPr lang="en-US" sz="1600" b="1" dirty="0" smtClean="0"/>
              <a:t>C-15</a:t>
            </a:r>
            <a:endParaRPr lang="en-US" sz="1600" b="1" dirty="0"/>
          </a:p>
        </p:txBody>
      </p:sp>
    </p:spTree>
    <p:extLst>
      <p:ext uri="{BB962C8B-B14F-4D97-AF65-F5344CB8AC3E}">
        <p14:creationId xmlns:p14="http://schemas.microsoft.com/office/powerpoint/2010/main" val="64164777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73162"/>
          </a:xfrm>
          <a:solidFill>
            <a:schemeClr val="accent1">
              <a:lumMod val="40000"/>
              <a:lumOff val="60000"/>
            </a:schemeClr>
          </a:solidFill>
          <a:ln w="19050">
            <a:solidFill>
              <a:schemeClr val="tx1"/>
            </a:solidFill>
          </a:ln>
        </p:spPr>
        <p:txBody>
          <a:bodyPr>
            <a:noAutofit/>
          </a:bodyPr>
          <a:lstStyle/>
          <a:p>
            <a:r>
              <a:rPr lang="en-US" sz="3200" dirty="0" smtClean="0">
                <a:effectLst>
                  <a:outerShdw blurRad="50800" dist="38100" algn="l" rotWithShape="0">
                    <a:prstClr val="black">
                      <a:alpha val="40000"/>
                    </a:prstClr>
                  </a:outerShdw>
                </a:effectLst>
              </a:rPr>
              <a:t>Other Factors that Affect Susceptibility</a:t>
            </a:r>
            <a:br>
              <a:rPr lang="en-US" sz="3200" dirty="0" smtClean="0">
                <a:effectLst>
                  <a:outerShdw blurRad="50800" dist="38100" algn="l" rotWithShape="0">
                    <a:prstClr val="black">
                      <a:alpha val="40000"/>
                    </a:prstClr>
                  </a:outerShdw>
                </a:effectLst>
              </a:rPr>
            </a:br>
            <a:r>
              <a:rPr lang="en-US" sz="3200" dirty="0" smtClean="0">
                <a:effectLst>
                  <a:outerShdw blurRad="50800" dist="38100" algn="l" rotWithShape="0">
                    <a:prstClr val="black">
                      <a:alpha val="40000"/>
                    </a:prstClr>
                  </a:outerShdw>
                </a:effectLst>
              </a:rPr>
              <a:t>to Commit Acts of Sexual Abuse</a:t>
            </a:r>
            <a:endParaRPr lang="en-US" sz="3200" dirty="0">
              <a:effectLst>
                <a:outerShdw blurRad="50800" dist="38100" algn="l" rotWithShape="0">
                  <a:prstClr val="black">
                    <a:alpha val="40000"/>
                  </a:prstClr>
                </a:outerShdw>
              </a:effectLst>
            </a:endParaRPr>
          </a:p>
        </p:txBody>
      </p:sp>
      <p:sp>
        <p:nvSpPr>
          <p:cNvPr id="3" name="Content Placeholder 2"/>
          <p:cNvSpPr>
            <a:spLocks noGrp="1"/>
          </p:cNvSpPr>
          <p:nvPr>
            <p:ph idx="1"/>
          </p:nvPr>
        </p:nvSpPr>
        <p:spPr>
          <a:xfrm>
            <a:off x="457200" y="1828800"/>
            <a:ext cx="8229600" cy="4572000"/>
          </a:xfrm>
        </p:spPr>
        <p:txBody>
          <a:bodyPr>
            <a:noAutofit/>
          </a:bodyPr>
          <a:lstStyle/>
          <a:p>
            <a:pPr marL="457200" lvl="1" indent="-457200" defTabSz="914501" eaLnBrk="0" fontAlgn="base" hangingPunct="0">
              <a:lnSpc>
                <a:spcPct val="90000"/>
              </a:lnSpc>
              <a:spcBef>
                <a:spcPct val="10000"/>
              </a:spcBef>
              <a:spcAft>
                <a:spcPct val="0"/>
              </a:spcAft>
              <a:buClr>
                <a:srgbClr val="000000"/>
              </a:buClr>
              <a:buFont typeface="Arial" pitchFamily="34" charset="0"/>
              <a:buChar char="•"/>
            </a:pPr>
            <a:r>
              <a:rPr lang="en-US" kern="0" dirty="0" smtClean="0">
                <a:solidFill>
                  <a:srgbClr val="000000"/>
                </a:solidFill>
              </a:rPr>
              <a:t>Priests who were </a:t>
            </a:r>
            <a:r>
              <a:rPr lang="en-US" b="1" kern="0" dirty="0" smtClean="0">
                <a:solidFill>
                  <a:srgbClr val="000000"/>
                </a:solidFill>
              </a:rPr>
              <a:t>sexually abused as minors </a:t>
            </a:r>
            <a:r>
              <a:rPr lang="en-US" kern="0" dirty="0" smtClean="0">
                <a:solidFill>
                  <a:srgbClr val="000000"/>
                </a:solidFill>
              </a:rPr>
              <a:t>themselves were more likely to abuse minors than those without a history of abuse</a:t>
            </a:r>
          </a:p>
          <a:p>
            <a:pPr marL="0" lvl="1" indent="0" defTabSz="914501" eaLnBrk="0" fontAlgn="base" hangingPunct="0">
              <a:lnSpc>
                <a:spcPct val="90000"/>
              </a:lnSpc>
              <a:spcBef>
                <a:spcPct val="10000"/>
              </a:spcBef>
              <a:spcAft>
                <a:spcPct val="0"/>
              </a:spcAft>
              <a:buClr>
                <a:srgbClr val="000000"/>
              </a:buClr>
              <a:buNone/>
            </a:pPr>
            <a:endParaRPr lang="en-US" sz="1200" kern="0" dirty="0" smtClean="0">
              <a:solidFill>
                <a:srgbClr val="000000"/>
              </a:solidFill>
            </a:endParaRPr>
          </a:p>
          <a:p>
            <a:pPr marL="457200" lvl="1" indent="-457200" defTabSz="914501" eaLnBrk="0" fontAlgn="base" hangingPunct="0">
              <a:lnSpc>
                <a:spcPct val="90000"/>
              </a:lnSpc>
              <a:spcBef>
                <a:spcPct val="10000"/>
              </a:spcBef>
              <a:spcAft>
                <a:spcPct val="0"/>
              </a:spcAft>
              <a:buClr>
                <a:srgbClr val="000000"/>
              </a:buClr>
              <a:buFont typeface="Arial" pitchFamily="34" charset="0"/>
              <a:buChar char="•"/>
            </a:pPr>
            <a:r>
              <a:rPr lang="en-US" b="1" kern="0" dirty="0" smtClean="0">
                <a:solidFill>
                  <a:srgbClr val="000000"/>
                </a:solidFill>
              </a:rPr>
              <a:t>Pre-ordination </a:t>
            </a:r>
            <a:r>
              <a:rPr lang="en-US" b="1" kern="0" dirty="0">
                <a:solidFill>
                  <a:srgbClr val="000000"/>
                </a:solidFill>
              </a:rPr>
              <a:t>sexual behavior</a:t>
            </a:r>
            <a:r>
              <a:rPr lang="en-US" b="1" kern="0" dirty="0" smtClean="0">
                <a:solidFill>
                  <a:srgbClr val="000000"/>
                </a:solidFill>
              </a:rPr>
              <a:t>, </a:t>
            </a:r>
            <a:r>
              <a:rPr lang="en-US" kern="0" dirty="0">
                <a:solidFill>
                  <a:srgbClr val="000000"/>
                </a:solidFill>
              </a:rPr>
              <a:t>either heterosexual or homosexual, does not predict later </a:t>
            </a:r>
            <a:r>
              <a:rPr lang="en-US" kern="0" dirty="0" smtClean="0">
                <a:solidFill>
                  <a:srgbClr val="000000"/>
                </a:solidFill>
              </a:rPr>
              <a:t>abuse</a:t>
            </a:r>
          </a:p>
          <a:p>
            <a:pPr marL="0" lvl="1" indent="0" defTabSz="914501" eaLnBrk="0" fontAlgn="base" hangingPunct="0">
              <a:lnSpc>
                <a:spcPct val="90000"/>
              </a:lnSpc>
              <a:spcBef>
                <a:spcPct val="10000"/>
              </a:spcBef>
              <a:spcAft>
                <a:spcPct val="0"/>
              </a:spcAft>
              <a:buClr>
                <a:srgbClr val="000000"/>
              </a:buClr>
              <a:buNone/>
            </a:pPr>
            <a:endParaRPr lang="en-US" sz="1200" kern="0" dirty="0" smtClean="0">
              <a:solidFill>
                <a:srgbClr val="000000"/>
              </a:solidFill>
            </a:endParaRPr>
          </a:p>
          <a:p>
            <a:pPr marL="457200" lvl="1" indent="-457200" defTabSz="914501" eaLnBrk="0" fontAlgn="base" hangingPunct="0">
              <a:lnSpc>
                <a:spcPct val="90000"/>
              </a:lnSpc>
              <a:spcBef>
                <a:spcPct val="10000"/>
              </a:spcBef>
              <a:spcAft>
                <a:spcPct val="0"/>
              </a:spcAft>
              <a:buClr>
                <a:srgbClr val="000000"/>
              </a:buClr>
              <a:buFont typeface="Arial" pitchFamily="34" charset="0"/>
              <a:buChar char="•"/>
            </a:pPr>
            <a:r>
              <a:rPr lang="en-US" kern="0" dirty="0" smtClean="0">
                <a:solidFill>
                  <a:srgbClr val="000000"/>
                </a:solidFill>
              </a:rPr>
              <a:t>Priests, especially those ordained before 1970, with </a:t>
            </a:r>
            <a:r>
              <a:rPr lang="en-US" b="1" kern="0" dirty="0" smtClean="0">
                <a:solidFill>
                  <a:srgbClr val="000000"/>
                </a:solidFill>
              </a:rPr>
              <a:t>confused or bisexual identity </a:t>
            </a:r>
            <a:r>
              <a:rPr lang="en-US" kern="0" dirty="0" smtClean="0">
                <a:solidFill>
                  <a:srgbClr val="000000"/>
                </a:solidFill>
              </a:rPr>
              <a:t>were significantly more likely to have minor victims than priests who identified themselves as either homosexual or heterosexual</a:t>
            </a:r>
          </a:p>
          <a:p>
            <a:pPr marL="457200" lvl="1" indent="-457200" defTabSz="914501" eaLnBrk="0" fontAlgn="base" hangingPunct="0">
              <a:lnSpc>
                <a:spcPct val="90000"/>
              </a:lnSpc>
              <a:spcBef>
                <a:spcPct val="10000"/>
              </a:spcBef>
              <a:spcAft>
                <a:spcPct val="0"/>
              </a:spcAft>
              <a:buClr>
                <a:srgbClr val="000000"/>
              </a:buClr>
              <a:buFont typeface="Arial" pitchFamily="34" charset="0"/>
              <a:buChar char="•"/>
            </a:pPr>
            <a:endParaRPr lang="en-US" sz="3000" kern="0" dirty="0">
              <a:solidFill>
                <a:srgbClr val="000000"/>
              </a:solidFill>
            </a:endParaRPr>
          </a:p>
        </p:txBody>
      </p:sp>
      <p:sp>
        <p:nvSpPr>
          <p:cNvPr id="4" name="Slide Number Placeholder 3"/>
          <p:cNvSpPr>
            <a:spLocks noGrp="1"/>
          </p:cNvSpPr>
          <p:nvPr>
            <p:ph type="sldNum" sz="quarter" idx="12"/>
          </p:nvPr>
        </p:nvSpPr>
        <p:spPr/>
        <p:txBody>
          <a:bodyPr/>
          <a:lstStyle/>
          <a:p>
            <a:r>
              <a:rPr lang="en-US" sz="1600" b="1" dirty="0" smtClean="0"/>
              <a:t>C-</a:t>
            </a:r>
            <a:fld id="{146C2B86-72AE-445A-B7BD-53E3BF75F8F3}" type="slidenum">
              <a:rPr lang="en-US" sz="1600" b="1" smtClean="0"/>
              <a:t>16</a:t>
            </a:fld>
            <a:endParaRPr lang="en-US" sz="1600" b="1" dirty="0"/>
          </a:p>
        </p:txBody>
      </p:sp>
    </p:spTree>
    <p:extLst>
      <p:ext uri="{BB962C8B-B14F-4D97-AF65-F5344CB8AC3E}">
        <p14:creationId xmlns:p14="http://schemas.microsoft.com/office/powerpoint/2010/main" val="194249922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914400"/>
          </a:xfrm>
          <a:solidFill>
            <a:schemeClr val="accent1">
              <a:lumMod val="40000"/>
              <a:lumOff val="60000"/>
            </a:schemeClr>
          </a:solidFill>
          <a:ln w="19050">
            <a:solidFill>
              <a:schemeClr val="tx1"/>
            </a:solidFill>
          </a:ln>
        </p:spPr>
        <p:txBody>
          <a:bodyPr>
            <a:noAutofit/>
          </a:bodyPr>
          <a:lstStyle/>
          <a:p>
            <a:r>
              <a:rPr lang="en-US" sz="3600" dirty="0" smtClean="0">
                <a:effectLst>
                  <a:outerShdw blurRad="50800" dist="38100" algn="l" rotWithShape="0">
                    <a:prstClr val="black">
                      <a:alpha val="40000"/>
                    </a:prstClr>
                  </a:outerShdw>
                </a:effectLst>
              </a:rPr>
              <a:t>Other Factors, 2:  Stress and Abuse</a:t>
            </a:r>
            <a:endParaRPr lang="en-US" sz="3600" dirty="0">
              <a:effectLst>
                <a:outerShdw blurRad="50800" dist="38100" algn="l" rotWithShape="0">
                  <a:prstClr val="black">
                    <a:alpha val="40000"/>
                  </a:prstClr>
                </a:outerShdw>
              </a:effectLst>
            </a:endParaRPr>
          </a:p>
        </p:txBody>
      </p:sp>
      <p:sp>
        <p:nvSpPr>
          <p:cNvPr id="3" name="Content Placeholder 2"/>
          <p:cNvSpPr>
            <a:spLocks noGrp="1"/>
          </p:cNvSpPr>
          <p:nvPr>
            <p:ph idx="1"/>
          </p:nvPr>
        </p:nvSpPr>
        <p:spPr>
          <a:xfrm>
            <a:off x="332014" y="2819400"/>
            <a:ext cx="8278586" cy="3645694"/>
          </a:xfrm>
        </p:spPr>
        <p:txBody>
          <a:bodyPr>
            <a:noAutofit/>
          </a:bodyPr>
          <a:lstStyle/>
          <a:p>
            <a:pPr lvl="1" defTabSz="914501" eaLnBrk="0" fontAlgn="base" hangingPunct="0">
              <a:lnSpc>
                <a:spcPct val="90000"/>
              </a:lnSpc>
              <a:spcBef>
                <a:spcPct val="10000"/>
              </a:spcBef>
              <a:spcAft>
                <a:spcPct val="0"/>
              </a:spcAft>
              <a:buClr>
                <a:srgbClr val="000000"/>
              </a:buClr>
              <a:buFont typeface="Arial" pitchFamily="34" charset="0"/>
              <a:buChar char="•"/>
            </a:pPr>
            <a:r>
              <a:rPr lang="en-US" kern="0" dirty="0" smtClean="0">
                <a:solidFill>
                  <a:srgbClr val="000000"/>
                </a:solidFill>
              </a:rPr>
              <a:t>These </a:t>
            </a:r>
            <a:r>
              <a:rPr lang="en-US" b="1" kern="0" dirty="0" smtClean="0">
                <a:solidFill>
                  <a:srgbClr val="000000"/>
                </a:solidFill>
              </a:rPr>
              <a:t>situational stressors </a:t>
            </a:r>
            <a:r>
              <a:rPr lang="en-US" kern="0" dirty="0" smtClean="0">
                <a:solidFill>
                  <a:srgbClr val="000000"/>
                </a:solidFill>
              </a:rPr>
              <a:t>can lead to higher levels of susceptibility to abuse, and though they do not “cause” abuse, they may serve as “triggers”</a:t>
            </a:r>
          </a:p>
          <a:p>
            <a:pPr marL="457200" lvl="1" indent="0" defTabSz="914501" eaLnBrk="0" fontAlgn="base" hangingPunct="0">
              <a:lnSpc>
                <a:spcPct val="90000"/>
              </a:lnSpc>
              <a:spcBef>
                <a:spcPct val="10000"/>
              </a:spcBef>
              <a:spcAft>
                <a:spcPct val="0"/>
              </a:spcAft>
              <a:buClr>
                <a:srgbClr val="000000"/>
              </a:buClr>
              <a:buNone/>
            </a:pPr>
            <a:endParaRPr lang="en-US" sz="1200" kern="0" dirty="0" smtClean="0">
              <a:solidFill>
                <a:srgbClr val="000000"/>
              </a:solidFill>
            </a:endParaRPr>
          </a:p>
          <a:p>
            <a:pPr marL="0" lvl="1" indent="0" defTabSz="914501" eaLnBrk="0" fontAlgn="base" hangingPunct="0">
              <a:lnSpc>
                <a:spcPct val="90000"/>
              </a:lnSpc>
              <a:spcBef>
                <a:spcPct val="10000"/>
              </a:spcBef>
              <a:spcAft>
                <a:spcPct val="0"/>
              </a:spcAft>
              <a:buClr>
                <a:srgbClr val="000000"/>
              </a:buClr>
              <a:buNone/>
            </a:pPr>
            <a:endParaRPr lang="en-US" sz="800" kern="0" dirty="0" smtClean="0">
              <a:solidFill>
                <a:srgbClr val="000000"/>
              </a:solidFill>
            </a:endParaRPr>
          </a:p>
          <a:p>
            <a:pPr lvl="1" defTabSz="914501" eaLnBrk="0" fontAlgn="base" hangingPunct="0">
              <a:lnSpc>
                <a:spcPct val="90000"/>
              </a:lnSpc>
              <a:spcBef>
                <a:spcPct val="10000"/>
              </a:spcBef>
              <a:spcAft>
                <a:spcPct val="0"/>
              </a:spcAft>
              <a:buClr>
                <a:srgbClr val="000000"/>
              </a:buClr>
              <a:buFont typeface="Arial" pitchFamily="34" charset="0"/>
              <a:buChar char="•"/>
            </a:pPr>
            <a:r>
              <a:rPr lang="en-US" kern="0" dirty="0" smtClean="0">
                <a:solidFill>
                  <a:srgbClr val="000000"/>
                </a:solidFill>
              </a:rPr>
              <a:t>These stressors also may lead to reactive behavior </a:t>
            </a:r>
            <a:r>
              <a:rPr lang="en-US" b="1" kern="0" dirty="0" smtClean="0">
                <a:solidFill>
                  <a:srgbClr val="000000"/>
                </a:solidFill>
              </a:rPr>
              <a:t>to relieve stress</a:t>
            </a:r>
            <a:r>
              <a:rPr lang="en-US" kern="0" dirty="0" smtClean="0">
                <a:solidFill>
                  <a:srgbClr val="000000"/>
                </a:solidFill>
              </a:rPr>
              <a:t>, such as high levels of alcohol use, which could in turn act to decrease inhibitions that allow abuse to occur</a:t>
            </a:r>
            <a:endParaRPr lang="en-US" kern="0" dirty="0">
              <a:solidFill>
                <a:srgbClr val="000000"/>
              </a:solidFill>
            </a:endParaRPr>
          </a:p>
        </p:txBody>
      </p:sp>
      <p:sp>
        <p:nvSpPr>
          <p:cNvPr id="4" name="Slide Number Placeholder 3"/>
          <p:cNvSpPr>
            <a:spLocks noGrp="1"/>
          </p:cNvSpPr>
          <p:nvPr>
            <p:ph type="sldNum" sz="quarter" idx="12"/>
          </p:nvPr>
        </p:nvSpPr>
        <p:spPr/>
        <p:txBody>
          <a:bodyPr/>
          <a:lstStyle/>
          <a:p>
            <a:r>
              <a:rPr lang="en-US" sz="1600" b="1" dirty="0" smtClean="0"/>
              <a:t>C-</a:t>
            </a:r>
            <a:fld id="{146C2B86-72AE-445A-B7BD-53E3BF75F8F3}" type="slidenum">
              <a:rPr lang="en-US" sz="1600" b="1" smtClean="0"/>
              <a:t>17</a:t>
            </a:fld>
            <a:endParaRPr lang="en-US" sz="1600" b="1" dirty="0"/>
          </a:p>
        </p:txBody>
      </p:sp>
      <p:sp>
        <p:nvSpPr>
          <p:cNvPr id="5" name="TextBox 4"/>
          <p:cNvSpPr txBox="1"/>
          <p:nvPr/>
        </p:nvSpPr>
        <p:spPr>
          <a:xfrm>
            <a:off x="751114" y="1508887"/>
            <a:ext cx="7707086" cy="1200329"/>
          </a:xfrm>
          <a:prstGeom prst="rect">
            <a:avLst/>
          </a:prstGeom>
          <a:noFill/>
        </p:spPr>
        <p:txBody>
          <a:bodyPr wrap="square" rtlCol="0">
            <a:spAutoFit/>
          </a:bodyPr>
          <a:lstStyle/>
          <a:p>
            <a:pPr algn="ctr"/>
            <a:r>
              <a:rPr lang="en-US" sz="3200" b="1" dirty="0" smtClean="0"/>
              <a:t>Transition </a:t>
            </a:r>
            <a:r>
              <a:rPr lang="en-US" sz="3200" b="1" dirty="0"/>
              <a:t>from seminary to parish life may induce high levels of stress in some priests</a:t>
            </a:r>
          </a:p>
          <a:p>
            <a:pPr algn="ctr"/>
            <a:endParaRPr lang="en-US" sz="800" dirty="0"/>
          </a:p>
        </p:txBody>
      </p:sp>
    </p:spTree>
    <p:extLst>
      <p:ext uri="{BB962C8B-B14F-4D97-AF65-F5344CB8AC3E}">
        <p14:creationId xmlns:p14="http://schemas.microsoft.com/office/powerpoint/2010/main" val="32355727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73162"/>
          </a:xfrm>
          <a:solidFill>
            <a:schemeClr val="accent1">
              <a:lumMod val="40000"/>
              <a:lumOff val="60000"/>
            </a:schemeClr>
          </a:solidFill>
          <a:ln w="19050">
            <a:solidFill>
              <a:schemeClr val="tx1"/>
            </a:solidFill>
          </a:ln>
        </p:spPr>
        <p:txBody>
          <a:bodyPr>
            <a:noAutofit/>
          </a:bodyPr>
          <a:lstStyle/>
          <a:p>
            <a:r>
              <a:rPr lang="en-US" sz="3600" dirty="0" smtClean="0">
                <a:effectLst>
                  <a:outerShdw blurRad="50800" dist="38100" algn="l" rotWithShape="0">
                    <a:prstClr val="black">
                      <a:alpha val="40000"/>
                    </a:prstClr>
                  </a:outerShdw>
                </a:effectLst>
              </a:rPr>
              <a:t>Theological Misunderstanding</a:t>
            </a:r>
            <a:br>
              <a:rPr lang="en-US" sz="3600" dirty="0" smtClean="0">
                <a:effectLst>
                  <a:outerShdw blurRad="50800" dist="38100" algn="l" rotWithShape="0">
                    <a:prstClr val="black">
                      <a:alpha val="40000"/>
                    </a:prstClr>
                  </a:outerShdw>
                </a:effectLst>
              </a:rPr>
            </a:br>
            <a:r>
              <a:rPr lang="en-US" sz="3600" dirty="0" smtClean="0">
                <a:effectLst>
                  <a:outerShdw blurRad="50800" dist="38100" algn="l" rotWithShape="0">
                    <a:prstClr val="black">
                      <a:alpha val="40000"/>
                    </a:prstClr>
                  </a:outerShdw>
                </a:effectLst>
              </a:rPr>
              <a:t>and Sexual Abuse</a:t>
            </a:r>
            <a:endParaRPr lang="en-US" sz="3600" dirty="0">
              <a:effectLst>
                <a:outerShdw blurRad="50800" dist="38100" algn="l" rotWithShape="0">
                  <a:prstClr val="black">
                    <a:alpha val="40000"/>
                  </a:prstClr>
                </a:outerShdw>
              </a:effectLst>
            </a:endParaRPr>
          </a:p>
        </p:txBody>
      </p:sp>
      <p:sp>
        <p:nvSpPr>
          <p:cNvPr id="3" name="Content Placeholder 2"/>
          <p:cNvSpPr>
            <a:spLocks noGrp="1"/>
          </p:cNvSpPr>
          <p:nvPr>
            <p:ph idx="1"/>
          </p:nvPr>
        </p:nvSpPr>
        <p:spPr>
          <a:xfrm>
            <a:off x="576943" y="2743200"/>
            <a:ext cx="8229600" cy="3352800"/>
          </a:xfrm>
        </p:spPr>
        <p:txBody>
          <a:bodyPr>
            <a:noAutofit/>
          </a:bodyPr>
          <a:lstStyle/>
          <a:p>
            <a:pPr marL="457200" lvl="1" indent="-457200" defTabSz="914501" eaLnBrk="0" fontAlgn="base" hangingPunct="0">
              <a:lnSpc>
                <a:spcPct val="90000"/>
              </a:lnSpc>
              <a:spcBef>
                <a:spcPct val="10000"/>
              </a:spcBef>
              <a:spcAft>
                <a:spcPct val="0"/>
              </a:spcAft>
              <a:buClr>
                <a:srgbClr val="000000"/>
              </a:buClr>
              <a:buFont typeface="Arial" pitchFamily="34" charset="0"/>
              <a:buChar char="•"/>
            </a:pPr>
            <a:r>
              <a:rPr lang="en-US" kern="0" dirty="0" smtClean="0">
                <a:solidFill>
                  <a:srgbClr val="000000"/>
                </a:solidFill>
              </a:rPr>
              <a:t>Their understanding of their fallibility (sinfulness) and the possibility of forgiveness in confession mean that, having received the Sacrament of Reconciliation, their relationship with God was restored, without reference to victims</a:t>
            </a:r>
          </a:p>
          <a:p>
            <a:pPr marL="0" lvl="1" indent="0" defTabSz="914501" eaLnBrk="0" fontAlgn="base" hangingPunct="0">
              <a:lnSpc>
                <a:spcPct val="90000"/>
              </a:lnSpc>
              <a:spcBef>
                <a:spcPct val="10000"/>
              </a:spcBef>
              <a:spcAft>
                <a:spcPct val="0"/>
              </a:spcAft>
              <a:buClr>
                <a:srgbClr val="000000"/>
              </a:buClr>
              <a:buNone/>
            </a:pPr>
            <a:endParaRPr lang="en-US" sz="800" kern="0" dirty="0" smtClean="0">
              <a:solidFill>
                <a:srgbClr val="000000"/>
              </a:solidFill>
            </a:endParaRPr>
          </a:p>
          <a:p>
            <a:pPr marL="457200" lvl="1" indent="-457200" defTabSz="914501" eaLnBrk="0" fontAlgn="base" hangingPunct="0">
              <a:lnSpc>
                <a:spcPct val="90000"/>
              </a:lnSpc>
              <a:spcBef>
                <a:spcPct val="10000"/>
              </a:spcBef>
              <a:spcAft>
                <a:spcPct val="0"/>
              </a:spcAft>
              <a:buClr>
                <a:srgbClr val="000000"/>
              </a:buClr>
              <a:buFont typeface="Arial" pitchFamily="34" charset="0"/>
              <a:buChar char="•"/>
            </a:pPr>
            <a:r>
              <a:rPr lang="en-US" kern="0" dirty="0" smtClean="0">
                <a:solidFill>
                  <a:srgbClr val="000000"/>
                </a:solidFill>
              </a:rPr>
              <a:t>Often related to intense narcissism</a:t>
            </a:r>
            <a:r>
              <a:rPr lang="en-US" kern="0" dirty="0">
                <a:solidFill>
                  <a:srgbClr val="000000"/>
                </a:solidFill>
              </a:rPr>
              <a:t>, only many years after the acts of abuse took place, </a:t>
            </a:r>
            <a:r>
              <a:rPr lang="en-US" kern="0" dirty="0" smtClean="0">
                <a:solidFill>
                  <a:srgbClr val="000000"/>
                </a:solidFill>
              </a:rPr>
              <a:t>did they come to understand the impact of their behavior on victims</a:t>
            </a:r>
            <a:endParaRPr lang="en-US" kern="0" dirty="0">
              <a:solidFill>
                <a:srgbClr val="000000"/>
              </a:solidFill>
            </a:endParaRPr>
          </a:p>
        </p:txBody>
      </p:sp>
      <p:sp>
        <p:nvSpPr>
          <p:cNvPr id="4" name="Slide Number Placeholder 3"/>
          <p:cNvSpPr>
            <a:spLocks noGrp="1"/>
          </p:cNvSpPr>
          <p:nvPr>
            <p:ph type="sldNum" sz="quarter" idx="12"/>
          </p:nvPr>
        </p:nvSpPr>
        <p:spPr/>
        <p:txBody>
          <a:bodyPr/>
          <a:lstStyle/>
          <a:p>
            <a:r>
              <a:rPr lang="en-US" sz="1600" b="1" dirty="0" smtClean="0"/>
              <a:t>C-</a:t>
            </a:r>
            <a:fld id="{146C2B86-72AE-445A-B7BD-53E3BF75F8F3}" type="slidenum">
              <a:rPr lang="en-US" sz="1600" b="1" smtClean="0"/>
              <a:t>18</a:t>
            </a:fld>
            <a:endParaRPr lang="en-US" sz="1600" b="1" dirty="0"/>
          </a:p>
        </p:txBody>
      </p:sp>
      <p:sp>
        <p:nvSpPr>
          <p:cNvPr id="5" name="TextBox 4"/>
          <p:cNvSpPr txBox="1"/>
          <p:nvPr/>
        </p:nvSpPr>
        <p:spPr>
          <a:xfrm>
            <a:off x="609600" y="1789685"/>
            <a:ext cx="7772400" cy="867930"/>
          </a:xfrm>
          <a:prstGeom prst="rect">
            <a:avLst/>
          </a:prstGeom>
          <a:noFill/>
        </p:spPr>
        <p:txBody>
          <a:bodyPr wrap="square" rtlCol="0">
            <a:spAutoFit/>
          </a:bodyPr>
          <a:lstStyle/>
          <a:p>
            <a:pPr marL="0" lvl="1" algn="ctr" defTabSz="914501" eaLnBrk="0" fontAlgn="base" hangingPunct="0">
              <a:lnSpc>
                <a:spcPct val="90000"/>
              </a:lnSpc>
              <a:spcBef>
                <a:spcPct val="10000"/>
              </a:spcBef>
              <a:spcAft>
                <a:spcPct val="0"/>
              </a:spcAft>
              <a:buClr>
                <a:srgbClr val="000000"/>
              </a:buClr>
            </a:pPr>
            <a:r>
              <a:rPr lang="en-US" sz="2800" b="1" kern="0" dirty="0">
                <a:solidFill>
                  <a:srgbClr val="000000"/>
                </a:solidFill>
              </a:rPr>
              <a:t>Priest-abusers managed their identity in relation to acts of abuse by using the image of “sinner-self”</a:t>
            </a:r>
          </a:p>
        </p:txBody>
      </p:sp>
    </p:spTree>
    <p:extLst>
      <p:ext uri="{BB962C8B-B14F-4D97-AF65-F5344CB8AC3E}">
        <p14:creationId xmlns:p14="http://schemas.microsoft.com/office/powerpoint/2010/main" val="324751858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305800" cy="990600"/>
          </a:xfrm>
          <a:solidFill>
            <a:schemeClr val="accent1">
              <a:lumMod val="40000"/>
              <a:lumOff val="60000"/>
            </a:schemeClr>
          </a:solidFill>
          <a:ln w="19050">
            <a:solidFill>
              <a:schemeClr val="tx1"/>
            </a:solidFill>
          </a:ln>
        </p:spPr>
        <p:txBody>
          <a:bodyPr>
            <a:noAutofit/>
          </a:bodyPr>
          <a:lstStyle/>
          <a:p>
            <a:r>
              <a:rPr lang="en-US" sz="3600" dirty="0" smtClean="0">
                <a:effectLst>
                  <a:outerShdw blurRad="50800" dist="38100" algn="l" rotWithShape="0">
                    <a:prstClr val="black">
                      <a:alpha val="40000"/>
                    </a:prstClr>
                  </a:outerShdw>
                </a:effectLst>
              </a:rPr>
              <a:t>Cognitive Dissonance, 1</a:t>
            </a:r>
            <a:endParaRPr lang="en-US" sz="3600" dirty="0">
              <a:effectLst>
                <a:outerShdw blurRad="50800" dist="38100" algn="l" rotWithShape="0">
                  <a:prstClr val="black">
                    <a:alpha val="40000"/>
                  </a:prstClr>
                </a:outerShdw>
              </a:effectLst>
            </a:endParaRPr>
          </a:p>
        </p:txBody>
      </p:sp>
      <p:sp>
        <p:nvSpPr>
          <p:cNvPr id="3" name="Content Placeholder 2"/>
          <p:cNvSpPr>
            <a:spLocks noGrp="1"/>
          </p:cNvSpPr>
          <p:nvPr>
            <p:ph idx="1"/>
          </p:nvPr>
        </p:nvSpPr>
        <p:spPr>
          <a:xfrm>
            <a:off x="609600" y="3733800"/>
            <a:ext cx="7913914" cy="2438400"/>
          </a:xfrm>
        </p:spPr>
        <p:txBody>
          <a:bodyPr>
            <a:noAutofit/>
          </a:bodyPr>
          <a:lstStyle/>
          <a:p>
            <a:pPr marL="457200" lvl="1" indent="-457200" defTabSz="914501" eaLnBrk="0" fontAlgn="base" hangingPunct="0">
              <a:lnSpc>
                <a:spcPct val="90000"/>
              </a:lnSpc>
              <a:spcBef>
                <a:spcPct val="10000"/>
              </a:spcBef>
              <a:spcAft>
                <a:spcPct val="0"/>
              </a:spcAft>
              <a:buClr>
                <a:srgbClr val="000000"/>
              </a:buClr>
              <a:buFont typeface="Arial" pitchFamily="34" charset="0"/>
              <a:buChar char="•"/>
            </a:pPr>
            <a:r>
              <a:rPr lang="en-US" kern="0" dirty="0" smtClean="0">
                <a:solidFill>
                  <a:srgbClr val="000000"/>
                </a:solidFill>
              </a:rPr>
              <a:t>This uncomfortable tension comes from holding two conflicting thoughts in the mind at the same time</a:t>
            </a:r>
          </a:p>
          <a:p>
            <a:pPr marL="457200" lvl="1" indent="-457200" defTabSz="914501" eaLnBrk="0" fontAlgn="base" hangingPunct="0">
              <a:lnSpc>
                <a:spcPct val="90000"/>
              </a:lnSpc>
              <a:spcBef>
                <a:spcPct val="10000"/>
              </a:spcBef>
              <a:spcAft>
                <a:spcPct val="0"/>
              </a:spcAft>
              <a:buClr>
                <a:srgbClr val="000000"/>
              </a:buClr>
              <a:buFont typeface="Arial" pitchFamily="34" charset="0"/>
              <a:buChar char="•"/>
            </a:pPr>
            <a:r>
              <a:rPr lang="en-US" kern="0" dirty="0">
                <a:solidFill>
                  <a:srgbClr val="000000"/>
                </a:solidFill>
              </a:rPr>
              <a:t>This undesirable state motivates a person to change his cognitions, attitudes, or behaviors to reduce or relieve dissonance</a:t>
            </a:r>
          </a:p>
          <a:p>
            <a:pPr marL="457200" lvl="1" indent="-457200" defTabSz="914501" eaLnBrk="0" fontAlgn="base" hangingPunct="0">
              <a:lnSpc>
                <a:spcPct val="90000"/>
              </a:lnSpc>
              <a:spcBef>
                <a:spcPct val="10000"/>
              </a:spcBef>
              <a:spcAft>
                <a:spcPct val="0"/>
              </a:spcAft>
              <a:buClr>
                <a:srgbClr val="000000"/>
              </a:buClr>
              <a:buFont typeface="Arial" pitchFamily="34" charset="0"/>
              <a:buChar char="•"/>
            </a:pPr>
            <a:endParaRPr lang="en-US" kern="0" dirty="0">
              <a:solidFill>
                <a:srgbClr val="000000"/>
              </a:solidFill>
            </a:endParaRPr>
          </a:p>
        </p:txBody>
      </p:sp>
      <p:sp>
        <p:nvSpPr>
          <p:cNvPr id="4" name="Slide Number Placeholder 3"/>
          <p:cNvSpPr>
            <a:spLocks noGrp="1"/>
          </p:cNvSpPr>
          <p:nvPr>
            <p:ph type="sldNum" sz="quarter" idx="12"/>
          </p:nvPr>
        </p:nvSpPr>
        <p:spPr/>
        <p:txBody>
          <a:bodyPr/>
          <a:lstStyle/>
          <a:p>
            <a:r>
              <a:rPr lang="en-US" sz="1600" b="1" dirty="0" smtClean="0"/>
              <a:t>C-</a:t>
            </a:r>
            <a:fld id="{146C2B86-72AE-445A-B7BD-53E3BF75F8F3}" type="slidenum">
              <a:rPr lang="en-US" sz="1600" b="1" smtClean="0"/>
              <a:t>19</a:t>
            </a:fld>
            <a:endParaRPr lang="en-US" sz="1600" b="1" dirty="0"/>
          </a:p>
        </p:txBody>
      </p:sp>
      <p:sp>
        <p:nvSpPr>
          <p:cNvPr id="5" name="TextBox 4"/>
          <p:cNvSpPr txBox="1"/>
          <p:nvPr/>
        </p:nvSpPr>
        <p:spPr>
          <a:xfrm>
            <a:off x="381000" y="1752600"/>
            <a:ext cx="8458200" cy="1612749"/>
          </a:xfrm>
          <a:prstGeom prst="rect">
            <a:avLst/>
          </a:prstGeom>
          <a:noFill/>
          <a:ln w="38100">
            <a:solidFill>
              <a:schemeClr val="accent1">
                <a:lumMod val="60000"/>
                <a:lumOff val="40000"/>
              </a:schemeClr>
            </a:solidFill>
          </a:ln>
        </p:spPr>
        <p:txBody>
          <a:bodyPr wrap="square" rtlCol="0">
            <a:spAutoFit/>
          </a:bodyPr>
          <a:lstStyle/>
          <a:p>
            <a:pPr marL="0" lvl="1" defTabSz="914501" eaLnBrk="0" fontAlgn="base" hangingPunct="0">
              <a:lnSpc>
                <a:spcPct val="90000"/>
              </a:lnSpc>
              <a:spcBef>
                <a:spcPct val="10000"/>
              </a:spcBef>
              <a:spcAft>
                <a:spcPct val="0"/>
              </a:spcAft>
              <a:buClr>
                <a:srgbClr val="000000"/>
              </a:buClr>
            </a:pPr>
            <a:r>
              <a:rPr lang="en-US" sz="2600" kern="0" dirty="0" smtClean="0">
                <a:solidFill>
                  <a:srgbClr val="000000"/>
                </a:solidFill>
              </a:rPr>
              <a:t>Cognitive </a:t>
            </a:r>
            <a:r>
              <a:rPr lang="en-US" sz="2600" kern="0" dirty="0">
                <a:solidFill>
                  <a:srgbClr val="000000"/>
                </a:solidFill>
              </a:rPr>
              <a:t>dissonance </a:t>
            </a:r>
            <a:r>
              <a:rPr lang="en-US" sz="2600" kern="0" dirty="0" smtClean="0">
                <a:solidFill>
                  <a:srgbClr val="000000"/>
                </a:solidFill>
              </a:rPr>
              <a:t>arises from </a:t>
            </a:r>
            <a:r>
              <a:rPr lang="en-US" sz="2600" b="1" kern="0" dirty="0">
                <a:solidFill>
                  <a:srgbClr val="000000"/>
                </a:solidFill>
              </a:rPr>
              <a:t>the disconnect </a:t>
            </a:r>
            <a:r>
              <a:rPr lang="en-US" sz="2600" kern="0" dirty="0">
                <a:solidFill>
                  <a:srgbClr val="000000"/>
                </a:solidFill>
              </a:rPr>
              <a:t>b</a:t>
            </a:r>
            <a:r>
              <a:rPr lang="en-US" sz="2600" kern="0" dirty="0" smtClean="0">
                <a:solidFill>
                  <a:srgbClr val="000000"/>
                </a:solidFill>
              </a:rPr>
              <a:t>etween</a:t>
            </a:r>
          </a:p>
          <a:p>
            <a:pPr marL="800100" lvl="1" indent="-342900" defTabSz="914501" eaLnBrk="0" fontAlgn="base" hangingPunct="0">
              <a:lnSpc>
                <a:spcPct val="90000"/>
              </a:lnSpc>
              <a:spcBef>
                <a:spcPct val="10000"/>
              </a:spcBef>
              <a:spcAft>
                <a:spcPct val="0"/>
              </a:spcAft>
              <a:buClr>
                <a:srgbClr val="000000"/>
              </a:buClr>
              <a:buNone/>
            </a:pPr>
            <a:r>
              <a:rPr lang="en-US" sz="2600" kern="0" dirty="0" smtClean="0">
                <a:solidFill>
                  <a:srgbClr val="000000"/>
                </a:solidFill>
              </a:rPr>
              <a:t>-	the abusers’ perception of norms of behavior, potential harms, and motivations for their own behavior, and</a:t>
            </a:r>
          </a:p>
          <a:p>
            <a:pPr marL="800100" lvl="1" indent="-342900" defTabSz="914501" eaLnBrk="0" fontAlgn="base" hangingPunct="0">
              <a:lnSpc>
                <a:spcPct val="90000"/>
              </a:lnSpc>
              <a:spcBef>
                <a:spcPct val="10000"/>
              </a:spcBef>
              <a:spcAft>
                <a:spcPct val="0"/>
              </a:spcAft>
              <a:buClr>
                <a:srgbClr val="000000"/>
              </a:buClr>
              <a:buNone/>
            </a:pPr>
            <a:r>
              <a:rPr lang="en-US" sz="2600" kern="0" dirty="0" smtClean="0">
                <a:solidFill>
                  <a:srgbClr val="000000"/>
                </a:solidFill>
              </a:rPr>
              <a:t>-</a:t>
            </a:r>
            <a:r>
              <a:rPr lang="en-US" sz="2600" kern="0" dirty="0">
                <a:solidFill>
                  <a:srgbClr val="000000"/>
                </a:solidFill>
              </a:rPr>
              <a:t>	the reality </a:t>
            </a:r>
            <a:r>
              <a:rPr lang="en-US" sz="2600" kern="0" dirty="0" smtClean="0">
                <a:solidFill>
                  <a:srgbClr val="000000"/>
                </a:solidFill>
              </a:rPr>
              <a:t>and the </a:t>
            </a:r>
            <a:r>
              <a:rPr lang="en-US" sz="2600" kern="0" dirty="0">
                <a:solidFill>
                  <a:srgbClr val="000000"/>
                </a:solidFill>
              </a:rPr>
              <a:t>impact of their behavior</a:t>
            </a:r>
          </a:p>
        </p:txBody>
      </p:sp>
    </p:spTree>
    <p:extLst>
      <p:ext uri="{BB962C8B-B14F-4D97-AF65-F5344CB8AC3E}">
        <p14:creationId xmlns:p14="http://schemas.microsoft.com/office/powerpoint/2010/main" val="14518394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229600" cy="5334000"/>
          </a:xfrm>
          <a:solidFill>
            <a:schemeClr val="accent1">
              <a:lumMod val="75000"/>
            </a:schemeClr>
          </a:solidFill>
          <a:ln w="28575">
            <a:solidFill>
              <a:schemeClr val="tx1"/>
            </a:solidFill>
          </a:ln>
        </p:spPr>
        <p:txBody>
          <a:bodyPr>
            <a:noAutofit/>
          </a:bodyPr>
          <a:lstStyle/>
          <a:p>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a:r>
            <a:b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br>
            <a:r>
              <a:rPr lang="en-US" dirty="0">
                <a:ln w="18415" cmpd="sng">
                  <a:solidFill>
                    <a:srgbClr val="FFFFFF"/>
                  </a:solidFill>
                  <a:prstDash val="solid"/>
                </a:ln>
                <a:solidFill>
                  <a:srgbClr val="FFFFFF"/>
                </a:solidFill>
                <a:effectLst>
                  <a:outerShdw blurRad="63500" dir="3600000" algn="tl" rotWithShape="0">
                    <a:srgbClr val="000000">
                      <a:alpha val="70000"/>
                    </a:srgbClr>
                  </a:outerShdw>
                </a:effectLst>
              </a:rPr>
              <a:t/>
            </a:r>
            <a:br>
              <a:rPr lang="en-US" dirty="0">
                <a:ln w="18415" cmpd="sng">
                  <a:solidFill>
                    <a:srgbClr val="FFFFFF"/>
                  </a:solidFill>
                  <a:prstDash val="solid"/>
                </a:ln>
                <a:solidFill>
                  <a:srgbClr val="FFFFFF"/>
                </a:solidFill>
                <a:effectLst>
                  <a:outerShdw blurRad="63500" dir="3600000" algn="tl" rotWithShape="0">
                    <a:srgbClr val="000000">
                      <a:alpha val="70000"/>
                    </a:srgbClr>
                  </a:outerShdw>
                </a:effectLst>
              </a:rPr>
            </a:b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Research Explaining</a:t>
            </a:r>
            <a:b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b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Susceptibility </a:t>
            </a:r>
            <a:r>
              <a:rPr lang="en-US" dirty="0">
                <a:ln w="18415" cmpd="sng">
                  <a:solidFill>
                    <a:srgbClr val="FFFFFF"/>
                  </a:solidFill>
                  <a:prstDash val="solid"/>
                </a:ln>
                <a:solidFill>
                  <a:srgbClr val="FFFFFF"/>
                </a:solidFill>
                <a:effectLst>
                  <a:outerShdw blurRad="63500" dir="3600000" algn="tl" rotWithShape="0">
                    <a:srgbClr val="000000">
                      <a:alpha val="70000"/>
                    </a:srgbClr>
                  </a:outerShdw>
                </a:effectLst>
              </a:rPr>
              <a:t>and Possible </a:t>
            </a: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Causes</a:t>
            </a:r>
            <a:b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b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of Sexual </a:t>
            </a:r>
            <a:r>
              <a:rPr lang="en-US" dirty="0">
                <a:ln w="18415" cmpd="sng">
                  <a:solidFill>
                    <a:srgbClr val="FFFFFF"/>
                  </a:solidFill>
                  <a:prstDash val="solid"/>
                </a:ln>
                <a:solidFill>
                  <a:srgbClr val="FFFFFF"/>
                </a:solidFill>
                <a:effectLst>
                  <a:outerShdw blurRad="63500" dir="3600000" algn="tl" rotWithShape="0">
                    <a:srgbClr val="000000">
                      <a:alpha val="70000"/>
                    </a:srgbClr>
                  </a:outerShdw>
                </a:effectLst>
              </a:rPr>
              <a:t>Abuse of Minors </a:t>
            </a: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a:r>
            <a:b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b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by </a:t>
            </a:r>
            <a:r>
              <a:rPr lang="en-US" dirty="0">
                <a:ln w="18415" cmpd="sng">
                  <a:solidFill>
                    <a:srgbClr val="FFFFFF"/>
                  </a:solidFill>
                  <a:prstDash val="solid"/>
                </a:ln>
                <a:solidFill>
                  <a:srgbClr val="FFFFFF"/>
                </a:solidFill>
                <a:effectLst>
                  <a:outerShdw blurRad="63500" dir="3600000" algn="tl" rotWithShape="0">
                    <a:srgbClr val="000000">
                      <a:alpha val="70000"/>
                    </a:srgbClr>
                  </a:outerShdw>
                </a:effectLst>
              </a:rPr>
              <a:t>Catholic Priests </a:t>
            </a: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a:r>
            <a:b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br>
            <a:r>
              <a:rPr lang="en-US" sz="4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a:r>
            <a:br>
              <a:rPr lang="en-US" sz="4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br>
            <a:r>
              <a:rPr lang="en-US" sz="4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a:r>
            <a:br>
              <a:rPr lang="en-US" sz="4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br>
            <a:endParaRPr lang="en-US" sz="4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Slide Number Placeholder 3"/>
          <p:cNvSpPr>
            <a:spLocks noGrp="1"/>
          </p:cNvSpPr>
          <p:nvPr>
            <p:ph type="sldNum" sz="quarter" idx="12"/>
          </p:nvPr>
        </p:nvSpPr>
        <p:spPr/>
        <p:txBody>
          <a:bodyPr/>
          <a:lstStyle/>
          <a:p>
            <a:r>
              <a:rPr lang="en-US" sz="1600" b="1" dirty="0" smtClean="0"/>
              <a:t>C-2</a:t>
            </a:r>
            <a:endParaRPr lang="en-US" sz="1600" b="1" dirty="0"/>
          </a:p>
        </p:txBody>
      </p:sp>
    </p:spTree>
    <p:extLst>
      <p:ext uri="{BB962C8B-B14F-4D97-AF65-F5344CB8AC3E}">
        <p14:creationId xmlns:p14="http://schemas.microsoft.com/office/powerpoint/2010/main" val="377204229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066800"/>
          </a:xfrm>
          <a:solidFill>
            <a:schemeClr val="accent1">
              <a:lumMod val="40000"/>
              <a:lumOff val="60000"/>
            </a:schemeClr>
          </a:solidFill>
          <a:ln w="19050">
            <a:solidFill>
              <a:schemeClr val="tx1"/>
            </a:solidFill>
          </a:ln>
        </p:spPr>
        <p:txBody>
          <a:bodyPr>
            <a:noAutofit/>
          </a:bodyPr>
          <a:lstStyle/>
          <a:p>
            <a:r>
              <a:rPr lang="en-US" sz="3600" dirty="0" smtClean="0">
                <a:effectLst>
                  <a:outerShdw blurRad="50800" dist="38100" algn="l" rotWithShape="0">
                    <a:prstClr val="black">
                      <a:alpha val="40000"/>
                    </a:prstClr>
                  </a:outerShdw>
                </a:effectLst>
              </a:rPr>
              <a:t>Cognitive Dissonance, 2</a:t>
            </a:r>
            <a:endParaRPr lang="en-US" sz="3600" dirty="0">
              <a:effectLst>
                <a:outerShdw blurRad="50800" dist="38100" algn="l" rotWithShape="0">
                  <a:prstClr val="black">
                    <a:alpha val="40000"/>
                  </a:prstClr>
                </a:outerShdw>
              </a:effectLst>
            </a:endParaRPr>
          </a:p>
        </p:txBody>
      </p:sp>
      <p:sp>
        <p:nvSpPr>
          <p:cNvPr id="3" name="Content Placeholder 2"/>
          <p:cNvSpPr>
            <a:spLocks noGrp="1"/>
          </p:cNvSpPr>
          <p:nvPr>
            <p:ph idx="1"/>
          </p:nvPr>
        </p:nvSpPr>
        <p:spPr>
          <a:xfrm>
            <a:off x="457200" y="1524000"/>
            <a:ext cx="8229600" cy="4876800"/>
          </a:xfrm>
        </p:spPr>
        <p:txBody>
          <a:bodyPr>
            <a:noAutofit/>
          </a:bodyPr>
          <a:lstStyle/>
          <a:p>
            <a:pPr marL="0" lvl="1" indent="0" defTabSz="914501" eaLnBrk="0" fontAlgn="base" hangingPunct="0">
              <a:lnSpc>
                <a:spcPct val="90000"/>
              </a:lnSpc>
              <a:spcBef>
                <a:spcPct val="10000"/>
              </a:spcBef>
              <a:spcAft>
                <a:spcPct val="0"/>
              </a:spcAft>
              <a:buClr>
                <a:srgbClr val="000000"/>
              </a:buClr>
              <a:buNone/>
            </a:pPr>
            <a:endParaRPr lang="en-US" sz="800" kern="0" dirty="0" smtClean="0">
              <a:solidFill>
                <a:srgbClr val="000000"/>
              </a:solidFill>
            </a:endParaRPr>
          </a:p>
          <a:p>
            <a:pPr marL="457200" lvl="1" indent="-457200" defTabSz="914501" eaLnBrk="0" fontAlgn="base" hangingPunct="0">
              <a:lnSpc>
                <a:spcPct val="90000"/>
              </a:lnSpc>
              <a:spcBef>
                <a:spcPct val="10000"/>
              </a:spcBef>
              <a:spcAft>
                <a:spcPct val="0"/>
              </a:spcAft>
              <a:buClr>
                <a:srgbClr val="000000"/>
              </a:buClr>
              <a:buFont typeface="Arial" pitchFamily="34" charset="0"/>
              <a:buChar char="•"/>
            </a:pPr>
            <a:r>
              <a:rPr lang="en-US" sz="3000" kern="0" dirty="0" smtClean="0">
                <a:solidFill>
                  <a:srgbClr val="000000"/>
                </a:solidFill>
              </a:rPr>
              <a:t>How persons deal with cognitive dissonance differs.  Individuals can adapt by:</a:t>
            </a:r>
          </a:p>
          <a:p>
            <a:pPr marL="0" lvl="1" indent="0" defTabSz="914501" eaLnBrk="0" fontAlgn="base" hangingPunct="0">
              <a:lnSpc>
                <a:spcPct val="90000"/>
              </a:lnSpc>
              <a:spcBef>
                <a:spcPct val="10000"/>
              </a:spcBef>
              <a:spcAft>
                <a:spcPct val="0"/>
              </a:spcAft>
              <a:buClr>
                <a:srgbClr val="000000"/>
              </a:buClr>
              <a:buNone/>
            </a:pPr>
            <a:endParaRPr lang="en-US" sz="1200" kern="0" dirty="0">
              <a:solidFill>
                <a:srgbClr val="000000"/>
              </a:solidFill>
            </a:endParaRPr>
          </a:p>
          <a:p>
            <a:pPr lvl="1" defTabSz="914501" eaLnBrk="0" fontAlgn="base" hangingPunct="0">
              <a:lnSpc>
                <a:spcPct val="90000"/>
              </a:lnSpc>
              <a:spcBef>
                <a:spcPct val="10000"/>
              </a:spcBef>
              <a:spcAft>
                <a:spcPct val="0"/>
              </a:spcAft>
              <a:buClr>
                <a:srgbClr val="000000"/>
              </a:buClr>
              <a:buFont typeface="Wingdings" pitchFamily="2" charset="2"/>
              <a:buChar char="Ø"/>
            </a:pPr>
            <a:r>
              <a:rPr lang="en-US" sz="3000" kern="0" dirty="0" smtClean="0">
                <a:solidFill>
                  <a:srgbClr val="000000"/>
                </a:solidFill>
              </a:rPr>
              <a:t>Changing </a:t>
            </a:r>
            <a:r>
              <a:rPr lang="en-US" sz="3000" kern="0" dirty="0">
                <a:solidFill>
                  <a:srgbClr val="000000"/>
                </a:solidFill>
              </a:rPr>
              <a:t>their behavior</a:t>
            </a:r>
          </a:p>
          <a:p>
            <a:pPr lvl="1" defTabSz="914501" eaLnBrk="0" fontAlgn="base" hangingPunct="0">
              <a:lnSpc>
                <a:spcPct val="90000"/>
              </a:lnSpc>
              <a:spcBef>
                <a:spcPct val="10000"/>
              </a:spcBef>
              <a:spcAft>
                <a:spcPct val="0"/>
              </a:spcAft>
              <a:buClr>
                <a:srgbClr val="000000"/>
              </a:buClr>
              <a:buFont typeface="Wingdings" pitchFamily="2" charset="2"/>
              <a:buChar char="Ø"/>
            </a:pPr>
            <a:r>
              <a:rPr lang="en-US" sz="3000" kern="0" dirty="0" smtClean="0">
                <a:solidFill>
                  <a:srgbClr val="000000"/>
                </a:solidFill>
              </a:rPr>
              <a:t>Justifying </a:t>
            </a:r>
            <a:r>
              <a:rPr lang="en-US" sz="3000" kern="0" dirty="0">
                <a:solidFill>
                  <a:srgbClr val="000000"/>
                </a:solidFill>
              </a:rPr>
              <a:t>their behavior by changing their </a:t>
            </a:r>
            <a:r>
              <a:rPr lang="en-US" sz="3000" kern="0" dirty="0" smtClean="0">
                <a:solidFill>
                  <a:srgbClr val="000000"/>
                </a:solidFill>
              </a:rPr>
              <a:t>conflicting </a:t>
            </a:r>
            <a:r>
              <a:rPr lang="en-US" sz="3000" kern="0" dirty="0">
                <a:solidFill>
                  <a:srgbClr val="000000"/>
                </a:solidFill>
              </a:rPr>
              <a:t>cognition, or</a:t>
            </a:r>
          </a:p>
          <a:p>
            <a:pPr lvl="1" defTabSz="914501" eaLnBrk="0" fontAlgn="base" hangingPunct="0">
              <a:lnSpc>
                <a:spcPct val="90000"/>
              </a:lnSpc>
              <a:spcBef>
                <a:spcPct val="10000"/>
              </a:spcBef>
              <a:spcAft>
                <a:spcPct val="0"/>
              </a:spcAft>
              <a:buClr>
                <a:srgbClr val="000000"/>
              </a:buClr>
              <a:buFont typeface="Wingdings" pitchFamily="2" charset="2"/>
              <a:buChar char="Ø"/>
            </a:pPr>
            <a:r>
              <a:rPr lang="en-US" sz="3000" kern="0" dirty="0" smtClean="0">
                <a:solidFill>
                  <a:srgbClr val="000000"/>
                </a:solidFill>
              </a:rPr>
              <a:t>Justifying </a:t>
            </a:r>
            <a:r>
              <a:rPr lang="en-US" sz="3000" kern="0" dirty="0">
                <a:solidFill>
                  <a:srgbClr val="000000"/>
                </a:solidFill>
              </a:rPr>
              <a:t>their behavior by adding new cognitions</a:t>
            </a:r>
          </a:p>
          <a:p>
            <a:pPr marL="0" lvl="1" indent="0" defTabSz="914501" eaLnBrk="0" fontAlgn="base" hangingPunct="0">
              <a:lnSpc>
                <a:spcPct val="90000"/>
              </a:lnSpc>
              <a:spcBef>
                <a:spcPct val="10000"/>
              </a:spcBef>
              <a:spcAft>
                <a:spcPct val="0"/>
              </a:spcAft>
              <a:buClr>
                <a:srgbClr val="000000"/>
              </a:buClr>
              <a:buNone/>
            </a:pPr>
            <a:endParaRPr lang="en-US" sz="1600" kern="0" dirty="0" smtClean="0">
              <a:solidFill>
                <a:srgbClr val="000000"/>
              </a:solidFill>
            </a:endParaRPr>
          </a:p>
          <a:p>
            <a:pPr marL="457200" lvl="1" indent="-457200" defTabSz="914501" eaLnBrk="0" fontAlgn="base" hangingPunct="0">
              <a:lnSpc>
                <a:spcPct val="90000"/>
              </a:lnSpc>
              <a:spcBef>
                <a:spcPct val="10000"/>
              </a:spcBef>
              <a:spcAft>
                <a:spcPct val="0"/>
              </a:spcAft>
              <a:buClr>
                <a:srgbClr val="000000"/>
              </a:buClr>
              <a:buFont typeface="Arial" pitchFamily="34" charset="0"/>
              <a:buChar char="•"/>
            </a:pPr>
            <a:r>
              <a:rPr lang="en-US" sz="3000" kern="0" dirty="0" smtClean="0">
                <a:solidFill>
                  <a:srgbClr val="000000"/>
                </a:solidFill>
              </a:rPr>
              <a:t>Adapting by justifying or excusing behavior allows the behavior to persist</a:t>
            </a:r>
          </a:p>
          <a:p>
            <a:pPr marL="0" lvl="1" indent="0" defTabSz="914501" eaLnBrk="0" fontAlgn="base" hangingPunct="0">
              <a:lnSpc>
                <a:spcPct val="90000"/>
              </a:lnSpc>
              <a:spcBef>
                <a:spcPct val="10000"/>
              </a:spcBef>
              <a:spcAft>
                <a:spcPct val="0"/>
              </a:spcAft>
              <a:buClr>
                <a:srgbClr val="000000"/>
              </a:buClr>
              <a:buNone/>
            </a:pPr>
            <a:endParaRPr lang="en-US" sz="500" kern="0" dirty="0" smtClean="0">
              <a:solidFill>
                <a:srgbClr val="000000"/>
              </a:solidFill>
            </a:endParaRPr>
          </a:p>
        </p:txBody>
      </p:sp>
      <p:sp>
        <p:nvSpPr>
          <p:cNvPr id="4" name="Slide Number Placeholder 3"/>
          <p:cNvSpPr>
            <a:spLocks noGrp="1"/>
          </p:cNvSpPr>
          <p:nvPr>
            <p:ph type="sldNum" sz="quarter" idx="12"/>
          </p:nvPr>
        </p:nvSpPr>
        <p:spPr/>
        <p:txBody>
          <a:bodyPr/>
          <a:lstStyle/>
          <a:p>
            <a:r>
              <a:rPr lang="en-US" sz="1600" b="1" dirty="0" smtClean="0"/>
              <a:t>C-20</a:t>
            </a:r>
            <a:endParaRPr lang="en-US" sz="1600" b="1" dirty="0"/>
          </a:p>
        </p:txBody>
      </p:sp>
    </p:spTree>
    <p:extLst>
      <p:ext uri="{BB962C8B-B14F-4D97-AF65-F5344CB8AC3E}">
        <p14:creationId xmlns:p14="http://schemas.microsoft.com/office/powerpoint/2010/main" val="39234701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68362"/>
          </a:xfrm>
          <a:solidFill>
            <a:schemeClr val="accent1">
              <a:lumMod val="40000"/>
              <a:lumOff val="60000"/>
            </a:schemeClr>
          </a:solidFill>
          <a:ln w="28575">
            <a:solidFill>
              <a:schemeClr val="tx1"/>
            </a:solidFill>
          </a:ln>
        </p:spPr>
        <p:txBody>
          <a:bodyPr>
            <a:normAutofit fontScale="90000"/>
          </a:bodyPr>
          <a:lstStyle/>
          <a:p>
            <a:r>
              <a:rPr lang="en-US" sz="3600" b="1" dirty="0" smtClean="0"/>
              <a:t>Progression of Risk Factors Related to Abuse </a:t>
            </a:r>
            <a:endParaRPr lang="en-US" sz="3600" b="1" dirty="0"/>
          </a:p>
        </p:txBody>
      </p:sp>
      <p:sp>
        <p:nvSpPr>
          <p:cNvPr id="3" name="Content Placeholder 2"/>
          <p:cNvSpPr>
            <a:spLocks noGrp="1"/>
          </p:cNvSpPr>
          <p:nvPr>
            <p:ph idx="1"/>
          </p:nvPr>
        </p:nvSpPr>
        <p:spPr>
          <a:xfrm>
            <a:off x="457200" y="1371600"/>
            <a:ext cx="8229600" cy="4800600"/>
          </a:xfrm>
        </p:spPr>
        <p:txBody>
          <a:bodyPr>
            <a:normAutofit fontScale="92500" lnSpcReduction="20000"/>
          </a:bodyPr>
          <a:lstStyle/>
          <a:p>
            <a:r>
              <a:rPr lang="en-US" sz="2800" b="1" dirty="0" smtClean="0"/>
              <a:t>Early Factors</a:t>
            </a:r>
          </a:p>
          <a:p>
            <a:pPr lvl="1">
              <a:buFont typeface="Wingdings" pitchFamily="2" charset="2"/>
              <a:buChar char="Ø"/>
            </a:pPr>
            <a:r>
              <a:rPr lang="en-US" sz="2600" dirty="0" smtClean="0"/>
              <a:t>Victim of sexual abuse as a child or young adult</a:t>
            </a:r>
          </a:p>
          <a:p>
            <a:pPr lvl="1">
              <a:buFont typeface="Wingdings" pitchFamily="2" charset="2"/>
              <a:buChar char="Ø"/>
            </a:pPr>
            <a:r>
              <a:rPr lang="en-US" sz="2600" dirty="0" smtClean="0"/>
              <a:t>Early sexual experience</a:t>
            </a:r>
          </a:p>
          <a:p>
            <a:pPr lvl="1">
              <a:buFont typeface="Wingdings" pitchFamily="2" charset="2"/>
              <a:buChar char="Ø"/>
            </a:pPr>
            <a:r>
              <a:rPr lang="en-US" sz="2600" dirty="0" smtClean="0"/>
              <a:t>Low self-esteem and social isolation</a:t>
            </a:r>
          </a:p>
          <a:p>
            <a:pPr marL="457200" lvl="1" indent="0">
              <a:buNone/>
            </a:pPr>
            <a:endParaRPr lang="en-US" sz="600" dirty="0"/>
          </a:p>
          <a:p>
            <a:r>
              <a:rPr lang="en-US" sz="2800" b="1" dirty="0" smtClean="0"/>
              <a:t>Formational Factors</a:t>
            </a:r>
          </a:p>
          <a:p>
            <a:pPr lvl="1">
              <a:buFont typeface="Wingdings" pitchFamily="2" charset="2"/>
              <a:buChar char="Ø"/>
            </a:pPr>
            <a:r>
              <a:rPr lang="en-US" sz="2600" dirty="0" smtClean="0"/>
              <a:t>Intimacy deficits and lack of healthy emotional relationships</a:t>
            </a:r>
          </a:p>
          <a:p>
            <a:pPr lvl="1">
              <a:buFont typeface="Wingdings" pitchFamily="2" charset="2"/>
              <a:buChar char="Ø"/>
            </a:pPr>
            <a:r>
              <a:rPr lang="en-US" sz="2600" dirty="0" smtClean="0"/>
              <a:t>Confused sexual identity</a:t>
            </a:r>
          </a:p>
          <a:p>
            <a:pPr lvl="1">
              <a:buFont typeface="Wingdings" pitchFamily="2" charset="2"/>
              <a:buChar char="Ø"/>
            </a:pPr>
            <a:r>
              <a:rPr lang="en-US" sz="2600" dirty="0" smtClean="0"/>
              <a:t>Theological misunderstandings</a:t>
            </a:r>
          </a:p>
          <a:p>
            <a:pPr marL="457200" lvl="1" indent="0">
              <a:buNone/>
            </a:pPr>
            <a:endParaRPr lang="en-US" sz="700" dirty="0"/>
          </a:p>
          <a:p>
            <a:r>
              <a:rPr lang="en-US" sz="2800" b="1" dirty="0" smtClean="0"/>
              <a:t>Situational Factors</a:t>
            </a:r>
          </a:p>
          <a:p>
            <a:pPr lvl="1">
              <a:buFont typeface="Wingdings" pitchFamily="2" charset="2"/>
              <a:buChar char="Ø"/>
            </a:pPr>
            <a:r>
              <a:rPr lang="en-US" sz="2600" dirty="0" smtClean="0"/>
              <a:t>Inappropriate relief from stress, such as alcohol abuse</a:t>
            </a:r>
          </a:p>
          <a:p>
            <a:pPr lvl="1">
              <a:buFont typeface="Wingdings" pitchFamily="2" charset="2"/>
              <a:buChar char="Ø"/>
            </a:pPr>
            <a:r>
              <a:rPr lang="en-US" sz="2600" dirty="0" smtClean="0"/>
              <a:t>Loss of support structures during times of transition</a:t>
            </a:r>
          </a:p>
          <a:p>
            <a:endParaRPr lang="en-US" dirty="0"/>
          </a:p>
        </p:txBody>
      </p:sp>
      <p:sp>
        <p:nvSpPr>
          <p:cNvPr id="4" name="Slide Number Placeholder 3"/>
          <p:cNvSpPr>
            <a:spLocks noGrp="1"/>
          </p:cNvSpPr>
          <p:nvPr>
            <p:ph type="sldNum" sz="quarter" idx="12"/>
          </p:nvPr>
        </p:nvSpPr>
        <p:spPr/>
        <p:txBody>
          <a:bodyPr/>
          <a:lstStyle/>
          <a:p>
            <a:r>
              <a:rPr lang="en-US" sz="1600" b="1" dirty="0" smtClean="0"/>
              <a:t>C-21</a:t>
            </a:r>
            <a:endParaRPr lang="en-US" sz="1600" b="1" dirty="0"/>
          </a:p>
        </p:txBody>
      </p:sp>
    </p:spTree>
    <p:extLst>
      <p:ext uri="{BB962C8B-B14F-4D97-AF65-F5344CB8AC3E}">
        <p14:creationId xmlns:p14="http://schemas.microsoft.com/office/powerpoint/2010/main" val="12986787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8229600" cy="2286000"/>
          </a:xfrm>
          <a:solidFill>
            <a:schemeClr val="accent1">
              <a:lumMod val="60000"/>
              <a:lumOff val="40000"/>
            </a:schemeClr>
          </a:solidFill>
          <a:ln w="57150">
            <a:solidFill>
              <a:schemeClr val="tx1"/>
            </a:solidFill>
          </a:ln>
        </p:spPr>
        <p:txBody>
          <a:bodyPr>
            <a:noAutofit/>
          </a:bodyPr>
          <a:lstStyle/>
          <a:p>
            <a:r>
              <a:rPr lang="en-US" sz="4000" b="1" dirty="0" smtClean="0">
                <a:effectLst>
                  <a:outerShdw blurRad="50800" dist="38100" algn="l" rotWithShape="0">
                    <a:prstClr val="black">
                      <a:alpha val="40000"/>
                    </a:prstClr>
                  </a:outerShdw>
                </a:effectLst>
              </a:rPr>
              <a:t>Some Controversial Findings</a:t>
            </a:r>
            <a:br>
              <a:rPr lang="en-US" sz="4000" b="1" dirty="0" smtClean="0">
                <a:effectLst>
                  <a:outerShdw blurRad="50800" dist="38100" algn="l" rotWithShape="0">
                    <a:prstClr val="black">
                      <a:alpha val="40000"/>
                    </a:prstClr>
                  </a:outerShdw>
                </a:effectLst>
              </a:rPr>
            </a:br>
            <a:r>
              <a:rPr lang="en-US" sz="4000" b="1" dirty="0" smtClean="0">
                <a:effectLst>
                  <a:outerShdw blurRad="50800" dist="38100" algn="l" rotWithShape="0">
                    <a:prstClr val="black">
                      <a:alpha val="40000"/>
                    </a:prstClr>
                  </a:outerShdw>
                </a:effectLst>
              </a:rPr>
              <a:t>in the</a:t>
            </a:r>
            <a:r>
              <a:rPr lang="en-US" sz="4000" b="1" dirty="0">
                <a:effectLst>
                  <a:outerShdw blurRad="50800" dist="38100" algn="l" rotWithShape="0">
                    <a:prstClr val="black">
                      <a:alpha val="40000"/>
                    </a:prstClr>
                  </a:outerShdw>
                </a:effectLst>
              </a:rPr>
              <a:t> </a:t>
            </a:r>
            <a:r>
              <a:rPr lang="en-US" sz="4000" b="1" dirty="0" smtClean="0">
                <a:effectLst>
                  <a:outerShdw blurRad="50800" dist="38100" algn="l" rotWithShape="0">
                    <a:prstClr val="black">
                      <a:alpha val="40000"/>
                    </a:prstClr>
                  </a:outerShdw>
                </a:effectLst>
              </a:rPr>
              <a:t>John Jay Report</a:t>
            </a:r>
            <a:endParaRPr lang="en-US" sz="4000" b="1" dirty="0">
              <a:effectLst>
                <a:outerShdw blurRad="50800" dist="38100" algn="l" rotWithShape="0">
                  <a:prstClr val="black">
                    <a:alpha val="40000"/>
                  </a:prstClr>
                </a:outerShdw>
              </a:effectLst>
            </a:endParaRPr>
          </a:p>
        </p:txBody>
      </p:sp>
      <p:sp>
        <p:nvSpPr>
          <p:cNvPr id="3" name="Content Placeholder 2"/>
          <p:cNvSpPr>
            <a:spLocks noGrp="1"/>
          </p:cNvSpPr>
          <p:nvPr>
            <p:ph idx="1"/>
          </p:nvPr>
        </p:nvSpPr>
        <p:spPr>
          <a:xfrm>
            <a:off x="533400" y="3276600"/>
            <a:ext cx="8229600" cy="2514600"/>
          </a:xfrm>
        </p:spPr>
        <p:txBody>
          <a:bodyPr>
            <a:normAutofit lnSpcReduction="10000"/>
          </a:bodyPr>
          <a:lstStyle/>
          <a:p>
            <a:pPr marL="0" indent="0" algn="ctr">
              <a:buNone/>
            </a:pPr>
            <a:r>
              <a:rPr lang="en-US" sz="3600" dirty="0" smtClean="0"/>
              <a:t>Celibacy and Sexual Abuse of Minors</a:t>
            </a:r>
          </a:p>
          <a:p>
            <a:pPr marL="0" indent="0" algn="ctr">
              <a:buNone/>
            </a:pPr>
            <a:r>
              <a:rPr lang="en-US" sz="3600" dirty="0" smtClean="0"/>
              <a:t>Homosexuality and Sexual Abuse of Minors</a:t>
            </a:r>
          </a:p>
          <a:p>
            <a:pPr marL="0" indent="0" algn="ctr">
              <a:buNone/>
            </a:pPr>
            <a:r>
              <a:rPr lang="en-US" sz="3600" dirty="0" smtClean="0"/>
              <a:t>Sexual </a:t>
            </a:r>
            <a:r>
              <a:rPr lang="en-US" sz="3600" dirty="0"/>
              <a:t>Abuse by </a:t>
            </a:r>
            <a:r>
              <a:rPr lang="en-US" sz="3600" dirty="0" smtClean="0"/>
              <a:t>Age and Gender</a:t>
            </a:r>
            <a:endParaRPr lang="en-US" sz="3600" dirty="0"/>
          </a:p>
          <a:p>
            <a:pPr marL="0" indent="0" algn="ctr">
              <a:buNone/>
            </a:pPr>
            <a:r>
              <a:rPr lang="en-US" sz="3600" dirty="0" smtClean="0"/>
              <a:t>Social Influences on Sexual Behavior</a:t>
            </a:r>
          </a:p>
          <a:p>
            <a:pPr marL="0" indent="0" algn="ctr">
              <a:buNone/>
            </a:pPr>
            <a:endParaRPr lang="en-US" sz="3600" dirty="0" smtClean="0"/>
          </a:p>
        </p:txBody>
      </p:sp>
      <p:sp>
        <p:nvSpPr>
          <p:cNvPr id="4" name="Slide Number Placeholder 3"/>
          <p:cNvSpPr>
            <a:spLocks noGrp="1"/>
          </p:cNvSpPr>
          <p:nvPr>
            <p:ph type="sldNum" sz="quarter" idx="12"/>
          </p:nvPr>
        </p:nvSpPr>
        <p:spPr/>
        <p:txBody>
          <a:bodyPr/>
          <a:lstStyle/>
          <a:p>
            <a:r>
              <a:rPr lang="en-US" sz="1600" b="1" dirty="0" smtClean="0"/>
              <a:t>C-</a:t>
            </a:r>
            <a:fld id="{146C2B86-72AE-445A-B7BD-53E3BF75F8F3}" type="slidenum">
              <a:rPr lang="en-US" sz="1600" b="1" smtClean="0"/>
              <a:t>22</a:t>
            </a:fld>
            <a:endParaRPr lang="en-US" sz="1600" b="1" dirty="0"/>
          </a:p>
        </p:txBody>
      </p:sp>
    </p:spTree>
    <p:extLst>
      <p:ext uri="{BB962C8B-B14F-4D97-AF65-F5344CB8AC3E}">
        <p14:creationId xmlns:p14="http://schemas.microsoft.com/office/powerpoint/2010/main" val="45028199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a:solidFill>
            <a:schemeClr val="accent1">
              <a:lumMod val="40000"/>
              <a:lumOff val="60000"/>
            </a:schemeClr>
          </a:solidFill>
          <a:ln w="19050">
            <a:solidFill>
              <a:schemeClr val="tx1"/>
            </a:solidFill>
          </a:ln>
        </p:spPr>
        <p:txBody>
          <a:bodyPr>
            <a:noAutofit/>
          </a:bodyPr>
          <a:lstStyle/>
          <a:p>
            <a:r>
              <a:rPr lang="en-US" sz="3600" dirty="0" smtClean="0">
                <a:effectLst>
                  <a:outerShdw blurRad="50800" dist="38100" algn="l" rotWithShape="0">
                    <a:prstClr val="black">
                      <a:alpha val="40000"/>
                    </a:prstClr>
                  </a:outerShdw>
                </a:effectLst>
              </a:rPr>
              <a:t>Celibacy and Sexual Abuse of Minors</a:t>
            </a:r>
            <a:endParaRPr lang="en-US" sz="3600" dirty="0">
              <a:effectLst>
                <a:outerShdw blurRad="50800" dist="38100" algn="l" rotWithShape="0">
                  <a:prstClr val="black">
                    <a:alpha val="40000"/>
                  </a:prstClr>
                </a:outerShdw>
              </a:effectLst>
            </a:endParaRPr>
          </a:p>
        </p:txBody>
      </p:sp>
      <p:sp>
        <p:nvSpPr>
          <p:cNvPr id="3" name="Content Placeholder 2"/>
          <p:cNvSpPr>
            <a:spLocks noGrp="1"/>
          </p:cNvSpPr>
          <p:nvPr>
            <p:ph idx="1"/>
          </p:nvPr>
        </p:nvSpPr>
        <p:spPr>
          <a:xfrm>
            <a:off x="457200" y="1600200"/>
            <a:ext cx="8229600" cy="4678363"/>
          </a:xfrm>
        </p:spPr>
        <p:txBody>
          <a:bodyPr>
            <a:noAutofit/>
          </a:bodyPr>
          <a:lstStyle/>
          <a:p>
            <a:pPr marL="457200" indent="-457200"/>
            <a:r>
              <a:rPr lang="en-US" sz="2800" dirty="0" smtClean="0"/>
              <a:t>Given the continuous requirement of priestly celibacy over a long period of time, it is not clear why the commitment to celibate chastity should be seen as a cause for the steady rise in incidence of sexual abuse between 1950 and 1980</a:t>
            </a:r>
          </a:p>
          <a:p>
            <a:pPr marL="457200" indent="-457200">
              <a:buNone/>
            </a:pPr>
            <a:endParaRPr lang="en-US" sz="1600" dirty="0" smtClean="0"/>
          </a:p>
          <a:p>
            <a:pPr marL="457200" indent="-457200"/>
            <a:r>
              <a:rPr lang="en-US" sz="2800" dirty="0" smtClean="0"/>
              <a:t>This view is supported by the statistical observation that the </a:t>
            </a:r>
            <a:r>
              <a:rPr lang="en-US" sz="2800" u="sng" dirty="0" smtClean="0"/>
              <a:t>vast</a:t>
            </a:r>
            <a:r>
              <a:rPr lang="en-US" sz="2800" dirty="0" smtClean="0"/>
              <a:t> majority of incidences of sexual abuse of children are committed by men who are not celibates</a:t>
            </a:r>
          </a:p>
        </p:txBody>
      </p:sp>
      <p:sp>
        <p:nvSpPr>
          <p:cNvPr id="4" name="Slide Number Placeholder 3"/>
          <p:cNvSpPr>
            <a:spLocks noGrp="1"/>
          </p:cNvSpPr>
          <p:nvPr>
            <p:ph type="sldNum" sz="quarter" idx="12"/>
          </p:nvPr>
        </p:nvSpPr>
        <p:spPr/>
        <p:txBody>
          <a:bodyPr/>
          <a:lstStyle/>
          <a:p>
            <a:r>
              <a:rPr lang="en-US" sz="1600" b="1" dirty="0" smtClean="0"/>
              <a:t>C-</a:t>
            </a:r>
            <a:fld id="{146C2B86-72AE-445A-B7BD-53E3BF75F8F3}" type="slidenum">
              <a:rPr lang="en-US" sz="1600" b="1" smtClean="0"/>
              <a:t>23</a:t>
            </a:fld>
            <a:endParaRPr lang="en-US" sz="1600" b="1" dirty="0"/>
          </a:p>
        </p:txBody>
      </p:sp>
    </p:spTree>
    <p:extLst>
      <p:ext uri="{BB962C8B-B14F-4D97-AF65-F5344CB8AC3E}">
        <p14:creationId xmlns:p14="http://schemas.microsoft.com/office/powerpoint/2010/main" val="210905587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686800" cy="868362"/>
          </a:xfrm>
          <a:solidFill>
            <a:schemeClr val="accent1">
              <a:lumMod val="40000"/>
              <a:lumOff val="60000"/>
            </a:schemeClr>
          </a:solidFill>
          <a:ln w="19050">
            <a:solidFill>
              <a:schemeClr val="tx1"/>
            </a:solidFill>
          </a:ln>
        </p:spPr>
        <p:txBody>
          <a:bodyPr>
            <a:noAutofit/>
          </a:bodyPr>
          <a:lstStyle/>
          <a:p>
            <a:r>
              <a:rPr lang="en-US" sz="3600" dirty="0" smtClean="0">
                <a:effectLst>
                  <a:outerShdw blurRad="50800" dist="38100" algn="l" rotWithShape="0">
                    <a:prstClr val="black">
                      <a:alpha val="40000"/>
                    </a:prstClr>
                  </a:outerShdw>
                </a:effectLst>
              </a:rPr>
              <a:t>Homosexuality and Sexual Abuse of Minors, 1</a:t>
            </a:r>
            <a:endParaRPr lang="en-US" sz="3600" dirty="0">
              <a:effectLst>
                <a:outerShdw blurRad="50800" dist="38100" algn="l" rotWithShape="0">
                  <a:prstClr val="black">
                    <a:alpha val="40000"/>
                  </a:prstClr>
                </a:outerShdw>
              </a:effectLst>
            </a:endParaRPr>
          </a:p>
        </p:txBody>
      </p:sp>
      <p:sp>
        <p:nvSpPr>
          <p:cNvPr id="3" name="Content Placeholder 2"/>
          <p:cNvSpPr>
            <a:spLocks noGrp="1"/>
          </p:cNvSpPr>
          <p:nvPr>
            <p:ph idx="1"/>
          </p:nvPr>
        </p:nvSpPr>
        <p:spPr>
          <a:xfrm>
            <a:off x="381000" y="1676400"/>
            <a:ext cx="8229600" cy="4572000"/>
          </a:xfrm>
        </p:spPr>
        <p:txBody>
          <a:bodyPr>
            <a:noAutofit/>
          </a:bodyPr>
          <a:lstStyle/>
          <a:p>
            <a:pPr marL="457200" lvl="1" indent="-457200" defTabSz="914501" eaLnBrk="0" fontAlgn="base" hangingPunct="0">
              <a:lnSpc>
                <a:spcPct val="90000"/>
              </a:lnSpc>
              <a:spcBef>
                <a:spcPct val="10000"/>
              </a:spcBef>
              <a:spcAft>
                <a:spcPct val="0"/>
              </a:spcAft>
              <a:buClr>
                <a:srgbClr val="000000"/>
              </a:buClr>
              <a:buFont typeface="Arial" pitchFamily="34" charset="0"/>
              <a:buChar char="•"/>
            </a:pPr>
            <a:r>
              <a:rPr lang="en-US" kern="0" dirty="0">
                <a:solidFill>
                  <a:srgbClr val="000000"/>
                </a:solidFill>
              </a:rPr>
              <a:t>H</a:t>
            </a:r>
            <a:r>
              <a:rPr lang="en-US" kern="0" dirty="0" smtClean="0">
                <a:solidFill>
                  <a:srgbClr val="000000"/>
                </a:solidFill>
              </a:rPr>
              <a:t>omosexual </a:t>
            </a:r>
            <a:r>
              <a:rPr lang="en-US" kern="0" dirty="0">
                <a:solidFill>
                  <a:srgbClr val="000000"/>
                </a:solidFill>
              </a:rPr>
              <a:t>orientation alone is not a significant predictor of sexual abuse of </a:t>
            </a:r>
            <a:r>
              <a:rPr lang="en-US" kern="0" dirty="0" smtClean="0">
                <a:solidFill>
                  <a:srgbClr val="000000"/>
                </a:solidFill>
              </a:rPr>
              <a:t>minors, a finding consistent </a:t>
            </a:r>
            <a:r>
              <a:rPr lang="en-US" kern="0" dirty="0">
                <a:solidFill>
                  <a:srgbClr val="000000"/>
                </a:solidFill>
              </a:rPr>
              <a:t>with academic </a:t>
            </a:r>
            <a:r>
              <a:rPr lang="en-US" kern="0" dirty="0" smtClean="0">
                <a:solidFill>
                  <a:srgbClr val="000000"/>
                </a:solidFill>
              </a:rPr>
              <a:t>research</a:t>
            </a:r>
          </a:p>
          <a:p>
            <a:pPr marL="0" lvl="1" indent="0" defTabSz="914501" eaLnBrk="0" fontAlgn="base" hangingPunct="0">
              <a:lnSpc>
                <a:spcPct val="90000"/>
              </a:lnSpc>
              <a:spcBef>
                <a:spcPct val="10000"/>
              </a:spcBef>
              <a:spcAft>
                <a:spcPct val="0"/>
              </a:spcAft>
              <a:buClr>
                <a:srgbClr val="000000"/>
              </a:buClr>
              <a:buNone/>
            </a:pPr>
            <a:endParaRPr lang="en-US" sz="1200" kern="0" dirty="0">
              <a:solidFill>
                <a:srgbClr val="000000"/>
              </a:solidFill>
            </a:endParaRPr>
          </a:p>
          <a:p>
            <a:pPr marL="457200" lvl="1" indent="-457200" defTabSz="914501" eaLnBrk="0" fontAlgn="base" hangingPunct="0">
              <a:lnSpc>
                <a:spcPct val="90000"/>
              </a:lnSpc>
              <a:spcBef>
                <a:spcPct val="10000"/>
              </a:spcBef>
              <a:spcAft>
                <a:spcPct val="0"/>
              </a:spcAft>
              <a:buClr>
                <a:srgbClr val="000000"/>
              </a:buClr>
              <a:buFont typeface="Arial" pitchFamily="34" charset="0"/>
              <a:buChar char="•"/>
            </a:pPr>
            <a:r>
              <a:rPr lang="en-US" kern="0" dirty="0">
                <a:solidFill>
                  <a:srgbClr val="000000"/>
                </a:solidFill>
              </a:rPr>
              <a:t>Sexual abuse by individual priests </a:t>
            </a:r>
            <a:r>
              <a:rPr lang="en-US" kern="0" dirty="0" smtClean="0">
                <a:solidFill>
                  <a:srgbClr val="000000"/>
                </a:solidFill>
              </a:rPr>
              <a:t>was </a:t>
            </a:r>
            <a:r>
              <a:rPr lang="en-US" kern="0" dirty="0">
                <a:solidFill>
                  <a:srgbClr val="000000"/>
                </a:solidFill>
              </a:rPr>
              <a:t>often varied – victims included both genders, and adults and youth of various </a:t>
            </a:r>
            <a:r>
              <a:rPr lang="en-US" kern="0" dirty="0" smtClean="0">
                <a:solidFill>
                  <a:srgbClr val="000000"/>
                </a:solidFill>
              </a:rPr>
              <a:t>ages</a:t>
            </a:r>
          </a:p>
          <a:p>
            <a:pPr marL="0" lvl="1" indent="0" defTabSz="914501" eaLnBrk="0" fontAlgn="base" hangingPunct="0">
              <a:lnSpc>
                <a:spcPct val="90000"/>
              </a:lnSpc>
              <a:spcBef>
                <a:spcPct val="10000"/>
              </a:spcBef>
              <a:spcAft>
                <a:spcPct val="0"/>
              </a:spcAft>
              <a:buClr>
                <a:srgbClr val="000000"/>
              </a:buClr>
              <a:buNone/>
            </a:pPr>
            <a:endParaRPr lang="en-US" sz="1200" kern="0" dirty="0">
              <a:solidFill>
                <a:srgbClr val="000000"/>
              </a:solidFill>
            </a:endParaRPr>
          </a:p>
          <a:p>
            <a:pPr marL="457200" lvl="1" indent="-457200" defTabSz="914501" eaLnBrk="0" fontAlgn="base" hangingPunct="0">
              <a:lnSpc>
                <a:spcPct val="90000"/>
              </a:lnSpc>
              <a:spcBef>
                <a:spcPct val="10000"/>
              </a:spcBef>
              <a:spcAft>
                <a:spcPct val="0"/>
              </a:spcAft>
              <a:buClr>
                <a:srgbClr val="000000"/>
              </a:buClr>
              <a:buFont typeface="Arial" pitchFamily="34" charset="0"/>
              <a:buChar char="•"/>
            </a:pPr>
            <a:r>
              <a:rPr lang="en-US" kern="0" dirty="0" smtClean="0">
                <a:solidFill>
                  <a:srgbClr val="000000"/>
                </a:solidFill>
              </a:rPr>
              <a:t>Sexual </a:t>
            </a:r>
            <a:r>
              <a:rPr lang="en-US" kern="0" dirty="0">
                <a:solidFill>
                  <a:srgbClr val="000000"/>
                </a:solidFill>
              </a:rPr>
              <a:t>experience – heterosexual or homosexual – before ordination predicts sexual misconduct after ordination, but with adults – not </a:t>
            </a:r>
            <a:r>
              <a:rPr lang="en-US" kern="0" dirty="0" smtClean="0">
                <a:solidFill>
                  <a:srgbClr val="000000"/>
                </a:solidFill>
              </a:rPr>
              <a:t>minors</a:t>
            </a:r>
          </a:p>
          <a:p>
            <a:pPr marL="0" lvl="1" indent="0" defTabSz="914501" eaLnBrk="0" fontAlgn="base" hangingPunct="0">
              <a:lnSpc>
                <a:spcPct val="90000"/>
              </a:lnSpc>
              <a:spcBef>
                <a:spcPct val="10000"/>
              </a:spcBef>
              <a:spcAft>
                <a:spcPct val="0"/>
              </a:spcAft>
              <a:buClr>
                <a:srgbClr val="000000"/>
              </a:buClr>
              <a:buNone/>
            </a:pPr>
            <a:endParaRPr lang="en-US" kern="0" dirty="0">
              <a:solidFill>
                <a:srgbClr val="000000"/>
              </a:solidFill>
            </a:endParaRPr>
          </a:p>
          <a:p>
            <a:pPr marL="457200" lvl="1" indent="-457200" defTabSz="914501" eaLnBrk="0" fontAlgn="base" hangingPunct="0">
              <a:lnSpc>
                <a:spcPct val="90000"/>
              </a:lnSpc>
              <a:spcBef>
                <a:spcPct val="10000"/>
              </a:spcBef>
              <a:spcAft>
                <a:spcPct val="0"/>
              </a:spcAft>
              <a:buClr>
                <a:srgbClr val="000000"/>
              </a:buClr>
              <a:buNone/>
            </a:pPr>
            <a:endParaRPr lang="en-US" kern="0" dirty="0">
              <a:solidFill>
                <a:srgbClr val="000000"/>
              </a:solidFill>
            </a:endParaRPr>
          </a:p>
        </p:txBody>
      </p:sp>
      <p:sp>
        <p:nvSpPr>
          <p:cNvPr id="4" name="Slide Number Placeholder 3"/>
          <p:cNvSpPr>
            <a:spLocks noGrp="1"/>
          </p:cNvSpPr>
          <p:nvPr>
            <p:ph type="sldNum" sz="quarter" idx="12"/>
          </p:nvPr>
        </p:nvSpPr>
        <p:spPr/>
        <p:txBody>
          <a:bodyPr/>
          <a:lstStyle/>
          <a:p>
            <a:r>
              <a:rPr lang="en-US" sz="1600" b="1" dirty="0" smtClean="0"/>
              <a:t>C-24</a:t>
            </a:r>
            <a:endParaRPr lang="en-US" sz="1600" b="1" dirty="0"/>
          </a:p>
        </p:txBody>
      </p:sp>
    </p:spTree>
    <p:extLst>
      <p:ext uri="{BB962C8B-B14F-4D97-AF65-F5344CB8AC3E}">
        <p14:creationId xmlns:p14="http://schemas.microsoft.com/office/powerpoint/2010/main" val="274569385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868362"/>
          </a:xfrm>
          <a:solidFill>
            <a:schemeClr val="accent1">
              <a:lumMod val="40000"/>
              <a:lumOff val="60000"/>
            </a:schemeClr>
          </a:solidFill>
          <a:ln w="19050">
            <a:solidFill>
              <a:schemeClr val="tx1"/>
            </a:solidFill>
          </a:ln>
        </p:spPr>
        <p:txBody>
          <a:bodyPr>
            <a:noAutofit/>
          </a:bodyPr>
          <a:lstStyle/>
          <a:p>
            <a:r>
              <a:rPr lang="en-US" sz="3600" dirty="0" smtClean="0">
                <a:effectLst>
                  <a:outerShdw blurRad="50800" dist="38100" algn="l" rotWithShape="0">
                    <a:prstClr val="black">
                      <a:alpha val="40000"/>
                    </a:prstClr>
                  </a:outerShdw>
                </a:effectLst>
              </a:rPr>
              <a:t>Homosexuality and Sexual Abuse, 2</a:t>
            </a:r>
            <a:endParaRPr lang="en-US" sz="3600" dirty="0">
              <a:effectLst>
                <a:outerShdw blurRad="50800" dist="38100" algn="l" rotWithShape="0">
                  <a:prstClr val="black">
                    <a:alpha val="40000"/>
                  </a:prstClr>
                </a:outerShdw>
              </a:effectLst>
            </a:endParaRPr>
          </a:p>
        </p:txBody>
      </p:sp>
      <p:sp>
        <p:nvSpPr>
          <p:cNvPr id="3" name="Content Placeholder 2"/>
          <p:cNvSpPr>
            <a:spLocks noGrp="1"/>
          </p:cNvSpPr>
          <p:nvPr>
            <p:ph idx="1"/>
          </p:nvPr>
        </p:nvSpPr>
        <p:spPr>
          <a:xfrm>
            <a:off x="457200" y="1447800"/>
            <a:ext cx="8229600" cy="5029200"/>
          </a:xfrm>
        </p:spPr>
        <p:txBody>
          <a:bodyPr>
            <a:noAutofit/>
          </a:bodyPr>
          <a:lstStyle/>
          <a:p>
            <a:pPr marL="0" lvl="1" indent="0" defTabSz="914501" eaLnBrk="0" fontAlgn="base" hangingPunct="0">
              <a:lnSpc>
                <a:spcPct val="90000"/>
              </a:lnSpc>
              <a:spcBef>
                <a:spcPct val="10000"/>
              </a:spcBef>
              <a:spcAft>
                <a:spcPct val="0"/>
              </a:spcAft>
              <a:buClr>
                <a:srgbClr val="000000"/>
              </a:buClr>
              <a:buNone/>
            </a:pPr>
            <a:endParaRPr lang="en-US" sz="800" kern="0" dirty="0" smtClean="0">
              <a:solidFill>
                <a:srgbClr val="000000"/>
              </a:solidFill>
            </a:endParaRPr>
          </a:p>
          <a:p>
            <a:pPr marL="457200" lvl="1" indent="-457200" defTabSz="914501" eaLnBrk="0" fontAlgn="base" hangingPunct="0">
              <a:lnSpc>
                <a:spcPct val="90000"/>
              </a:lnSpc>
              <a:spcBef>
                <a:spcPct val="10000"/>
              </a:spcBef>
              <a:spcAft>
                <a:spcPct val="0"/>
              </a:spcAft>
              <a:buClr>
                <a:srgbClr val="000000"/>
              </a:buClr>
              <a:buFont typeface="Arial" pitchFamily="34" charset="0"/>
              <a:buChar char="•"/>
            </a:pPr>
            <a:r>
              <a:rPr lang="en-US" sz="2600" b="1" kern="0" dirty="0" smtClean="0">
                <a:solidFill>
                  <a:srgbClr val="000000"/>
                </a:solidFill>
              </a:rPr>
              <a:t>Most </a:t>
            </a:r>
            <a:r>
              <a:rPr lang="en-US" sz="2600" b="1" kern="0" dirty="0">
                <a:solidFill>
                  <a:srgbClr val="000000"/>
                </a:solidFill>
              </a:rPr>
              <a:t>incidents of abuse occurred before the 1980s</a:t>
            </a:r>
            <a:r>
              <a:rPr lang="en-US" sz="2600" kern="0" dirty="0">
                <a:solidFill>
                  <a:srgbClr val="000000"/>
                </a:solidFill>
              </a:rPr>
              <a:t>; </a:t>
            </a:r>
            <a:r>
              <a:rPr lang="en-US" sz="2600" kern="0" dirty="0" smtClean="0">
                <a:solidFill>
                  <a:srgbClr val="000000"/>
                </a:solidFill>
              </a:rPr>
              <a:t>    it </a:t>
            </a:r>
            <a:r>
              <a:rPr lang="en-US" sz="2600" kern="0" dirty="0">
                <a:solidFill>
                  <a:srgbClr val="000000"/>
                </a:solidFill>
              </a:rPr>
              <a:t>was only after that time that homosexual identity became widely understood – both in society and within the Catholic </a:t>
            </a:r>
            <a:r>
              <a:rPr lang="en-US" sz="2600" kern="0" dirty="0" smtClean="0">
                <a:solidFill>
                  <a:srgbClr val="000000"/>
                </a:solidFill>
              </a:rPr>
              <a:t>Church</a:t>
            </a:r>
          </a:p>
          <a:p>
            <a:pPr marL="0" lvl="1" indent="0" defTabSz="914501" eaLnBrk="0" fontAlgn="base" hangingPunct="0">
              <a:lnSpc>
                <a:spcPct val="90000"/>
              </a:lnSpc>
              <a:spcBef>
                <a:spcPct val="10000"/>
              </a:spcBef>
              <a:spcAft>
                <a:spcPct val="0"/>
              </a:spcAft>
              <a:buClr>
                <a:srgbClr val="000000"/>
              </a:buClr>
              <a:buNone/>
            </a:pPr>
            <a:endParaRPr lang="en-US" sz="800" kern="0" dirty="0" smtClean="0">
              <a:solidFill>
                <a:srgbClr val="000000"/>
              </a:solidFill>
            </a:endParaRPr>
          </a:p>
          <a:p>
            <a:pPr marL="457200" lvl="1" indent="-457200" defTabSz="914501" eaLnBrk="0" fontAlgn="base" hangingPunct="0">
              <a:lnSpc>
                <a:spcPct val="90000"/>
              </a:lnSpc>
              <a:spcBef>
                <a:spcPct val="10000"/>
              </a:spcBef>
              <a:spcAft>
                <a:spcPct val="0"/>
              </a:spcAft>
              <a:buClr>
                <a:srgbClr val="000000"/>
              </a:buClr>
              <a:buFont typeface="Arial" pitchFamily="34" charset="0"/>
              <a:buChar char="•"/>
            </a:pPr>
            <a:r>
              <a:rPr lang="en-US" sz="2600" kern="0" dirty="0" smtClean="0">
                <a:solidFill>
                  <a:srgbClr val="000000"/>
                </a:solidFill>
              </a:rPr>
              <a:t>In a 2001 survey, only 3 percent of diocesan priests aged 66 or older, who would have been seminarians in the early 1970s, reported the presence of a homosexual subculture in the seminaries they attended</a:t>
            </a:r>
          </a:p>
          <a:p>
            <a:pPr marL="0" lvl="1" indent="0" defTabSz="914501" eaLnBrk="0" fontAlgn="base" hangingPunct="0">
              <a:lnSpc>
                <a:spcPct val="90000"/>
              </a:lnSpc>
              <a:spcBef>
                <a:spcPct val="10000"/>
              </a:spcBef>
              <a:spcAft>
                <a:spcPct val="0"/>
              </a:spcAft>
              <a:buClr>
                <a:srgbClr val="000000"/>
              </a:buClr>
              <a:buNone/>
            </a:pPr>
            <a:endParaRPr lang="en-US" sz="800" kern="0" dirty="0" smtClean="0">
              <a:solidFill>
                <a:srgbClr val="000000"/>
              </a:solidFill>
            </a:endParaRPr>
          </a:p>
          <a:p>
            <a:pPr marL="457200" lvl="1" indent="-457200" defTabSz="914501" eaLnBrk="0" fontAlgn="base" hangingPunct="0">
              <a:lnSpc>
                <a:spcPct val="90000"/>
              </a:lnSpc>
              <a:spcBef>
                <a:spcPct val="10000"/>
              </a:spcBef>
              <a:spcAft>
                <a:spcPct val="0"/>
              </a:spcAft>
              <a:buClr>
                <a:srgbClr val="000000"/>
              </a:buClr>
              <a:buFont typeface="Arial" pitchFamily="34" charset="0"/>
              <a:buChar char="•"/>
            </a:pPr>
            <a:r>
              <a:rPr lang="en-US" sz="2600" kern="0" dirty="0" smtClean="0">
                <a:solidFill>
                  <a:srgbClr val="000000"/>
                </a:solidFill>
              </a:rPr>
              <a:t>In the same survey</a:t>
            </a:r>
            <a:r>
              <a:rPr lang="en-US" sz="2600" kern="0" dirty="0">
                <a:solidFill>
                  <a:srgbClr val="000000"/>
                </a:solidFill>
              </a:rPr>
              <a:t>, </a:t>
            </a:r>
            <a:r>
              <a:rPr lang="en-US" sz="2600" kern="0" dirty="0" smtClean="0">
                <a:solidFill>
                  <a:srgbClr val="000000"/>
                </a:solidFill>
              </a:rPr>
              <a:t>40 percent </a:t>
            </a:r>
            <a:r>
              <a:rPr lang="en-US" sz="2600" kern="0" dirty="0">
                <a:solidFill>
                  <a:srgbClr val="000000"/>
                </a:solidFill>
              </a:rPr>
              <a:t>of diocesan priests aged </a:t>
            </a:r>
            <a:r>
              <a:rPr lang="en-US" sz="2600" kern="0" dirty="0" smtClean="0">
                <a:solidFill>
                  <a:srgbClr val="000000"/>
                </a:solidFill>
              </a:rPr>
              <a:t>36 to 55, </a:t>
            </a:r>
            <a:r>
              <a:rPr lang="en-US" sz="2600" kern="0" dirty="0">
                <a:solidFill>
                  <a:srgbClr val="000000"/>
                </a:solidFill>
              </a:rPr>
              <a:t>who would have been seminarians in the </a:t>
            </a:r>
            <a:r>
              <a:rPr lang="en-US" sz="2600" kern="0" dirty="0" smtClean="0">
                <a:solidFill>
                  <a:srgbClr val="000000"/>
                </a:solidFill>
              </a:rPr>
              <a:t>1980s and 1990s,  </a:t>
            </a:r>
            <a:r>
              <a:rPr lang="en-US" sz="2600" kern="0" dirty="0">
                <a:solidFill>
                  <a:srgbClr val="000000"/>
                </a:solidFill>
              </a:rPr>
              <a:t>reported </a:t>
            </a:r>
            <a:r>
              <a:rPr lang="en-US" sz="2600" kern="0" dirty="0" smtClean="0">
                <a:solidFill>
                  <a:srgbClr val="000000"/>
                </a:solidFill>
              </a:rPr>
              <a:t>that there was a clear homosexual </a:t>
            </a:r>
            <a:r>
              <a:rPr lang="en-US" sz="2600" kern="0" dirty="0">
                <a:solidFill>
                  <a:srgbClr val="000000"/>
                </a:solidFill>
              </a:rPr>
              <a:t>subculture in the seminaries they </a:t>
            </a:r>
            <a:r>
              <a:rPr lang="en-US" sz="2600" kern="0" dirty="0" smtClean="0">
                <a:solidFill>
                  <a:srgbClr val="000000"/>
                </a:solidFill>
              </a:rPr>
              <a:t>attended</a:t>
            </a:r>
          </a:p>
          <a:p>
            <a:pPr marL="0" lvl="1" indent="0" defTabSz="914501" eaLnBrk="0" fontAlgn="base" hangingPunct="0">
              <a:lnSpc>
                <a:spcPct val="90000"/>
              </a:lnSpc>
              <a:spcBef>
                <a:spcPct val="10000"/>
              </a:spcBef>
              <a:spcAft>
                <a:spcPct val="0"/>
              </a:spcAft>
              <a:buClr>
                <a:srgbClr val="000000"/>
              </a:buClr>
              <a:buNone/>
            </a:pPr>
            <a:endParaRPr lang="en-US" kern="0" dirty="0" smtClean="0">
              <a:solidFill>
                <a:srgbClr val="000000"/>
              </a:solidFill>
            </a:endParaRPr>
          </a:p>
          <a:p>
            <a:pPr marL="457200" lvl="1" indent="-457200" defTabSz="914501" eaLnBrk="0" fontAlgn="base" hangingPunct="0">
              <a:lnSpc>
                <a:spcPct val="90000"/>
              </a:lnSpc>
              <a:spcBef>
                <a:spcPct val="10000"/>
              </a:spcBef>
              <a:spcAft>
                <a:spcPct val="0"/>
              </a:spcAft>
              <a:buClr>
                <a:srgbClr val="000000"/>
              </a:buClr>
              <a:buNone/>
            </a:pPr>
            <a:endParaRPr lang="en-US" kern="0" dirty="0">
              <a:solidFill>
                <a:srgbClr val="000000"/>
              </a:solidFill>
            </a:endParaRPr>
          </a:p>
        </p:txBody>
      </p:sp>
      <p:sp>
        <p:nvSpPr>
          <p:cNvPr id="4" name="Slide Number Placeholder 3"/>
          <p:cNvSpPr>
            <a:spLocks noGrp="1"/>
          </p:cNvSpPr>
          <p:nvPr>
            <p:ph type="sldNum" sz="quarter" idx="12"/>
          </p:nvPr>
        </p:nvSpPr>
        <p:spPr/>
        <p:txBody>
          <a:bodyPr/>
          <a:lstStyle/>
          <a:p>
            <a:r>
              <a:rPr lang="en-US" sz="1600" b="1" dirty="0" smtClean="0"/>
              <a:t>C-</a:t>
            </a:r>
            <a:fld id="{146C2B86-72AE-445A-B7BD-53E3BF75F8F3}" type="slidenum">
              <a:rPr lang="en-US" sz="1600" b="1" smtClean="0"/>
              <a:t>25</a:t>
            </a:fld>
            <a:endParaRPr lang="en-US" sz="1600" b="1" dirty="0"/>
          </a:p>
        </p:txBody>
      </p:sp>
    </p:spTree>
    <p:extLst>
      <p:ext uri="{BB962C8B-B14F-4D97-AF65-F5344CB8AC3E}">
        <p14:creationId xmlns:p14="http://schemas.microsoft.com/office/powerpoint/2010/main" val="301933324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62000"/>
          </a:xfrm>
          <a:solidFill>
            <a:schemeClr val="accent1">
              <a:lumMod val="40000"/>
              <a:lumOff val="60000"/>
            </a:schemeClr>
          </a:solidFill>
          <a:ln w="19050">
            <a:solidFill>
              <a:schemeClr val="tx1"/>
            </a:solidFill>
          </a:ln>
        </p:spPr>
        <p:txBody>
          <a:bodyPr>
            <a:noAutofit/>
          </a:bodyPr>
          <a:lstStyle/>
          <a:p>
            <a:r>
              <a:rPr lang="en-US" sz="3600" dirty="0" smtClean="0">
                <a:effectLst>
                  <a:outerShdw blurRad="50800" dist="38100" algn="l" rotWithShape="0">
                    <a:prstClr val="black">
                      <a:alpha val="40000"/>
                    </a:prstClr>
                  </a:outerShdw>
                </a:effectLst>
              </a:rPr>
              <a:t>Homosexuality and Sexual Abuse, 3</a:t>
            </a:r>
            <a:endParaRPr lang="en-US" sz="3600" dirty="0">
              <a:effectLst>
                <a:outerShdw blurRad="50800" dist="38100" algn="l" rotWithShape="0">
                  <a:prstClr val="black">
                    <a:alpha val="40000"/>
                  </a:prstClr>
                </a:outerShdw>
              </a:effectLst>
            </a:endParaRPr>
          </a:p>
        </p:txBody>
      </p:sp>
      <p:sp>
        <p:nvSpPr>
          <p:cNvPr id="3" name="Content Placeholder 2"/>
          <p:cNvSpPr>
            <a:spLocks noGrp="1"/>
          </p:cNvSpPr>
          <p:nvPr>
            <p:ph idx="1"/>
          </p:nvPr>
        </p:nvSpPr>
        <p:spPr>
          <a:xfrm>
            <a:off x="685800" y="2971800"/>
            <a:ext cx="8077200" cy="3505200"/>
          </a:xfrm>
        </p:spPr>
        <p:txBody>
          <a:bodyPr>
            <a:noAutofit/>
          </a:bodyPr>
          <a:lstStyle/>
          <a:p>
            <a:pPr marL="457200" lvl="1" indent="-457200" defTabSz="914501" eaLnBrk="0" fontAlgn="base" hangingPunct="0">
              <a:lnSpc>
                <a:spcPct val="90000"/>
              </a:lnSpc>
              <a:spcBef>
                <a:spcPct val="10000"/>
              </a:spcBef>
              <a:spcAft>
                <a:spcPct val="0"/>
              </a:spcAft>
              <a:buClr>
                <a:srgbClr val="000000"/>
              </a:buClr>
              <a:buFont typeface="Arial" pitchFamily="34" charset="0"/>
              <a:buChar char="•"/>
            </a:pPr>
            <a:r>
              <a:rPr lang="en-US" kern="0" dirty="0" smtClean="0">
                <a:solidFill>
                  <a:srgbClr val="000000"/>
                </a:solidFill>
              </a:rPr>
              <a:t>7.1 percent of abusers were ordained in the 1980s</a:t>
            </a:r>
          </a:p>
          <a:p>
            <a:pPr marL="457200" lvl="1" indent="-457200" defTabSz="914501" eaLnBrk="0" fontAlgn="base" hangingPunct="0">
              <a:lnSpc>
                <a:spcPct val="90000"/>
              </a:lnSpc>
              <a:spcBef>
                <a:spcPct val="10000"/>
              </a:spcBef>
              <a:spcAft>
                <a:spcPct val="0"/>
              </a:spcAft>
              <a:buClr>
                <a:srgbClr val="000000"/>
              </a:buClr>
              <a:buFont typeface="Arial" pitchFamily="34" charset="0"/>
              <a:buChar char="•"/>
            </a:pPr>
            <a:r>
              <a:rPr lang="en-US" kern="0" dirty="0" smtClean="0">
                <a:solidFill>
                  <a:srgbClr val="000000"/>
                </a:solidFill>
              </a:rPr>
              <a:t>1.9 percent were ordained after 1989 </a:t>
            </a:r>
          </a:p>
          <a:p>
            <a:pPr marL="457200" lvl="1" indent="-457200" defTabSz="914501" eaLnBrk="0" fontAlgn="base" hangingPunct="0">
              <a:lnSpc>
                <a:spcPct val="90000"/>
              </a:lnSpc>
              <a:spcBef>
                <a:spcPct val="10000"/>
              </a:spcBef>
              <a:spcAft>
                <a:spcPct val="0"/>
              </a:spcAft>
              <a:buClr>
                <a:srgbClr val="000000"/>
              </a:buClr>
              <a:buFont typeface="Arial" pitchFamily="34" charset="0"/>
              <a:buChar char="•"/>
            </a:pPr>
            <a:r>
              <a:rPr lang="en-US" kern="0" dirty="0" smtClean="0">
                <a:solidFill>
                  <a:srgbClr val="000000"/>
                </a:solidFill>
              </a:rPr>
              <a:t>Post-1980s </a:t>
            </a:r>
            <a:r>
              <a:rPr lang="en-US" kern="0" dirty="0">
                <a:solidFill>
                  <a:srgbClr val="000000"/>
                </a:solidFill>
              </a:rPr>
              <a:t>incidence of abuse is at </a:t>
            </a:r>
            <a:r>
              <a:rPr lang="en-US" kern="0" dirty="0" smtClean="0">
                <a:solidFill>
                  <a:srgbClr val="000000"/>
                </a:solidFill>
              </a:rPr>
              <a:t>an even lower level</a:t>
            </a:r>
          </a:p>
          <a:p>
            <a:pPr marL="0" lvl="1" indent="0" defTabSz="914501" eaLnBrk="0" fontAlgn="base" hangingPunct="0">
              <a:lnSpc>
                <a:spcPct val="90000"/>
              </a:lnSpc>
              <a:spcBef>
                <a:spcPct val="10000"/>
              </a:spcBef>
              <a:spcAft>
                <a:spcPct val="0"/>
              </a:spcAft>
              <a:buClr>
                <a:srgbClr val="000000"/>
              </a:buClr>
              <a:buNone/>
            </a:pPr>
            <a:endParaRPr lang="en-US" sz="800" kern="0" dirty="0" smtClean="0">
              <a:solidFill>
                <a:srgbClr val="000000"/>
              </a:solidFill>
            </a:endParaRPr>
          </a:p>
          <a:p>
            <a:pPr marL="0" lvl="1" indent="0" defTabSz="914501" eaLnBrk="0" fontAlgn="base" hangingPunct="0">
              <a:lnSpc>
                <a:spcPct val="90000"/>
              </a:lnSpc>
              <a:spcBef>
                <a:spcPct val="10000"/>
              </a:spcBef>
              <a:spcAft>
                <a:spcPct val="0"/>
              </a:spcAft>
              <a:buClr>
                <a:srgbClr val="000000"/>
              </a:buClr>
              <a:buNone/>
            </a:pPr>
            <a:r>
              <a:rPr lang="en-US" b="1" kern="0" dirty="0" smtClean="0">
                <a:solidFill>
                  <a:srgbClr val="000000"/>
                </a:solidFill>
              </a:rPr>
              <a:t>      In contrast</a:t>
            </a:r>
          </a:p>
          <a:p>
            <a:pPr marL="457200" lvl="1" indent="-457200" defTabSz="914501" eaLnBrk="0" fontAlgn="base" hangingPunct="0">
              <a:lnSpc>
                <a:spcPct val="90000"/>
              </a:lnSpc>
              <a:spcBef>
                <a:spcPct val="10000"/>
              </a:spcBef>
              <a:spcAft>
                <a:spcPct val="0"/>
              </a:spcAft>
              <a:buClr>
                <a:srgbClr val="000000"/>
              </a:buClr>
              <a:buFont typeface="Arial" pitchFamily="34" charset="0"/>
              <a:buChar char="•"/>
            </a:pPr>
            <a:r>
              <a:rPr lang="en-US" kern="0" dirty="0" smtClean="0">
                <a:solidFill>
                  <a:srgbClr val="000000"/>
                </a:solidFill>
              </a:rPr>
              <a:t>40.3 percent of priests who abused were ordained in the 1950s and 1960s when the lowest levels of homosexuality in seminaries was reported</a:t>
            </a:r>
          </a:p>
          <a:p>
            <a:pPr marL="457200" lvl="1" indent="-457200" defTabSz="914501" eaLnBrk="0" fontAlgn="base" hangingPunct="0">
              <a:lnSpc>
                <a:spcPct val="90000"/>
              </a:lnSpc>
              <a:spcBef>
                <a:spcPct val="10000"/>
              </a:spcBef>
              <a:spcAft>
                <a:spcPct val="0"/>
              </a:spcAft>
              <a:buClr>
                <a:srgbClr val="000000"/>
              </a:buClr>
              <a:buFont typeface="Arial" pitchFamily="34" charset="0"/>
              <a:buChar char="•"/>
            </a:pPr>
            <a:endParaRPr lang="en-US" kern="0" dirty="0">
              <a:solidFill>
                <a:srgbClr val="000000"/>
              </a:solidFill>
            </a:endParaRPr>
          </a:p>
          <a:p>
            <a:pPr marL="457200" lvl="1" indent="-457200" defTabSz="914501" eaLnBrk="0" fontAlgn="base" hangingPunct="0">
              <a:lnSpc>
                <a:spcPct val="90000"/>
              </a:lnSpc>
              <a:spcBef>
                <a:spcPct val="10000"/>
              </a:spcBef>
              <a:spcAft>
                <a:spcPct val="0"/>
              </a:spcAft>
              <a:buClr>
                <a:srgbClr val="000000"/>
              </a:buClr>
              <a:buFont typeface="Arial" pitchFamily="34" charset="0"/>
              <a:buChar char="•"/>
            </a:pPr>
            <a:endParaRPr lang="en-US" sz="2200" kern="0" dirty="0" smtClean="0">
              <a:solidFill>
                <a:srgbClr val="000000"/>
              </a:solidFill>
            </a:endParaRPr>
          </a:p>
          <a:p>
            <a:pPr marL="457200" lvl="1" indent="-457200" defTabSz="914501" eaLnBrk="0" fontAlgn="base" hangingPunct="0">
              <a:lnSpc>
                <a:spcPct val="90000"/>
              </a:lnSpc>
              <a:spcBef>
                <a:spcPct val="10000"/>
              </a:spcBef>
              <a:spcAft>
                <a:spcPct val="0"/>
              </a:spcAft>
              <a:buClr>
                <a:srgbClr val="000000"/>
              </a:buClr>
              <a:buNone/>
            </a:pPr>
            <a:endParaRPr lang="en-US" sz="2200" kern="0" dirty="0">
              <a:solidFill>
                <a:srgbClr val="000000"/>
              </a:solidFill>
            </a:endParaRPr>
          </a:p>
        </p:txBody>
      </p:sp>
      <p:sp>
        <p:nvSpPr>
          <p:cNvPr id="4" name="Slide Number Placeholder 3"/>
          <p:cNvSpPr>
            <a:spLocks noGrp="1"/>
          </p:cNvSpPr>
          <p:nvPr>
            <p:ph type="sldNum" sz="quarter" idx="12"/>
          </p:nvPr>
        </p:nvSpPr>
        <p:spPr/>
        <p:txBody>
          <a:bodyPr/>
          <a:lstStyle/>
          <a:p>
            <a:r>
              <a:rPr lang="en-US" sz="1600" b="1" dirty="0" smtClean="0"/>
              <a:t>C-</a:t>
            </a:r>
            <a:fld id="{146C2B86-72AE-445A-B7BD-53E3BF75F8F3}" type="slidenum">
              <a:rPr lang="en-US" sz="1600" b="1" smtClean="0"/>
              <a:t>26</a:t>
            </a:fld>
            <a:endParaRPr lang="en-US" sz="1600" b="1" dirty="0"/>
          </a:p>
        </p:txBody>
      </p:sp>
      <p:sp>
        <p:nvSpPr>
          <p:cNvPr id="5" name="TextBox 4"/>
          <p:cNvSpPr txBox="1"/>
          <p:nvPr/>
        </p:nvSpPr>
        <p:spPr>
          <a:xfrm>
            <a:off x="804091" y="1143000"/>
            <a:ext cx="7445830" cy="1754326"/>
          </a:xfrm>
          <a:prstGeom prst="rect">
            <a:avLst/>
          </a:prstGeom>
          <a:noFill/>
        </p:spPr>
        <p:txBody>
          <a:bodyPr wrap="square" rtlCol="0">
            <a:spAutoFit/>
          </a:bodyPr>
          <a:lstStyle/>
          <a:p>
            <a:pPr marL="0" lvl="1" indent="0" algn="ctr" defTabSz="914501" eaLnBrk="0" fontAlgn="base" hangingPunct="0">
              <a:lnSpc>
                <a:spcPct val="90000"/>
              </a:lnSpc>
              <a:spcBef>
                <a:spcPct val="10000"/>
              </a:spcBef>
              <a:spcAft>
                <a:spcPct val="0"/>
              </a:spcAft>
              <a:buClr>
                <a:srgbClr val="000000"/>
              </a:buClr>
              <a:buNone/>
            </a:pPr>
            <a:r>
              <a:rPr lang="en-US" sz="3000" b="1" kern="0" dirty="0" smtClean="0">
                <a:solidFill>
                  <a:srgbClr val="000000"/>
                </a:solidFill>
              </a:rPr>
              <a:t>Seminarians in the 1980s and 1990s did </a:t>
            </a:r>
            <a:r>
              <a:rPr lang="en-US" sz="3000" b="1" kern="0" dirty="0">
                <a:solidFill>
                  <a:srgbClr val="000000"/>
                </a:solidFill>
              </a:rPr>
              <a:t>not go on to abuse in any substantial number, when a homosexual subculture was identified </a:t>
            </a:r>
            <a:r>
              <a:rPr lang="en-US" sz="3000" b="1" kern="0" dirty="0" smtClean="0">
                <a:solidFill>
                  <a:srgbClr val="000000"/>
                </a:solidFill>
              </a:rPr>
              <a:t>in seminaries</a:t>
            </a:r>
            <a:endParaRPr lang="en-US" sz="3000" b="1" kern="0" dirty="0">
              <a:solidFill>
                <a:srgbClr val="000000"/>
              </a:solidFill>
            </a:endParaRPr>
          </a:p>
        </p:txBody>
      </p:sp>
    </p:spTree>
    <p:extLst>
      <p:ext uri="{BB962C8B-B14F-4D97-AF65-F5344CB8AC3E}">
        <p14:creationId xmlns:p14="http://schemas.microsoft.com/office/powerpoint/2010/main" val="13138728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a:solidFill>
            <a:schemeClr val="accent1">
              <a:lumMod val="40000"/>
              <a:lumOff val="60000"/>
            </a:schemeClr>
          </a:solidFill>
          <a:ln w="19050">
            <a:solidFill>
              <a:schemeClr val="tx1"/>
            </a:solidFill>
          </a:ln>
        </p:spPr>
        <p:txBody>
          <a:bodyPr>
            <a:normAutofit/>
          </a:bodyPr>
          <a:lstStyle/>
          <a:p>
            <a:r>
              <a:rPr lang="en-US" sz="3600" b="1" dirty="0" smtClean="0"/>
              <a:t>Other Views Concerning Homosexuality</a:t>
            </a:r>
            <a:endParaRPr lang="en-US" sz="3600" b="1" dirty="0"/>
          </a:p>
        </p:txBody>
      </p:sp>
      <p:sp>
        <p:nvSpPr>
          <p:cNvPr id="3" name="Content Placeholder 2"/>
          <p:cNvSpPr>
            <a:spLocks noGrp="1"/>
          </p:cNvSpPr>
          <p:nvPr>
            <p:ph idx="1"/>
          </p:nvPr>
        </p:nvSpPr>
        <p:spPr>
          <a:xfrm>
            <a:off x="457200" y="1219200"/>
            <a:ext cx="8382000" cy="4906963"/>
          </a:xfrm>
        </p:spPr>
        <p:txBody>
          <a:bodyPr>
            <a:normAutofit fontScale="70000" lnSpcReduction="20000"/>
          </a:bodyPr>
          <a:lstStyle/>
          <a:p>
            <a:pPr marL="457200" indent="-457200"/>
            <a:r>
              <a:rPr lang="en-US" sz="3400" dirty="0" smtClean="0"/>
              <a:t>Those who hold that homosexuality has a greater role in determining susceptibility to sexual abuse of minors maintain that the relatively high proportion of male victims (81%) implies that conclusion</a:t>
            </a:r>
          </a:p>
          <a:p>
            <a:pPr marL="0" indent="0">
              <a:buNone/>
            </a:pPr>
            <a:endParaRPr lang="en-US" sz="1100" dirty="0" smtClean="0"/>
          </a:p>
          <a:p>
            <a:pPr marL="457200" indent="-457200"/>
            <a:r>
              <a:rPr lang="en-US" sz="3400" dirty="0" smtClean="0"/>
              <a:t>While homosexuality may be a factor, research cannot confirm the extent of the role it played in sexual abuse because</a:t>
            </a:r>
          </a:p>
          <a:p>
            <a:pPr marL="914400" indent="-457200">
              <a:buFontTx/>
              <a:buChar char="-"/>
            </a:pPr>
            <a:r>
              <a:rPr lang="en-US" sz="3400" dirty="0"/>
              <a:t>the sexual identity of most priests is unknown, so the proportion of those who have been accused of abuse and are homosexual is also unknown </a:t>
            </a:r>
          </a:p>
          <a:p>
            <a:pPr marL="914400" indent="-457200">
              <a:buFontTx/>
              <a:buChar char="-"/>
            </a:pPr>
            <a:r>
              <a:rPr lang="en-US" sz="3400" dirty="0" smtClean="0"/>
              <a:t>homosexual acts are not necessarily committed only by those who identify themselves as homosexual</a:t>
            </a:r>
          </a:p>
          <a:p>
            <a:pPr marL="914400" lvl="1" indent="-457200">
              <a:buFontTx/>
              <a:buChar char="-"/>
            </a:pPr>
            <a:r>
              <a:rPr lang="en-US" sz="3400" kern="0" dirty="0">
                <a:solidFill>
                  <a:srgbClr val="000000"/>
                </a:solidFill>
              </a:rPr>
              <a:t>i</a:t>
            </a:r>
            <a:r>
              <a:rPr lang="en-US" sz="3400" kern="0" dirty="0" smtClean="0">
                <a:solidFill>
                  <a:srgbClr val="000000"/>
                </a:solidFill>
              </a:rPr>
              <a:t>t is known that those with confused or bisexual identity were more likely to have minor victims than priests who identified themselves as either homosexual or heterosexual</a:t>
            </a:r>
            <a:endParaRPr lang="en-US" sz="3400" dirty="0" smtClean="0"/>
          </a:p>
          <a:p>
            <a:pPr marL="914400" indent="-457200">
              <a:buFontTx/>
              <a:buChar char="-"/>
            </a:pPr>
            <a:endParaRPr lang="en-US" sz="3400" dirty="0" smtClean="0"/>
          </a:p>
          <a:p>
            <a:pPr marL="457200" indent="0">
              <a:buNone/>
            </a:pPr>
            <a:endParaRPr lang="en-US" sz="3400" dirty="0" smtClean="0"/>
          </a:p>
          <a:p>
            <a:pPr marL="0" indent="0">
              <a:buNone/>
            </a:pPr>
            <a:endParaRPr lang="en-US" dirty="0"/>
          </a:p>
        </p:txBody>
      </p:sp>
      <p:sp>
        <p:nvSpPr>
          <p:cNvPr id="4" name="Slide Number Placeholder 3"/>
          <p:cNvSpPr>
            <a:spLocks noGrp="1"/>
          </p:cNvSpPr>
          <p:nvPr>
            <p:ph type="sldNum" sz="quarter" idx="12"/>
          </p:nvPr>
        </p:nvSpPr>
        <p:spPr/>
        <p:txBody>
          <a:bodyPr/>
          <a:lstStyle/>
          <a:p>
            <a:r>
              <a:rPr lang="en-US" sz="1600" b="1" dirty="0" smtClean="0"/>
              <a:t>C-</a:t>
            </a:r>
            <a:fld id="{146C2B86-72AE-445A-B7BD-53E3BF75F8F3}" type="slidenum">
              <a:rPr lang="en-US" sz="1600" b="1" smtClean="0"/>
              <a:t>27</a:t>
            </a:fld>
            <a:endParaRPr lang="en-US" sz="1600" b="1" dirty="0"/>
          </a:p>
        </p:txBody>
      </p:sp>
    </p:spTree>
    <p:extLst>
      <p:ext uri="{BB962C8B-B14F-4D97-AF65-F5344CB8AC3E}">
        <p14:creationId xmlns:p14="http://schemas.microsoft.com/office/powerpoint/2010/main" val="35513928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1960" y="152400"/>
            <a:ext cx="8229600" cy="792162"/>
          </a:xfrm>
          <a:solidFill>
            <a:schemeClr val="accent1">
              <a:lumMod val="40000"/>
              <a:lumOff val="60000"/>
            </a:schemeClr>
          </a:solidFill>
          <a:ln w="19050">
            <a:solidFill>
              <a:schemeClr val="tx1"/>
            </a:solidFill>
          </a:ln>
        </p:spPr>
        <p:txBody>
          <a:bodyPr>
            <a:normAutofit/>
          </a:bodyPr>
          <a:lstStyle/>
          <a:p>
            <a:r>
              <a:rPr lang="en-US" sz="3600" b="1" dirty="0" smtClean="0"/>
              <a:t>Sexual Abuse by Age and Gender</a:t>
            </a:r>
            <a:endParaRPr lang="en-US" sz="3600" b="1" dirty="0"/>
          </a:p>
        </p:txBody>
      </p:sp>
      <p:sp>
        <p:nvSpPr>
          <p:cNvPr id="3" name="Content Placeholder 2"/>
          <p:cNvSpPr>
            <a:spLocks noGrp="1"/>
          </p:cNvSpPr>
          <p:nvPr>
            <p:ph idx="1"/>
          </p:nvPr>
        </p:nvSpPr>
        <p:spPr>
          <a:xfrm>
            <a:off x="515620" y="1066800"/>
            <a:ext cx="8229600" cy="914400"/>
          </a:xfrm>
        </p:spPr>
        <p:txBody>
          <a:bodyPr>
            <a:normAutofit/>
          </a:bodyPr>
          <a:lstStyle/>
          <a:p>
            <a:pPr marL="0" indent="0" algn="ctr">
              <a:buNone/>
            </a:pPr>
            <a:r>
              <a:rPr lang="en-US" sz="2400" dirty="0" smtClean="0"/>
              <a:t>Overall gende</a:t>
            </a:r>
            <a:r>
              <a:rPr lang="en-US" sz="2400" dirty="0"/>
              <a:t>r and age distribution </a:t>
            </a:r>
            <a:r>
              <a:rPr lang="en-US" sz="2400" dirty="0" smtClean="0"/>
              <a:t>of victims based on the </a:t>
            </a:r>
            <a:r>
              <a:rPr lang="en-US" sz="2400" i="1" dirty="0" smtClean="0"/>
              <a:t>Nature and Scope </a:t>
            </a:r>
            <a:r>
              <a:rPr lang="en-US" sz="2400" dirty="0" smtClean="0"/>
              <a:t>data</a:t>
            </a:r>
            <a:endParaRPr lang="en-US" sz="2400" dirty="0"/>
          </a:p>
        </p:txBody>
      </p:sp>
      <p:sp>
        <p:nvSpPr>
          <p:cNvPr id="4" name="Slide Number Placeholder 3"/>
          <p:cNvSpPr>
            <a:spLocks noGrp="1"/>
          </p:cNvSpPr>
          <p:nvPr>
            <p:ph type="sldNum" sz="quarter" idx="12"/>
          </p:nvPr>
        </p:nvSpPr>
        <p:spPr/>
        <p:txBody>
          <a:bodyPr/>
          <a:lstStyle/>
          <a:p>
            <a:r>
              <a:rPr lang="en-US" sz="1600" b="1" dirty="0" smtClean="0"/>
              <a:t>C-</a:t>
            </a:r>
            <a:fld id="{146C2B86-72AE-445A-B7BD-53E3BF75F8F3}" type="slidenum">
              <a:rPr lang="en-US" sz="1600" b="1" smtClean="0"/>
              <a:t>28</a:t>
            </a:fld>
            <a:endParaRPr lang="en-US" sz="1600" b="1" dirty="0"/>
          </a:p>
        </p:txBody>
      </p:sp>
      <p:sp>
        <p:nvSpPr>
          <p:cNvPr id="5" name="TextBox 4"/>
          <p:cNvSpPr txBox="1"/>
          <p:nvPr/>
        </p:nvSpPr>
        <p:spPr>
          <a:xfrm>
            <a:off x="640080" y="2181998"/>
            <a:ext cx="3474720" cy="646331"/>
          </a:xfrm>
          <a:prstGeom prst="rect">
            <a:avLst/>
          </a:prstGeom>
          <a:noFill/>
          <a:ln w="19050">
            <a:solidFill>
              <a:schemeClr val="accent1">
                <a:lumMod val="60000"/>
                <a:lumOff val="40000"/>
              </a:schemeClr>
            </a:solidFill>
          </a:ln>
        </p:spPr>
        <p:txBody>
          <a:bodyPr wrap="square" rtlCol="0">
            <a:spAutoFit/>
          </a:bodyPr>
          <a:lstStyle/>
          <a:p>
            <a:r>
              <a:rPr lang="en-US" b="1" dirty="0" smtClean="0"/>
              <a:t>Gender</a:t>
            </a:r>
            <a:r>
              <a:rPr lang="en-US" dirty="0" smtClean="0"/>
              <a:t> - Males     = 81 percent</a:t>
            </a:r>
          </a:p>
          <a:p>
            <a:r>
              <a:rPr lang="en-US" dirty="0"/>
              <a:t>	</a:t>
            </a:r>
            <a:r>
              <a:rPr lang="en-US" dirty="0" smtClean="0"/>
              <a:t>Females = 19 percent</a:t>
            </a:r>
            <a:endParaRPr lang="en-US" dirty="0"/>
          </a:p>
        </p:txBody>
      </p:sp>
      <p:sp>
        <p:nvSpPr>
          <p:cNvPr id="6" name="TextBox 5"/>
          <p:cNvSpPr txBox="1"/>
          <p:nvPr/>
        </p:nvSpPr>
        <p:spPr>
          <a:xfrm>
            <a:off x="4876800" y="1904998"/>
            <a:ext cx="3505200" cy="1200329"/>
          </a:xfrm>
          <a:prstGeom prst="rect">
            <a:avLst/>
          </a:prstGeom>
          <a:noFill/>
          <a:ln w="19050">
            <a:solidFill>
              <a:schemeClr val="accent1">
                <a:lumMod val="60000"/>
                <a:lumOff val="40000"/>
              </a:schemeClr>
            </a:solidFill>
          </a:ln>
        </p:spPr>
        <p:txBody>
          <a:bodyPr wrap="square" rtlCol="0">
            <a:spAutoFit/>
          </a:bodyPr>
          <a:lstStyle/>
          <a:p>
            <a:r>
              <a:rPr lang="en-US" b="1" dirty="0" smtClean="0"/>
              <a:t>Age</a:t>
            </a:r>
            <a:r>
              <a:rPr lang="en-US" dirty="0" smtClean="0"/>
              <a:t> -   Under age 7 =   6 percent</a:t>
            </a:r>
          </a:p>
          <a:p>
            <a:r>
              <a:rPr lang="en-US" dirty="0"/>
              <a:t>	</a:t>
            </a:r>
            <a:r>
              <a:rPr lang="en-US" dirty="0" smtClean="0"/>
              <a:t>   8 to 10  = 16 percent</a:t>
            </a:r>
          </a:p>
          <a:p>
            <a:r>
              <a:rPr lang="en-US" dirty="0"/>
              <a:t>	</a:t>
            </a:r>
            <a:r>
              <a:rPr lang="en-US" dirty="0" smtClean="0"/>
              <a:t>  11 to 14 = 51 percent</a:t>
            </a:r>
          </a:p>
          <a:p>
            <a:r>
              <a:rPr lang="en-US" dirty="0" smtClean="0"/>
              <a:t> 	  15 to 17 = 27 percent</a:t>
            </a:r>
            <a:endParaRPr lang="en-US" dirty="0"/>
          </a:p>
        </p:txBody>
      </p:sp>
      <p:sp>
        <p:nvSpPr>
          <p:cNvPr id="7" name="TextBox 6"/>
          <p:cNvSpPr txBox="1"/>
          <p:nvPr/>
        </p:nvSpPr>
        <p:spPr>
          <a:xfrm>
            <a:off x="441960" y="4724400"/>
            <a:ext cx="8382000" cy="1631216"/>
          </a:xfrm>
          <a:prstGeom prst="rect">
            <a:avLst/>
          </a:prstGeom>
          <a:solidFill>
            <a:schemeClr val="accent1">
              <a:lumMod val="20000"/>
              <a:lumOff val="80000"/>
            </a:schemeClr>
          </a:solidFill>
          <a:ln w="28575">
            <a:solidFill>
              <a:schemeClr val="accent1">
                <a:lumMod val="60000"/>
                <a:lumOff val="40000"/>
              </a:schemeClr>
            </a:solidFill>
          </a:ln>
        </p:spPr>
        <p:txBody>
          <a:bodyPr wrap="square" rtlCol="0">
            <a:spAutoFit/>
          </a:bodyPr>
          <a:lstStyle/>
          <a:p>
            <a:r>
              <a:rPr lang="en-US" sz="2000" dirty="0"/>
              <a:t>Clinical diagnoses categorize the type of sexual abuse according to behaviors and not merely according to age.  The percentage of priests  who are identified as pedophiles is disputed by those who say that it should be higher than reported in </a:t>
            </a:r>
            <a:r>
              <a:rPr lang="en-US" sz="2000" i="1" dirty="0"/>
              <a:t>Causes and Contexts. </a:t>
            </a:r>
            <a:r>
              <a:rPr lang="en-US" sz="2000" dirty="0"/>
              <a:t>This view differs because of the definition being based only on age, often as high as 14.  </a:t>
            </a:r>
          </a:p>
        </p:txBody>
      </p:sp>
      <p:sp>
        <p:nvSpPr>
          <p:cNvPr id="8" name="TextBox 7"/>
          <p:cNvSpPr txBox="1"/>
          <p:nvPr/>
        </p:nvSpPr>
        <p:spPr>
          <a:xfrm>
            <a:off x="571500" y="3276600"/>
            <a:ext cx="8183880" cy="1323439"/>
          </a:xfrm>
          <a:prstGeom prst="rect">
            <a:avLst/>
          </a:prstGeom>
          <a:noFill/>
        </p:spPr>
        <p:txBody>
          <a:bodyPr wrap="square" rtlCol="0">
            <a:spAutoFit/>
          </a:bodyPr>
          <a:lstStyle/>
          <a:p>
            <a:r>
              <a:rPr lang="en-US" sz="2000" b="1" dirty="0"/>
              <a:t>Pedophilia</a:t>
            </a:r>
            <a:r>
              <a:rPr lang="en-US" sz="2000" dirty="0"/>
              <a:t> is a clinical diagnosis characterized by sexual attraction to prepubescent children </a:t>
            </a:r>
          </a:p>
          <a:p>
            <a:r>
              <a:rPr lang="en-US" sz="2000" b="1" dirty="0" err="1"/>
              <a:t>Ephebophilia</a:t>
            </a:r>
            <a:r>
              <a:rPr lang="en-US" sz="2000" dirty="0"/>
              <a:t> is defined as sexual attraction to pubescent or </a:t>
            </a:r>
            <a:r>
              <a:rPr lang="en-US" sz="2000" dirty="0" err="1"/>
              <a:t>postpubescent</a:t>
            </a:r>
            <a:r>
              <a:rPr lang="en-US" sz="2000" dirty="0"/>
              <a:t> children.</a:t>
            </a:r>
          </a:p>
        </p:txBody>
      </p:sp>
    </p:spTree>
    <p:extLst>
      <p:ext uri="{BB962C8B-B14F-4D97-AF65-F5344CB8AC3E}">
        <p14:creationId xmlns:p14="http://schemas.microsoft.com/office/powerpoint/2010/main" val="36680428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077200" cy="838200"/>
          </a:xfrm>
          <a:solidFill>
            <a:schemeClr val="accent1">
              <a:lumMod val="40000"/>
              <a:lumOff val="60000"/>
            </a:schemeClr>
          </a:solidFill>
          <a:ln w="19050">
            <a:solidFill>
              <a:schemeClr val="tx1"/>
            </a:solidFill>
          </a:ln>
        </p:spPr>
        <p:txBody>
          <a:bodyPr>
            <a:noAutofit/>
          </a:bodyPr>
          <a:lstStyle/>
          <a:p>
            <a:r>
              <a:rPr lang="en-US" sz="3600" dirty="0" smtClean="0">
                <a:effectLst>
                  <a:outerShdw blurRad="50800" dist="38100" algn="l" rotWithShape="0">
                    <a:prstClr val="black">
                      <a:alpha val="40000"/>
                    </a:prstClr>
                  </a:outerShdw>
                </a:effectLst>
              </a:rPr>
              <a:t>Social Influences on Sexual Behavior, 1</a:t>
            </a:r>
            <a:endParaRPr lang="en-US" sz="3600" dirty="0">
              <a:effectLst>
                <a:outerShdw blurRad="50800" dist="38100" algn="l" rotWithShape="0">
                  <a:prstClr val="black">
                    <a:alpha val="40000"/>
                  </a:prstClr>
                </a:outerShdw>
              </a:effectLst>
            </a:endParaRPr>
          </a:p>
        </p:txBody>
      </p:sp>
      <p:sp>
        <p:nvSpPr>
          <p:cNvPr id="3" name="Content Placeholder 2"/>
          <p:cNvSpPr>
            <a:spLocks noGrp="1"/>
          </p:cNvSpPr>
          <p:nvPr>
            <p:ph idx="1"/>
          </p:nvPr>
        </p:nvSpPr>
        <p:spPr>
          <a:xfrm>
            <a:off x="609600" y="1371600"/>
            <a:ext cx="8001000" cy="4800600"/>
          </a:xfrm>
        </p:spPr>
        <p:txBody>
          <a:bodyPr>
            <a:noAutofit/>
          </a:bodyPr>
          <a:lstStyle/>
          <a:p>
            <a:pPr marL="0" lvl="1" indent="0" defTabSz="914501" eaLnBrk="0" fontAlgn="base" hangingPunct="0">
              <a:lnSpc>
                <a:spcPct val="90000"/>
              </a:lnSpc>
              <a:spcBef>
                <a:spcPct val="10000"/>
              </a:spcBef>
              <a:spcAft>
                <a:spcPct val="0"/>
              </a:spcAft>
              <a:buClr>
                <a:srgbClr val="000000"/>
              </a:buClr>
              <a:buNone/>
            </a:pPr>
            <a:r>
              <a:rPr lang="en-US" kern="0" dirty="0" smtClean="0">
                <a:solidFill>
                  <a:srgbClr val="000000"/>
                </a:solidFill>
              </a:rPr>
              <a:t>Norms of sexual behavior were changed in the 1960s, for example</a:t>
            </a:r>
          </a:p>
          <a:p>
            <a:pPr marL="0" lvl="1" indent="0" defTabSz="914501" eaLnBrk="0" fontAlgn="base" hangingPunct="0">
              <a:lnSpc>
                <a:spcPct val="90000"/>
              </a:lnSpc>
              <a:spcBef>
                <a:spcPct val="10000"/>
              </a:spcBef>
              <a:spcAft>
                <a:spcPct val="0"/>
              </a:spcAft>
              <a:buClr>
                <a:srgbClr val="000000"/>
              </a:buClr>
              <a:buNone/>
            </a:pPr>
            <a:endParaRPr lang="en-US" sz="1200" kern="0" dirty="0" smtClean="0">
              <a:solidFill>
                <a:srgbClr val="000000"/>
              </a:solidFill>
            </a:endParaRPr>
          </a:p>
          <a:p>
            <a:pPr marL="457200" lvl="1" indent="-457200" defTabSz="914501" eaLnBrk="0" fontAlgn="base" hangingPunct="0">
              <a:lnSpc>
                <a:spcPct val="90000"/>
              </a:lnSpc>
              <a:spcBef>
                <a:spcPct val="10000"/>
              </a:spcBef>
              <a:spcAft>
                <a:spcPct val="0"/>
              </a:spcAft>
              <a:buClr>
                <a:srgbClr val="000000"/>
              </a:buClr>
              <a:buFont typeface="Arial" pitchFamily="34" charset="0"/>
              <a:buChar char="•"/>
            </a:pPr>
            <a:r>
              <a:rPr lang="en-US" kern="0" dirty="0" smtClean="0">
                <a:solidFill>
                  <a:srgbClr val="000000"/>
                </a:solidFill>
              </a:rPr>
              <a:t>The representation of sexuality was contested and the depiction of sexuality became more graphic</a:t>
            </a:r>
          </a:p>
          <a:p>
            <a:pPr marL="0" lvl="1" indent="0" defTabSz="914501" eaLnBrk="0" fontAlgn="base" hangingPunct="0">
              <a:lnSpc>
                <a:spcPct val="90000"/>
              </a:lnSpc>
              <a:spcBef>
                <a:spcPct val="10000"/>
              </a:spcBef>
              <a:spcAft>
                <a:spcPct val="0"/>
              </a:spcAft>
              <a:buClr>
                <a:srgbClr val="000000"/>
              </a:buClr>
              <a:buNone/>
            </a:pPr>
            <a:endParaRPr lang="en-US" sz="400" kern="0" dirty="0" smtClean="0">
              <a:solidFill>
                <a:srgbClr val="000000"/>
              </a:solidFill>
            </a:endParaRPr>
          </a:p>
          <a:p>
            <a:pPr marL="457200" lvl="1" indent="-457200" defTabSz="914501" eaLnBrk="0" fontAlgn="base" hangingPunct="0">
              <a:lnSpc>
                <a:spcPct val="90000"/>
              </a:lnSpc>
              <a:spcBef>
                <a:spcPct val="10000"/>
              </a:spcBef>
              <a:spcAft>
                <a:spcPct val="0"/>
              </a:spcAft>
              <a:buClr>
                <a:srgbClr val="000000"/>
              </a:buClr>
              <a:buFont typeface="Arial" pitchFamily="34" charset="0"/>
              <a:buChar char="•"/>
            </a:pPr>
            <a:r>
              <a:rPr lang="en-US" kern="0" dirty="0" smtClean="0">
                <a:solidFill>
                  <a:srgbClr val="000000"/>
                </a:solidFill>
              </a:rPr>
              <a:t>Sexual behavior among young people became more open and diverse</a:t>
            </a:r>
          </a:p>
          <a:p>
            <a:pPr marL="0" lvl="1" indent="0" defTabSz="914501" eaLnBrk="0" fontAlgn="base" hangingPunct="0">
              <a:lnSpc>
                <a:spcPct val="90000"/>
              </a:lnSpc>
              <a:spcBef>
                <a:spcPct val="10000"/>
              </a:spcBef>
              <a:spcAft>
                <a:spcPct val="0"/>
              </a:spcAft>
              <a:buClr>
                <a:srgbClr val="000000"/>
              </a:buClr>
              <a:buNone/>
            </a:pPr>
            <a:endParaRPr lang="en-US" sz="1200" kern="0" dirty="0" smtClean="0">
              <a:solidFill>
                <a:srgbClr val="000000"/>
              </a:solidFill>
            </a:endParaRPr>
          </a:p>
          <a:p>
            <a:pPr marL="0" lvl="1" indent="0" defTabSz="914501" eaLnBrk="0" fontAlgn="base" hangingPunct="0">
              <a:lnSpc>
                <a:spcPct val="90000"/>
              </a:lnSpc>
              <a:spcBef>
                <a:spcPct val="10000"/>
              </a:spcBef>
              <a:spcAft>
                <a:spcPct val="0"/>
              </a:spcAft>
              <a:buClr>
                <a:srgbClr val="000000"/>
              </a:buClr>
              <a:buNone/>
            </a:pPr>
            <a:r>
              <a:rPr lang="en-US" kern="0" dirty="0" smtClean="0">
                <a:solidFill>
                  <a:srgbClr val="000000"/>
                </a:solidFill>
              </a:rPr>
              <a:t>These and other social changes can be understood as a new “valuation” of the individual person and fostered the exploration and pursuit of individual happiness and satisfaction, sometimes in the form of what we now understand as sexual abuse</a:t>
            </a:r>
          </a:p>
        </p:txBody>
      </p:sp>
      <p:sp>
        <p:nvSpPr>
          <p:cNvPr id="4" name="Slide Number Placeholder 3"/>
          <p:cNvSpPr>
            <a:spLocks noGrp="1"/>
          </p:cNvSpPr>
          <p:nvPr>
            <p:ph type="sldNum" sz="quarter" idx="12"/>
          </p:nvPr>
        </p:nvSpPr>
        <p:spPr/>
        <p:txBody>
          <a:bodyPr/>
          <a:lstStyle/>
          <a:p>
            <a:r>
              <a:rPr lang="en-US" sz="1600" b="1" dirty="0" smtClean="0"/>
              <a:t>C-</a:t>
            </a:r>
            <a:fld id="{146C2B86-72AE-445A-B7BD-53E3BF75F8F3}" type="slidenum">
              <a:rPr lang="en-US" sz="1600" b="1" smtClean="0"/>
              <a:t>29</a:t>
            </a:fld>
            <a:endParaRPr lang="en-US" sz="1600" b="1" dirty="0"/>
          </a:p>
        </p:txBody>
      </p:sp>
    </p:spTree>
    <p:extLst>
      <p:ext uri="{BB962C8B-B14F-4D97-AF65-F5344CB8AC3E}">
        <p14:creationId xmlns:p14="http://schemas.microsoft.com/office/powerpoint/2010/main" val="27117507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68362"/>
          </a:xfrm>
          <a:solidFill>
            <a:schemeClr val="accent1">
              <a:lumMod val="60000"/>
              <a:lumOff val="40000"/>
            </a:schemeClr>
          </a:solidFill>
          <a:ln w="28575">
            <a:solidFill>
              <a:schemeClr val="tx1"/>
            </a:solidFill>
          </a:ln>
        </p:spPr>
        <p:txBody>
          <a:bodyPr/>
          <a:lstStyle/>
          <a:p>
            <a:r>
              <a:rPr lang="en-US" b="1" dirty="0" smtClean="0"/>
              <a:t>Main Sources of Data</a:t>
            </a:r>
            <a:endParaRPr lang="en-US" b="1" dirty="0"/>
          </a:p>
        </p:txBody>
      </p:sp>
      <p:sp>
        <p:nvSpPr>
          <p:cNvPr id="3" name="Content Placeholder 2"/>
          <p:cNvSpPr>
            <a:spLocks noGrp="1"/>
          </p:cNvSpPr>
          <p:nvPr>
            <p:ph idx="1"/>
          </p:nvPr>
        </p:nvSpPr>
        <p:spPr>
          <a:xfrm>
            <a:off x="457200" y="1676401"/>
            <a:ext cx="8229600" cy="3657599"/>
          </a:xfrm>
        </p:spPr>
        <p:txBody>
          <a:bodyPr>
            <a:normAutofit fontScale="85000" lnSpcReduction="20000"/>
          </a:bodyPr>
          <a:lstStyle/>
          <a:p>
            <a:pPr marL="0" indent="0">
              <a:buNone/>
            </a:pPr>
            <a:r>
              <a:rPr lang="en-US" dirty="0"/>
              <a:t>Reports presented to the United States Conference of Catholic Bishops by the John Jay College Research Team, The City University of New </a:t>
            </a:r>
            <a:r>
              <a:rPr lang="en-US" dirty="0" smtClean="0"/>
              <a:t>York*</a:t>
            </a:r>
          </a:p>
          <a:p>
            <a:pPr marL="0" indent="0">
              <a:buNone/>
            </a:pPr>
            <a:endParaRPr lang="en-US" sz="1300" dirty="0"/>
          </a:p>
          <a:p>
            <a:r>
              <a:rPr lang="en-US" sz="3000" i="1" dirty="0"/>
              <a:t>The Causes and Context of Sexual Abuse of Minors by Catholic Priests in the United States</a:t>
            </a:r>
            <a:r>
              <a:rPr lang="en-US" sz="3000" dirty="0"/>
              <a:t>, 1950-2010, March, </a:t>
            </a:r>
            <a:r>
              <a:rPr lang="en-US" sz="3000" dirty="0" smtClean="0"/>
              <a:t>2011</a:t>
            </a:r>
          </a:p>
          <a:p>
            <a:pPr marL="0" indent="0">
              <a:buNone/>
            </a:pPr>
            <a:endParaRPr lang="en-US" sz="900" dirty="0"/>
          </a:p>
          <a:p>
            <a:r>
              <a:rPr lang="en-US" sz="3000" i="1" dirty="0" smtClean="0"/>
              <a:t>The </a:t>
            </a:r>
            <a:r>
              <a:rPr lang="en-US" sz="3000" i="1" dirty="0"/>
              <a:t>Nature and Scope of Sexual Abuse of Minors by Catholic Priests and Deacons in the United States, 1950-2002</a:t>
            </a:r>
            <a:r>
              <a:rPr lang="en-US" sz="3000" dirty="0"/>
              <a:t>, February </a:t>
            </a:r>
            <a:r>
              <a:rPr lang="en-US" sz="3000" dirty="0" smtClean="0"/>
              <a:t>2004</a:t>
            </a:r>
          </a:p>
          <a:p>
            <a:endParaRPr lang="en-US" sz="1000" dirty="0" smtClean="0"/>
          </a:p>
          <a:p>
            <a:pPr marL="0" indent="0">
              <a:buNone/>
            </a:pPr>
            <a:endParaRPr lang="en-US" sz="1200" dirty="0"/>
          </a:p>
        </p:txBody>
      </p:sp>
      <p:sp>
        <p:nvSpPr>
          <p:cNvPr id="4" name="Slide Number Placeholder 3"/>
          <p:cNvSpPr>
            <a:spLocks noGrp="1"/>
          </p:cNvSpPr>
          <p:nvPr>
            <p:ph type="sldNum" sz="quarter" idx="12"/>
          </p:nvPr>
        </p:nvSpPr>
        <p:spPr/>
        <p:txBody>
          <a:bodyPr/>
          <a:lstStyle/>
          <a:p>
            <a:r>
              <a:rPr lang="en-US" sz="1600" b="1" dirty="0"/>
              <a:t>C</a:t>
            </a:r>
            <a:r>
              <a:rPr lang="en-US" sz="1600" b="1" dirty="0" smtClean="0"/>
              <a:t>-</a:t>
            </a:r>
            <a:fld id="{DB37EB8E-0F4F-491C-9BEA-E7F2FC979D23}" type="slidenum">
              <a:rPr lang="en-US" sz="1600" b="1" smtClean="0"/>
              <a:t>3</a:t>
            </a:fld>
            <a:endParaRPr lang="en-US" sz="1600" b="1" dirty="0"/>
          </a:p>
        </p:txBody>
      </p:sp>
      <p:sp>
        <p:nvSpPr>
          <p:cNvPr id="5" name="TextBox 4"/>
          <p:cNvSpPr txBox="1"/>
          <p:nvPr/>
        </p:nvSpPr>
        <p:spPr>
          <a:xfrm>
            <a:off x="609600" y="5486400"/>
            <a:ext cx="7772400" cy="707886"/>
          </a:xfrm>
          <a:prstGeom prst="rect">
            <a:avLst/>
          </a:prstGeom>
          <a:noFill/>
        </p:spPr>
        <p:txBody>
          <a:bodyPr wrap="square" rtlCol="0">
            <a:spAutoFit/>
          </a:bodyPr>
          <a:lstStyle/>
          <a:p>
            <a:r>
              <a:rPr lang="en-US" dirty="0" smtClean="0"/>
              <a:t>* </a:t>
            </a:r>
            <a:r>
              <a:rPr lang="en-US" sz="2000" dirty="0" smtClean="0"/>
              <a:t>The </a:t>
            </a:r>
            <a:r>
              <a:rPr lang="en-US" sz="2000" dirty="0"/>
              <a:t>two reports are based on data supplied by 97 percent of </a:t>
            </a:r>
            <a:r>
              <a:rPr lang="en-US" sz="2000" dirty="0" smtClean="0"/>
              <a:t>U.S. archdioceses </a:t>
            </a:r>
            <a:r>
              <a:rPr lang="en-US" sz="2000" dirty="0"/>
              <a:t>and dioceses on all clergy accused of sexual </a:t>
            </a:r>
            <a:r>
              <a:rPr lang="en-US" sz="2000" dirty="0" smtClean="0"/>
              <a:t>abuse </a:t>
            </a:r>
            <a:r>
              <a:rPr lang="en-US" sz="2000" dirty="0"/>
              <a:t>of minors</a:t>
            </a:r>
          </a:p>
        </p:txBody>
      </p:sp>
    </p:spTree>
    <p:extLst>
      <p:ext uri="{BB962C8B-B14F-4D97-AF65-F5344CB8AC3E}">
        <p14:creationId xmlns:p14="http://schemas.microsoft.com/office/powerpoint/2010/main" val="217292925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2000"/>
          </a:xfrm>
          <a:solidFill>
            <a:schemeClr val="accent1">
              <a:lumMod val="40000"/>
              <a:lumOff val="60000"/>
            </a:schemeClr>
          </a:solidFill>
          <a:ln w="19050">
            <a:solidFill>
              <a:schemeClr val="tx1"/>
            </a:solidFill>
          </a:ln>
        </p:spPr>
        <p:txBody>
          <a:bodyPr>
            <a:noAutofit/>
          </a:bodyPr>
          <a:lstStyle/>
          <a:p>
            <a:r>
              <a:rPr lang="en-US" sz="3600" dirty="0" smtClean="0">
                <a:effectLst>
                  <a:outerShdw blurRad="50800" dist="38100" algn="l" rotWithShape="0">
                    <a:prstClr val="black">
                      <a:alpha val="40000"/>
                    </a:prstClr>
                  </a:outerShdw>
                </a:effectLst>
              </a:rPr>
              <a:t>Other Social Influences, 2</a:t>
            </a:r>
            <a:endParaRPr lang="en-US" sz="3600" dirty="0">
              <a:effectLst>
                <a:outerShdw blurRad="50800" dist="38100" algn="l" rotWithShape="0">
                  <a:prstClr val="black">
                    <a:alpha val="40000"/>
                  </a:prstClr>
                </a:outerShdw>
              </a:effectLst>
            </a:endParaRPr>
          </a:p>
        </p:txBody>
      </p:sp>
      <p:sp>
        <p:nvSpPr>
          <p:cNvPr id="3" name="Content Placeholder 2"/>
          <p:cNvSpPr>
            <a:spLocks noGrp="1"/>
          </p:cNvSpPr>
          <p:nvPr>
            <p:ph idx="1"/>
          </p:nvPr>
        </p:nvSpPr>
        <p:spPr>
          <a:xfrm>
            <a:off x="457200" y="1143000"/>
            <a:ext cx="8229600" cy="5410200"/>
          </a:xfrm>
        </p:spPr>
        <p:txBody>
          <a:bodyPr>
            <a:noAutofit/>
          </a:bodyPr>
          <a:lstStyle/>
          <a:p>
            <a:pPr marL="457200" lvl="1" indent="-457200" defTabSz="914501" eaLnBrk="0" fontAlgn="base" hangingPunct="0">
              <a:lnSpc>
                <a:spcPct val="90000"/>
              </a:lnSpc>
              <a:spcBef>
                <a:spcPct val="10000"/>
              </a:spcBef>
              <a:spcAft>
                <a:spcPct val="0"/>
              </a:spcAft>
              <a:buClr>
                <a:srgbClr val="000000"/>
              </a:buClr>
              <a:buFont typeface="Arial" pitchFamily="34" charset="0"/>
              <a:buChar char="•"/>
            </a:pPr>
            <a:r>
              <a:rPr lang="en-US" kern="0" dirty="0" smtClean="0">
                <a:solidFill>
                  <a:srgbClr val="000000"/>
                </a:solidFill>
              </a:rPr>
              <a:t>Divorce rates, intergenerational conflict, sexual activity, illegal drug use, crime, and disorder were more prevalent</a:t>
            </a:r>
          </a:p>
          <a:p>
            <a:pPr marL="457200" lvl="1" indent="-457200" defTabSz="914501" eaLnBrk="0" fontAlgn="base" hangingPunct="0">
              <a:lnSpc>
                <a:spcPct val="90000"/>
              </a:lnSpc>
              <a:spcBef>
                <a:spcPct val="10000"/>
              </a:spcBef>
              <a:spcAft>
                <a:spcPct val="0"/>
              </a:spcAft>
              <a:buClr>
                <a:srgbClr val="000000"/>
              </a:buClr>
              <a:buFont typeface="Arial" pitchFamily="34" charset="0"/>
              <a:buChar char="•"/>
            </a:pPr>
            <a:r>
              <a:rPr lang="en-US" kern="0" dirty="0" smtClean="0">
                <a:solidFill>
                  <a:srgbClr val="000000"/>
                </a:solidFill>
              </a:rPr>
              <a:t>Illegal drug use and criminal acts violate social and legal norms of conduct</a:t>
            </a:r>
          </a:p>
          <a:p>
            <a:pPr marL="457200" lvl="1" indent="-457200" defTabSz="914501" eaLnBrk="0" fontAlgn="base" hangingPunct="0">
              <a:lnSpc>
                <a:spcPct val="90000"/>
              </a:lnSpc>
              <a:spcBef>
                <a:spcPct val="10000"/>
              </a:spcBef>
              <a:spcAft>
                <a:spcPct val="0"/>
              </a:spcAft>
              <a:buClr>
                <a:srgbClr val="000000"/>
              </a:buClr>
              <a:buFont typeface="Arial" pitchFamily="34" charset="0"/>
              <a:buChar char="•"/>
            </a:pPr>
            <a:r>
              <a:rPr lang="en-US" kern="0" dirty="0" smtClean="0">
                <a:solidFill>
                  <a:srgbClr val="000000"/>
                </a:solidFill>
              </a:rPr>
              <a:t>Sexual abuse of a minor by a Catholic priest is such an illegal act, completely opposed to the principles of the Church</a:t>
            </a:r>
          </a:p>
          <a:p>
            <a:pPr marL="800100" lvl="1" indent="-342900" defTabSz="914501" eaLnBrk="0" fontAlgn="base" hangingPunct="0">
              <a:lnSpc>
                <a:spcPct val="90000"/>
              </a:lnSpc>
              <a:spcBef>
                <a:spcPct val="10000"/>
              </a:spcBef>
              <a:spcAft>
                <a:spcPct val="0"/>
              </a:spcAft>
              <a:buClr>
                <a:srgbClr val="000000"/>
              </a:buClr>
              <a:buNone/>
            </a:pPr>
            <a:r>
              <a:rPr lang="en-US" kern="0" dirty="0" smtClean="0">
                <a:solidFill>
                  <a:srgbClr val="000000"/>
                </a:solidFill>
              </a:rPr>
              <a:t>-	The number of cases of sexual abuse by priests rose along with other types of deviant behavior in the 1960s</a:t>
            </a:r>
          </a:p>
          <a:p>
            <a:pPr marL="800100" lvl="1" indent="-342900" defTabSz="914501" eaLnBrk="0" fontAlgn="base" hangingPunct="0">
              <a:lnSpc>
                <a:spcPct val="90000"/>
              </a:lnSpc>
              <a:spcBef>
                <a:spcPct val="10000"/>
              </a:spcBef>
              <a:spcAft>
                <a:spcPct val="0"/>
              </a:spcAft>
              <a:buClr>
                <a:srgbClr val="000000"/>
              </a:buClr>
              <a:buNone/>
            </a:pPr>
            <a:r>
              <a:rPr lang="en-US" kern="0" dirty="0" smtClean="0">
                <a:solidFill>
                  <a:srgbClr val="000000"/>
                </a:solidFill>
              </a:rPr>
              <a:t>-	Soon after 1980 most of these social indicators declined rapidly, as did incidences of sexual abuse</a:t>
            </a:r>
            <a:endParaRPr lang="en-US" kern="0" dirty="0">
              <a:solidFill>
                <a:srgbClr val="000000"/>
              </a:solidFill>
            </a:endParaRPr>
          </a:p>
        </p:txBody>
      </p:sp>
      <p:sp>
        <p:nvSpPr>
          <p:cNvPr id="4" name="Slide Number Placeholder 3"/>
          <p:cNvSpPr>
            <a:spLocks noGrp="1"/>
          </p:cNvSpPr>
          <p:nvPr>
            <p:ph type="sldNum" sz="quarter" idx="12"/>
          </p:nvPr>
        </p:nvSpPr>
        <p:spPr/>
        <p:txBody>
          <a:bodyPr/>
          <a:lstStyle/>
          <a:p>
            <a:r>
              <a:rPr lang="en-US" sz="1600" b="1" dirty="0" smtClean="0"/>
              <a:t>C-</a:t>
            </a:r>
            <a:fld id="{146C2B86-72AE-445A-B7BD-53E3BF75F8F3}" type="slidenum">
              <a:rPr lang="en-US" sz="1600" b="1" smtClean="0"/>
              <a:t>30</a:t>
            </a:fld>
            <a:endParaRPr lang="en-US" sz="1600" b="1" dirty="0"/>
          </a:p>
        </p:txBody>
      </p:sp>
    </p:spTree>
    <p:extLst>
      <p:ext uri="{BB962C8B-B14F-4D97-AF65-F5344CB8AC3E}">
        <p14:creationId xmlns:p14="http://schemas.microsoft.com/office/powerpoint/2010/main" val="269256051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8001000" cy="1066800"/>
          </a:xfrm>
          <a:solidFill>
            <a:schemeClr val="accent1">
              <a:lumMod val="40000"/>
              <a:lumOff val="60000"/>
            </a:schemeClr>
          </a:solidFill>
          <a:ln w="19050">
            <a:solidFill>
              <a:schemeClr val="tx1"/>
            </a:solidFill>
          </a:ln>
        </p:spPr>
        <p:txBody>
          <a:bodyPr>
            <a:noAutofit/>
          </a:bodyPr>
          <a:lstStyle/>
          <a:p>
            <a:r>
              <a:rPr lang="en-US" sz="3600" dirty="0" smtClean="0"/>
              <a:t>Social Indicators of Deviance:</a:t>
            </a:r>
            <a:br>
              <a:rPr lang="en-US" sz="3600" dirty="0" smtClean="0"/>
            </a:br>
            <a:r>
              <a:rPr lang="en-US" sz="3600" dirty="0" smtClean="0"/>
              <a:t>Rates </a:t>
            </a:r>
            <a:r>
              <a:rPr lang="en-US" sz="3600" dirty="0"/>
              <a:t>of Change </a:t>
            </a:r>
            <a:r>
              <a:rPr lang="en-US" sz="3600" dirty="0" smtClean="0"/>
              <a:t>from 1960 to 1990</a:t>
            </a:r>
            <a:endParaRPr lang="en-US" sz="3600" dirty="0"/>
          </a:p>
        </p:txBody>
      </p:sp>
      <p:sp>
        <p:nvSpPr>
          <p:cNvPr id="3" name="Content Placeholder 2"/>
          <p:cNvSpPr>
            <a:spLocks noGrp="1"/>
          </p:cNvSpPr>
          <p:nvPr>
            <p:ph idx="1"/>
          </p:nvPr>
        </p:nvSpPr>
        <p:spPr>
          <a:xfrm>
            <a:off x="762000" y="1447800"/>
            <a:ext cx="7638393" cy="1371599"/>
          </a:xfrm>
          <a:ln>
            <a:solidFill>
              <a:schemeClr val="tx1"/>
            </a:solidFill>
          </a:ln>
        </p:spPr>
        <p:txBody>
          <a:bodyPr>
            <a:normAutofit lnSpcReduction="10000"/>
          </a:bodyPr>
          <a:lstStyle/>
          <a:p>
            <a:pPr marL="0" indent="0">
              <a:buNone/>
            </a:pPr>
            <a:r>
              <a:rPr lang="en-US" sz="2200" dirty="0">
                <a:solidFill>
                  <a:srgbClr val="000000"/>
                </a:solidFill>
                <a:cs typeface="Arial" charset="0"/>
              </a:rPr>
              <a:t>The national rates of increase of three </a:t>
            </a:r>
            <a:r>
              <a:rPr lang="en-US" sz="2200" dirty="0" smtClean="0">
                <a:solidFill>
                  <a:srgbClr val="000000"/>
                </a:solidFill>
                <a:cs typeface="Arial" charset="0"/>
              </a:rPr>
              <a:t>indicators – divorce</a:t>
            </a:r>
            <a:r>
              <a:rPr lang="en-US" sz="2200" dirty="0">
                <a:solidFill>
                  <a:srgbClr val="000000"/>
                </a:solidFill>
                <a:cs typeface="Arial" charset="0"/>
              </a:rPr>
              <a:t>, sexual activity and drug </a:t>
            </a:r>
            <a:r>
              <a:rPr lang="en-US" sz="2200" dirty="0" smtClean="0">
                <a:solidFill>
                  <a:srgbClr val="000000"/>
                </a:solidFill>
                <a:cs typeface="Arial" charset="0"/>
              </a:rPr>
              <a:t>use – correspond </a:t>
            </a:r>
            <a:r>
              <a:rPr lang="en-US" sz="2200" dirty="0">
                <a:solidFill>
                  <a:srgbClr val="000000"/>
                </a:solidFill>
                <a:cs typeface="Arial" charset="0"/>
              </a:rPr>
              <a:t>to the rates of increase in incidence of sexual abuse by priests between 1960 and 1980, and then subsequent decline between 1980 and 1990</a:t>
            </a:r>
            <a:r>
              <a:rPr lang="en-US" sz="2200" dirty="0" smtClean="0">
                <a:solidFill>
                  <a:srgbClr val="000000"/>
                </a:solidFill>
                <a:cs typeface="Arial" charset="0"/>
              </a:rPr>
              <a:t>.</a:t>
            </a:r>
            <a:endParaRPr lang="en-US" sz="2200" dirty="0">
              <a:solidFill>
                <a:srgbClr val="000000"/>
              </a:solidFill>
              <a:cs typeface="Arial" charset="0"/>
            </a:endParaRPr>
          </a:p>
        </p:txBody>
      </p:sp>
      <p:sp>
        <p:nvSpPr>
          <p:cNvPr id="5" name="Slide Number Placeholder 4"/>
          <p:cNvSpPr>
            <a:spLocks noGrp="1"/>
          </p:cNvSpPr>
          <p:nvPr>
            <p:ph type="sldNum" sz="quarter" idx="12"/>
          </p:nvPr>
        </p:nvSpPr>
        <p:spPr>
          <a:xfrm>
            <a:off x="6629400" y="6446837"/>
            <a:ext cx="2133600" cy="365125"/>
          </a:xfrm>
        </p:spPr>
        <p:txBody>
          <a:bodyPr/>
          <a:lstStyle/>
          <a:p>
            <a:r>
              <a:rPr lang="en-US" sz="1600" b="1" dirty="0" smtClean="0"/>
              <a:t>C-31</a:t>
            </a:r>
            <a:endParaRPr lang="en-US" sz="1600" b="1" dirty="0"/>
          </a:p>
        </p:txBody>
      </p:sp>
      <p:graphicFrame>
        <p:nvGraphicFramePr>
          <p:cNvPr id="6" name="Table 5"/>
          <p:cNvGraphicFramePr>
            <a:graphicFrameLocks noGrp="1"/>
          </p:cNvGraphicFramePr>
          <p:nvPr>
            <p:extLst>
              <p:ext uri="{D42A27DB-BD31-4B8C-83A1-F6EECF244321}">
                <p14:modId xmlns:p14="http://schemas.microsoft.com/office/powerpoint/2010/main" val="3379133568"/>
              </p:ext>
            </p:extLst>
          </p:nvPr>
        </p:nvGraphicFramePr>
        <p:xfrm>
          <a:off x="685800" y="2971800"/>
          <a:ext cx="7848600" cy="3398520"/>
        </p:xfrm>
        <a:graphic>
          <a:graphicData uri="http://schemas.openxmlformats.org/drawingml/2006/table">
            <a:tbl>
              <a:tblPr firstRow="1" firstCol="1" bandRow="1">
                <a:tableStyleId>{5940675A-B579-460E-94D1-54222C63F5DA}</a:tableStyleId>
              </a:tblPr>
              <a:tblGrid>
                <a:gridCol w="2514600"/>
                <a:gridCol w="1828800"/>
                <a:gridCol w="1828800"/>
                <a:gridCol w="1676400"/>
              </a:tblGrid>
              <a:tr h="609600">
                <a:tc>
                  <a:txBody>
                    <a:bodyPr/>
                    <a:lstStyle/>
                    <a:p>
                      <a:pPr marL="0" marR="0">
                        <a:spcBef>
                          <a:spcPts val="0"/>
                        </a:spcBef>
                        <a:spcAft>
                          <a:spcPts val="0"/>
                        </a:spcAft>
                      </a:pPr>
                      <a:r>
                        <a:rPr lang="en-US" sz="1800" b="1" dirty="0">
                          <a:effectLst/>
                        </a:rPr>
                        <a:t> </a:t>
                      </a:r>
                      <a:endParaRPr lang="en-US" sz="1800" b="1" dirty="0">
                        <a:effectLst/>
                        <a:latin typeface="Times New Roman"/>
                        <a:ea typeface="Calibri"/>
                        <a:cs typeface="Times New Roman"/>
                      </a:endParaRPr>
                    </a:p>
                  </a:txBody>
                  <a:tcPr marL="68580" marR="68580" marT="0" marB="0">
                    <a:solidFill>
                      <a:schemeClr val="accent1">
                        <a:lumMod val="75000"/>
                      </a:schemeClr>
                    </a:solidFill>
                  </a:tcPr>
                </a:tc>
                <a:tc>
                  <a:txBody>
                    <a:bodyPr/>
                    <a:lstStyle/>
                    <a:p>
                      <a:pPr marL="0" marR="0" algn="ctr">
                        <a:spcBef>
                          <a:spcPts val="0"/>
                        </a:spcBef>
                        <a:spcAft>
                          <a:spcPts val="0"/>
                        </a:spcAft>
                      </a:pPr>
                      <a:r>
                        <a:rPr lang="en-US" sz="1800" b="1" dirty="0">
                          <a:solidFill>
                            <a:schemeClr val="bg1"/>
                          </a:solidFill>
                          <a:effectLst/>
                        </a:rPr>
                        <a:t>Rate of change</a:t>
                      </a:r>
                    </a:p>
                    <a:p>
                      <a:pPr marL="0" marR="0" algn="ctr">
                        <a:spcBef>
                          <a:spcPts val="0"/>
                        </a:spcBef>
                        <a:spcAft>
                          <a:spcPts val="0"/>
                        </a:spcAft>
                      </a:pPr>
                      <a:r>
                        <a:rPr lang="en-US" sz="1800" b="1" dirty="0">
                          <a:solidFill>
                            <a:schemeClr val="bg1"/>
                          </a:solidFill>
                          <a:effectLst/>
                        </a:rPr>
                        <a:t>1960 – 1970</a:t>
                      </a:r>
                      <a:endParaRPr lang="en-US" sz="1800" b="1" dirty="0">
                        <a:solidFill>
                          <a:schemeClr val="bg1"/>
                        </a:solidFill>
                        <a:effectLst/>
                        <a:latin typeface="Times New Roman"/>
                        <a:ea typeface="Calibri"/>
                        <a:cs typeface="Times New Roman"/>
                      </a:endParaRPr>
                    </a:p>
                  </a:txBody>
                  <a:tcPr marL="68580" marR="68580" marT="0" marB="0">
                    <a:solidFill>
                      <a:schemeClr val="accent1">
                        <a:lumMod val="75000"/>
                      </a:schemeClr>
                    </a:solidFill>
                  </a:tcPr>
                </a:tc>
                <a:tc>
                  <a:txBody>
                    <a:bodyPr/>
                    <a:lstStyle/>
                    <a:p>
                      <a:pPr marL="0" marR="0" algn="ctr">
                        <a:spcBef>
                          <a:spcPts val="0"/>
                        </a:spcBef>
                        <a:spcAft>
                          <a:spcPts val="0"/>
                        </a:spcAft>
                      </a:pPr>
                      <a:r>
                        <a:rPr lang="en-US" sz="1800" b="1" dirty="0">
                          <a:solidFill>
                            <a:schemeClr val="bg1"/>
                          </a:solidFill>
                          <a:effectLst/>
                        </a:rPr>
                        <a:t>Rate of change</a:t>
                      </a:r>
                    </a:p>
                    <a:p>
                      <a:pPr marL="0" marR="0" algn="ctr">
                        <a:spcBef>
                          <a:spcPts val="0"/>
                        </a:spcBef>
                        <a:spcAft>
                          <a:spcPts val="0"/>
                        </a:spcAft>
                      </a:pPr>
                      <a:r>
                        <a:rPr lang="en-US" sz="1800" b="1" dirty="0">
                          <a:solidFill>
                            <a:schemeClr val="bg1"/>
                          </a:solidFill>
                          <a:effectLst/>
                        </a:rPr>
                        <a:t>1970 – 1980</a:t>
                      </a:r>
                      <a:endParaRPr lang="en-US" sz="1800" b="1" dirty="0">
                        <a:solidFill>
                          <a:schemeClr val="bg1"/>
                        </a:solidFill>
                        <a:effectLst/>
                        <a:latin typeface="Times New Roman"/>
                        <a:ea typeface="Calibri"/>
                        <a:cs typeface="Times New Roman"/>
                      </a:endParaRPr>
                    </a:p>
                  </a:txBody>
                  <a:tcPr marL="68580" marR="68580" marT="0" marB="0">
                    <a:solidFill>
                      <a:schemeClr val="accent1">
                        <a:lumMod val="75000"/>
                      </a:schemeClr>
                    </a:solidFill>
                  </a:tcPr>
                </a:tc>
                <a:tc>
                  <a:txBody>
                    <a:bodyPr/>
                    <a:lstStyle/>
                    <a:p>
                      <a:pPr marL="0" marR="0" algn="ctr">
                        <a:spcBef>
                          <a:spcPts val="0"/>
                        </a:spcBef>
                        <a:spcAft>
                          <a:spcPts val="0"/>
                        </a:spcAft>
                      </a:pPr>
                      <a:r>
                        <a:rPr lang="en-US" sz="1800" b="1" dirty="0">
                          <a:solidFill>
                            <a:schemeClr val="bg1"/>
                          </a:solidFill>
                          <a:effectLst/>
                        </a:rPr>
                        <a:t>Rate of change</a:t>
                      </a:r>
                    </a:p>
                    <a:p>
                      <a:pPr marL="0" marR="0" algn="ctr">
                        <a:spcBef>
                          <a:spcPts val="0"/>
                        </a:spcBef>
                        <a:spcAft>
                          <a:spcPts val="0"/>
                        </a:spcAft>
                      </a:pPr>
                      <a:r>
                        <a:rPr lang="en-US" sz="1800" b="1" dirty="0">
                          <a:solidFill>
                            <a:schemeClr val="bg1"/>
                          </a:solidFill>
                          <a:effectLst/>
                        </a:rPr>
                        <a:t>1980 – 1990</a:t>
                      </a:r>
                      <a:endParaRPr lang="en-US" sz="1800" b="1" dirty="0">
                        <a:solidFill>
                          <a:schemeClr val="bg1"/>
                        </a:solidFill>
                        <a:effectLst/>
                        <a:latin typeface="Times New Roman"/>
                        <a:ea typeface="Calibri"/>
                        <a:cs typeface="Times New Roman"/>
                      </a:endParaRPr>
                    </a:p>
                  </a:txBody>
                  <a:tcPr marL="68580" marR="68580" marT="0" marB="0">
                    <a:solidFill>
                      <a:schemeClr val="accent1">
                        <a:lumMod val="75000"/>
                      </a:schemeClr>
                    </a:solidFill>
                  </a:tcPr>
                </a:tc>
              </a:tr>
              <a:tr h="655320">
                <a:tc>
                  <a:txBody>
                    <a:bodyPr/>
                    <a:lstStyle/>
                    <a:p>
                      <a:pPr marL="0" marR="0">
                        <a:spcBef>
                          <a:spcPts val="0"/>
                        </a:spcBef>
                        <a:spcAft>
                          <a:spcPts val="0"/>
                        </a:spcAft>
                      </a:pPr>
                      <a:r>
                        <a:rPr lang="en-US" sz="1800" b="1" dirty="0">
                          <a:solidFill>
                            <a:schemeClr val="bg1"/>
                          </a:solidFill>
                          <a:effectLst/>
                        </a:rPr>
                        <a:t>Incidents of abuse by priests</a:t>
                      </a:r>
                      <a:endParaRPr lang="en-US" sz="1800" b="1" dirty="0">
                        <a:solidFill>
                          <a:schemeClr val="bg1"/>
                        </a:solidFill>
                        <a:effectLst/>
                        <a:latin typeface="Times New Roman"/>
                        <a:ea typeface="Calibri"/>
                        <a:cs typeface="Times New Roman"/>
                      </a:endParaRPr>
                    </a:p>
                  </a:txBody>
                  <a:tcPr marL="68580" marR="68580" marT="0" marB="0">
                    <a:solidFill>
                      <a:schemeClr val="accent1">
                        <a:lumMod val="75000"/>
                      </a:schemeClr>
                    </a:solidFill>
                  </a:tcPr>
                </a:tc>
                <a:tc>
                  <a:txBody>
                    <a:bodyPr/>
                    <a:lstStyle/>
                    <a:p>
                      <a:pPr marL="0" marR="0" algn="ctr">
                        <a:spcBef>
                          <a:spcPts val="0"/>
                        </a:spcBef>
                        <a:spcAft>
                          <a:spcPts val="0"/>
                        </a:spcAft>
                      </a:pPr>
                      <a:endParaRPr lang="en-US" sz="800" dirty="0" smtClean="0">
                        <a:effectLst/>
                      </a:endParaRPr>
                    </a:p>
                    <a:p>
                      <a:pPr marL="0" marR="0" algn="ctr">
                        <a:spcBef>
                          <a:spcPts val="0"/>
                        </a:spcBef>
                        <a:spcAft>
                          <a:spcPts val="0"/>
                        </a:spcAft>
                      </a:pPr>
                      <a:r>
                        <a:rPr lang="en-US" sz="1800" dirty="0" smtClean="0">
                          <a:effectLst/>
                        </a:rPr>
                        <a:t>200</a:t>
                      </a:r>
                      <a:r>
                        <a:rPr lang="en-US" sz="1800" dirty="0">
                          <a:effectLst/>
                        </a:rPr>
                        <a:t>% increase</a:t>
                      </a:r>
                      <a:endParaRPr lang="en-US" sz="1800" dirty="0">
                        <a:effectLst/>
                        <a:latin typeface="Times New Roman"/>
                        <a:ea typeface="Calibri"/>
                        <a:cs typeface="Times New Roman"/>
                      </a:endParaRPr>
                    </a:p>
                  </a:txBody>
                  <a:tcPr marL="68580" marR="68580" marT="0" marB="0">
                    <a:solidFill>
                      <a:schemeClr val="accent1">
                        <a:lumMod val="20000"/>
                        <a:lumOff val="80000"/>
                      </a:schemeClr>
                    </a:solidFill>
                  </a:tcPr>
                </a:tc>
                <a:tc>
                  <a:txBody>
                    <a:bodyPr/>
                    <a:lstStyle/>
                    <a:p>
                      <a:pPr marL="0" marR="0" algn="ctr">
                        <a:spcBef>
                          <a:spcPts val="0"/>
                        </a:spcBef>
                        <a:spcAft>
                          <a:spcPts val="0"/>
                        </a:spcAft>
                      </a:pPr>
                      <a:endParaRPr lang="en-US" sz="800" dirty="0" smtClean="0">
                        <a:effectLst/>
                      </a:endParaRPr>
                    </a:p>
                    <a:p>
                      <a:pPr marL="0" marR="0" algn="ctr">
                        <a:spcBef>
                          <a:spcPts val="0"/>
                        </a:spcBef>
                        <a:spcAft>
                          <a:spcPts val="0"/>
                        </a:spcAft>
                      </a:pPr>
                      <a:r>
                        <a:rPr lang="en-US" sz="1800" dirty="0" smtClean="0">
                          <a:effectLst/>
                        </a:rPr>
                        <a:t>variable</a:t>
                      </a:r>
                      <a:endParaRPr lang="en-US" sz="1800" dirty="0">
                        <a:effectLst/>
                        <a:latin typeface="Times New Roman"/>
                        <a:ea typeface="Calibri"/>
                        <a:cs typeface="Times New Roman"/>
                      </a:endParaRPr>
                    </a:p>
                  </a:txBody>
                  <a:tcPr marL="68580" marR="68580" marT="0" marB="0">
                    <a:solidFill>
                      <a:schemeClr val="accent1">
                        <a:lumMod val="40000"/>
                        <a:lumOff val="60000"/>
                      </a:schemeClr>
                    </a:solidFill>
                  </a:tcPr>
                </a:tc>
                <a:tc>
                  <a:txBody>
                    <a:bodyPr/>
                    <a:lstStyle/>
                    <a:p>
                      <a:pPr marL="0" marR="0" algn="ctr">
                        <a:spcBef>
                          <a:spcPts val="0"/>
                        </a:spcBef>
                        <a:spcAft>
                          <a:spcPts val="0"/>
                        </a:spcAft>
                      </a:pPr>
                      <a:endParaRPr lang="en-US" sz="800" dirty="0" smtClean="0">
                        <a:effectLst/>
                      </a:endParaRPr>
                    </a:p>
                    <a:p>
                      <a:pPr marL="0" marR="0" algn="ctr">
                        <a:spcBef>
                          <a:spcPts val="0"/>
                        </a:spcBef>
                        <a:spcAft>
                          <a:spcPts val="0"/>
                        </a:spcAft>
                      </a:pPr>
                      <a:r>
                        <a:rPr lang="en-US" sz="1800" dirty="0" smtClean="0">
                          <a:effectLst/>
                        </a:rPr>
                        <a:t>72</a:t>
                      </a:r>
                      <a:r>
                        <a:rPr lang="en-US" sz="1800" dirty="0">
                          <a:effectLst/>
                        </a:rPr>
                        <a:t>% decrease</a:t>
                      </a:r>
                      <a:endParaRPr lang="en-US" sz="1800" dirty="0">
                        <a:effectLst/>
                        <a:latin typeface="Times New Roman"/>
                        <a:ea typeface="Calibri"/>
                        <a:cs typeface="Times New Roman"/>
                      </a:endParaRPr>
                    </a:p>
                  </a:txBody>
                  <a:tcPr marL="68580" marR="68580" marT="0" marB="0">
                    <a:solidFill>
                      <a:schemeClr val="accent1">
                        <a:lumMod val="20000"/>
                        <a:lumOff val="80000"/>
                      </a:schemeClr>
                    </a:solidFill>
                  </a:tcPr>
                </a:tc>
              </a:tr>
              <a:tr h="655320">
                <a:tc>
                  <a:txBody>
                    <a:bodyPr/>
                    <a:lstStyle/>
                    <a:p>
                      <a:pPr marL="0" marR="0">
                        <a:spcBef>
                          <a:spcPts val="0"/>
                        </a:spcBef>
                        <a:spcAft>
                          <a:spcPts val="0"/>
                        </a:spcAft>
                      </a:pPr>
                      <a:r>
                        <a:rPr lang="en-US" sz="1800" b="1" dirty="0">
                          <a:solidFill>
                            <a:schemeClr val="bg1"/>
                          </a:solidFill>
                          <a:effectLst/>
                        </a:rPr>
                        <a:t>Divorce rate per 1,000 persons</a:t>
                      </a:r>
                      <a:endParaRPr lang="en-US" sz="1800" b="1" dirty="0">
                        <a:solidFill>
                          <a:schemeClr val="bg1"/>
                        </a:solidFill>
                        <a:effectLst/>
                        <a:latin typeface="Times New Roman"/>
                        <a:ea typeface="Calibri"/>
                        <a:cs typeface="Times New Roman"/>
                      </a:endParaRPr>
                    </a:p>
                  </a:txBody>
                  <a:tcPr marL="68580" marR="68580" marT="0" marB="0">
                    <a:solidFill>
                      <a:schemeClr val="accent1">
                        <a:lumMod val="75000"/>
                      </a:schemeClr>
                    </a:solidFill>
                  </a:tcPr>
                </a:tc>
                <a:tc>
                  <a:txBody>
                    <a:bodyPr/>
                    <a:lstStyle/>
                    <a:p>
                      <a:pPr marL="0" marR="0" algn="ctr">
                        <a:spcBef>
                          <a:spcPts val="0"/>
                        </a:spcBef>
                        <a:spcAft>
                          <a:spcPts val="0"/>
                        </a:spcAft>
                      </a:pPr>
                      <a:endParaRPr lang="en-US" sz="800" dirty="0" smtClean="0">
                        <a:effectLst/>
                      </a:endParaRPr>
                    </a:p>
                    <a:p>
                      <a:pPr marL="0" marR="0" algn="ctr">
                        <a:spcBef>
                          <a:spcPts val="0"/>
                        </a:spcBef>
                        <a:spcAft>
                          <a:spcPts val="0"/>
                        </a:spcAft>
                      </a:pPr>
                      <a:r>
                        <a:rPr lang="en-US" sz="1800" dirty="0" smtClean="0">
                          <a:effectLst/>
                        </a:rPr>
                        <a:t>200</a:t>
                      </a:r>
                      <a:r>
                        <a:rPr lang="en-US" sz="1800" dirty="0">
                          <a:effectLst/>
                        </a:rPr>
                        <a:t>% increase</a:t>
                      </a:r>
                      <a:endParaRPr lang="en-US" sz="1800" dirty="0">
                        <a:effectLst/>
                        <a:latin typeface="Times New Roman"/>
                        <a:ea typeface="Calibri"/>
                        <a:cs typeface="Times New Roman"/>
                      </a:endParaRPr>
                    </a:p>
                  </a:txBody>
                  <a:tcPr marL="68580" marR="68580" marT="0" marB="0">
                    <a:solidFill>
                      <a:schemeClr val="accent1">
                        <a:lumMod val="20000"/>
                        <a:lumOff val="80000"/>
                      </a:schemeClr>
                    </a:solidFill>
                  </a:tcPr>
                </a:tc>
                <a:tc>
                  <a:txBody>
                    <a:bodyPr/>
                    <a:lstStyle/>
                    <a:p>
                      <a:pPr marL="0" marR="0" algn="ctr">
                        <a:spcBef>
                          <a:spcPts val="0"/>
                        </a:spcBef>
                        <a:spcAft>
                          <a:spcPts val="0"/>
                        </a:spcAft>
                      </a:pPr>
                      <a:endParaRPr lang="en-US" sz="800" dirty="0" smtClean="0">
                        <a:effectLst/>
                      </a:endParaRPr>
                    </a:p>
                    <a:p>
                      <a:pPr marL="0" marR="0" algn="ctr">
                        <a:spcBef>
                          <a:spcPts val="0"/>
                        </a:spcBef>
                        <a:spcAft>
                          <a:spcPts val="0"/>
                        </a:spcAft>
                      </a:pPr>
                      <a:r>
                        <a:rPr lang="en-US" sz="1800" dirty="0" smtClean="0">
                          <a:effectLst/>
                        </a:rPr>
                        <a:t>110</a:t>
                      </a:r>
                      <a:r>
                        <a:rPr lang="en-US" sz="1800" dirty="0">
                          <a:effectLst/>
                        </a:rPr>
                        <a:t>% increase</a:t>
                      </a:r>
                      <a:endParaRPr lang="en-US" sz="1800" dirty="0">
                        <a:effectLst/>
                        <a:latin typeface="Times New Roman"/>
                        <a:ea typeface="Calibri"/>
                        <a:cs typeface="Times New Roman"/>
                      </a:endParaRPr>
                    </a:p>
                  </a:txBody>
                  <a:tcPr marL="68580" marR="68580" marT="0" marB="0">
                    <a:solidFill>
                      <a:schemeClr val="accent1">
                        <a:lumMod val="40000"/>
                        <a:lumOff val="60000"/>
                      </a:schemeClr>
                    </a:solidFill>
                  </a:tcPr>
                </a:tc>
                <a:tc>
                  <a:txBody>
                    <a:bodyPr/>
                    <a:lstStyle/>
                    <a:p>
                      <a:pPr marL="0" marR="0" algn="ctr">
                        <a:spcBef>
                          <a:spcPts val="0"/>
                        </a:spcBef>
                        <a:spcAft>
                          <a:spcPts val="0"/>
                        </a:spcAft>
                      </a:pPr>
                      <a:endParaRPr lang="en-US" sz="800" dirty="0" smtClean="0">
                        <a:effectLst/>
                      </a:endParaRPr>
                    </a:p>
                    <a:p>
                      <a:pPr marL="0" marR="0" algn="ctr">
                        <a:spcBef>
                          <a:spcPts val="0"/>
                        </a:spcBef>
                        <a:spcAft>
                          <a:spcPts val="0"/>
                        </a:spcAft>
                      </a:pPr>
                      <a:r>
                        <a:rPr lang="en-US" sz="1800" dirty="0" smtClean="0">
                          <a:effectLst/>
                        </a:rPr>
                        <a:t>40</a:t>
                      </a:r>
                      <a:r>
                        <a:rPr lang="en-US" sz="1800" dirty="0">
                          <a:effectLst/>
                        </a:rPr>
                        <a:t>% decrease</a:t>
                      </a:r>
                      <a:endParaRPr lang="en-US" sz="1800" dirty="0">
                        <a:effectLst/>
                        <a:latin typeface="Times New Roman"/>
                        <a:ea typeface="Calibri"/>
                        <a:cs typeface="Times New Roman"/>
                      </a:endParaRPr>
                    </a:p>
                  </a:txBody>
                  <a:tcPr marL="68580" marR="68580" marT="0" marB="0">
                    <a:solidFill>
                      <a:schemeClr val="accent1">
                        <a:lumMod val="20000"/>
                        <a:lumOff val="80000"/>
                      </a:schemeClr>
                    </a:solidFill>
                  </a:tcPr>
                </a:tc>
              </a:tr>
              <a:tr h="655320">
                <a:tc>
                  <a:txBody>
                    <a:bodyPr/>
                    <a:lstStyle/>
                    <a:p>
                      <a:pPr marL="0" marR="0">
                        <a:spcBef>
                          <a:spcPts val="0"/>
                        </a:spcBef>
                        <a:spcAft>
                          <a:spcPts val="0"/>
                        </a:spcAft>
                      </a:pPr>
                      <a:r>
                        <a:rPr lang="en-US" sz="1800" b="1" dirty="0">
                          <a:solidFill>
                            <a:schemeClr val="bg1"/>
                          </a:solidFill>
                          <a:effectLst/>
                        </a:rPr>
                        <a:t>Pre-marital sexual activity / 20 year old women</a:t>
                      </a:r>
                      <a:endParaRPr lang="en-US" sz="1800" b="1" dirty="0">
                        <a:solidFill>
                          <a:schemeClr val="bg1"/>
                        </a:solidFill>
                        <a:effectLst/>
                        <a:latin typeface="Times New Roman"/>
                        <a:ea typeface="Calibri"/>
                        <a:cs typeface="Times New Roman"/>
                      </a:endParaRPr>
                    </a:p>
                  </a:txBody>
                  <a:tcPr marL="68580" marR="68580" marT="0" marB="0">
                    <a:solidFill>
                      <a:schemeClr val="accent1">
                        <a:lumMod val="75000"/>
                      </a:schemeClr>
                    </a:solidFill>
                  </a:tcPr>
                </a:tc>
                <a:tc>
                  <a:txBody>
                    <a:bodyPr/>
                    <a:lstStyle/>
                    <a:p>
                      <a:pPr marL="0" marR="0" algn="ctr">
                        <a:spcBef>
                          <a:spcPts val="0"/>
                        </a:spcBef>
                        <a:spcAft>
                          <a:spcPts val="0"/>
                        </a:spcAft>
                      </a:pPr>
                      <a:endParaRPr lang="en-US" sz="800" dirty="0" smtClean="0">
                        <a:effectLst/>
                      </a:endParaRPr>
                    </a:p>
                    <a:p>
                      <a:pPr marL="0" marR="0" algn="ctr">
                        <a:spcBef>
                          <a:spcPts val="0"/>
                        </a:spcBef>
                        <a:spcAft>
                          <a:spcPts val="0"/>
                        </a:spcAft>
                      </a:pPr>
                      <a:r>
                        <a:rPr lang="en-US" sz="1800" dirty="0" smtClean="0">
                          <a:effectLst/>
                        </a:rPr>
                        <a:t>70</a:t>
                      </a:r>
                      <a:r>
                        <a:rPr lang="en-US" sz="1800" dirty="0">
                          <a:effectLst/>
                        </a:rPr>
                        <a:t>% increase</a:t>
                      </a:r>
                      <a:endParaRPr lang="en-US" sz="1800" dirty="0">
                        <a:effectLst/>
                        <a:latin typeface="Times New Roman"/>
                        <a:ea typeface="Calibri"/>
                        <a:cs typeface="Times New Roman"/>
                      </a:endParaRPr>
                    </a:p>
                  </a:txBody>
                  <a:tcPr marL="68580" marR="68580" marT="0" marB="0">
                    <a:solidFill>
                      <a:schemeClr val="accent1">
                        <a:lumMod val="20000"/>
                        <a:lumOff val="80000"/>
                      </a:schemeClr>
                    </a:solidFill>
                  </a:tcPr>
                </a:tc>
                <a:tc>
                  <a:txBody>
                    <a:bodyPr/>
                    <a:lstStyle/>
                    <a:p>
                      <a:pPr marL="0" marR="0" algn="ctr">
                        <a:spcBef>
                          <a:spcPts val="0"/>
                        </a:spcBef>
                        <a:spcAft>
                          <a:spcPts val="0"/>
                        </a:spcAft>
                      </a:pPr>
                      <a:endParaRPr lang="en-US" sz="800" dirty="0" smtClean="0">
                        <a:effectLst/>
                      </a:endParaRPr>
                    </a:p>
                    <a:p>
                      <a:pPr marL="0" marR="0" algn="ctr">
                        <a:spcBef>
                          <a:spcPts val="0"/>
                        </a:spcBef>
                        <a:spcAft>
                          <a:spcPts val="0"/>
                        </a:spcAft>
                      </a:pPr>
                      <a:r>
                        <a:rPr lang="en-US" sz="1800" dirty="0" smtClean="0">
                          <a:effectLst/>
                        </a:rPr>
                        <a:t>75</a:t>
                      </a:r>
                      <a:r>
                        <a:rPr lang="en-US" sz="1800" dirty="0">
                          <a:effectLst/>
                        </a:rPr>
                        <a:t>% increase</a:t>
                      </a:r>
                      <a:endParaRPr lang="en-US" sz="1800" dirty="0">
                        <a:effectLst/>
                        <a:latin typeface="Times New Roman"/>
                        <a:ea typeface="Calibri"/>
                        <a:cs typeface="Times New Roman"/>
                      </a:endParaRPr>
                    </a:p>
                  </a:txBody>
                  <a:tcPr marL="68580" marR="68580" marT="0" marB="0">
                    <a:solidFill>
                      <a:schemeClr val="accent1">
                        <a:lumMod val="40000"/>
                        <a:lumOff val="60000"/>
                      </a:schemeClr>
                    </a:solidFill>
                  </a:tcPr>
                </a:tc>
                <a:tc>
                  <a:txBody>
                    <a:bodyPr/>
                    <a:lstStyle/>
                    <a:p>
                      <a:pPr marL="0" marR="0" algn="ctr">
                        <a:spcBef>
                          <a:spcPts val="0"/>
                        </a:spcBef>
                        <a:spcAft>
                          <a:spcPts val="0"/>
                        </a:spcAft>
                      </a:pPr>
                      <a:endParaRPr lang="en-US" sz="800" dirty="0" smtClean="0">
                        <a:effectLst/>
                      </a:endParaRPr>
                    </a:p>
                    <a:p>
                      <a:pPr marL="0" marR="0" algn="ctr">
                        <a:spcBef>
                          <a:spcPts val="0"/>
                        </a:spcBef>
                        <a:spcAft>
                          <a:spcPts val="0"/>
                        </a:spcAft>
                      </a:pPr>
                      <a:r>
                        <a:rPr lang="en-US" sz="1800" dirty="0" smtClean="0">
                          <a:effectLst/>
                        </a:rPr>
                        <a:t>not </a:t>
                      </a:r>
                      <a:r>
                        <a:rPr lang="en-US" sz="1800" dirty="0">
                          <a:effectLst/>
                        </a:rPr>
                        <a:t>available</a:t>
                      </a:r>
                      <a:endParaRPr lang="en-US" sz="1800" dirty="0">
                        <a:effectLst/>
                        <a:latin typeface="Times New Roman"/>
                        <a:ea typeface="Calibri"/>
                        <a:cs typeface="Times New Roman"/>
                      </a:endParaRPr>
                    </a:p>
                  </a:txBody>
                  <a:tcPr marL="68580" marR="68580" marT="0" marB="0">
                    <a:solidFill>
                      <a:schemeClr val="accent1">
                        <a:lumMod val="20000"/>
                        <a:lumOff val="80000"/>
                      </a:schemeClr>
                    </a:solidFill>
                  </a:tcPr>
                </a:tc>
              </a:tr>
              <a:tr h="655320">
                <a:tc>
                  <a:txBody>
                    <a:bodyPr/>
                    <a:lstStyle/>
                    <a:p>
                      <a:pPr marL="0" marR="0">
                        <a:spcBef>
                          <a:spcPts val="0"/>
                        </a:spcBef>
                        <a:spcAft>
                          <a:spcPts val="0"/>
                        </a:spcAft>
                      </a:pPr>
                      <a:r>
                        <a:rPr lang="en-US" sz="1800" b="1" dirty="0">
                          <a:solidFill>
                            <a:schemeClr val="bg1"/>
                          </a:solidFill>
                          <a:effectLst/>
                        </a:rPr>
                        <a:t>Illegal drug use / adults</a:t>
                      </a:r>
                    </a:p>
                    <a:p>
                      <a:pPr marL="0" marR="0">
                        <a:spcBef>
                          <a:spcPts val="0"/>
                        </a:spcBef>
                        <a:spcAft>
                          <a:spcPts val="0"/>
                        </a:spcAft>
                      </a:pPr>
                      <a:r>
                        <a:rPr lang="en-US" sz="1800" b="1" dirty="0">
                          <a:solidFill>
                            <a:schemeClr val="bg1"/>
                          </a:solidFill>
                          <a:effectLst/>
                        </a:rPr>
                        <a:t>New marijuana users</a:t>
                      </a:r>
                      <a:endParaRPr lang="en-US" sz="1800" b="1" dirty="0">
                        <a:solidFill>
                          <a:schemeClr val="bg1"/>
                        </a:solidFill>
                        <a:effectLst/>
                        <a:latin typeface="Times New Roman"/>
                        <a:ea typeface="Calibri"/>
                        <a:cs typeface="Times New Roman"/>
                      </a:endParaRPr>
                    </a:p>
                  </a:txBody>
                  <a:tcPr marL="68580" marR="68580" marT="0" marB="0">
                    <a:solidFill>
                      <a:schemeClr val="accent1">
                        <a:lumMod val="75000"/>
                      </a:schemeClr>
                    </a:solidFill>
                  </a:tcPr>
                </a:tc>
                <a:tc>
                  <a:txBody>
                    <a:bodyPr/>
                    <a:lstStyle/>
                    <a:p>
                      <a:pPr marL="0" marR="0" algn="ctr">
                        <a:spcBef>
                          <a:spcPts val="0"/>
                        </a:spcBef>
                        <a:spcAft>
                          <a:spcPts val="0"/>
                        </a:spcAft>
                      </a:pPr>
                      <a:endParaRPr lang="en-US" sz="800" dirty="0" smtClean="0">
                        <a:effectLst/>
                      </a:endParaRPr>
                    </a:p>
                    <a:p>
                      <a:pPr marL="0" marR="0" algn="ctr">
                        <a:spcBef>
                          <a:spcPts val="0"/>
                        </a:spcBef>
                        <a:spcAft>
                          <a:spcPts val="0"/>
                        </a:spcAft>
                      </a:pPr>
                      <a:r>
                        <a:rPr lang="en-US" sz="1800" dirty="0" smtClean="0">
                          <a:effectLst/>
                        </a:rPr>
                        <a:t>200</a:t>
                      </a:r>
                      <a:r>
                        <a:rPr lang="en-US" sz="1800" dirty="0">
                          <a:effectLst/>
                        </a:rPr>
                        <a:t>% increase</a:t>
                      </a:r>
                      <a:endParaRPr lang="en-US" sz="1800" dirty="0">
                        <a:effectLst/>
                        <a:latin typeface="Times New Roman"/>
                        <a:ea typeface="Calibri"/>
                        <a:cs typeface="Times New Roman"/>
                      </a:endParaRPr>
                    </a:p>
                  </a:txBody>
                  <a:tcPr marL="68580" marR="68580" marT="0" marB="0">
                    <a:solidFill>
                      <a:schemeClr val="accent1">
                        <a:lumMod val="20000"/>
                        <a:lumOff val="80000"/>
                      </a:schemeClr>
                    </a:solidFill>
                  </a:tcPr>
                </a:tc>
                <a:tc>
                  <a:txBody>
                    <a:bodyPr/>
                    <a:lstStyle/>
                    <a:p>
                      <a:pPr marL="0" marR="0" algn="ctr">
                        <a:spcBef>
                          <a:spcPts val="0"/>
                        </a:spcBef>
                        <a:spcAft>
                          <a:spcPts val="0"/>
                        </a:spcAft>
                      </a:pPr>
                      <a:endParaRPr lang="en-US" sz="800" dirty="0" smtClean="0">
                        <a:effectLst/>
                      </a:endParaRPr>
                    </a:p>
                    <a:p>
                      <a:pPr marL="0" marR="0" algn="ctr">
                        <a:spcBef>
                          <a:spcPts val="0"/>
                        </a:spcBef>
                        <a:spcAft>
                          <a:spcPts val="0"/>
                        </a:spcAft>
                      </a:pPr>
                      <a:r>
                        <a:rPr lang="en-US" sz="1800" dirty="0" smtClean="0">
                          <a:effectLst/>
                        </a:rPr>
                        <a:t>100</a:t>
                      </a:r>
                      <a:r>
                        <a:rPr lang="en-US" sz="1800" dirty="0">
                          <a:effectLst/>
                        </a:rPr>
                        <a:t>% increase</a:t>
                      </a:r>
                      <a:endParaRPr lang="en-US" sz="1800" dirty="0">
                        <a:effectLst/>
                        <a:latin typeface="Times New Roman"/>
                        <a:ea typeface="Calibri"/>
                        <a:cs typeface="Times New Roman"/>
                      </a:endParaRPr>
                    </a:p>
                  </a:txBody>
                  <a:tcPr marL="68580" marR="68580" marT="0" marB="0">
                    <a:solidFill>
                      <a:schemeClr val="accent1">
                        <a:lumMod val="40000"/>
                        <a:lumOff val="60000"/>
                      </a:schemeClr>
                    </a:solidFill>
                  </a:tcPr>
                </a:tc>
                <a:tc>
                  <a:txBody>
                    <a:bodyPr/>
                    <a:lstStyle/>
                    <a:p>
                      <a:pPr marL="0" marR="0" algn="ctr">
                        <a:spcBef>
                          <a:spcPts val="0"/>
                        </a:spcBef>
                        <a:spcAft>
                          <a:spcPts val="0"/>
                        </a:spcAft>
                      </a:pPr>
                      <a:endParaRPr lang="en-US" sz="800" dirty="0" smtClean="0">
                        <a:effectLst/>
                      </a:endParaRPr>
                    </a:p>
                    <a:p>
                      <a:pPr marL="0" marR="0" algn="ctr">
                        <a:spcBef>
                          <a:spcPts val="0"/>
                        </a:spcBef>
                        <a:spcAft>
                          <a:spcPts val="0"/>
                        </a:spcAft>
                      </a:pPr>
                      <a:r>
                        <a:rPr lang="en-US" sz="1800" dirty="0" smtClean="0">
                          <a:effectLst/>
                        </a:rPr>
                        <a:t>60</a:t>
                      </a:r>
                      <a:r>
                        <a:rPr lang="en-US" sz="1800" dirty="0">
                          <a:effectLst/>
                        </a:rPr>
                        <a:t>% decrease</a:t>
                      </a:r>
                      <a:endParaRPr lang="en-US" sz="1800" dirty="0">
                        <a:effectLst/>
                        <a:latin typeface="Times New Roman"/>
                        <a:ea typeface="Calibri"/>
                        <a:cs typeface="Times New Roman"/>
                      </a:endParaRPr>
                    </a:p>
                  </a:txBody>
                  <a:tcPr marL="68580" marR="68580" marT="0" marB="0">
                    <a:solidFill>
                      <a:schemeClr val="accent1">
                        <a:lumMod val="20000"/>
                        <a:lumOff val="80000"/>
                      </a:schemeClr>
                    </a:solidFill>
                  </a:tcPr>
                </a:tc>
              </a:tr>
            </a:tbl>
          </a:graphicData>
        </a:graphic>
      </p:graphicFrame>
    </p:spTree>
    <p:extLst>
      <p:ext uri="{BB962C8B-B14F-4D97-AF65-F5344CB8AC3E}">
        <p14:creationId xmlns:p14="http://schemas.microsoft.com/office/powerpoint/2010/main" val="181138642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a:solidFill>
            <a:schemeClr val="accent1">
              <a:lumMod val="40000"/>
              <a:lumOff val="60000"/>
            </a:schemeClr>
          </a:solidFill>
          <a:ln w="19050">
            <a:solidFill>
              <a:schemeClr val="tx1"/>
            </a:solidFill>
          </a:ln>
        </p:spPr>
        <p:txBody>
          <a:bodyPr>
            <a:noAutofit/>
          </a:bodyPr>
          <a:lstStyle/>
          <a:p>
            <a:r>
              <a:rPr lang="en-US" sz="3600" dirty="0" smtClean="0">
                <a:effectLst>
                  <a:outerShdw blurRad="50800" dist="38100" algn="l" rotWithShape="0">
                    <a:prstClr val="black">
                      <a:alpha val="40000"/>
                    </a:prstClr>
                  </a:outerShdw>
                </a:effectLst>
              </a:rPr>
              <a:t>Conclusion to be Drawn</a:t>
            </a:r>
            <a:endParaRPr lang="en-US" sz="3600" dirty="0">
              <a:effectLst>
                <a:outerShdw blurRad="50800" dist="38100" algn="l" rotWithShape="0">
                  <a:prstClr val="black">
                    <a:alpha val="40000"/>
                  </a:prstClr>
                </a:outerShdw>
              </a:effectLst>
            </a:endParaRPr>
          </a:p>
        </p:txBody>
      </p:sp>
      <p:sp>
        <p:nvSpPr>
          <p:cNvPr id="3" name="Content Placeholder 2"/>
          <p:cNvSpPr>
            <a:spLocks noGrp="1"/>
          </p:cNvSpPr>
          <p:nvPr>
            <p:ph idx="1"/>
          </p:nvPr>
        </p:nvSpPr>
        <p:spPr>
          <a:xfrm>
            <a:off x="685800" y="1219200"/>
            <a:ext cx="8153400" cy="5257800"/>
          </a:xfrm>
        </p:spPr>
        <p:txBody>
          <a:bodyPr>
            <a:noAutofit/>
          </a:bodyPr>
          <a:lstStyle/>
          <a:p>
            <a:pPr marL="0" lvl="1" indent="0" defTabSz="914501" eaLnBrk="0" fontAlgn="base" hangingPunct="0">
              <a:lnSpc>
                <a:spcPct val="90000"/>
              </a:lnSpc>
              <a:spcBef>
                <a:spcPct val="10000"/>
              </a:spcBef>
              <a:spcAft>
                <a:spcPct val="0"/>
              </a:spcAft>
              <a:buClr>
                <a:srgbClr val="000000"/>
              </a:buClr>
              <a:buNone/>
            </a:pPr>
            <a:r>
              <a:rPr lang="en-US" sz="3200" kern="0" dirty="0" smtClean="0">
                <a:solidFill>
                  <a:srgbClr val="000000"/>
                </a:solidFill>
              </a:rPr>
              <a:t>These  changes in social indicators </a:t>
            </a:r>
            <a:r>
              <a:rPr lang="en-US" sz="3200" u="sng" kern="0" dirty="0" smtClean="0">
                <a:solidFill>
                  <a:srgbClr val="000000"/>
                </a:solidFill>
              </a:rPr>
              <a:t>do not mean</a:t>
            </a:r>
            <a:r>
              <a:rPr lang="en-US" sz="3200" kern="0" dirty="0" smtClean="0">
                <a:solidFill>
                  <a:srgbClr val="000000"/>
                </a:solidFill>
              </a:rPr>
              <a:t> that those patterns </a:t>
            </a:r>
            <a:r>
              <a:rPr lang="en-US" sz="3200" u="sng" kern="0" dirty="0" smtClean="0">
                <a:solidFill>
                  <a:srgbClr val="000000"/>
                </a:solidFill>
              </a:rPr>
              <a:t>caused</a:t>
            </a:r>
            <a:r>
              <a:rPr lang="en-US" sz="3200" kern="0" dirty="0" smtClean="0">
                <a:solidFill>
                  <a:srgbClr val="000000"/>
                </a:solidFill>
              </a:rPr>
              <a:t> sexual abuse of minors by clergy; however,</a:t>
            </a:r>
          </a:p>
          <a:p>
            <a:pPr marL="0" lvl="1" indent="0" defTabSz="914501" eaLnBrk="0" fontAlgn="base" hangingPunct="0">
              <a:lnSpc>
                <a:spcPct val="90000"/>
              </a:lnSpc>
              <a:spcBef>
                <a:spcPct val="10000"/>
              </a:spcBef>
              <a:spcAft>
                <a:spcPct val="0"/>
              </a:spcAft>
              <a:buClr>
                <a:srgbClr val="000000"/>
              </a:buClr>
              <a:buNone/>
            </a:pPr>
            <a:endParaRPr lang="en-US" sz="1200" kern="0" dirty="0" smtClean="0">
              <a:solidFill>
                <a:srgbClr val="000000"/>
              </a:solidFill>
            </a:endParaRPr>
          </a:p>
          <a:p>
            <a:pPr marL="457200" lvl="1" indent="-457200" defTabSz="914501" eaLnBrk="0" fontAlgn="base" hangingPunct="0">
              <a:lnSpc>
                <a:spcPct val="90000"/>
              </a:lnSpc>
              <a:spcBef>
                <a:spcPct val="10000"/>
              </a:spcBef>
              <a:spcAft>
                <a:spcPct val="0"/>
              </a:spcAft>
              <a:buClr>
                <a:srgbClr val="000000"/>
              </a:buClr>
              <a:buFont typeface="Arial" pitchFamily="34" charset="0"/>
              <a:buChar char="•"/>
            </a:pPr>
            <a:r>
              <a:rPr lang="en-US" sz="2900" kern="0" dirty="0" smtClean="0">
                <a:solidFill>
                  <a:srgbClr val="000000"/>
                </a:solidFill>
              </a:rPr>
              <a:t>The changes in the 1960s created an environment where deviance was more common</a:t>
            </a:r>
          </a:p>
          <a:p>
            <a:pPr marL="0" lvl="1" indent="0" defTabSz="914501" eaLnBrk="0" fontAlgn="base" hangingPunct="0">
              <a:lnSpc>
                <a:spcPct val="90000"/>
              </a:lnSpc>
              <a:spcBef>
                <a:spcPct val="10000"/>
              </a:spcBef>
              <a:spcAft>
                <a:spcPct val="0"/>
              </a:spcAft>
              <a:buClr>
                <a:srgbClr val="000000"/>
              </a:buClr>
              <a:buNone/>
            </a:pPr>
            <a:endParaRPr lang="en-US" sz="800" kern="0" dirty="0" smtClean="0">
              <a:solidFill>
                <a:srgbClr val="000000"/>
              </a:solidFill>
            </a:endParaRPr>
          </a:p>
          <a:p>
            <a:pPr marL="0" lvl="1" indent="0" defTabSz="914501" eaLnBrk="0" fontAlgn="base" hangingPunct="0">
              <a:lnSpc>
                <a:spcPct val="90000"/>
              </a:lnSpc>
              <a:spcBef>
                <a:spcPct val="10000"/>
              </a:spcBef>
              <a:spcAft>
                <a:spcPct val="0"/>
              </a:spcAft>
              <a:buClr>
                <a:srgbClr val="000000"/>
              </a:buClr>
              <a:buNone/>
            </a:pPr>
            <a:r>
              <a:rPr lang="en-US" sz="3200" kern="0" dirty="0" smtClean="0">
                <a:solidFill>
                  <a:srgbClr val="000000"/>
                </a:solidFill>
              </a:rPr>
              <a:t>In the mid-1980s this pattern began to change:</a:t>
            </a:r>
          </a:p>
          <a:p>
            <a:pPr marL="0" lvl="1" indent="0" defTabSz="914501" eaLnBrk="0" fontAlgn="base" hangingPunct="0">
              <a:lnSpc>
                <a:spcPct val="90000"/>
              </a:lnSpc>
              <a:spcBef>
                <a:spcPct val="10000"/>
              </a:spcBef>
              <a:spcAft>
                <a:spcPct val="0"/>
              </a:spcAft>
              <a:buClr>
                <a:srgbClr val="000000"/>
              </a:buClr>
              <a:buNone/>
            </a:pPr>
            <a:endParaRPr lang="en-US" sz="800" kern="0" dirty="0" smtClean="0">
              <a:solidFill>
                <a:srgbClr val="000000"/>
              </a:solidFill>
            </a:endParaRPr>
          </a:p>
          <a:p>
            <a:pPr marL="457200" lvl="1" indent="-457200" defTabSz="914501" eaLnBrk="0" fontAlgn="base" hangingPunct="0">
              <a:lnSpc>
                <a:spcPct val="90000"/>
              </a:lnSpc>
              <a:spcBef>
                <a:spcPct val="10000"/>
              </a:spcBef>
              <a:spcAft>
                <a:spcPct val="0"/>
              </a:spcAft>
              <a:buClr>
                <a:srgbClr val="000000"/>
              </a:buClr>
              <a:buFont typeface="Arial" pitchFamily="34" charset="0"/>
              <a:buChar char="•"/>
            </a:pPr>
            <a:r>
              <a:rPr lang="en-US" kern="0" dirty="0" smtClean="0">
                <a:solidFill>
                  <a:srgbClr val="000000"/>
                </a:solidFill>
              </a:rPr>
              <a:t>Most </a:t>
            </a:r>
            <a:r>
              <a:rPr lang="en-US" kern="0" dirty="0">
                <a:solidFill>
                  <a:srgbClr val="000000"/>
                </a:solidFill>
              </a:rPr>
              <a:t>States expanded their definitions of criminal sexual behavior</a:t>
            </a:r>
            <a:endParaRPr lang="en-US" kern="0" dirty="0" smtClean="0">
              <a:solidFill>
                <a:srgbClr val="000000"/>
              </a:solidFill>
            </a:endParaRPr>
          </a:p>
          <a:p>
            <a:pPr marL="457200" lvl="1" indent="-457200" defTabSz="914501" eaLnBrk="0" fontAlgn="base" hangingPunct="0">
              <a:lnSpc>
                <a:spcPct val="90000"/>
              </a:lnSpc>
              <a:spcBef>
                <a:spcPct val="10000"/>
              </a:spcBef>
              <a:spcAft>
                <a:spcPct val="0"/>
              </a:spcAft>
              <a:buClr>
                <a:srgbClr val="000000"/>
              </a:buClr>
              <a:buFont typeface="Arial" pitchFamily="34" charset="0"/>
              <a:buChar char="•"/>
            </a:pPr>
            <a:r>
              <a:rPr lang="en-US" kern="0" dirty="0" smtClean="0">
                <a:solidFill>
                  <a:srgbClr val="000000"/>
                </a:solidFill>
              </a:rPr>
              <a:t>By 1990 </a:t>
            </a:r>
            <a:r>
              <a:rPr lang="en-US" kern="0" dirty="0">
                <a:solidFill>
                  <a:srgbClr val="000000"/>
                </a:solidFill>
              </a:rPr>
              <a:t>almost all States had passed legislation for mandatory reporting of sexual abuse of a child</a:t>
            </a:r>
          </a:p>
          <a:p>
            <a:pPr marL="457200" lvl="1" indent="-457200" defTabSz="914501" eaLnBrk="0" fontAlgn="base" hangingPunct="0">
              <a:lnSpc>
                <a:spcPct val="90000"/>
              </a:lnSpc>
              <a:spcBef>
                <a:spcPct val="10000"/>
              </a:spcBef>
              <a:spcAft>
                <a:spcPct val="0"/>
              </a:spcAft>
              <a:buClr>
                <a:srgbClr val="000000"/>
              </a:buClr>
              <a:buFont typeface="Arial" pitchFamily="34" charset="0"/>
              <a:buChar char="•"/>
            </a:pPr>
            <a:r>
              <a:rPr lang="en-US" kern="0" dirty="0" smtClean="0">
                <a:solidFill>
                  <a:srgbClr val="000000"/>
                </a:solidFill>
              </a:rPr>
              <a:t>Sexual abuse has since declined</a:t>
            </a:r>
            <a:endParaRPr lang="en-US" kern="0" dirty="0">
              <a:solidFill>
                <a:srgbClr val="000000"/>
              </a:solidFill>
            </a:endParaRPr>
          </a:p>
        </p:txBody>
      </p:sp>
      <p:sp>
        <p:nvSpPr>
          <p:cNvPr id="4" name="Slide Number Placeholder 3"/>
          <p:cNvSpPr>
            <a:spLocks noGrp="1"/>
          </p:cNvSpPr>
          <p:nvPr>
            <p:ph type="sldNum" sz="quarter" idx="12"/>
          </p:nvPr>
        </p:nvSpPr>
        <p:spPr/>
        <p:txBody>
          <a:bodyPr/>
          <a:lstStyle/>
          <a:p>
            <a:r>
              <a:rPr lang="en-US" sz="1600" b="1" dirty="0" smtClean="0"/>
              <a:t>C-</a:t>
            </a:r>
            <a:fld id="{146C2B86-72AE-445A-B7BD-53E3BF75F8F3}" type="slidenum">
              <a:rPr lang="en-US" sz="1600" b="1" smtClean="0"/>
              <a:t>32</a:t>
            </a:fld>
            <a:endParaRPr lang="en-US" sz="1600" b="1" dirty="0"/>
          </a:p>
        </p:txBody>
      </p:sp>
    </p:spTree>
    <p:extLst>
      <p:ext uri="{BB962C8B-B14F-4D97-AF65-F5344CB8AC3E}">
        <p14:creationId xmlns:p14="http://schemas.microsoft.com/office/powerpoint/2010/main" val="119622146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066800"/>
          </a:xfrm>
          <a:solidFill>
            <a:schemeClr val="accent1">
              <a:lumMod val="40000"/>
              <a:lumOff val="60000"/>
            </a:schemeClr>
          </a:solidFill>
          <a:ln w="19050">
            <a:solidFill>
              <a:schemeClr val="tx1"/>
            </a:solidFill>
          </a:ln>
        </p:spPr>
        <p:txBody>
          <a:bodyPr>
            <a:noAutofit/>
          </a:bodyPr>
          <a:lstStyle/>
          <a:p>
            <a:r>
              <a:rPr lang="en-US" sz="3600" dirty="0" smtClean="0">
                <a:effectLst>
                  <a:outerShdw blurRad="50800" dist="38100" algn="l" rotWithShape="0">
                    <a:prstClr val="black">
                      <a:alpha val="40000"/>
                    </a:prstClr>
                  </a:outerShdw>
                </a:effectLst>
              </a:rPr>
              <a:t>Some Key Findings - 1</a:t>
            </a:r>
            <a:endParaRPr lang="en-US" sz="3600" dirty="0">
              <a:effectLst>
                <a:outerShdw blurRad="50800" dist="38100" algn="l" rotWithShape="0">
                  <a:prstClr val="black">
                    <a:alpha val="40000"/>
                  </a:prstClr>
                </a:outerShdw>
              </a:effectLst>
            </a:endParaRPr>
          </a:p>
        </p:txBody>
      </p:sp>
      <p:sp>
        <p:nvSpPr>
          <p:cNvPr id="3" name="Content Placeholder 2"/>
          <p:cNvSpPr>
            <a:spLocks noGrp="1"/>
          </p:cNvSpPr>
          <p:nvPr>
            <p:ph idx="1"/>
          </p:nvPr>
        </p:nvSpPr>
        <p:spPr>
          <a:xfrm>
            <a:off x="609600" y="1828800"/>
            <a:ext cx="8001000" cy="3962400"/>
          </a:xfrm>
        </p:spPr>
        <p:txBody>
          <a:bodyPr>
            <a:noAutofit/>
          </a:bodyPr>
          <a:lstStyle/>
          <a:p>
            <a:pPr marL="0" lvl="1" indent="0" defTabSz="914501" eaLnBrk="0" fontAlgn="base" hangingPunct="0">
              <a:lnSpc>
                <a:spcPct val="90000"/>
              </a:lnSpc>
              <a:spcBef>
                <a:spcPct val="10000"/>
              </a:spcBef>
              <a:spcAft>
                <a:spcPct val="0"/>
              </a:spcAft>
              <a:buClr>
                <a:srgbClr val="000000"/>
              </a:buClr>
              <a:buNone/>
            </a:pPr>
            <a:endParaRPr lang="en-US" sz="800" kern="0" dirty="0" smtClean="0">
              <a:solidFill>
                <a:srgbClr val="000000"/>
              </a:solidFill>
            </a:endParaRPr>
          </a:p>
          <a:p>
            <a:pPr marL="457200" lvl="1" indent="-457200" defTabSz="914501" eaLnBrk="0" fontAlgn="base" hangingPunct="0">
              <a:lnSpc>
                <a:spcPct val="90000"/>
              </a:lnSpc>
              <a:spcBef>
                <a:spcPct val="10000"/>
              </a:spcBef>
              <a:spcAft>
                <a:spcPct val="0"/>
              </a:spcAft>
              <a:buClr>
                <a:srgbClr val="000000"/>
              </a:buClr>
              <a:buFont typeface="Arial" pitchFamily="34" charset="0"/>
              <a:buChar char="•"/>
            </a:pPr>
            <a:r>
              <a:rPr lang="en-US" sz="3600" kern="0" dirty="0" smtClean="0">
                <a:solidFill>
                  <a:srgbClr val="000000"/>
                </a:solidFill>
              </a:rPr>
              <a:t>Priests with intimacy deficits and an absence of close personal relationships before and during seminary were more likely to abuse minors</a:t>
            </a:r>
          </a:p>
          <a:p>
            <a:pPr marL="0" lvl="1" indent="0" defTabSz="914501" eaLnBrk="0" fontAlgn="base" hangingPunct="0">
              <a:lnSpc>
                <a:spcPct val="90000"/>
              </a:lnSpc>
              <a:spcBef>
                <a:spcPct val="10000"/>
              </a:spcBef>
              <a:spcAft>
                <a:spcPct val="0"/>
              </a:spcAft>
              <a:buClr>
                <a:srgbClr val="000000"/>
              </a:buClr>
              <a:buNone/>
            </a:pPr>
            <a:endParaRPr lang="en-US" sz="2000" kern="0" dirty="0" smtClean="0">
              <a:solidFill>
                <a:srgbClr val="000000"/>
              </a:solidFill>
            </a:endParaRPr>
          </a:p>
          <a:p>
            <a:pPr marL="457200" lvl="1" indent="-457200" defTabSz="914501" eaLnBrk="0" fontAlgn="base" hangingPunct="0">
              <a:lnSpc>
                <a:spcPct val="90000"/>
              </a:lnSpc>
              <a:spcBef>
                <a:spcPct val="10000"/>
              </a:spcBef>
              <a:spcAft>
                <a:spcPct val="0"/>
              </a:spcAft>
              <a:buClr>
                <a:srgbClr val="000000"/>
              </a:buClr>
              <a:buFont typeface="Arial" pitchFamily="34" charset="0"/>
              <a:buChar char="•"/>
            </a:pPr>
            <a:r>
              <a:rPr lang="en-US" sz="3600" kern="0" dirty="0" smtClean="0">
                <a:solidFill>
                  <a:srgbClr val="000000"/>
                </a:solidFill>
              </a:rPr>
              <a:t>Low self-esteem and social isolation are associated with child sexual abuse</a:t>
            </a:r>
            <a:endParaRPr lang="en-US" sz="3600" kern="0" dirty="0">
              <a:solidFill>
                <a:srgbClr val="000000"/>
              </a:solidFill>
            </a:endParaRPr>
          </a:p>
        </p:txBody>
      </p:sp>
      <p:sp>
        <p:nvSpPr>
          <p:cNvPr id="4" name="Slide Number Placeholder 3"/>
          <p:cNvSpPr>
            <a:spLocks noGrp="1"/>
          </p:cNvSpPr>
          <p:nvPr>
            <p:ph type="sldNum" sz="quarter" idx="12"/>
          </p:nvPr>
        </p:nvSpPr>
        <p:spPr/>
        <p:txBody>
          <a:bodyPr/>
          <a:lstStyle/>
          <a:p>
            <a:r>
              <a:rPr lang="en-US" sz="1600" b="1" dirty="0" smtClean="0"/>
              <a:t>C-</a:t>
            </a:r>
            <a:fld id="{146C2B86-72AE-445A-B7BD-53E3BF75F8F3}" type="slidenum">
              <a:rPr lang="en-US" sz="1600" b="1" smtClean="0"/>
              <a:t>33</a:t>
            </a:fld>
            <a:endParaRPr lang="en-US" sz="1600" b="1" dirty="0"/>
          </a:p>
        </p:txBody>
      </p:sp>
    </p:spTree>
    <p:extLst>
      <p:ext uri="{BB962C8B-B14F-4D97-AF65-F5344CB8AC3E}">
        <p14:creationId xmlns:p14="http://schemas.microsoft.com/office/powerpoint/2010/main" val="240234331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8229600" cy="914400"/>
          </a:xfrm>
          <a:solidFill>
            <a:schemeClr val="accent1">
              <a:lumMod val="40000"/>
              <a:lumOff val="60000"/>
            </a:schemeClr>
          </a:solidFill>
          <a:ln w="19050">
            <a:solidFill>
              <a:schemeClr val="tx1"/>
            </a:solidFill>
          </a:ln>
        </p:spPr>
        <p:txBody>
          <a:bodyPr>
            <a:noAutofit/>
          </a:bodyPr>
          <a:lstStyle/>
          <a:p>
            <a:r>
              <a:rPr lang="en-US" sz="3600" dirty="0" smtClean="0">
                <a:effectLst>
                  <a:outerShdw blurRad="50800" dist="38100" algn="l" rotWithShape="0">
                    <a:prstClr val="black">
                      <a:alpha val="40000"/>
                    </a:prstClr>
                  </a:outerShdw>
                </a:effectLst>
              </a:rPr>
              <a:t>Some Key Findings - 2</a:t>
            </a:r>
            <a:endParaRPr lang="en-US" sz="3600" dirty="0">
              <a:effectLst>
                <a:outerShdw blurRad="50800" dist="38100" algn="l" rotWithShape="0">
                  <a:prstClr val="black">
                    <a:alpha val="40000"/>
                  </a:prstClr>
                </a:outerShdw>
              </a:effectLst>
            </a:endParaRPr>
          </a:p>
        </p:txBody>
      </p:sp>
      <p:sp>
        <p:nvSpPr>
          <p:cNvPr id="3" name="Content Placeholder 2"/>
          <p:cNvSpPr>
            <a:spLocks noGrp="1"/>
          </p:cNvSpPr>
          <p:nvPr>
            <p:ph idx="1"/>
          </p:nvPr>
        </p:nvSpPr>
        <p:spPr>
          <a:xfrm>
            <a:off x="609600" y="1600200"/>
            <a:ext cx="8001000" cy="4495800"/>
          </a:xfrm>
        </p:spPr>
        <p:txBody>
          <a:bodyPr>
            <a:noAutofit/>
          </a:bodyPr>
          <a:lstStyle/>
          <a:p>
            <a:pPr marL="0" lvl="1" indent="0" defTabSz="914501" eaLnBrk="0" fontAlgn="base" hangingPunct="0">
              <a:lnSpc>
                <a:spcPct val="90000"/>
              </a:lnSpc>
              <a:spcBef>
                <a:spcPct val="10000"/>
              </a:spcBef>
              <a:spcAft>
                <a:spcPct val="0"/>
              </a:spcAft>
              <a:buClr>
                <a:srgbClr val="000000"/>
              </a:buClr>
              <a:buNone/>
            </a:pPr>
            <a:endParaRPr lang="en-US" sz="800" kern="0" dirty="0" smtClean="0">
              <a:solidFill>
                <a:srgbClr val="000000"/>
              </a:solidFill>
            </a:endParaRPr>
          </a:p>
          <a:p>
            <a:pPr marL="457200" lvl="1" indent="-457200" defTabSz="914501" eaLnBrk="0" fontAlgn="base" hangingPunct="0">
              <a:lnSpc>
                <a:spcPct val="90000"/>
              </a:lnSpc>
              <a:spcBef>
                <a:spcPct val="10000"/>
              </a:spcBef>
              <a:spcAft>
                <a:spcPct val="0"/>
              </a:spcAft>
              <a:buClr>
                <a:srgbClr val="000000"/>
              </a:buClr>
              <a:buFont typeface="Arial" pitchFamily="34" charset="0"/>
              <a:buChar char="•"/>
            </a:pPr>
            <a:r>
              <a:rPr lang="en-US" sz="3200" kern="0" dirty="0" smtClean="0">
                <a:solidFill>
                  <a:srgbClr val="000000"/>
                </a:solidFill>
              </a:rPr>
              <a:t>Abusive priests commonly created opportunities to be alone with minors, for example, in their rectory, during retreats and/or while on camping trips or travelling </a:t>
            </a:r>
          </a:p>
          <a:p>
            <a:pPr marL="0" lvl="1" indent="0" defTabSz="914501" eaLnBrk="0" fontAlgn="base" hangingPunct="0">
              <a:lnSpc>
                <a:spcPct val="90000"/>
              </a:lnSpc>
              <a:spcBef>
                <a:spcPct val="10000"/>
              </a:spcBef>
              <a:spcAft>
                <a:spcPct val="0"/>
              </a:spcAft>
              <a:buClr>
                <a:srgbClr val="000000"/>
              </a:buClr>
              <a:buNone/>
            </a:pPr>
            <a:endParaRPr lang="en-US" sz="2000" kern="0" dirty="0" smtClean="0">
              <a:solidFill>
                <a:srgbClr val="000000"/>
              </a:solidFill>
            </a:endParaRPr>
          </a:p>
          <a:p>
            <a:pPr marL="457200" lvl="1" indent="-457200" defTabSz="914501" eaLnBrk="0" fontAlgn="base" hangingPunct="0">
              <a:lnSpc>
                <a:spcPct val="90000"/>
              </a:lnSpc>
              <a:spcBef>
                <a:spcPct val="10000"/>
              </a:spcBef>
              <a:spcAft>
                <a:spcPct val="0"/>
              </a:spcAft>
              <a:buClr>
                <a:srgbClr val="000000"/>
              </a:buClr>
              <a:buFont typeface="Arial" pitchFamily="34" charset="0"/>
              <a:buChar char="•"/>
            </a:pPr>
            <a:r>
              <a:rPr lang="en-US" sz="3200" kern="0" dirty="0" smtClean="0">
                <a:solidFill>
                  <a:srgbClr val="000000"/>
                </a:solidFill>
              </a:rPr>
              <a:t>These priests often integrated themselves into the families of victims and then sought occasions to be alone with the children or with one child</a:t>
            </a:r>
          </a:p>
        </p:txBody>
      </p:sp>
      <p:sp>
        <p:nvSpPr>
          <p:cNvPr id="4" name="Slide Number Placeholder 3"/>
          <p:cNvSpPr>
            <a:spLocks noGrp="1"/>
          </p:cNvSpPr>
          <p:nvPr>
            <p:ph type="sldNum" sz="quarter" idx="12"/>
          </p:nvPr>
        </p:nvSpPr>
        <p:spPr/>
        <p:txBody>
          <a:bodyPr/>
          <a:lstStyle/>
          <a:p>
            <a:r>
              <a:rPr lang="en-US" sz="1600" b="1" dirty="0" smtClean="0"/>
              <a:t>C-</a:t>
            </a:r>
            <a:fld id="{146C2B86-72AE-445A-B7BD-53E3BF75F8F3}" type="slidenum">
              <a:rPr lang="en-US" sz="1600" b="1" smtClean="0"/>
              <a:t>34</a:t>
            </a:fld>
            <a:endParaRPr lang="en-US" sz="1600" b="1" dirty="0"/>
          </a:p>
        </p:txBody>
      </p:sp>
    </p:spTree>
    <p:extLst>
      <p:ext uri="{BB962C8B-B14F-4D97-AF65-F5344CB8AC3E}">
        <p14:creationId xmlns:p14="http://schemas.microsoft.com/office/powerpoint/2010/main" val="11419494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a:solidFill>
            <a:schemeClr val="accent1">
              <a:lumMod val="40000"/>
              <a:lumOff val="60000"/>
            </a:schemeClr>
          </a:solidFill>
          <a:ln w="19050">
            <a:solidFill>
              <a:schemeClr val="tx1"/>
            </a:solidFill>
          </a:ln>
        </p:spPr>
        <p:txBody>
          <a:bodyPr>
            <a:noAutofit/>
          </a:bodyPr>
          <a:lstStyle/>
          <a:p>
            <a:r>
              <a:rPr lang="en-US" sz="3600" dirty="0" smtClean="0">
                <a:effectLst>
                  <a:outerShdw blurRad="50800" dist="38100" algn="l" rotWithShape="0">
                    <a:prstClr val="black">
                      <a:alpha val="40000"/>
                    </a:prstClr>
                  </a:outerShdw>
                </a:effectLst>
              </a:rPr>
              <a:t>Some Key Findings - 3</a:t>
            </a:r>
            <a:endParaRPr lang="en-US" sz="3600" dirty="0">
              <a:effectLst>
                <a:outerShdw blurRad="50800" dist="38100" algn="l" rotWithShape="0">
                  <a:prstClr val="black">
                    <a:alpha val="40000"/>
                  </a:prstClr>
                </a:outerShdw>
              </a:effectLst>
            </a:endParaRPr>
          </a:p>
        </p:txBody>
      </p:sp>
      <p:sp>
        <p:nvSpPr>
          <p:cNvPr id="3" name="Content Placeholder 2"/>
          <p:cNvSpPr>
            <a:spLocks noGrp="1"/>
          </p:cNvSpPr>
          <p:nvPr>
            <p:ph idx="1"/>
          </p:nvPr>
        </p:nvSpPr>
        <p:spPr>
          <a:xfrm>
            <a:off x="609600" y="1447800"/>
            <a:ext cx="8001000" cy="4953000"/>
          </a:xfrm>
        </p:spPr>
        <p:txBody>
          <a:bodyPr>
            <a:noAutofit/>
          </a:bodyPr>
          <a:lstStyle/>
          <a:p>
            <a:pPr marL="0" lvl="1" indent="0" defTabSz="914501" eaLnBrk="0" fontAlgn="base" hangingPunct="0">
              <a:lnSpc>
                <a:spcPct val="90000"/>
              </a:lnSpc>
              <a:spcBef>
                <a:spcPct val="10000"/>
              </a:spcBef>
              <a:spcAft>
                <a:spcPct val="0"/>
              </a:spcAft>
              <a:buClr>
                <a:srgbClr val="000000"/>
              </a:buClr>
              <a:buNone/>
            </a:pPr>
            <a:endParaRPr lang="en-US" sz="800" kern="0" dirty="0" smtClean="0">
              <a:solidFill>
                <a:srgbClr val="000000"/>
              </a:solidFill>
            </a:endParaRPr>
          </a:p>
          <a:p>
            <a:pPr marL="457200" lvl="1" indent="-457200" defTabSz="914501" eaLnBrk="0" fontAlgn="base" hangingPunct="0">
              <a:lnSpc>
                <a:spcPct val="90000"/>
              </a:lnSpc>
              <a:spcBef>
                <a:spcPct val="10000"/>
              </a:spcBef>
              <a:spcAft>
                <a:spcPct val="0"/>
              </a:spcAft>
              <a:buClr>
                <a:srgbClr val="000000"/>
              </a:buClr>
              <a:buFont typeface="Arial" pitchFamily="34" charset="0"/>
              <a:buChar char="•"/>
            </a:pPr>
            <a:r>
              <a:rPr lang="en-US" sz="3200" kern="0" dirty="0" smtClean="0">
                <a:solidFill>
                  <a:srgbClr val="000000"/>
                </a:solidFill>
              </a:rPr>
              <a:t>Screening of potential seminarians is critically important since the outcomes of the screening can be used to identify other psychological problems not necessarily related to abuse of minors</a:t>
            </a:r>
          </a:p>
          <a:p>
            <a:pPr marL="0" lvl="1" indent="0" defTabSz="914501" eaLnBrk="0" fontAlgn="base" hangingPunct="0">
              <a:lnSpc>
                <a:spcPct val="90000"/>
              </a:lnSpc>
              <a:spcBef>
                <a:spcPct val="10000"/>
              </a:spcBef>
              <a:spcAft>
                <a:spcPct val="0"/>
              </a:spcAft>
              <a:buClr>
                <a:srgbClr val="000000"/>
              </a:buClr>
              <a:buNone/>
            </a:pPr>
            <a:endParaRPr lang="en-US" sz="1000" kern="0" dirty="0" smtClean="0">
              <a:solidFill>
                <a:srgbClr val="000000"/>
              </a:solidFill>
            </a:endParaRPr>
          </a:p>
          <a:p>
            <a:pPr marL="457200" lvl="1" indent="-457200" defTabSz="914501" eaLnBrk="0" fontAlgn="base" hangingPunct="0">
              <a:lnSpc>
                <a:spcPct val="90000"/>
              </a:lnSpc>
              <a:spcBef>
                <a:spcPct val="10000"/>
              </a:spcBef>
              <a:spcAft>
                <a:spcPct val="0"/>
              </a:spcAft>
              <a:buClr>
                <a:srgbClr val="000000"/>
              </a:buClr>
              <a:buFont typeface="Arial" pitchFamily="34" charset="0"/>
              <a:buChar char="•"/>
            </a:pPr>
            <a:r>
              <a:rPr lang="en-US" sz="3200" kern="0" dirty="0" smtClean="0">
                <a:solidFill>
                  <a:srgbClr val="000000"/>
                </a:solidFill>
              </a:rPr>
              <a:t>Because of the lack of identifiable psychological characteristics associated with potential abusers, it is very important to pay careful attention to organizational and situational factors associated with abuse</a:t>
            </a:r>
            <a:endParaRPr lang="en-US" sz="3200" kern="0" dirty="0">
              <a:solidFill>
                <a:srgbClr val="000000"/>
              </a:solidFill>
            </a:endParaRPr>
          </a:p>
        </p:txBody>
      </p:sp>
      <p:sp>
        <p:nvSpPr>
          <p:cNvPr id="4" name="Slide Number Placeholder 3"/>
          <p:cNvSpPr>
            <a:spLocks noGrp="1"/>
          </p:cNvSpPr>
          <p:nvPr>
            <p:ph type="sldNum" sz="quarter" idx="12"/>
          </p:nvPr>
        </p:nvSpPr>
        <p:spPr/>
        <p:txBody>
          <a:bodyPr/>
          <a:lstStyle/>
          <a:p>
            <a:r>
              <a:rPr lang="en-US" sz="1600" b="1" dirty="0" smtClean="0"/>
              <a:t>C-</a:t>
            </a:r>
            <a:fld id="{146C2B86-72AE-445A-B7BD-53E3BF75F8F3}" type="slidenum">
              <a:rPr lang="en-US" sz="1600" b="1" smtClean="0"/>
              <a:t>35</a:t>
            </a:fld>
            <a:endParaRPr lang="en-US" sz="1600" b="1" dirty="0"/>
          </a:p>
        </p:txBody>
      </p:sp>
    </p:spTree>
    <p:extLst>
      <p:ext uri="{BB962C8B-B14F-4D97-AF65-F5344CB8AC3E}">
        <p14:creationId xmlns:p14="http://schemas.microsoft.com/office/powerpoint/2010/main" val="239278005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066800"/>
          </a:xfrm>
          <a:solidFill>
            <a:schemeClr val="accent1">
              <a:lumMod val="40000"/>
              <a:lumOff val="60000"/>
            </a:schemeClr>
          </a:solidFill>
          <a:ln w="19050">
            <a:solidFill>
              <a:schemeClr val="tx1"/>
            </a:solidFill>
          </a:ln>
        </p:spPr>
        <p:txBody>
          <a:bodyPr>
            <a:noAutofit/>
          </a:bodyPr>
          <a:lstStyle/>
          <a:p>
            <a:r>
              <a:rPr lang="en-US" sz="3600" dirty="0" smtClean="0">
                <a:effectLst>
                  <a:outerShdw blurRad="50800" dist="38100" algn="l" rotWithShape="0">
                    <a:prstClr val="black">
                      <a:alpha val="40000"/>
                    </a:prstClr>
                  </a:outerShdw>
                </a:effectLst>
              </a:rPr>
              <a:t>Some Key Findings - 4</a:t>
            </a:r>
            <a:endParaRPr lang="en-US" sz="3600" dirty="0">
              <a:effectLst>
                <a:outerShdw blurRad="50800" dist="38100" algn="l" rotWithShape="0">
                  <a:prstClr val="black">
                    <a:alpha val="40000"/>
                  </a:prstClr>
                </a:outerShdw>
              </a:effectLst>
            </a:endParaRPr>
          </a:p>
        </p:txBody>
      </p:sp>
      <p:sp>
        <p:nvSpPr>
          <p:cNvPr id="3" name="Content Placeholder 2"/>
          <p:cNvSpPr>
            <a:spLocks noGrp="1"/>
          </p:cNvSpPr>
          <p:nvPr>
            <p:ph idx="1"/>
          </p:nvPr>
        </p:nvSpPr>
        <p:spPr>
          <a:xfrm>
            <a:off x="914400" y="1752600"/>
            <a:ext cx="7696200" cy="4724400"/>
          </a:xfrm>
        </p:spPr>
        <p:txBody>
          <a:bodyPr>
            <a:noAutofit/>
          </a:bodyPr>
          <a:lstStyle/>
          <a:p>
            <a:pPr marL="0" lvl="1" indent="0" defTabSz="914501" eaLnBrk="0" fontAlgn="base" hangingPunct="0">
              <a:lnSpc>
                <a:spcPct val="90000"/>
              </a:lnSpc>
              <a:spcBef>
                <a:spcPct val="10000"/>
              </a:spcBef>
              <a:spcAft>
                <a:spcPct val="0"/>
              </a:spcAft>
              <a:buClr>
                <a:srgbClr val="000000"/>
              </a:buClr>
              <a:buNone/>
            </a:pPr>
            <a:endParaRPr lang="en-US" sz="800" kern="0" dirty="0" smtClean="0">
              <a:solidFill>
                <a:srgbClr val="000000"/>
              </a:solidFill>
            </a:endParaRPr>
          </a:p>
          <a:p>
            <a:pPr marL="457200" lvl="1" indent="-457200" defTabSz="914501" eaLnBrk="0" fontAlgn="base" hangingPunct="0">
              <a:lnSpc>
                <a:spcPct val="90000"/>
              </a:lnSpc>
              <a:spcBef>
                <a:spcPct val="10000"/>
              </a:spcBef>
              <a:spcAft>
                <a:spcPct val="0"/>
              </a:spcAft>
              <a:buClr>
                <a:srgbClr val="000000"/>
              </a:buClr>
              <a:buFont typeface="Arial" pitchFamily="34" charset="0"/>
              <a:buChar char="•"/>
            </a:pPr>
            <a:r>
              <a:rPr lang="en-US" sz="3200" b="1" kern="0" dirty="0" smtClean="0">
                <a:solidFill>
                  <a:srgbClr val="000000"/>
                </a:solidFill>
              </a:rPr>
              <a:t>No single “cause” </a:t>
            </a:r>
            <a:r>
              <a:rPr lang="en-US" sz="3200" kern="0" dirty="0" smtClean="0">
                <a:solidFill>
                  <a:srgbClr val="000000"/>
                </a:solidFill>
              </a:rPr>
              <a:t>of sexual abuse of minors by Catholic priests has been identified as a result of the John Jay research</a:t>
            </a:r>
          </a:p>
          <a:p>
            <a:pPr marL="0" lvl="1" indent="0" defTabSz="914501" eaLnBrk="0" fontAlgn="base" hangingPunct="0">
              <a:lnSpc>
                <a:spcPct val="90000"/>
              </a:lnSpc>
              <a:spcBef>
                <a:spcPct val="10000"/>
              </a:spcBef>
              <a:spcAft>
                <a:spcPct val="0"/>
              </a:spcAft>
              <a:buClr>
                <a:srgbClr val="000000"/>
              </a:buClr>
              <a:buNone/>
            </a:pPr>
            <a:endParaRPr lang="en-US" sz="2400" kern="0" dirty="0" smtClean="0">
              <a:solidFill>
                <a:srgbClr val="000000"/>
              </a:solidFill>
            </a:endParaRPr>
          </a:p>
          <a:p>
            <a:pPr marL="457200" lvl="1" indent="-457200" defTabSz="914501" eaLnBrk="0" fontAlgn="base" hangingPunct="0">
              <a:lnSpc>
                <a:spcPct val="90000"/>
              </a:lnSpc>
              <a:spcBef>
                <a:spcPct val="10000"/>
              </a:spcBef>
              <a:spcAft>
                <a:spcPct val="0"/>
              </a:spcAft>
              <a:buClr>
                <a:srgbClr val="000000"/>
              </a:buClr>
              <a:buFont typeface="Arial" pitchFamily="34" charset="0"/>
              <a:buChar char="•"/>
            </a:pPr>
            <a:r>
              <a:rPr lang="en-US" sz="3200" kern="0" dirty="0" smtClean="0">
                <a:solidFill>
                  <a:srgbClr val="000000"/>
                </a:solidFill>
              </a:rPr>
              <a:t>Nonetheless, when individual </a:t>
            </a:r>
            <a:r>
              <a:rPr lang="en-US" sz="3200" kern="0" dirty="0">
                <a:solidFill>
                  <a:srgbClr val="000000"/>
                </a:solidFill>
              </a:rPr>
              <a:t>priests </a:t>
            </a:r>
            <a:r>
              <a:rPr lang="en-US" sz="3200" kern="0" dirty="0" smtClean="0">
                <a:solidFill>
                  <a:srgbClr val="000000"/>
                </a:solidFill>
              </a:rPr>
              <a:t>abused minors, many organizational, psychological, and situational factors contributed to their susceptibility</a:t>
            </a:r>
            <a:endParaRPr lang="en-US" sz="3200" kern="0" dirty="0">
              <a:solidFill>
                <a:srgbClr val="000000"/>
              </a:solidFill>
            </a:endParaRPr>
          </a:p>
        </p:txBody>
      </p:sp>
      <p:sp>
        <p:nvSpPr>
          <p:cNvPr id="4" name="Slide Number Placeholder 3"/>
          <p:cNvSpPr>
            <a:spLocks noGrp="1"/>
          </p:cNvSpPr>
          <p:nvPr>
            <p:ph type="sldNum" sz="quarter" idx="12"/>
          </p:nvPr>
        </p:nvSpPr>
        <p:spPr>
          <a:xfrm>
            <a:off x="6553200" y="6248400"/>
            <a:ext cx="2133600" cy="365125"/>
          </a:xfrm>
        </p:spPr>
        <p:txBody>
          <a:bodyPr/>
          <a:lstStyle/>
          <a:p>
            <a:r>
              <a:rPr lang="en-US" sz="1600" b="1" dirty="0" smtClean="0"/>
              <a:t>C-</a:t>
            </a:r>
            <a:fld id="{146C2B86-72AE-445A-B7BD-53E3BF75F8F3}" type="slidenum">
              <a:rPr lang="en-US" sz="1600" b="1" smtClean="0"/>
              <a:t>36</a:t>
            </a:fld>
            <a:endParaRPr lang="en-US" sz="1600" b="1" dirty="0"/>
          </a:p>
        </p:txBody>
      </p:sp>
    </p:spTree>
    <p:extLst>
      <p:ext uri="{BB962C8B-B14F-4D97-AF65-F5344CB8AC3E}">
        <p14:creationId xmlns:p14="http://schemas.microsoft.com/office/powerpoint/2010/main" val="50971067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838200"/>
          </a:xfrm>
          <a:solidFill>
            <a:schemeClr val="accent1">
              <a:lumMod val="40000"/>
              <a:lumOff val="60000"/>
            </a:schemeClr>
          </a:solidFill>
          <a:ln w="19050">
            <a:solidFill>
              <a:schemeClr val="tx1"/>
            </a:solidFill>
          </a:ln>
        </p:spPr>
        <p:txBody>
          <a:bodyPr>
            <a:noAutofit/>
          </a:bodyPr>
          <a:lstStyle/>
          <a:p>
            <a:r>
              <a:rPr lang="en-US" sz="3600" dirty="0" smtClean="0">
                <a:effectLst>
                  <a:outerShdw blurRad="50800" dist="38100" algn="l" rotWithShape="0">
                    <a:prstClr val="black">
                      <a:alpha val="40000"/>
                    </a:prstClr>
                  </a:outerShdw>
                </a:effectLst>
              </a:rPr>
              <a:t>Summary of Susceptibility and Causes</a:t>
            </a:r>
            <a:endParaRPr lang="en-US" sz="3600" dirty="0">
              <a:effectLst>
                <a:outerShdw blurRad="50800" dist="38100" algn="l" rotWithShape="0">
                  <a:prstClr val="black">
                    <a:alpha val="40000"/>
                  </a:prstClr>
                </a:outerShdw>
              </a:effectLst>
            </a:endParaRPr>
          </a:p>
        </p:txBody>
      </p:sp>
      <p:sp>
        <p:nvSpPr>
          <p:cNvPr id="3" name="Content Placeholder 2"/>
          <p:cNvSpPr>
            <a:spLocks noGrp="1"/>
          </p:cNvSpPr>
          <p:nvPr>
            <p:ph idx="1"/>
          </p:nvPr>
        </p:nvSpPr>
        <p:spPr>
          <a:xfrm>
            <a:off x="533400" y="1295400"/>
            <a:ext cx="8077200" cy="4953000"/>
          </a:xfrm>
        </p:spPr>
        <p:txBody>
          <a:bodyPr>
            <a:noAutofit/>
          </a:bodyPr>
          <a:lstStyle/>
          <a:p>
            <a:pPr marL="457200" lvl="1" indent="-457200" defTabSz="914501" eaLnBrk="0" fontAlgn="base" hangingPunct="0">
              <a:lnSpc>
                <a:spcPct val="90000"/>
              </a:lnSpc>
              <a:spcBef>
                <a:spcPct val="10000"/>
              </a:spcBef>
              <a:spcAft>
                <a:spcPct val="0"/>
              </a:spcAft>
              <a:buClr>
                <a:srgbClr val="000000"/>
              </a:buClr>
              <a:buFont typeface="Arial" pitchFamily="34" charset="0"/>
              <a:buChar char="•"/>
            </a:pPr>
            <a:r>
              <a:rPr lang="en-US" sz="3200" kern="0" dirty="0" smtClean="0">
                <a:solidFill>
                  <a:srgbClr val="000000"/>
                </a:solidFill>
              </a:rPr>
              <a:t>Susceptibility and Necessary Conditions for Abuse to Occur</a:t>
            </a:r>
          </a:p>
          <a:p>
            <a:pPr marL="457200" lvl="1" indent="-457200" defTabSz="914501" eaLnBrk="0" fontAlgn="base" hangingPunct="0">
              <a:lnSpc>
                <a:spcPct val="90000"/>
              </a:lnSpc>
              <a:spcBef>
                <a:spcPct val="10000"/>
              </a:spcBef>
              <a:spcAft>
                <a:spcPct val="0"/>
              </a:spcAft>
              <a:buClr>
                <a:srgbClr val="000000"/>
              </a:buClr>
              <a:buFont typeface="Arial" pitchFamily="34" charset="0"/>
              <a:buChar char="•"/>
            </a:pPr>
            <a:r>
              <a:rPr lang="en-US" sz="3200" kern="0" dirty="0" smtClean="0">
                <a:solidFill>
                  <a:srgbClr val="000000"/>
                </a:solidFill>
              </a:rPr>
              <a:t>Psychological Tests and Behavioral Explanations</a:t>
            </a:r>
          </a:p>
          <a:p>
            <a:pPr marL="457200" lvl="1" indent="-457200" defTabSz="914501" eaLnBrk="0" fontAlgn="base" hangingPunct="0">
              <a:lnSpc>
                <a:spcPct val="90000"/>
              </a:lnSpc>
              <a:spcBef>
                <a:spcPct val="10000"/>
              </a:spcBef>
              <a:spcAft>
                <a:spcPct val="0"/>
              </a:spcAft>
              <a:buClr>
                <a:srgbClr val="000000"/>
              </a:buClr>
              <a:buFont typeface="Arial" pitchFamily="34" charset="0"/>
              <a:buChar char="•"/>
            </a:pPr>
            <a:r>
              <a:rPr lang="en-US" sz="3200" kern="0" dirty="0" smtClean="0">
                <a:solidFill>
                  <a:srgbClr val="000000"/>
                </a:solidFill>
              </a:rPr>
              <a:t>Intimacy Deficits</a:t>
            </a:r>
          </a:p>
          <a:p>
            <a:pPr marL="457200" lvl="1" indent="-457200" defTabSz="914501" eaLnBrk="0" fontAlgn="base" hangingPunct="0">
              <a:lnSpc>
                <a:spcPct val="90000"/>
              </a:lnSpc>
              <a:spcBef>
                <a:spcPct val="10000"/>
              </a:spcBef>
              <a:spcAft>
                <a:spcPct val="0"/>
              </a:spcAft>
              <a:buClr>
                <a:srgbClr val="000000"/>
              </a:buClr>
              <a:buFont typeface="Arial" pitchFamily="34" charset="0"/>
              <a:buChar char="•"/>
            </a:pPr>
            <a:r>
              <a:rPr lang="en-US" sz="3200" kern="0" dirty="0" smtClean="0">
                <a:solidFill>
                  <a:srgbClr val="000000"/>
                </a:solidFill>
              </a:rPr>
              <a:t>Other Factors Affecting Susceptibility</a:t>
            </a:r>
          </a:p>
          <a:p>
            <a:pPr marL="457200" lvl="1" indent="-457200" defTabSz="914501" eaLnBrk="0" fontAlgn="base" hangingPunct="0">
              <a:lnSpc>
                <a:spcPct val="90000"/>
              </a:lnSpc>
              <a:spcBef>
                <a:spcPct val="10000"/>
              </a:spcBef>
              <a:spcAft>
                <a:spcPct val="0"/>
              </a:spcAft>
              <a:buClr>
                <a:srgbClr val="000000"/>
              </a:buClr>
              <a:buFont typeface="Arial" pitchFamily="34" charset="0"/>
              <a:buChar char="•"/>
            </a:pPr>
            <a:r>
              <a:rPr lang="en-US" sz="3200" kern="0" dirty="0" smtClean="0">
                <a:solidFill>
                  <a:srgbClr val="000000"/>
                </a:solidFill>
              </a:rPr>
              <a:t>Controversial Findings in the John Jay Report</a:t>
            </a:r>
          </a:p>
          <a:p>
            <a:pPr marL="857250" lvl="2" indent="-457200" defTabSz="914501" eaLnBrk="0" fontAlgn="base" hangingPunct="0">
              <a:lnSpc>
                <a:spcPct val="90000"/>
              </a:lnSpc>
              <a:spcBef>
                <a:spcPct val="10000"/>
              </a:spcBef>
              <a:spcAft>
                <a:spcPct val="0"/>
              </a:spcAft>
              <a:buClr>
                <a:srgbClr val="000000"/>
              </a:buClr>
              <a:buFont typeface="Wingdings" pitchFamily="2" charset="2"/>
              <a:buChar char="Ø"/>
            </a:pPr>
            <a:r>
              <a:rPr lang="en-US" sz="2800" kern="0" dirty="0" smtClean="0">
                <a:solidFill>
                  <a:srgbClr val="000000"/>
                </a:solidFill>
              </a:rPr>
              <a:t>Celibacy and Sexual Abuse of Minors</a:t>
            </a:r>
          </a:p>
          <a:p>
            <a:pPr marL="857250" lvl="2" indent="-457200" defTabSz="914501" eaLnBrk="0" fontAlgn="base" hangingPunct="0">
              <a:lnSpc>
                <a:spcPct val="90000"/>
              </a:lnSpc>
              <a:spcBef>
                <a:spcPct val="10000"/>
              </a:spcBef>
              <a:spcAft>
                <a:spcPct val="0"/>
              </a:spcAft>
              <a:buClr>
                <a:srgbClr val="000000"/>
              </a:buClr>
              <a:buFont typeface="Wingdings" pitchFamily="2" charset="2"/>
              <a:buChar char="Ø"/>
            </a:pPr>
            <a:r>
              <a:rPr lang="en-US" sz="2800" kern="0" dirty="0" smtClean="0">
                <a:solidFill>
                  <a:srgbClr val="000000"/>
                </a:solidFill>
              </a:rPr>
              <a:t>Homosexuality and Sexual Abuse of Minors</a:t>
            </a:r>
          </a:p>
          <a:p>
            <a:pPr marL="857250" lvl="2" indent="-457200" defTabSz="914501" eaLnBrk="0" fontAlgn="base" hangingPunct="0">
              <a:lnSpc>
                <a:spcPct val="90000"/>
              </a:lnSpc>
              <a:spcBef>
                <a:spcPct val="10000"/>
              </a:spcBef>
              <a:spcAft>
                <a:spcPct val="0"/>
              </a:spcAft>
              <a:buClr>
                <a:srgbClr val="000000"/>
              </a:buClr>
              <a:buFont typeface="Wingdings" pitchFamily="2" charset="2"/>
              <a:buChar char="Ø"/>
            </a:pPr>
            <a:r>
              <a:rPr lang="en-US" sz="2800" kern="0" dirty="0" smtClean="0">
                <a:solidFill>
                  <a:srgbClr val="000000"/>
                </a:solidFill>
              </a:rPr>
              <a:t>Social Influences on Sexual Behavior</a:t>
            </a:r>
            <a:endParaRPr lang="en-US" sz="2800" kern="0" dirty="0">
              <a:solidFill>
                <a:srgbClr val="000000"/>
              </a:solidFill>
            </a:endParaRPr>
          </a:p>
        </p:txBody>
      </p:sp>
      <p:sp>
        <p:nvSpPr>
          <p:cNvPr id="4" name="Slide Number Placeholder 3"/>
          <p:cNvSpPr>
            <a:spLocks noGrp="1"/>
          </p:cNvSpPr>
          <p:nvPr>
            <p:ph type="sldNum" sz="quarter" idx="12"/>
          </p:nvPr>
        </p:nvSpPr>
        <p:spPr/>
        <p:txBody>
          <a:bodyPr/>
          <a:lstStyle/>
          <a:p>
            <a:r>
              <a:rPr lang="en-US" sz="1600" b="1" dirty="0" smtClean="0"/>
              <a:t>C-</a:t>
            </a:r>
            <a:fld id="{146C2B86-72AE-445A-B7BD-53E3BF75F8F3}" type="slidenum">
              <a:rPr lang="en-US" sz="1600" b="1" smtClean="0"/>
              <a:t>37</a:t>
            </a:fld>
            <a:endParaRPr lang="en-US" sz="1600" b="1" dirty="0"/>
          </a:p>
        </p:txBody>
      </p:sp>
    </p:spTree>
    <p:extLst>
      <p:ext uri="{BB962C8B-B14F-4D97-AF65-F5344CB8AC3E}">
        <p14:creationId xmlns:p14="http://schemas.microsoft.com/office/powerpoint/2010/main" val="402954042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838200"/>
          </a:xfrm>
          <a:solidFill>
            <a:schemeClr val="accent1">
              <a:lumMod val="40000"/>
              <a:lumOff val="60000"/>
            </a:schemeClr>
          </a:solidFill>
          <a:ln w="19050">
            <a:solidFill>
              <a:schemeClr val="tx1"/>
            </a:solidFill>
          </a:ln>
        </p:spPr>
        <p:txBody>
          <a:bodyPr>
            <a:noAutofit/>
          </a:bodyPr>
          <a:lstStyle/>
          <a:p>
            <a:r>
              <a:rPr lang="en-US" sz="3600" dirty="0" smtClean="0">
                <a:effectLst>
                  <a:outerShdw blurRad="50800" dist="38100" algn="l" rotWithShape="0">
                    <a:prstClr val="black">
                      <a:alpha val="40000"/>
                    </a:prstClr>
                  </a:outerShdw>
                </a:effectLst>
              </a:rPr>
              <a:t>Discussion Questions</a:t>
            </a:r>
            <a:endParaRPr lang="en-US" sz="3600" dirty="0">
              <a:effectLst>
                <a:outerShdw blurRad="50800" dist="38100" algn="l" rotWithShape="0">
                  <a:prstClr val="black">
                    <a:alpha val="40000"/>
                  </a:prstClr>
                </a:outerShdw>
              </a:effectLst>
            </a:endParaRPr>
          </a:p>
        </p:txBody>
      </p:sp>
      <p:sp>
        <p:nvSpPr>
          <p:cNvPr id="3" name="Content Placeholder 2"/>
          <p:cNvSpPr>
            <a:spLocks noGrp="1"/>
          </p:cNvSpPr>
          <p:nvPr>
            <p:ph idx="1"/>
          </p:nvPr>
        </p:nvSpPr>
        <p:spPr>
          <a:xfrm>
            <a:off x="609600" y="1219200"/>
            <a:ext cx="8001000" cy="5105400"/>
          </a:xfrm>
        </p:spPr>
        <p:txBody>
          <a:bodyPr>
            <a:noAutofit/>
          </a:bodyPr>
          <a:lstStyle/>
          <a:p>
            <a:pPr marL="457200" lvl="1" indent="-457200" defTabSz="914501" eaLnBrk="0" fontAlgn="base" hangingPunct="0">
              <a:lnSpc>
                <a:spcPct val="90000"/>
              </a:lnSpc>
              <a:spcBef>
                <a:spcPct val="10000"/>
              </a:spcBef>
              <a:spcAft>
                <a:spcPct val="0"/>
              </a:spcAft>
              <a:buClr>
                <a:srgbClr val="000000"/>
              </a:buClr>
              <a:buFont typeface="Arial" pitchFamily="34" charset="0"/>
              <a:buChar char="•"/>
            </a:pPr>
            <a:r>
              <a:rPr lang="en-US" kern="0" dirty="0" smtClean="0">
                <a:solidFill>
                  <a:srgbClr val="000000"/>
                </a:solidFill>
              </a:rPr>
              <a:t>What precautions should be taken into account when assessing possible “causes” or risk factors involved in sexual abuse?</a:t>
            </a:r>
          </a:p>
          <a:p>
            <a:pPr marL="0" lvl="1" indent="0" defTabSz="914501" eaLnBrk="0" fontAlgn="base" hangingPunct="0">
              <a:lnSpc>
                <a:spcPct val="90000"/>
              </a:lnSpc>
              <a:spcBef>
                <a:spcPct val="10000"/>
              </a:spcBef>
              <a:spcAft>
                <a:spcPct val="0"/>
              </a:spcAft>
              <a:buClr>
                <a:srgbClr val="000000"/>
              </a:buClr>
              <a:buNone/>
            </a:pPr>
            <a:endParaRPr lang="en-US" sz="800" kern="0" dirty="0" smtClean="0">
              <a:solidFill>
                <a:srgbClr val="000000"/>
              </a:solidFill>
            </a:endParaRPr>
          </a:p>
          <a:p>
            <a:pPr marL="457200" lvl="1" indent="-457200" defTabSz="914501" eaLnBrk="0" fontAlgn="base" hangingPunct="0">
              <a:lnSpc>
                <a:spcPct val="90000"/>
              </a:lnSpc>
              <a:spcBef>
                <a:spcPct val="10000"/>
              </a:spcBef>
              <a:spcAft>
                <a:spcPct val="0"/>
              </a:spcAft>
              <a:buClr>
                <a:srgbClr val="000000"/>
              </a:buClr>
              <a:buFont typeface="Arial" pitchFamily="34" charset="0"/>
              <a:buChar char="•"/>
            </a:pPr>
            <a:r>
              <a:rPr lang="en-US" kern="0" dirty="0" smtClean="0">
                <a:solidFill>
                  <a:srgbClr val="000000"/>
                </a:solidFill>
              </a:rPr>
              <a:t>How can the results of psychological tests be useful in initial and ongoing formation?</a:t>
            </a:r>
          </a:p>
          <a:p>
            <a:pPr marL="0" lvl="1" indent="0" defTabSz="914501" eaLnBrk="0" fontAlgn="base" hangingPunct="0">
              <a:lnSpc>
                <a:spcPct val="90000"/>
              </a:lnSpc>
              <a:spcBef>
                <a:spcPct val="10000"/>
              </a:spcBef>
              <a:spcAft>
                <a:spcPct val="0"/>
              </a:spcAft>
              <a:buClr>
                <a:srgbClr val="000000"/>
              </a:buClr>
              <a:buNone/>
            </a:pPr>
            <a:endParaRPr lang="en-US" sz="800" kern="0" dirty="0" smtClean="0">
              <a:solidFill>
                <a:srgbClr val="000000"/>
              </a:solidFill>
            </a:endParaRPr>
          </a:p>
          <a:p>
            <a:pPr marL="457200" lvl="1" indent="-457200" defTabSz="914501" eaLnBrk="0" fontAlgn="base" hangingPunct="0">
              <a:lnSpc>
                <a:spcPct val="90000"/>
              </a:lnSpc>
              <a:spcBef>
                <a:spcPct val="10000"/>
              </a:spcBef>
              <a:spcAft>
                <a:spcPct val="0"/>
              </a:spcAft>
              <a:buClr>
                <a:srgbClr val="000000"/>
              </a:buClr>
              <a:buFont typeface="Arial" pitchFamily="34" charset="0"/>
              <a:buChar char="•"/>
            </a:pPr>
            <a:r>
              <a:rPr lang="en-US" kern="0" dirty="0" smtClean="0">
                <a:solidFill>
                  <a:srgbClr val="000000"/>
                </a:solidFill>
              </a:rPr>
              <a:t>What factors possibly leading to abuse come into play at different stages of life?</a:t>
            </a:r>
          </a:p>
          <a:p>
            <a:pPr marL="0" lvl="1" indent="0" defTabSz="914501" eaLnBrk="0" fontAlgn="base" hangingPunct="0">
              <a:lnSpc>
                <a:spcPct val="90000"/>
              </a:lnSpc>
              <a:spcBef>
                <a:spcPct val="10000"/>
              </a:spcBef>
              <a:spcAft>
                <a:spcPct val="0"/>
              </a:spcAft>
              <a:buClr>
                <a:srgbClr val="000000"/>
              </a:buClr>
              <a:buNone/>
            </a:pPr>
            <a:endParaRPr lang="en-US" sz="800" kern="0" dirty="0" smtClean="0">
              <a:solidFill>
                <a:srgbClr val="000000"/>
              </a:solidFill>
            </a:endParaRPr>
          </a:p>
          <a:p>
            <a:pPr marL="457200" lvl="1" indent="-457200" defTabSz="914501" eaLnBrk="0" fontAlgn="base" hangingPunct="0">
              <a:lnSpc>
                <a:spcPct val="90000"/>
              </a:lnSpc>
              <a:spcBef>
                <a:spcPct val="10000"/>
              </a:spcBef>
              <a:spcAft>
                <a:spcPct val="0"/>
              </a:spcAft>
              <a:buClr>
                <a:srgbClr val="000000"/>
              </a:buClr>
              <a:buFont typeface="Arial" pitchFamily="34" charset="0"/>
              <a:buChar char="•"/>
            </a:pPr>
            <a:r>
              <a:rPr lang="en-US" kern="0" dirty="0" smtClean="0">
                <a:solidFill>
                  <a:srgbClr val="000000"/>
                </a:solidFill>
              </a:rPr>
              <a:t>What situational safeguards might be put in place to help prevent sexual abuse?</a:t>
            </a:r>
          </a:p>
          <a:p>
            <a:pPr marL="0" lvl="1" indent="0" defTabSz="914501" eaLnBrk="0" fontAlgn="base" hangingPunct="0">
              <a:lnSpc>
                <a:spcPct val="90000"/>
              </a:lnSpc>
              <a:spcBef>
                <a:spcPct val="10000"/>
              </a:spcBef>
              <a:spcAft>
                <a:spcPct val="0"/>
              </a:spcAft>
              <a:buClr>
                <a:srgbClr val="000000"/>
              </a:buClr>
              <a:buNone/>
            </a:pPr>
            <a:endParaRPr lang="en-US" sz="1200" kern="0" dirty="0" smtClean="0">
              <a:solidFill>
                <a:srgbClr val="000000"/>
              </a:solidFill>
            </a:endParaRPr>
          </a:p>
          <a:p>
            <a:pPr marL="0" lvl="1" indent="0" defTabSz="914501" eaLnBrk="0" fontAlgn="base" hangingPunct="0">
              <a:lnSpc>
                <a:spcPct val="90000"/>
              </a:lnSpc>
              <a:spcBef>
                <a:spcPct val="10000"/>
              </a:spcBef>
              <a:spcAft>
                <a:spcPct val="0"/>
              </a:spcAft>
              <a:buClr>
                <a:srgbClr val="000000"/>
              </a:buClr>
              <a:buNone/>
            </a:pPr>
            <a:endParaRPr lang="en-US" sz="1200" kern="0" dirty="0" smtClean="0">
              <a:solidFill>
                <a:srgbClr val="000000"/>
              </a:solidFill>
            </a:endParaRPr>
          </a:p>
          <a:p>
            <a:pPr marL="0" lvl="1" indent="0" defTabSz="914501" eaLnBrk="0" fontAlgn="base" hangingPunct="0">
              <a:lnSpc>
                <a:spcPct val="90000"/>
              </a:lnSpc>
              <a:spcBef>
                <a:spcPct val="10000"/>
              </a:spcBef>
              <a:spcAft>
                <a:spcPct val="0"/>
              </a:spcAft>
              <a:buClr>
                <a:srgbClr val="000000"/>
              </a:buClr>
              <a:buNone/>
            </a:pPr>
            <a:r>
              <a:rPr lang="en-US" sz="2400" dirty="0"/>
              <a:t>Link to USCCB – </a:t>
            </a:r>
            <a:r>
              <a:rPr lang="en-US" sz="2400" dirty="0">
                <a:hlinkClick r:id="rId3"/>
              </a:rPr>
              <a:t>http://www.usccb.org/issues-and-action/child-and-youth-protection/charter.cfm</a:t>
            </a:r>
            <a:r>
              <a:rPr lang="en-US" sz="2400" dirty="0"/>
              <a:t> </a:t>
            </a:r>
          </a:p>
          <a:p>
            <a:pPr marL="457200" lvl="1" indent="-457200" defTabSz="914501" eaLnBrk="0" fontAlgn="base" hangingPunct="0">
              <a:lnSpc>
                <a:spcPct val="90000"/>
              </a:lnSpc>
              <a:spcBef>
                <a:spcPct val="10000"/>
              </a:spcBef>
              <a:spcAft>
                <a:spcPct val="0"/>
              </a:spcAft>
              <a:buClr>
                <a:srgbClr val="000000"/>
              </a:buClr>
              <a:buFont typeface="Arial" pitchFamily="34" charset="0"/>
              <a:buChar char="•"/>
            </a:pPr>
            <a:endParaRPr lang="en-US" sz="3000" kern="0" dirty="0" smtClean="0">
              <a:solidFill>
                <a:srgbClr val="000000"/>
              </a:solidFill>
            </a:endParaRPr>
          </a:p>
          <a:p>
            <a:pPr marL="457200" lvl="1" indent="-457200" defTabSz="914501" eaLnBrk="0" fontAlgn="base" hangingPunct="0">
              <a:lnSpc>
                <a:spcPct val="90000"/>
              </a:lnSpc>
              <a:spcBef>
                <a:spcPct val="10000"/>
              </a:spcBef>
              <a:spcAft>
                <a:spcPct val="0"/>
              </a:spcAft>
              <a:buClr>
                <a:srgbClr val="000000"/>
              </a:buClr>
              <a:buFont typeface="Arial" pitchFamily="34" charset="0"/>
              <a:buChar char="•"/>
            </a:pPr>
            <a:endParaRPr lang="en-US" sz="3200" kern="0" dirty="0">
              <a:solidFill>
                <a:srgbClr val="000000"/>
              </a:solidFill>
            </a:endParaRPr>
          </a:p>
        </p:txBody>
      </p:sp>
      <p:sp>
        <p:nvSpPr>
          <p:cNvPr id="4" name="Slide Number Placeholder 3"/>
          <p:cNvSpPr>
            <a:spLocks noGrp="1"/>
          </p:cNvSpPr>
          <p:nvPr>
            <p:ph type="sldNum" sz="quarter" idx="12"/>
          </p:nvPr>
        </p:nvSpPr>
        <p:spPr/>
        <p:txBody>
          <a:bodyPr/>
          <a:lstStyle/>
          <a:p>
            <a:r>
              <a:rPr lang="en-US" sz="1600" b="1" dirty="0" smtClean="0"/>
              <a:t>C-</a:t>
            </a:r>
            <a:fld id="{146C2B86-72AE-445A-B7BD-53E3BF75F8F3}" type="slidenum">
              <a:rPr lang="en-US" sz="1600" b="1" smtClean="0"/>
              <a:t>38</a:t>
            </a:fld>
            <a:endParaRPr lang="en-US" sz="1600" b="1" dirty="0"/>
          </a:p>
        </p:txBody>
      </p:sp>
    </p:spTree>
    <p:extLst>
      <p:ext uri="{BB962C8B-B14F-4D97-AF65-F5344CB8AC3E}">
        <p14:creationId xmlns:p14="http://schemas.microsoft.com/office/powerpoint/2010/main" val="342173893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914400"/>
            <a:ext cx="8229600" cy="4876800"/>
          </a:xfrm>
          <a:solidFill>
            <a:schemeClr val="accent1">
              <a:lumMod val="20000"/>
              <a:lumOff val="80000"/>
            </a:schemeClr>
          </a:solidFill>
          <a:ln w="38100">
            <a:solidFill>
              <a:schemeClr val="accent1">
                <a:lumMod val="60000"/>
                <a:lumOff val="40000"/>
              </a:schemeClr>
            </a:solidFill>
          </a:ln>
        </p:spPr>
        <p:txBody>
          <a:bodyPr>
            <a:normAutofit fontScale="92500" lnSpcReduction="20000"/>
          </a:bodyPr>
          <a:lstStyle/>
          <a:p>
            <a:pPr marL="0" indent="0">
              <a:buNone/>
            </a:pPr>
            <a:endParaRPr lang="en-US" sz="600" dirty="0" smtClean="0"/>
          </a:p>
          <a:p>
            <a:pPr marL="0" indent="0">
              <a:buNone/>
            </a:pPr>
            <a:r>
              <a:rPr lang="en-US" dirty="0" smtClean="0"/>
              <a:t>Prepared by:</a:t>
            </a:r>
          </a:p>
          <a:p>
            <a:pPr marL="0" indent="0">
              <a:buNone/>
            </a:pPr>
            <a:r>
              <a:rPr lang="en-US" dirty="0" smtClean="0"/>
              <a:t>Sister Katarina Schuth, O.S.F., St. Paul Seminary School of Divinity, University of St. Thomas</a:t>
            </a:r>
          </a:p>
          <a:p>
            <a:pPr marL="0" indent="0">
              <a:buNone/>
            </a:pPr>
            <a:endParaRPr lang="en-US" sz="1200" dirty="0" smtClean="0"/>
          </a:p>
          <a:p>
            <a:pPr marL="0" indent="0">
              <a:buNone/>
            </a:pPr>
            <a:r>
              <a:rPr lang="en-US" dirty="0" smtClean="0"/>
              <a:t>Technical Associate:  Catherine Slight</a:t>
            </a:r>
          </a:p>
          <a:p>
            <a:pPr marL="0" indent="0">
              <a:buNone/>
            </a:pPr>
            <a:endParaRPr lang="en-US" sz="1200" dirty="0" smtClean="0"/>
          </a:p>
          <a:p>
            <a:pPr marL="0" indent="0">
              <a:buNone/>
            </a:pPr>
            <a:r>
              <a:rPr lang="en-US" dirty="0" smtClean="0"/>
              <a:t>Consultants:  </a:t>
            </a:r>
          </a:p>
          <a:p>
            <a:pPr marL="0" indent="0">
              <a:buNone/>
            </a:pPr>
            <a:r>
              <a:rPr lang="en-US" dirty="0" smtClean="0"/>
              <a:t>Dr. Karen Terry and Margaret Smith, John Jay College of Criminal Justice, authors of major studies on sexual abuse for the USCCB; </a:t>
            </a:r>
          </a:p>
          <a:p>
            <a:pPr marL="0" indent="0">
              <a:buNone/>
            </a:pPr>
            <a:r>
              <a:rPr lang="en-US" dirty="0" smtClean="0"/>
              <a:t>Dr. Mary Gautier, Center for Applied Research in the Apostolate</a:t>
            </a:r>
          </a:p>
          <a:p>
            <a:pPr marL="0" indent="0">
              <a:buNone/>
            </a:pPr>
            <a:endParaRPr lang="en-US" sz="1300" dirty="0"/>
          </a:p>
        </p:txBody>
      </p:sp>
      <p:sp>
        <p:nvSpPr>
          <p:cNvPr id="4" name="TextBox 3"/>
          <p:cNvSpPr txBox="1"/>
          <p:nvPr/>
        </p:nvSpPr>
        <p:spPr>
          <a:xfrm>
            <a:off x="7924800" y="6324600"/>
            <a:ext cx="651510" cy="338554"/>
          </a:xfrm>
          <a:prstGeom prst="rect">
            <a:avLst/>
          </a:prstGeom>
          <a:noFill/>
        </p:spPr>
        <p:txBody>
          <a:bodyPr wrap="square" rtlCol="0">
            <a:spAutoFit/>
          </a:bodyPr>
          <a:lstStyle/>
          <a:p>
            <a:r>
              <a:rPr lang="en-US" sz="1600" b="1" dirty="0" smtClean="0">
                <a:solidFill>
                  <a:schemeClr val="tx1">
                    <a:lumMod val="50000"/>
                    <a:lumOff val="50000"/>
                  </a:schemeClr>
                </a:solidFill>
              </a:rPr>
              <a:t>C-39</a:t>
            </a:r>
            <a:endParaRPr lang="en-US" sz="1600" b="1" dirty="0">
              <a:solidFill>
                <a:schemeClr val="tx1">
                  <a:lumMod val="50000"/>
                  <a:lumOff val="50000"/>
                </a:schemeClr>
              </a:solidFill>
            </a:endParaRPr>
          </a:p>
        </p:txBody>
      </p:sp>
    </p:spTree>
    <p:extLst>
      <p:ext uri="{BB962C8B-B14F-4D97-AF65-F5344CB8AC3E}">
        <p14:creationId xmlns:p14="http://schemas.microsoft.com/office/powerpoint/2010/main" val="42137468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a:solidFill>
            <a:schemeClr val="accent1">
              <a:lumMod val="40000"/>
              <a:lumOff val="60000"/>
            </a:schemeClr>
          </a:solidFill>
          <a:ln w="19050">
            <a:solidFill>
              <a:schemeClr val="tx1"/>
            </a:solidFill>
          </a:ln>
        </p:spPr>
        <p:txBody>
          <a:bodyPr>
            <a:noAutofit/>
          </a:bodyPr>
          <a:lstStyle/>
          <a:p>
            <a:r>
              <a:rPr lang="en-US" sz="3600" dirty="0" smtClean="0">
                <a:effectLst>
                  <a:outerShdw blurRad="50800" dist="38100" algn="l" rotWithShape="0">
                    <a:prstClr val="black">
                      <a:alpha val="40000"/>
                    </a:prstClr>
                  </a:outerShdw>
                </a:effectLst>
              </a:rPr>
              <a:t>Susceptibility </a:t>
            </a:r>
            <a:br>
              <a:rPr lang="en-US" sz="3600" dirty="0" smtClean="0">
                <a:effectLst>
                  <a:outerShdw blurRad="50800" dist="38100" algn="l" rotWithShape="0">
                    <a:prstClr val="black">
                      <a:alpha val="40000"/>
                    </a:prstClr>
                  </a:outerShdw>
                </a:effectLst>
              </a:rPr>
            </a:br>
            <a:r>
              <a:rPr lang="en-US" sz="3600" dirty="0" smtClean="0">
                <a:effectLst>
                  <a:outerShdw blurRad="50800" dist="38100" algn="l" rotWithShape="0">
                    <a:prstClr val="black">
                      <a:alpha val="40000"/>
                    </a:prstClr>
                  </a:outerShdw>
                </a:effectLst>
              </a:rPr>
              <a:t>and Possible “Causes” of Abuse</a:t>
            </a:r>
            <a:endParaRPr lang="en-US" sz="3600" dirty="0">
              <a:effectLst>
                <a:outerShdw blurRad="50800" dist="38100" algn="l" rotWithShape="0">
                  <a:prstClr val="black">
                    <a:alpha val="40000"/>
                  </a:prstClr>
                </a:outerShdw>
              </a:effectLst>
            </a:endParaRPr>
          </a:p>
        </p:txBody>
      </p:sp>
      <p:sp>
        <p:nvSpPr>
          <p:cNvPr id="3" name="Content Placeholder 2"/>
          <p:cNvSpPr>
            <a:spLocks noGrp="1"/>
          </p:cNvSpPr>
          <p:nvPr>
            <p:ph idx="1"/>
          </p:nvPr>
        </p:nvSpPr>
        <p:spPr>
          <a:xfrm>
            <a:off x="533400" y="1600200"/>
            <a:ext cx="8001000" cy="5029200"/>
          </a:xfrm>
        </p:spPr>
        <p:txBody>
          <a:bodyPr>
            <a:noAutofit/>
          </a:bodyPr>
          <a:lstStyle/>
          <a:p>
            <a:pPr marL="457200" lvl="1" indent="-457200" defTabSz="914501" eaLnBrk="0" fontAlgn="base" hangingPunct="0">
              <a:lnSpc>
                <a:spcPct val="90000"/>
              </a:lnSpc>
              <a:spcBef>
                <a:spcPct val="10000"/>
              </a:spcBef>
              <a:spcAft>
                <a:spcPct val="0"/>
              </a:spcAft>
              <a:buClr>
                <a:srgbClr val="000000"/>
              </a:buClr>
              <a:buFont typeface="Arial" pitchFamily="34" charset="0"/>
              <a:buChar char="•"/>
            </a:pPr>
            <a:r>
              <a:rPr lang="en-US" sz="3000" kern="0" dirty="0" smtClean="0">
                <a:solidFill>
                  <a:srgbClr val="000000"/>
                </a:solidFill>
              </a:rPr>
              <a:t>Before examining factors that relate to sexual abuse, it is important to note that </a:t>
            </a:r>
            <a:r>
              <a:rPr lang="en-US" sz="3000" b="1" kern="0" dirty="0" smtClean="0">
                <a:solidFill>
                  <a:srgbClr val="000000"/>
                </a:solidFill>
              </a:rPr>
              <a:t>no </a:t>
            </a:r>
            <a:r>
              <a:rPr lang="en-US" sz="3000" b="1" kern="0" dirty="0" smtClean="0">
                <a:solidFill>
                  <a:srgbClr val="000000"/>
                </a:solidFill>
              </a:rPr>
              <a:t>single </a:t>
            </a:r>
            <a:r>
              <a:rPr lang="en-US" sz="3000" b="1" kern="0" dirty="0" smtClean="0">
                <a:solidFill>
                  <a:srgbClr val="000000"/>
                </a:solidFill>
              </a:rPr>
              <a:t>“cause</a:t>
            </a:r>
            <a:r>
              <a:rPr lang="en-US" sz="3000" b="1" kern="0" dirty="0" smtClean="0">
                <a:solidFill>
                  <a:srgbClr val="000000"/>
                </a:solidFill>
              </a:rPr>
              <a:t>” </a:t>
            </a:r>
            <a:r>
              <a:rPr lang="en-US" sz="3000" kern="0" dirty="0" smtClean="0">
                <a:solidFill>
                  <a:srgbClr val="000000"/>
                </a:solidFill>
              </a:rPr>
              <a:t>of sexual abuse of minors in the Catholic Church has been identified as a result of the John Jay research, nor is there a single cause </a:t>
            </a:r>
            <a:r>
              <a:rPr lang="en-US" sz="3000" kern="0" dirty="0" smtClean="0">
                <a:solidFill>
                  <a:srgbClr val="000000"/>
                </a:solidFill>
              </a:rPr>
              <a:t>in </a:t>
            </a:r>
            <a:r>
              <a:rPr lang="en-US" sz="3000" kern="0" dirty="0">
                <a:solidFill>
                  <a:srgbClr val="000000"/>
                </a:solidFill>
              </a:rPr>
              <a:t>the general population </a:t>
            </a:r>
            <a:endParaRPr lang="en-US" sz="3000" kern="0" dirty="0" smtClean="0">
              <a:solidFill>
                <a:srgbClr val="000000"/>
              </a:solidFill>
            </a:endParaRPr>
          </a:p>
          <a:p>
            <a:pPr marL="0" lvl="1" indent="0" defTabSz="914501" eaLnBrk="0" fontAlgn="base" hangingPunct="0">
              <a:lnSpc>
                <a:spcPct val="90000"/>
              </a:lnSpc>
              <a:spcBef>
                <a:spcPct val="10000"/>
              </a:spcBef>
              <a:spcAft>
                <a:spcPct val="0"/>
              </a:spcAft>
              <a:buClr>
                <a:srgbClr val="000000"/>
              </a:buClr>
              <a:buNone/>
            </a:pPr>
            <a:endParaRPr lang="en-US" sz="1000" kern="0" dirty="0" smtClean="0">
              <a:solidFill>
                <a:srgbClr val="000000"/>
              </a:solidFill>
            </a:endParaRPr>
          </a:p>
          <a:p>
            <a:pPr marL="457200" lvl="1" indent="-457200" defTabSz="914501" eaLnBrk="0" fontAlgn="base" hangingPunct="0">
              <a:lnSpc>
                <a:spcPct val="90000"/>
              </a:lnSpc>
              <a:spcBef>
                <a:spcPct val="10000"/>
              </a:spcBef>
              <a:spcAft>
                <a:spcPct val="0"/>
              </a:spcAft>
              <a:buClr>
                <a:srgbClr val="000000"/>
              </a:buClr>
              <a:buFont typeface="Arial" pitchFamily="34" charset="0"/>
              <a:buChar char="•"/>
            </a:pPr>
            <a:r>
              <a:rPr lang="en-US" sz="3000" kern="0" dirty="0" smtClean="0">
                <a:solidFill>
                  <a:srgbClr val="000000"/>
                </a:solidFill>
              </a:rPr>
              <a:t>However, it is critical to understand, for individual </a:t>
            </a:r>
            <a:r>
              <a:rPr lang="en-US" sz="3000" kern="0" dirty="0">
                <a:solidFill>
                  <a:srgbClr val="000000"/>
                </a:solidFill>
              </a:rPr>
              <a:t>priests </a:t>
            </a:r>
            <a:r>
              <a:rPr lang="en-US" sz="3000" kern="0" dirty="0" smtClean="0">
                <a:solidFill>
                  <a:srgbClr val="000000"/>
                </a:solidFill>
              </a:rPr>
              <a:t>who abused minors, many organizational, psychological, and situational factors contributed to their susceptibility to perpetrate abuse </a:t>
            </a:r>
            <a:endParaRPr lang="en-US" sz="3000" kern="0" dirty="0">
              <a:solidFill>
                <a:srgbClr val="000000"/>
              </a:solidFill>
            </a:endParaRPr>
          </a:p>
        </p:txBody>
      </p:sp>
      <p:sp>
        <p:nvSpPr>
          <p:cNvPr id="4" name="Slide Number Placeholder 3"/>
          <p:cNvSpPr>
            <a:spLocks noGrp="1"/>
          </p:cNvSpPr>
          <p:nvPr>
            <p:ph type="sldNum" sz="quarter" idx="12"/>
          </p:nvPr>
        </p:nvSpPr>
        <p:spPr/>
        <p:txBody>
          <a:bodyPr/>
          <a:lstStyle/>
          <a:p>
            <a:r>
              <a:rPr lang="en-US" sz="1600" b="1" dirty="0" smtClean="0"/>
              <a:t>C-4</a:t>
            </a:r>
            <a:endParaRPr lang="en-US" sz="1600" b="1" dirty="0"/>
          </a:p>
        </p:txBody>
      </p:sp>
    </p:spTree>
    <p:extLst>
      <p:ext uri="{BB962C8B-B14F-4D97-AF65-F5344CB8AC3E}">
        <p14:creationId xmlns:p14="http://schemas.microsoft.com/office/powerpoint/2010/main" val="39409162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10600" cy="1173162"/>
          </a:xfrm>
          <a:solidFill>
            <a:schemeClr val="accent1">
              <a:lumMod val="40000"/>
              <a:lumOff val="60000"/>
            </a:schemeClr>
          </a:solidFill>
          <a:ln w="19050">
            <a:solidFill>
              <a:schemeClr val="tx1"/>
            </a:solidFill>
          </a:ln>
        </p:spPr>
        <p:txBody>
          <a:bodyPr>
            <a:noAutofit/>
          </a:bodyPr>
          <a:lstStyle/>
          <a:p>
            <a:r>
              <a:rPr lang="en-US" sz="3600" dirty="0" smtClean="0">
                <a:effectLst>
                  <a:outerShdw blurRad="50800" dist="38100" algn="l" rotWithShape="0">
                    <a:prstClr val="black">
                      <a:alpha val="40000"/>
                    </a:prstClr>
                  </a:outerShdw>
                </a:effectLst>
              </a:rPr>
              <a:t>Susceptibility, 2: Three Necessary Conditions </a:t>
            </a:r>
            <a:br>
              <a:rPr lang="en-US" sz="3600" dirty="0" smtClean="0">
                <a:effectLst>
                  <a:outerShdw blurRad="50800" dist="38100" algn="l" rotWithShape="0">
                    <a:prstClr val="black">
                      <a:alpha val="40000"/>
                    </a:prstClr>
                  </a:outerShdw>
                </a:effectLst>
              </a:rPr>
            </a:br>
            <a:r>
              <a:rPr lang="en-US" sz="3600" dirty="0" smtClean="0">
                <a:effectLst>
                  <a:outerShdw blurRad="50800" dist="38100" algn="l" rotWithShape="0">
                    <a:prstClr val="black">
                      <a:alpha val="40000"/>
                    </a:prstClr>
                  </a:outerShdw>
                </a:effectLst>
              </a:rPr>
              <a:t>for Abuse to Occur</a:t>
            </a:r>
            <a:endParaRPr lang="en-US" sz="3600" dirty="0">
              <a:effectLst>
                <a:outerShdw blurRad="50800" dist="38100" algn="l" rotWithShape="0">
                  <a:prstClr val="black">
                    <a:alpha val="40000"/>
                  </a:prstClr>
                </a:outerShdw>
              </a:effectLst>
            </a:endParaRPr>
          </a:p>
        </p:txBody>
      </p:sp>
      <p:sp>
        <p:nvSpPr>
          <p:cNvPr id="3" name="Content Placeholder 2"/>
          <p:cNvSpPr>
            <a:spLocks noGrp="1"/>
          </p:cNvSpPr>
          <p:nvPr>
            <p:ph idx="1"/>
          </p:nvPr>
        </p:nvSpPr>
        <p:spPr>
          <a:xfrm>
            <a:off x="457200" y="1905000"/>
            <a:ext cx="8229600" cy="4373563"/>
          </a:xfrm>
        </p:spPr>
        <p:txBody>
          <a:bodyPr>
            <a:normAutofit/>
          </a:bodyPr>
          <a:lstStyle/>
          <a:p>
            <a:pPr marL="457200" indent="-457200"/>
            <a:r>
              <a:rPr lang="en-US" dirty="0" smtClean="0"/>
              <a:t>There must be </a:t>
            </a:r>
            <a:r>
              <a:rPr lang="en-US" b="1" dirty="0" smtClean="0"/>
              <a:t>a person who is motivated to commit the act of abuse</a:t>
            </a:r>
          </a:p>
          <a:p>
            <a:pPr marL="457200" indent="-457200"/>
            <a:r>
              <a:rPr lang="en-US" dirty="0" smtClean="0"/>
              <a:t>There must be </a:t>
            </a:r>
            <a:r>
              <a:rPr lang="en-US" b="1" dirty="0" smtClean="0"/>
              <a:t>a potential victim</a:t>
            </a:r>
          </a:p>
          <a:p>
            <a:pPr marL="457200" indent="-457200"/>
            <a:r>
              <a:rPr lang="en-US" dirty="0" smtClean="0"/>
              <a:t>There must be </a:t>
            </a:r>
            <a:r>
              <a:rPr lang="en-US" b="1" dirty="0" smtClean="0"/>
              <a:t>a lack of a “capable guardian”</a:t>
            </a:r>
          </a:p>
          <a:p>
            <a:pPr marL="0" indent="0">
              <a:buNone/>
            </a:pPr>
            <a:endParaRPr lang="en-US" sz="2000" b="1" dirty="0" smtClean="0"/>
          </a:p>
          <a:p>
            <a:pPr marL="0" indent="0">
              <a:buNone/>
            </a:pPr>
            <a:r>
              <a:rPr lang="en-US" dirty="0" smtClean="0"/>
              <a:t>To reduce abuse, education of potential victims, potential abusers, and potential “guardians” is essential</a:t>
            </a:r>
          </a:p>
        </p:txBody>
      </p:sp>
      <p:sp>
        <p:nvSpPr>
          <p:cNvPr id="4" name="Slide Number Placeholder 3"/>
          <p:cNvSpPr>
            <a:spLocks noGrp="1"/>
          </p:cNvSpPr>
          <p:nvPr>
            <p:ph type="sldNum" sz="quarter" idx="12"/>
          </p:nvPr>
        </p:nvSpPr>
        <p:spPr>
          <a:xfrm>
            <a:off x="6553200" y="6400800"/>
            <a:ext cx="2133600" cy="365125"/>
          </a:xfrm>
        </p:spPr>
        <p:txBody>
          <a:bodyPr/>
          <a:lstStyle/>
          <a:p>
            <a:r>
              <a:rPr lang="en-US" sz="1600" b="1" dirty="0" smtClean="0"/>
              <a:t>C-5</a:t>
            </a:r>
            <a:endParaRPr lang="en-US" sz="1600" b="1" dirty="0"/>
          </a:p>
        </p:txBody>
      </p:sp>
    </p:spTree>
    <p:extLst>
      <p:ext uri="{BB962C8B-B14F-4D97-AF65-F5344CB8AC3E}">
        <p14:creationId xmlns:p14="http://schemas.microsoft.com/office/powerpoint/2010/main" val="42627409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066800"/>
          </a:xfrm>
          <a:solidFill>
            <a:schemeClr val="accent1">
              <a:lumMod val="40000"/>
              <a:lumOff val="60000"/>
            </a:schemeClr>
          </a:solidFill>
          <a:ln w="19050">
            <a:solidFill>
              <a:schemeClr val="tx1"/>
            </a:solidFill>
          </a:ln>
        </p:spPr>
        <p:txBody>
          <a:bodyPr>
            <a:noAutofit/>
          </a:bodyPr>
          <a:lstStyle/>
          <a:p>
            <a:r>
              <a:rPr lang="en-US" sz="3600" dirty="0" smtClean="0">
                <a:effectLst>
                  <a:outerShdw blurRad="50800" dist="38100" algn="l" rotWithShape="0">
                    <a:prstClr val="black">
                      <a:alpha val="40000"/>
                    </a:prstClr>
                  </a:outerShdw>
                </a:effectLst>
              </a:rPr>
              <a:t>Susceptibility to Sexual Abuse, 3:  </a:t>
            </a:r>
            <a:br>
              <a:rPr lang="en-US" sz="3600" dirty="0" smtClean="0">
                <a:effectLst>
                  <a:outerShdw blurRad="50800" dist="38100" algn="l" rotWithShape="0">
                    <a:prstClr val="black">
                      <a:alpha val="40000"/>
                    </a:prstClr>
                  </a:outerShdw>
                </a:effectLst>
              </a:rPr>
            </a:br>
            <a:r>
              <a:rPr lang="en-US" sz="3600" dirty="0" smtClean="0">
                <a:effectLst>
                  <a:outerShdw blurRad="50800" dist="38100" algn="l" rotWithShape="0">
                    <a:prstClr val="black">
                      <a:alpha val="40000"/>
                    </a:prstClr>
                  </a:outerShdw>
                </a:effectLst>
              </a:rPr>
              <a:t>Limits to Identifying Abusers</a:t>
            </a:r>
            <a:endParaRPr lang="en-US" sz="3600" dirty="0">
              <a:effectLst>
                <a:outerShdw blurRad="50800" dist="38100" algn="l" rotWithShape="0">
                  <a:prstClr val="black">
                    <a:alpha val="40000"/>
                  </a:prstClr>
                </a:outerShdw>
              </a:effectLst>
            </a:endParaRPr>
          </a:p>
        </p:txBody>
      </p:sp>
      <p:sp>
        <p:nvSpPr>
          <p:cNvPr id="3" name="Content Placeholder 2"/>
          <p:cNvSpPr>
            <a:spLocks noGrp="1"/>
          </p:cNvSpPr>
          <p:nvPr>
            <p:ph idx="1"/>
          </p:nvPr>
        </p:nvSpPr>
        <p:spPr>
          <a:xfrm>
            <a:off x="304800" y="1371600"/>
            <a:ext cx="8458200" cy="5211763"/>
          </a:xfrm>
        </p:spPr>
        <p:txBody>
          <a:bodyPr>
            <a:normAutofit/>
          </a:bodyPr>
          <a:lstStyle/>
          <a:p>
            <a:pPr marL="457200" indent="-457200"/>
            <a:r>
              <a:rPr lang="en-US" sz="2800" dirty="0" smtClean="0"/>
              <a:t>Although factors creating susceptibility to sexual abuse may exist, </a:t>
            </a:r>
            <a:r>
              <a:rPr lang="en-US" sz="2800" b="1" dirty="0" smtClean="0"/>
              <a:t>this does not imply</a:t>
            </a:r>
            <a:r>
              <a:rPr lang="en-US" sz="2800" dirty="0" smtClean="0"/>
              <a:t> that </a:t>
            </a:r>
            <a:r>
              <a:rPr lang="en-US" sz="2800" dirty="0"/>
              <a:t>its presence makes it possible to either </a:t>
            </a:r>
            <a:endParaRPr lang="en-US" sz="2800" dirty="0" smtClean="0"/>
          </a:p>
          <a:p>
            <a:pPr marL="457200" indent="0">
              <a:buNone/>
            </a:pPr>
            <a:r>
              <a:rPr lang="en-US" sz="2800" dirty="0" smtClean="0"/>
              <a:t>- identify specific “causes” of the abusive behavior, </a:t>
            </a:r>
            <a:r>
              <a:rPr lang="en-US" sz="2800" b="1" dirty="0" smtClean="0"/>
              <a:t>or</a:t>
            </a:r>
          </a:p>
          <a:p>
            <a:pPr marL="457200" indent="0">
              <a:buNone/>
            </a:pPr>
            <a:r>
              <a:rPr lang="en-US" sz="2800" dirty="0" smtClean="0"/>
              <a:t>- identify specific individuals who will commit acts of	abuse</a:t>
            </a:r>
          </a:p>
          <a:p>
            <a:pPr marL="457200" indent="-457200"/>
            <a:r>
              <a:rPr lang="en-US" sz="2800" dirty="0" smtClean="0"/>
              <a:t>Rather, it means that some factors may be associated with the abuse of children, though these are often multifaceted and complex; </a:t>
            </a:r>
            <a:r>
              <a:rPr lang="en-US" sz="2800" dirty="0"/>
              <a:t>in some men, but not in </a:t>
            </a:r>
            <a:r>
              <a:rPr lang="en-US" sz="2800" dirty="0" smtClean="0"/>
              <a:t>others, these </a:t>
            </a:r>
            <a:r>
              <a:rPr lang="en-US" sz="2800" dirty="0"/>
              <a:t>factors may interact and lead to a greater </a:t>
            </a:r>
            <a:r>
              <a:rPr lang="en-US" sz="2800" dirty="0" smtClean="0"/>
              <a:t>predisposition </a:t>
            </a:r>
            <a:r>
              <a:rPr lang="en-US" sz="2800" dirty="0"/>
              <a:t>to </a:t>
            </a:r>
            <a:r>
              <a:rPr lang="en-US" sz="2800" dirty="0" smtClean="0"/>
              <a:t>abuse</a:t>
            </a:r>
          </a:p>
        </p:txBody>
      </p:sp>
      <p:sp>
        <p:nvSpPr>
          <p:cNvPr id="4" name="Slide Number Placeholder 3"/>
          <p:cNvSpPr>
            <a:spLocks noGrp="1"/>
          </p:cNvSpPr>
          <p:nvPr>
            <p:ph type="sldNum" sz="quarter" idx="12"/>
          </p:nvPr>
        </p:nvSpPr>
        <p:spPr/>
        <p:txBody>
          <a:bodyPr/>
          <a:lstStyle/>
          <a:p>
            <a:r>
              <a:rPr lang="en-US" sz="1600" b="1" dirty="0" smtClean="0"/>
              <a:t>C-</a:t>
            </a:r>
            <a:fld id="{146C2B86-72AE-445A-B7BD-53E3BF75F8F3}" type="slidenum">
              <a:rPr lang="en-US" sz="1600" b="1" smtClean="0"/>
              <a:t>6</a:t>
            </a:fld>
            <a:endParaRPr lang="en-US" sz="1600" b="1" dirty="0"/>
          </a:p>
        </p:txBody>
      </p:sp>
    </p:spTree>
    <p:extLst>
      <p:ext uri="{BB962C8B-B14F-4D97-AF65-F5344CB8AC3E}">
        <p14:creationId xmlns:p14="http://schemas.microsoft.com/office/powerpoint/2010/main" val="1928009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914400"/>
          </a:xfrm>
          <a:solidFill>
            <a:schemeClr val="accent1">
              <a:lumMod val="40000"/>
              <a:lumOff val="60000"/>
            </a:schemeClr>
          </a:solidFill>
          <a:ln w="19050">
            <a:solidFill>
              <a:schemeClr val="tx1"/>
            </a:solidFill>
          </a:ln>
        </p:spPr>
        <p:txBody>
          <a:bodyPr>
            <a:normAutofit/>
          </a:bodyPr>
          <a:lstStyle/>
          <a:p>
            <a:r>
              <a:rPr lang="en-US" b="1" dirty="0" smtClean="0"/>
              <a:t>Psychological Tests, 1</a:t>
            </a:r>
            <a:endParaRPr lang="en-US" b="1" dirty="0"/>
          </a:p>
        </p:txBody>
      </p:sp>
      <p:sp>
        <p:nvSpPr>
          <p:cNvPr id="3" name="Content Placeholder 2"/>
          <p:cNvSpPr>
            <a:spLocks noGrp="1"/>
          </p:cNvSpPr>
          <p:nvPr>
            <p:ph idx="1"/>
          </p:nvPr>
        </p:nvSpPr>
        <p:spPr>
          <a:xfrm>
            <a:off x="457200" y="1600200"/>
            <a:ext cx="8229600" cy="4754563"/>
          </a:xfrm>
        </p:spPr>
        <p:txBody>
          <a:bodyPr>
            <a:normAutofit fontScale="92500" lnSpcReduction="10000"/>
          </a:bodyPr>
          <a:lstStyle/>
          <a:p>
            <a:pPr marL="457200" indent="-457200"/>
            <a:r>
              <a:rPr lang="en-US" dirty="0"/>
              <a:t>Priests who had abused minors could not </a:t>
            </a:r>
            <a:r>
              <a:rPr lang="en-US" dirty="0" smtClean="0"/>
              <a:t>be significantly </a:t>
            </a:r>
            <a:r>
              <a:rPr lang="en-US" dirty="0"/>
              <a:t>differentiated on the basis of psychological tests from priests who had not abused </a:t>
            </a:r>
            <a:r>
              <a:rPr lang="en-US" dirty="0" smtClean="0"/>
              <a:t>minors</a:t>
            </a:r>
          </a:p>
          <a:p>
            <a:pPr marL="0" indent="0">
              <a:buNone/>
            </a:pPr>
            <a:endParaRPr lang="en-US" sz="1100" dirty="0"/>
          </a:p>
          <a:p>
            <a:pPr marL="457200" indent="-457200"/>
            <a:r>
              <a:rPr lang="en-US" dirty="0" smtClean="0"/>
              <a:t>Behavior is thought to arise from a combination of factors including:  biology, genetics, psychology, environment, and life experience</a:t>
            </a:r>
          </a:p>
          <a:p>
            <a:pPr marL="457200" indent="-457200">
              <a:buNone/>
            </a:pPr>
            <a:endParaRPr lang="en-US" sz="1100" dirty="0"/>
          </a:p>
          <a:p>
            <a:pPr marL="457200" indent="-457200"/>
            <a:r>
              <a:rPr lang="en-US" b="1" dirty="0" smtClean="0"/>
              <a:t>Nonetheless</a:t>
            </a:r>
            <a:r>
              <a:rPr lang="en-US" dirty="0" smtClean="0"/>
              <a:t>, there are several personality-based risk markers for clergy sexual abusers that merit further attention</a:t>
            </a:r>
            <a:endParaRPr lang="en-US" dirty="0"/>
          </a:p>
        </p:txBody>
      </p:sp>
      <p:sp>
        <p:nvSpPr>
          <p:cNvPr id="4" name="Slide Number Placeholder 3"/>
          <p:cNvSpPr>
            <a:spLocks noGrp="1"/>
          </p:cNvSpPr>
          <p:nvPr>
            <p:ph type="sldNum" sz="quarter" idx="12"/>
          </p:nvPr>
        </p:nvSpPr>
        <p:spPr/>
        <p:txBody>
          <a:bodyPr/>
          <a:lstStyle/>
          <a:p>
            <a:r>
              <a:rPr lang="en-US" sz="1600" b="1" dirty="0" smtClean="0"/>
              <a:t>C-</a:t>
            </a:r>
            <a:fld id="{146C2B86-72AE-445A-B7BD-53E3BF75F8F3}" type="slidenum">
              <a:rPr lang="en-US" sz="1600" b="1" smtClean="0"/>
              <a:t>7</a:t>
            </a:fld>
            <a:endParaRPr lang="en-US" sz="1600" b="1" dirty="0"/>
          </a:p>
        </p:txBody>
      </p:sp>
    </p:spTree>
    <p:extLst>
      <p:ext uri="{BB962C8B-B14F-4D97-AF65-F5344CB8AC3E}">
        <p14:creationId xmlns:p14="http://schemas.microsoft.com/office/powerpoint/2010/main" val="19079185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85800"/>
          </a:xfrm>
          <a:solidFill>
            <a:schemeClr val="accent1">
              <a:lumMod val="40000"/>
              <a:lumOff val="60000"/>
            </a:schemeClr>
          </a:solidFill>
          <a:ln w="19050">
            <a:solidFill>
              <a:schemeClr val="tx1"/>
            </a:solidFill>
          </a:ln>
        </p:spPr>
        <p:txBody>
          <a:bodyPr>
            <a:normAutofit fontScale="90000"/>
          </a:bodyPr>
          <a:lstStyle/>
          <a:p>
            <a:r>
              <a:rPr lang="en-US" b="1" dirty="0" smtClean="0"/>
              <a:t>Psychological Tests, 2</a:t>
            </a:r>
            <a:endParaRPr lang="en-US" b="1" dirty="0"/>
          </a:p>
        </p:txBody>
      </p:sp>
      <p:sp>
        <p:nvSpPr>
          <p:cNvPr id="3" name="Content Placeholder 2"/>
          <p:cNvSpPr>
            <a:spLocks noGrp="1"/>
          </p:cNvSpPr>
          <p:nvPr>
            <p:ph idx="1"/>
          </p:nvPr>
        </p:nvSpPr>
        <p:spPr>
          <a:xfrm>
            <a:off x="432275" y="1219200"/>
            <a:ext cx="4495800" cy="1698172"/>
          </a:xfrm>
        </p:spPr>
        <p:txBody>
          <a:bodyPr>
            <a:noAutofit/>
          </a:bodyPr>
          <a:lstStyle/>
          <a:p>
            <a:pPr marL="0" indent="0">
              <a:buNone/>
            </a:pPr>
            <a:r>
              <a:rPr lang="en-US" sz="2400" dirty="0" smtClean="0"/>
              <a:t>Collectively, data suggest that the list of personality-based risk markers for clergy sexual abusers include the following:</a:t>
            </a:r>
            <a:endParaRPr lang="en-US" sz="2400" dirty="0"/>
          </a:p>
        </p:txBody>
      </p:sp>
      <p:sp>
        <p:nvSpPr>
          <p:cNvPr id="4" name="Slide Number Placeholder 3"/>
          <p:cNvSpPr>
            <a:spLocks noGrp="1"/>
          </p:cNvSpPr>
          <p:nvPr>
            <p:ph type="sldNum" sz="quarter" idx="12"/>
          </p:nvPr>
        </p:nvSpPr>
        <p:spPr/>
        <p:txBody>
          <a:bodyPr/>
          <a:lstStyle/>
          <a:p>
            <a:r>
              <a:rPr lang="en-US" sz="1600" b="1" dirty="0" smtClean="0"/>
              <a:t>C-</a:t>
            </a:r>
            <a:fld id="{146C2B86-72AE-445A-B7BD-53E3BF75F8F3}" type="slidenum">
              <a:rPr lang="en-US" sz="1600" b="1" smtClean="0"/>
              <a:t>8</a:t>
            </a:fld>
            <a:endParaRPr lang="en-US" sz="1600" b="1" dirty="0"/>
          </a:p>
        </p:txBody>
      </p:sp>
      <p:sp>
        <p:nvSpPr>
          <p:cNvPr id="5" name="TextBox 4"/>
          <p:cNvSpPr txBox="1"/>
          <p:nvPr/>
        </p:nvSpPr>
        <p:spPr>
          <a:xfrm>
            <a:off x="539206" y="3002043"/>
            <a:ext cx="3799114" cy="2800767"/>
          </a:xfrm>
          <a:prstGeom prst="rect">
            <a:avLst/>
          </a:prstGeom>
          <a:noFill/>
          <a:ln w="28575">
            <a:solidFill>
              <a:schemeClr val="accent1">
                <a:lumMod val="60000"/>
                <a:lumOff val="40000"/>
              </a:schemeClr>
            </a:solidFill>
          </a:ln>
        </p:spPr>
        <p:txBody>
          <a:bodyPr wrap="square" rtlCol="0">
            <a:spAutoFit/>
          </a:bodyPr>
          <a:lstStyle/>
          <a:p>
            <a:r>
              <a:rPr lang="en-US" sz="2400" dirty="0" smtClean="0"/>
              <a:t>Elevations on these MMPI subscales:</a:t>
            </a:r>
          </a:p>
          <a:p>
            <a:endParaRPr lang="en-US" sz="800" dirty="0" smtClean="0"/>
          </a:p>
          <a:p>
            <a:pPr marL="285750" indent="-285750">
              <a:buFont typeface="Arial" pitchFamily="34" charset="0"/>
              <a:buChar char="•"/>
            </a:pPr>
            <a:r>
              <a:rPr lang="en-US" sz="2400" dirty="0" smtClean="0"/>
              <a:t>Denial of Social Anxiety</a:t>
            </a:r>
          </a:p>
          <a:p>
            <a:pPr marL="285750" indent="-285750">
              <a:buFont typeface="Arial" pitchFamily="34" charset="0"/>
              <a:buChar char="•"/>
            </a:pPr>
            <a:r>
              <a:rPr lang="en-US" sz="2400" dirty="0" smtClean="0"/>
              <a:t>Authority Problems</a:t>
            </a:r>
          </a:p>
          <a:p>
            <a:pPr marL="285750" indent="-285750">
              <a:buFont typeface="Arial" pitchFamily="34" charset="0"/>
              <a:buChar char="•"/>
            </a:pPr>
            <a:r>
              <a:rPr lang="en-US" sz="2400" dirty="0" smtClean="0"/>
              <a:t>Persecutory Ideas</a:t>
            </a:r>
          </a:p>
          <a:p>
            <a:pPr marL="285750" indent="-285750">
              <a:buFont typeface="Arial" pitchFamily="34" charset="0"/>
              <a:buChar char="•"/>
            </a:pPr>
            <a:r>
              <a:rPr lang="en-US" sz="2400" dirty="0" smtClean="0"/>
              <a:t>Amorality</a:t>
            </a:r>
          </a:p>
          <a:p>
            <a:pPr marL="285750" indent="-285750">
              <a:buFont typeface="Arial" pitchFamily="34" charset="0"/>
              <a:buChar char="•"/>
            </a:pPr>
            <a:r>
              <a:rPr lang="en-US" sz="2400" dirty="0" smtClean="0"/>
              <a:t>Over-controlled Hostility</a:t>
            </a:r>
            <a:endParaRPr lang="en-US" sz="2400" dirty="0"/>
          </a:p>
        </p:txBody>
      </p:sp>
      <p:sp>
        <p:nvSpPr>
          <p:cNvPr id="6" name="TextBox 5"/>
          <p:cNvSpPr txBox="1"/>
          <p:nvPr/>
        </p:nvSpPr>
        <p:spPr>
          <a:xfrm>
            <a:off x="5271263" y="1150983"/>
            <a:ext cx="3352800" cy="1200329"/>
          </a:xfrm>
          <a:prstGeom prst="rect">
            <a:avLst/>
          </a:prstGeom>
          <a:noFill/>
        </p:spPr>
        <p:txBody>
          <a:bodyPr wrap="square" rtlCol="0">
            <a:spAutoFit/>
          </a:bodyPr>
          <a:lstStyle/>
          <a:p>
            <a:r>
              <a:rPr lang="en-US" sz="2400" dirty="0" smtClean="0"/>
              <a:t>Other </a:t>
            </a:r>
            <a:r>
              <a:rPr lang="en-US" sz="2400" b="1" dirty="0" smtClean="0"/>
              <a:t>possible </a:t>
            </a:r>
            <a:r>
              <a:rPr lang="en-US" sz="2400" dirty="0" smtClean="0"/>
              <a:t>risk markers for sexual abuse of minors include:</a:t>
            </a:r>
            <a:endParaRPr lang="en-US" sz="2400" dirty="0"/>
          </a:p>
        </p:txBody>
      </p:sp>
      <p:sp>
        <p:nvSpPr>
          <p:cNvPr id="7" name="TextBox 6"/>
          <p:cNvSpPr txBox="1"/>
          <p:nvPr/>
        </p:nvSpPr>
        <p:spPr>
          <a:xfrm>
            <a:off x="5271263" y="2418080"/>
            <a:ext cx="3429000" cy="2431435"/>
          </a:xfrm>
          <a:prstGeom prst="rect">
            <a:avLst/>
          </a:prstGeom>
          <a:noFill/>
          <a:ln w="28575">
            <a:solidFill>
              <a:schemeClr val="accent1">
                <a:lumMod val="60000"/>
                <a:lumOff val="40000"/>
              </a:schemeClr>
            </a:solidFill>
          </a:ln>
        </p:spPr>
        <p:txBody>
          <a:bodyPr wrap="square" rtlCol="0">
            <a:spAutoFit/>
          </a:bodyPr>
          <a:lstStyle/>
          <a:p>
            <a:r>
              <a:rPr lang="en-US" sz="2400" dirty="0"/>
              <a:t>Elevations </a:t>
            </a:r>
            <a:r>
              <a:rPr lang="en-US" sz="2400" dirty="0" smtClean="0"/>
              <a:t>on </a:t>
            </a:r>
            <a:r>
              <a:rPr lang="en-US" sz="2400" dirty="0"/>
              <a:t>these MMPI subscales</a:t>
            </a:r>
            <a:r>
              <a:rPr lang="en-US" sz="2400" dirty="0" smtClean="0"/>
              <a:t>:</a:t>
            </a:r>
          </a:p>
          <a:p>
            <a:endParaRPr lang="en-US" sz="800" dirty="0"/>
          </a:p>
          <a:p>
            <a:pPr marL="285750" indent="-285750">
              <a:buFont typeface="Arial" pitchFamily="34" charset="0"/>
              <a:buChar char="•"/>
            </a:pPr>
            <a:r>
              <a:rPr lang="en-US" sz="2400" dirty="0" smtClean="0"/>
              <a:t>Need for Affection</a:t>
            </a:r>
          </a:p>
          <a:p>
            <a:pPr marL="285750" indent="-285750">
              <a:buFont typeface="Arial" pitchFamily="34" charset="0"/>
              <a:buChar char="•"/>
            </a:pPr>
            <a:r>
              <a:rPr lang="en-US" sz="2400" dirty="0" smtClean="0"/>
              <a:t>Social Imperturbability</a:t>
            </a:r>
          </a:p>
          <a:p>
            <a:pPr marL="285750" indent="-285750">
              <a:buFont typeface="Arial" pitchFamily="34" charset="0"/>
              <a:buChar char="•"/>
            </a:pPr>
            <a:r>
              <a:rPr lang="en-US" sz="2400" dirty="0" smtClean="0"/>
              <a:t>Imperturbability </a:t>
            </a:r>
          </a:p>
          <a:p>
            <a:pPr marL="285750" indent="-285750">
              <a:buFont typeface="Arial" pitchFamily="34" charset="0"/>
              <a:buChar char="•"/>
            </a:pPr>
            <a:r>
              <a:rPr lang="en-US" sz="2400" dirty="0"/>
              <a:t>Inhibition of </a:t>
            </a:r>
            <a:r>
              <a:rPr lang="en-US" sz="2400" dirty="0" smtClean="0"/>
              <a:t>Aggression</a:t>
            </a:r>
            <a:endParaRPr lang="en-US" sz="2400" dirty="0"/>
          </a:p>
        </p:txBody>
      </p:sp>
      <p:sp>
        <p:nvSpPr>
          <p:cNvPr id="8" name="TextBox 7"/>
          <p:cNvSpPr txBox="1"/>
          <p:nvPr/>
        </p:nvSpPr>
        <p:spPr>
          <a:xfrm>
            <a:off x="4928075" y="5192486"/>
            <a:ext cx="3772188" cy="1200329"/>
          </a:xfrm>
          <a:prstGeom prst="rect">
            <a:avLst/>
          </a:prstGeom>
          <a:solidFill>
            <a:schemeClr val="accent1">
              <a:lumMod val="20000"/>
              <a:lumOff val="80000"/>
            </a:schemeClr>
          </a:solidFill>
          <a:ln>
            <a:solidFill>
              <a:schemeClr val="accent1">
                <a:lumMod val="60000"/>
                <a:lumOff val="40000"/>
              </a:schemeClr>
            </a:solidFill>
          </a:ln>
        </p:spPr>
        <p:txBody>
          <a:bodyPr wrap="square" rtlCol="0">
            <a:spAutoFit/>
          </a:bodyPr>
          <a:lstStyle/>
          <a:p>
            <a:r>
              <a:rPr lang="en-US" b="1" dirty="0" smtClean="0"/>
              <a:t>Note well:  </a:t>
            </a:r>
            <a:r>
              <a:rPr lang="en-US" dirty="0" smtClean="0"/>
              <a:t>None of the primary scales show significant risk factors, and so any elevation on subscales should be interpreted with caution.</a:t>
            </a:r>
            <a:endParaRPr lang="en-US" dirty="0"/>
          </a:p>
        </p:txBody>
      </p:sp>
    </p:spTree>
    <p:extLst>
      <p:ext uri="{BB962C8B-B14F-4D97-AF65-F5344CB8AC3E}">
        <p14:creationId xmlns:p14="http://schemas.microsoft.com/office/powerpoint/2010/main" val="31925616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2000"/>
          </a:xfrm>
          <a:solidFill>
            <a:schemeClr val="accent1">
              <a:lumMod val="40000"/>
              <a:lumOff val="60000"/>
            </a:schemeClr>
          </a:solidFill>
          <a:ln w="19050">
            <a:solidFill>
              <a:schemeClr val="tx1"/>
            </a:solidFill>
          </a:ln>
        </p:spPr>
        <p:txBody>
          <a:bodyPr>
            <a:normAutofit/>
          </a:bodyPr>
          <a:lstStyle/>
          <a:p>
            <a:r>
              <a:rPr lang="en-US" b="1" dirty="0" smtClean="0"/>
              <a:t>Behavioral Explanations</a:t>
            </a:r>
            <a:endParaRPr lang="en-US" b="1" dirty="0"/>
          </a:p>
        </p:txBody>
      </p:sp>
      <p:sp>
        <p:nvSpPr>
          <p:cNvPr id="3" name="Content Placeholder 2"/>
          <p:cNvSpPr>
            <a:spLocks noGrp="1"/>
          </p:cNvSpPr>
          <p:nvPr>
            <p:ph idx="1"/>
          </p:nvPr>
        </p:nvSpPr>
        <p:spPr>
          <a:xfrm>
            <a:off x="457200" y="2523530"/>
            <a:ext cx="8229600" cy="3602633"/>
          </a:xfrm>
        </p:spPr>
        <p:txBody>
          <a:bodyPr>
            <a:normAutofit fontScale="92500"/>
          </a:bodyPr>
          <a:lstStyle/>
          <a:p>
            <a:pPr marL="0" indent="0">
              <a:buNone/>
            </a:pPr>
            <a:endParaRPr lang="en-US" sz="900" dirty="0" smtClean="0"/>
          </a:p>
          <a:p>
            <a:pPr marL="457200" indent="-457200"/>
            <a:r>
              <a:rPr lang="en-US" sz="3000" dirty="0" smtClean="0"/>
              <a:t>If a youth or child is a victim of sexual abuse by an adult, his capacity for emotional attachment and sexual response as an adult may be impaired</a:t>
            </a:r>
          </a:p>
          <a:p>
            <a:pPr marL="457200" indent="-457200"/>
            <a:r>
              <a:rPr lang="en-US" sz="3000" dirty="0" smtClean="0"/>
              <a:t>Early sexual experience is thought to have an influence on subsequent sexual behavior</a:t>
            </a:r>
          </a:p>
          <a:p>
            <a:pPr marL="457200" indent="-457200"/>
            <a:r>
              <a:rPr lang="en-US" sz="3000" dirty="0" smtClean="0"/>
              <a:t>Low self-esteem and social isolation are considered to be associated with child sexual abuse</a:t>
            </a:r>
            <a:endParaRPr lang="en-US" sz="3000" dirty="0"/>
          </a:p>
        </p:txBody>
      </p:sp>
      <p:sp>
        <p:nvSpPr>
          <p:cNvPr id="4" name="Slide Number Placeholder 3"/>
          <p:cNvSpPr>
            <a:spLocks noGrp="1"/>
          </p:cNvSpPr>
          <p:nvPr>
            <p:ph type="sldNum" sz="quarter" idx="12"/>
          </p:nvPr>
        </p:nvSpPr>
        <p:spPr/>
        <p:txBody>
          <a:bodyPr/>
          <a:lstStyle/>
          <a:p>
            <a:r>
              <a:rPr lang="en-US" sz="1600" b="1" dirty="0" smtClean="0"/>
              <a:t>C-</a:t>
            </a:r>
            <a:fld id="{146C2B86-72AE-445A-B7BD-53E3BF75F8F3}" type="slidenum">
              <a:rPr lang="en-US" sz="1600" b="1" smtClean="0"/>
              <a:t>9</a:t>
            </a:fld>
            <a:endParaRPr lang="en-US" sz="1600" b="1" dirty="0"/>
          </a:p>
        </p:txBody>
      </p:sp>
      <p:sp>
        <p:nvSpPr>
          <p:cNvPr id="5" name="TextBox 4"/>
          <p:cNvSpPr txBox="1"/>
          <p:nvPr/>
        </p:nvSpPr>
        <p:spPr>
          <a:xfrm>
            <a:off x="609600" y="1287920"/>
            <a:ext cx="8001000" cy="1384995"/>
          </a:xfrm>
          <a:prstGeom prst="rect">
            <a:avLst/>
          </a:prstGeom>
          <a:noFill/>
          <a:ln w="28575">
            <a:noFill/>
          </a:ln>
        </p:spPr>
        <p:txBody>
          <a:bodyPr wrap="square" rtlCol="0">
            <a:spAutoFit/>
          </a:bodyPr>
          <a:lstStyle/>
          <a:p>
            <a:pPr algn="ctr"/>
            <a:r>
              <a:rPr lang="en-US" sz="2800" b="1" dirty="0"/>
              <a:t>Clinicians and behavioral theorists observe </a:t>
            </a:r>
            <a:r>
              <a:rPr lang="en-US" sz="2800" b="1" dirty="0" smtClean="0"/>
              <a:t>the following impacts </a:t>
            </a:r>
            <a:r>
              <a:rPr lang="en-US" sz="2800" b="1" dirty="0"/>
              <a:t>of childhood experience and learned behavior on adult </a:t>
            </a:r>
            <a:r>
              <a:rPr lang="en-US" sz="2800" b="1" dirty="0" smtClean="0"/>
              <a:t>lives</a:t>
            </a:r>
            <a:endParaRPr lang="en-US" sz="2800" b="1" dirty="0"/>
          </a:p>
        </p:txBody>
      </p:sp>
    </p:spTree>
    <p:extLst>
      <p:ext uri="{BB962C8B-B14F-4D97-AF65-F5344CB8AC3E}">
        <p14:creationId xmlns:p14="http://schemas.microsoft.com/office/powerpoint/2010/main" val="15168772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USCCB Document" ma:contentTypeID="0x0101003CA8930E8761C8469900DCF6AD3277DB0100CDBE1BE7942C9E4C9F42E309A22A71A6" ma:contentTypeVersion="17" ma:contentTypeDescription="Create a new Document" ma:contentTypeScope="" ma:versionID="19f92c911239557652a938bc7a55a04c">
  <xsd:schema xmlns:xsd="http://www.w3.org/2001/XMLSchema" xmlns:xs="http://www.w3.org/2001/XMLSchema" xmlns:p="http://schemas.microsoft.com/office/2006/metadata/properties" xmlns:ns2="8ff46219-4e0f-4843-9c7a-b2f626f15e88" targetNamespace="http://schemas.microsoft.com/office/2006/metadata/properties" ma:root="true" ma:fieldsID="304cdf07b161ce49529e638242d00f4c" ns2:_="">
    <xsd:import namespace="8ff46219-4e0f-4843-9c7a-b2f626f15e88"/>
    <xsd:element name="properties">
      <xsd:complexType>
        <xsd:sequence>
          <xsd:element name="documentManagement">
            <xsd:complexType>
              <xsd:all>
                <xsd:element ref="ns2:Expiration_x0020_Basis_x0020_Date" minOccurs="0"/>
                <xsd:element ref="ns2:Retention_x0020_Period"/>
                <xsd:element ref="ns2:USCCB_x0020_Department"/>
                <xsd:element ref="ns2:Yea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ff46219-4e0f-4843-9c7a-b2f626f15e88" elementFormDefault="qualified">
    <xsd:import namespace="http://schemas.microsoft.com/office/2006/documentManagement/types"/>
    <xsd:import namespace="http://schemas.microsoft.com/office/infopath/2007/PartnerControls"/>
    <xsd:element name="Expiration_x0020_Basis_x0020_Date" ma:index="8" nillable="true" ma:displayName="Expiration Basis Date" ma:default="[today]" ma:format="DateOnly" ma:internalName="Expiration_x0020_Basis_x0020_Date0">
      <xsd:simpleType>
        <xsd:restriction base="dms:DateTime"/>
      </xsd:simpleType>
    </xsd:element>
    <xsd:element name="Retention_x0020_Period" ma:index="9" ma:displayName="Retention Period" ma:format="Dropdown" ma:internalName="Retention_x0020_Period0" ma:readOnly="false">
      <xsd:simpleType>
        <xsd:restriction base="dms:Choice">
          <xsd:enumeration value="1yr–Gen doc t/b deleted"/>
          <xsd:enumeration value="3yrs–Other doc t/b deleted"/>
          <xsd:enumeration value="5yrs–Gen doc t/b archived"/>
          <xsd:enumeration value="10yrs–Other doc t/b archived"/>
          <xsd:enumeration value="Indef–Doc to stay in SP"/>
        </xsd:restriction>
      </xsd:simpleType>
    </xsd:element>
    <xsd:element name="USCCB_x0020_Department" ma:index="10" ma:displayName="USCCB Department" ma:default="CYP" ma:format="Dropdown" ma:internalName="USCCB_x0020_Department0" ma:readOnly="false">
      <xsd:simpleType>
        <xsd:restriction base="dms:Choice">
          <xsd:enumeration value="CCHD"/>
          <xsd:enumeration value="CCC"/>
          <xsd:enumeration value="CE"/>
          <xsd:enumeration value="CNS"/>
          <xsd:enumeration value="CYP"/>
          <xsd:enumeration value="CCLV"/>
          <xsd:enumeration value="COMM"/>
          <xsd:enumeration value="CDC"/>
          <xsd:enumeration value="DM"/>
          <xsd:enumeration value="DW"/>
          <xsd:enumeration value="DOC"/>
          <xsd:enumeration value="DSD"/>
          <xsd:enumeration value="EIA"/>
          <xsd:enumeration value="EC"/>
          <xsd:enumeration value="EXEC"/>
          <xsd:enumeration value="FB"/>
          <xsd:enumeration value="FA"/>
          <xsd:enumeration value="GC"/>
          <xsd:enumeration value="GS"/>
          <xsd:enumeration value="GR"/>
          <xsd:enumeration value="HR"/>
          <xsd:enumeration value="IT"/>
          <xsd:enumeration value="IJP"/>
          <xsd:enumeration value="JPHD"/>
          <xsd:enumeration value="LMFLY"/>
          <xsd:enumeration value="MR"/>
          <xsd:enumeration value="MRS"/>
          <xsd:enumeration value="NC"/>
          <xsd:enumeration value="PL"/>
          <xsd:enumeration value="PP"/>
          <xsd:enumeration value="PUB"/>
        </xsd:restriction>
      </xsd:simpleType>
    </xsd:element>
    <xsd:element name="Year" ma:index="11" nillable="true" ma:displayName="Year" ma:internalName="Year0">
      <xsd:simpleType>
        <xsd:restriction base="dms:Text">
          <xsd:maxLength value="4"/>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customXsn xmlns="http://schemas.microsoft.com/office/2006/metadata/customXsn">
  <xsnLocation>https://staff.usccb.org/dept/cyp/_cts/Parent_USCCB/f566a03fdfda284ccustomXsn.xsn</xsnLocation>
  <cached>True</cached>
  <openByDefault>True</openByDefault>
  <xsnScope>https://staff.usccb.org/dept/cyp</xsnScope>
</customXsn>
</file>

<file path=customXml/item4.xml><?xml version="1.0" encoding="utf-8"?>
<p:properties xmlns:p="http://schemas.microsoft.com/office/2006/metadata/properties" xmlns:xsi="http://www.w3.org/2001/XMLSchema-instance" xmlns:pc="http://schemas.microsoft.com/office/infopath/2007/PartnerControls">
  <documentManagement>
    <Year xmlns="8ff46219-4e0f-4843-9c7a-b2f626f15e88">2013</Year>
    <USCCB_x0020_Department xmlns="8ff46219-4e0f-4843-9c7a-b2f626f15e88">CYP</USCCB_x0020_Department>
    <Retention_x0020_Period xmlns="8ff46219-4e0f-4843-9c7a-b2f626f15e88">Indef–Doc to stay in SP</Retention_x0020_Period>
    <Expiration_x0020_Basis_x0020_Date xmlns="8ff46219-4e0f-4843-9c7a-b2f626f15e88">2013-05-10T04:00:00+00:00</Expiration_x0020_Basis_x0020_Date>
  </documentManagement>
</p:properties>
</file>

<file path=customXml/itemProps1.xml><?xml version="1.0" encoding="utf-8"?>
<ds:datastoreItem xmlns:ds="http://schemas.openxmlformats.org/officeDocument/2006/customXml" ds:itemID="{D7DE737E-2DC2-4AEE-8E66-6FAD08795003}"/>
</file>

<file path=customXml/itemProps2.xml><?xml version="1.0" encoding="utf-8"?>
<ds:datastoreItem xmlns:ds="http://schemas.openxmlformats.org/officeDocument/2006/customXml" ds:itemID="{4D63CE1A-EB00-4FF7-933C-73DE563C833B}"/>
</file>

<file path=customXml/itemProps3.xml><?xml version="1.0" encoding="utf-8"?>
<ds:datastoreItem xmlns:ds="http://schemas.openxmlformats.org/officeDocument/2006/customXml" ds:itemID="{7BAA1DD9-47D9-468B-A5F6-B28EC64581C4}"/>
</file>

<file path=customXml/itemProps4.xml><?xml version="1.0" encoding="utf-8"?>
<ds:datastoreItem xmlns:ds="http://schemas.openxmlformats.org/officeDocument/2006/customXml" ds:itemID="{53C45701-B840-4C56-8509-1EAC472C18FA}"/>
</file>

<file path=docProps/app.xml><?xml version="1.0" encoding="utf-8"?>
<Properties xmlns="http://schemas.openxmlformats.org/officeDocument/2006/extended-properties" xmlns:vt="http://schemas.openxmlformats.org/officeDocument/2006/docPropsVTypes">
  <TotalTime>3861</TotalTime>
  <Words>2750</Words>
  <Application>Microsoft Office PowerPoint</Application>
  <PresentationFormat>On-screen Show (4:3)</PresentationFormat>
  <Paragraphs>345</Paragraphs>
  <Slides>39</Slides>
  <Notes>3</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Office Theme</vt:lpstr>
      <vt:lpstr>PowerPoint Presentation</vt:lpstr>
      <vt:lpstr>  Research Explaining Susceptibility and Possible Causes of Sexual Abuse of Minors  by Catholic Priests    </vt:lpstr>
      <vt:lpstr>Main Sources of Data</vt:lpstr>
      <vt:lpstr>Susceptibility  and Possible “Causes” of Abuse</vt:lpstr>
      <vt:lpstr>Susceptibility, 2: Three Necessary Conditions  for Abuse to Occur</vt:lpstr>
      <vt:lpstr>Susceptibility to Sexual Abuse, 3:   Limits to Identifying Abusers</vt:lpstr>
      <vt:lpstr>Psychological Tests, 1</vt:lpstr>
      <vt:lpstr>Psychological Tests, 2</vt:lpstr>
      <vt:lpstr>Behavioral Explanations</vt:lpstr>
      <vt:lpstr>Intimacy Deficits in Priests Accused of Sexual Abuse of Minors, 1</vt:lpstr>
      <vt:lpstr> Intimacy Deficits and Psychosexual Maturity, 2 </vt:lpstr>
      <vt:lpstr>Intimacy Deficits: Immature Emotional Development, 3</vt:lpstr>
      <vt:lpstr>Intimacy Deficits: Immature Emotional Development, 4</vt:lpstr>
      <vt:lpstr>Intimacy Deficits: Immature Emotional Development, 5</vt:lpstr>
      <vt:lpstr>Intimacy Deficits in Early Childhood  and Sexual Abuse, 6</vt:lpstr>
      <vt:lpstr>Other Factors that Affect Susceptibility to Commit Acts of Sexual Abuse</vt:lpstr>
      <vt:lpstr>Other Factors, 2:  Stress and Abuse</vt:lpstr>
      <vt:lpstr>Theological Misunderstanding and Sexual Abuse</vt:lpstr>
      <vt:lpstr>Cognitive Dissonance, 1</vt:lpstr>
      <vt:lpstr>Cognitive Dissonance, 2</vt:lpstr>
      <vt:lpstr>Progression of Risk Factors Related to Abuse </vt:lpstr>
      <vt:lpstr>Some Controversial Findings in the John Jay Report</vt:lpstr>
      <vt:lpstr>Celibacy and Sexual Abuse of Minors</vt:lpstr>
      <vt:lpstr>Homosexuality and Sexual Abuse of Minors, 1</vt:lpstr>
      <vt:lpstr>Homosexuality and Sexual Abuse, 2</vt:lpstr>
      <vt:lpstr>Homosexuality and Sexual Abuse, 3</vt:lpstr>
      <vt:lpstr>Other Views Concerning Homosexuality</vt:lpstr>
      <vt:lpstr>Sexual Abuse by Age and Gender</vt:lpstr>
      <vt:lpstr>Social Influences on Sexual Behavior, 1</vt:lpstr>
      <vt:lpstr>Other Social Influences, 2</vt:lpstr>
      <vt:lpstr>Social Indicators of Deviance: Rates of Change from 1960 to 1990</vt:lpstr>
      <vt:lpstr>Conclusion to be Drawn</vt:lpstr>
      <vt:lpstr>Some Key Findings - 1</vt:lpstr>
      <vt:lpstr>Some Key Findings - 2</vt:lpstr>
      <vt:lpstr>Some Key Findings - 3</vt:lpstr>
      <vt:lpstr>Some Key Findings - 4</vt:lpstr>
      <vt:lpstr>Summary of Susceptibility and Causes</vt:lpstr>
      <vt:lpstr>Discussion Questions</vt:lpstr>
      <vt:lpstr>PowerPoint Presentation</vt:lpstr>
    </vt:vector>
  </TitlesOfParts>
  <Company>UST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Training Modules</dc:title>
  <dc:creator>Windows User</dc:creator>
  <cp:lastModifiedBy>Windows User</cp:lastModifiedBy>
  <cp:revision>174</cp:revision>
  <cp:lastPrinted>2013-01-25T21:10:08Z</cp:lastPrinted>
  <dcterms:created xsi:type="dcterms:W3CDTF">2012-01-25T15:30:58Z</dcterms:created>
  <dcterms:modified xsi:type="dcterms:W3CDTF">2013-01-25T21:20:47Z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0x0101003CA8930E8761C8469900DCF6AD3277DB0100CDBE1BE7942C9E4C9F42E309A22A71A6</vt:lpwstr>
  </property>
</Properties>
</file>