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7" r:id="rId3"/>
    <p:sldId id="28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7" r:id="rId25"/>
    <p:sldId id="288" r:id="rId26"/>
    <p:sldId id="282" r:id="rId27"/>
    <p:sldId id="283" r:id="rId28"/>
    <p:sldId id="284" r:id="rId2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68" autoAdjust="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4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6156330-9AC8-4729-99BB-01C25E48EC6A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2E6EAC5-E7C5-4438-AE40-DB0BA4481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5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F142C-05BF-4291-A9E2-90205542DA50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EBA9D-EDAD-493C-AE8A-11F54A44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22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1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EC13-D742-4E39-B884-576D4E0EB9A9}" type="datetime1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2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2F4-39D3-4FB9-BD2B-A6C3BFE27A41}" type="datetime1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3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7FB2-DB0B-499E-A3BA-6C1EECB19250}" type="datetime1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7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BB8E2-0E0F-4F27-A938-66CCD892A823}" type="datetime1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6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3136-40E3-478A-9EFB-5EC421DC1BB9}" type="datetime1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F2EB-BC98-4859-90E1-3C77EE57B648}" type="datetime1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4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D19A-40CA-45AF-A741-AD27D3BA11B2}" type="datetime1">
              <a:rPr lang="en-US" smtClean="0"/>
              <a:t>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2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0301-CA60-4B81-BEEF-DA20B7A77EF2}" type="datetime1">
              <a:rPr lang="en-US" smtClean="0"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5BB8-9C0E-41BA-9A7D-EAD8C5AFE7C1}" type="datetime1">
              <a:rPr lang="en-US" smtClean="0"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7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2115-E832-4E09-9FA3-37D5542ECEDB}" type="datetime1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7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7F4D-A249-44B5-8FEF-B51EE0EEAB0F}" type="datetime1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7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9B606-A896-4162-BC9D-A9E21C7F3E82}" type="datetime1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AA84F-5019-4DF5-B434-563BFC0C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4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/>
              <a:t>Module D – Situational and Organizational Factors </a:t>
            </a:r>
            <a:r>
              <a:rPr lang="en-US" sz="4400" dirty="0" smtClean="0"/>
              <a:t>Related to </a:t>
            </a:r>
            <a:r>
              <a:rPr lang="en-US" sz="4400" dirty="0" smtClean="0"/>
              <a:t> </a:t>
            </a:r>
            <a:r>
              <a:rPr lang="en-US" sz="4400" dirty="0" smtClean="0"/>
              <a:t>Sexual Abuse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 smtClean="0"/>
              <a:t>For Seminary Students and Faculty, Parishes and Dioceses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47886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Physical Locations of Abuse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914019"/>
              </p:ext>
            </p:extLst>
          </p:nvPr>
        </p:nvGraphicFramePr>
        <p:xfrm>
          <a:off x="533400" y="1752600"/>
          <a:ext cx="82296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Church/Parish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62.7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B.	Residences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47.0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C.	Other</a:t>
                      </a:r>
                      <a:r>
                        <a:rPr lang="en-US" baseline="0" dirty="0" smtClean="0"/>
                        <a:t> Locations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10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2160" y="4764822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well:  Clergy sexual abuse occurs in multiple settings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Most frequently it is in church-related locations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A wide range of residential contexts are used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Other public and private venues also are exploited</a:t>
            </a:r>
          </a:p>
        </p:txBody>
      </p:sp>
    </p:spTree>
    <p:extLst>
      <p:ext uri="{BB962C8B-B14F-4D97-AF65-F5344CB8AC3E}">
        <p14:creationId xmlns:p14="http://schemas.microsoft.com/office/powerpoint/2010/main" val="25910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391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A.  Church/Parish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142511"/>
              </p:ext>
            </p:extLst>
          </p:nvPr>
        </p:nvGraphicFramePr>
        <p:xfrm>
          <a:off x="533400" y="1904999"/>
          <a:ext cx="8229600" cy="3480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01031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Locations of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13225">
                <a:tc>
                  <a:txBody>
                    <a:bodyPr/>
                    <a:lstStyle/>
                    <a:p>
                      <a:r>
                        <a:rPr lang="en-US" dirty="0" smtClean="0"/>
                        <a:t>Cleric’s Home/Parish</a:t>
                      </a:r>
                      <a:r>
                        <a:rPr lang="en-US" baseline="0" dirty="0" smtClean="0"/>
                        <a:t> Residence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30.7</a:t>
                      </a:r>
                      <a:endParaRPr lang="en-US" dirty="0"/>
                    </a:p>
                  </a:txBody>
                  <a:tcPr/>
                </a:tc>
              </a:tr>
              <a:tr h="513225">
                <a:tc>
                  <a:txBody>
                    <a:bodyPr/>
                    <a:lstStyle/>
                    <a:p>
                      <a:r>
                        <a:rPr lang="en-US" dirty="0" smtClean="0"/>
                        <a:t>In Church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12.9</a:t>
                      </a:r>
                      <a:endParaRPr lang="en-US" dirty="0"/>
                    </a:p>
                  </a:txBody>
                  <a:tcPr/>
                </a:tc>
              </a:tr>
              <a:tr h="513225">
                <a:tc>
                  <a:txBody>
                    <a:bodyPr/>
                    <a:lstStyle/>
                    <a:p>
                      <a:r>
                        <a:rPr lang="en-US" dirty="0" smtClean="0"/>
                        <a:t>In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11.4</a:t>
                      </a:r>
                      <a:endParaRPr lang="en-US" dirty="0"/>
                    </a:p>
                  </a:txBody>
                  <a:tcPr/>
                </a:tc>
              </a:tr>
              <a:tr h="513225">
                <a:tc>
                  <a:txBody>
                    <a:bodyPr/>
                    <a:lstStyle/>
                    <a:p>
                      <a:r>
                        <a:rPr lang="en-US" dirty="0" smtClean="0"/>
                        <a:t>Cleric’s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7.6</a:t>
                      </a:r>
                      <a:endParaRPr lang="en-US" dirty="0"/>
                    </a:p>
                  </a:txBody>
                  <a:tcPr/>
                </a:tc>
              </a:tr>
              <a:tr h="513225">
                <a:tc>
                  <a:txBody>
                    <a:bodyPr/>
                    <a:lstStyle/>
                    <a:p>
                      <a:r>
                        <a:rPr lang="en-US" dirty="0" smtClean="0"/>
                        <a:t>Congregate Residence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0.1</a:t>
                      </a:r>
                    </a:p>
                  </a:txBody>
                  <a:tcPr/>
                </a:tc>
              </a:tr>
              <a:tr h="5132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Total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805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96200" cy="9144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B.  Residences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636117"/>
              </p:ext>
            </p:extLst>
          </p:nvPr>
        </p:nvGraphicFramePr>
        <p:xfrm>
          <a:off x="533400" y="1524000"/>
          <a:ext cx="8229600" cy="4897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35805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r>
                        <a:rPr lang="en-US" baseline="0" dirty="0" smtClean="0"/>
                        <a:t> of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r>
                        <a:rPr lang="en-US" dirty="0" smtClean="0"/>
                        <a:t>In Victim’s 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10.4</a:t>
                      </a:r>
                      <a:endParaRPr lang="en-US" dirty="0"/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r>
                        <a:rPr lang="en-US" dirty="0" smtClean="0"/>
                        <a:t>Vacation 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5.0</a:t>
                      </a:r>
                      <a:endParaRPr lang="en-US" dirty="0"/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r>
                        <a:rPr lang="en-US" dirty="0" smtClean="0"/>
                        <a:t>In Other Residences (Friends, Family)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1.0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0.8</a:t>
                      </a:r>
                      <a:endParaRPr lang="en-US" u="sng" dirty="0"/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16.2</a:t>
                      </a:r>
                      <a:endParaRPr lang="en-US" dirty="0"/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r>
                        <a:rPr lang="en-US" i="1" dirty="0" smtClean="0"/>
                        <a:t>(Following residences also included in A above.)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u="none" dirty="0" smtClean="0"/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r>
                        <a:rPr lang="en-US" dirty="0" smtClean="0"/>
                        <a:t>Cleric’s Home/Parish Residence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36.6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30.7</a:t>
                      </a:r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r>
                        <a:rPr lang="en-US" dirty="0" smtClean="0"/>
                        <a:t>Congregate</a:t>
                      </a:r>
                      <a:r>
                        <a:rPr lang="en-US" baseline="0" dirty="0" smtClean="0"/>
                        <a:t> Residence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0.1</a:t>
                      </a:r>
                    </a:p>
                  </a:txBody>
                  <a:tcPr/>
                </a:tc>
              </a:tr>
              <a:tr h="55772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596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C.  Other Locations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914131"/>
              </p:ext>
            </p:extLst>
          </p:nvPr>
        </p:nvGraphicFramePr>
        <p:xfrm>
          <a:off x="533400" y="1828803"/>
          <a:ext cx="8229600" cy="4546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56572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r>
                        <a:rPr lang="en-US" baseline="0" dirty="0" smtClean="0"/>
                        <a:t> of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In a 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8.4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In a Hotel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3.6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On Outings – Camp, Park, Pool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5.7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Retreat 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In the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0.7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5.5</a:t>
                      </a:r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30.5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25.4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13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31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11430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Circumstances/Timing of Abuse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998969"/>
              </p:ext>
            </p:extLst>
          </p:nvPr>
        </p:nvGraphicFramePr>
        <p:xfrm>
          <a:off x="533400" y="2286000"/>
          <a:ext cx="8229600" cy="276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Circumstances/Timing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Church/Parish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27.8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B.	Social Event/Other Recreation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40.8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C.	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14.4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16.2</a:t>
                      </a:r>
                      <a:endParaRPr lang="en-US" u="sng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5486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Categories are not mutually exclusive, as victims may have experienced abuse in more than one location.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124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15300" cy="9144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A.  Church/Parish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948344"/>
              </p:ext>
            </p:extLst>
          </p:nvPr>
        </p:nvGraphicFramePr>
        <p:xfrm>
          <a:off x="533400" y="1752600"/>
          <a:ext cx="8229600" cy="3622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84886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Circumstances/Timing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Visiting/Working at Cleric’s Home/Rectory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13.1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Church</a:t>
                      </a:r>
                      <a:r>
                        <a:rPr lang="en-US" baseline="0" dirty="0" smtClean="0"/>
                        <a:t> Service (Before, During, After)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3.4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School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8.2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During Reconciliation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2.8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Church</a:t>
                      </a:r>
                      <a:r>
                        <a:rPr lang="en-US" baseline="0" dirty="0" smtClean="0"/>
                        <a:t> Service,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0.3</a:t>
                      </a:r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428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B.  Social Event/Other Recreation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954257"/>
              </p:ext>
            </p:extLst>
          </p:nvPr>
        </p:nvGraphicFramePr>
        <p:xfrm>
          <a:off x="533400" y="1905004"/>
          <a:ext cx="8229600" cy="3962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56573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Circumstances/Timing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During</a:t>
                      </a:r>
                      <a:r>
                        <a:rPr lang="en-US" baseline="0" dirty="0" smtClean="0"/>
                        <a:t> Social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21.9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During Travel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7.2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Cleric Visited Home of Victim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2.9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7.4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During</a:t>
                      </a:r>
                      <a:r>
                        <a:rPr lang="en-US" baseline="0" dirty="0" smtClean="0"/>
                        <a:t> Sporting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2.5</a:t>
                      </a:r>
                      <a:endParaRPr lang="en-US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dirty="0" smtClean="0"/>
                        <a:t>Outings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1.8</a:t>
                      </a:r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2209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105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C.  Other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363799"/>
              </p:ext>
            </p:extLst>
          </p:nvPr>
        </p:nvGraphicFramePr>
        <p:xfrm>
          <a:off x="457200" y="1752600"/>
          <a:ext cx="8229600" cy="3813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08153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Circumstances/Timing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661041">
                <a:tc>
                  <a:txBody>
                    <a:bodyPr/>
                    <a:lstStyle/>
                    <a:p>
                      <a:r>
                        <a:rPr lang="en-US" dirty="0" smtClean="0"/>
                        <a:t>During Counseling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7.1</a:t>
                      </a:r>
                      <a:endParaRPr lang="en-US" dirty="0"/>
                    </a:p>
                  </a:txBody>
                  <a:tcPr/>
                </a:tc>
              </a:tr>
              <a:tr h="661041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</a:t>
                      </a:r>
                      <a:r>
                        <a:rPr lang="en-US" baseline="0" dirty="0" smtClean="0"/>
                        <a:t> Visit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0.2</a:t>
                      </a:r>
                      <a:endParaRPr lang="en-US" dirty="0"/>
                    </a:p>
                  </a:txBody>
                  <a:tcPr/>
                </a:tc>
              </a:tr>
              <a:tr h="661041">
                <a:tc>
                  <a:txBody>
                    <a:bodyPr/>
                    <a:lstStyle/>
                    <a:p>
                      <a:r>
                        <a:rPr lang="en-US" dirty="0" smtClean="0"/>
                        <a:t>During a Retreat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1.4</a:t>
                      </a:r>
                      <a:endParaRPr lang="en-US" dirty="0"/>
                    </a:p>
                  </a:txBody>
                  <a:tcPr/>
                </a:tc>
              </a:tr>
              <a:tr h="661041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7.5</a:t>
                      </a:r>
                    </a:p>
                  </a:txBody>
                  <a:tcPr/>
                </a:tc>
              </a:tr>
              <a:tr h="661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474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6670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4000" b="1" dirty="0" smtClean="0"/>
              <a:t>II.  Organizational Factors</a:t>
            </a:r>
          </a:p>
          <a:p>
            <a:pPr marL="0" indent="0" algn="ctr">
              <a:buNone/>
            </a:pPr>
            <a:r>
              <a:rPr lang="en-US" sz="4000" b="1" dirty="0" smtClean="0"/>
              <a:t>Related </a:t>
            </a:r>
            <a:r>
              <a:rPr lang="en-US" sz="4000" b="1" dirty="0" smtClean="0"/>
              <a:t>to Abuse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6501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447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Priest’s Primary Duty or Role</a:t>
            </a:r>
            <a:br>
              <a:rPr lang="en-US" sz="4000" b="1" dirty="0" smtClean="0"/>
            </a:br>
            <a:r>
              <a:rPr lang="en-US" sz="4000" b="1" dirty="0" smtClean="0"/>
              <a:t>at Time of Abuse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027402"/>
              </p:ext>
            </p:extLst>
          </p:nvPr>
        </p:nvGraphicFramePr>
        <p:xfrm>
          <a:off x="533400" y="2286000"/>
          <a:ext cx="8229600" cy="3162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Duty or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Pastoral/Parish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80.2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B.	Other</a:t>
                      </a:r>
                      <a:r>
                        <a:rPr lang="en-US" baseline="0" dirty="0" smtClean="0"/>
                        <a:t> Clerical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5.6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C.	School/Teaching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  8.7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  5.6</a:t>
                      </a:r>
                      <a:endParaRPr lang="en-US" u="none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D.	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  7.4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  8.6</a:t>
                      </a:r>
                      <a:endParaRPr lang="en-US" u="sng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5867162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* </a:t>
            </a:r>
            <a:r>
              <a:rPr lang="en-US" dirty="0" smtClean="0">
                <a:solidFill>
                  <a:prstClr val="black"/>
                </a:solidFill>
              </a:rPr>
              <a:t>Based on </a:t>
            </a:r>
            <a:r>
              <a:rPr lang="en-US" i="1" dirty="0" smtClean="0">
                <a:solidFill>
                  <a:prstClr val="black"/>
                </a:solidFill>
              </a:rPr>
              <a:t>Nature and Scope </a:t>
            </a:r>
            <a:r>
              <a:rPr lang="en-US" dirty="0" smtClean="0">
                <a:solidFill>
                  <a:prstClr val="black"/>
                </a:solidFill>
              </a:rPr>
              <a:t>victim surveys of 7,864 boys and 1,863 girls.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19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0029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038600"/>
          </a:xfr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Situational and Organizational Factors Related to Sexual Abuse of Minors     by Catholic Priests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47526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A.  Pastoral/Parish Role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376684"/>
              </p:ext>
            </p:extLst>
          </p:nvPr>
        </p:nvGraphicFramePr>
        <p:xfrm>
          <a:off x="533400" y="1981200"/>
          <a:ext cx="8229600" cy="373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04649">
                <a:tc>
                  <a:txBody>
                    <a:bodyPr/>
                    <a:lstStyle/>
                    <a:p>
                      <a:r>
                        <a:rPr lang="en-US" dirty="0" smtClean="0"/>
                        <a:t>Duty or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 Pastor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42.1</a:t>
                      </a:r>
                      <a:endParaRPr lang="en-US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dirty="0" smtClean="0"/>
                        <a:t>Pastor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26.0</a:t>
                      </a:r>
                      <a:endParaRPr lang="en-US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dirty="0" smtClean="0"/>
                        <a:t>Resident Priest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10.9</a:t>
                      </a:r>
                      <a:endParaRPr lang="en-US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dirty="0" smtClean="0"/>
                        <a:t>Saying 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1.2</a:t>
                      </a:r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Total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20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5192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924800" cy="10668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B.  Other Clerical Role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453092"/>
              </p:ext>
            </p:extLst>
          </p:nvPr>
        </p:nvGraphicFramePr>
        <p:xfrm>
          <a:off x="533400" y="1828803"/>
          <a:ext cx="8229600" cy="403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65353">
                <a:tc>
                  <a:txBody>
                    <a:bodyPr/>
                    <a:lstStyle/>
                    <a:p>
                      <a:r>
                        <a:rPr lang="en-US" dirty="0" smtClean="0"/>
                        <a:t>Duty or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Bishop, Vicar, Chancellor, Cardinal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Seminarian/Seminary Administration/Faculty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School/Institutional Administrator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Chaplain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Worked in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0.2</a:t>
                      </a:r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21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5192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C.  School/Teaching Role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794662"/>
              </p:ext>
            </p:extLst>
          </p:nvPr>
        </p:nvGraphicFramePr>
        <p:xfrm>
          <a:off x="533400" y="1828803"/>
          <a:ext cx="8229600" cy="403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65353">
                <a:tc>
                  <a:txBody>
                    <a:bodyPr/>
                    <a:lstStyle/>
                    <a:p>
                      <a:r>
                        <a:rPr lang="en-US" dirty="0" smtClean="0"/>
                        <a:t>Duty or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 (up to grade 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</a:t>
                      </a:r>
                      <a:r>
                        <a:rPr lang="en-US" baseline="0" dirty="0" smtClean="0"/>
                        <a:t> (grades 7-8)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</a:t>
                      </a:r>
                      <a:r>
                        <a:rPr lang="en-US" baseline="0" dirty="0" smtClean="0"/>
                        <a:t> (grades 9-12)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Guidance Counselor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Catechism 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0.3</a:t>
                      </a:r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22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776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81900" cy="9144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D.  Other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421309"/>
              </p:ext>
            </p:extLst>
          </p:nvPr>
        </p:nvGraphicFramePr>
        <p:xfrm>
          <a:off x="533400" y="1905000"/>
          <a:ext cx="8229600" cy="277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16648">
                <a:tc>
                  <a:txBody>
                    <a:bodyPr/>
                    <a:lstStyle/>
                    <a:p>
                      <a:r>
                        <a:rPr lang="en-US" dirty="0" smtClean="0"/>
                        <a:t>Duty or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63668">
                <a:tc>
                  <a:txBody>
                    <a:bodyPr/>
                    <a:lstStyle/>
                    <a:p>
                      <a:r>
                        <a:rPr lang="en-US" dirty="0" smtClean="0"/>
                        <a:t>Boys Club/Recreation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</a:tr>
              <a:tr h="563668">
                <a:tc>
                  <a:txBody>
                    <a:bodyPr/>
                    <a:lstStyle/>
                    <a:p>
                      <a:r>
                        <a:rPr lang="en-US" dirty="0" smtClean="0"/>
                        <a:t>Cleric is Relative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563668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6.4</a:t>
                      </a:r>
                    </a:p>
                  </a:txBody>
                  <a:tcPr/>
                </a:tc>
              </a:tr>
              <a:tr h="563668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23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9518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440" y="304800"/>
            <a:ext cx="8610600" cy="11731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Additional Observations Related to Situational and Organizational Circumstances, 1</a:t>
            </a:r>
            <a:endParaRPr lang="en-US" sz="32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1399"/>
            <a:ext cx="7581900" cy="1371600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pPr marL="457200" indent="-457200"/>
            <a:r>
              <a:rPr lang="en-US" sz="2600" b="1" dirty="0" smtClean="0"/>
              <a:t>a </a:t>
            </a:r>
            <a:r>
              <a:rPr lang="en-US" sz="2600" b="1" dirty="0" smtClean="0"/>
              <a:t>person who is motivated to commit the act of abuse</a:t>
            </a:r>
          </a:p>
          <a:p>
            <a:pPr marL="457200" indent="-457200"/>
            <a:r>
              <a:rPr lang="en-US" sz="2600" b="1" dirty="0" smtClean="0"/>
              <a:t>a </a:t>
            </a:r>
            <a:r>
              <a:rPr lang="en-US" sz="2600" b="1" dirty="0" smtClean="0"/>
              <a:t>potential victim</a:t>
            </a:r>
          </a:p>
          <a:p>
            <a:pPr marL="457200" indent="-457200"/>
            <a:r>
              <a:rPr lang="en-US" sz="2600" b="1" dirty="0" smtClean="0"/>
              <a:t>lack </a:t>
            </a:r>
            <a:r>
              <a:rPr lang="en-US" sz="2600" b="1" dirty="0" smtClean="0"/>
              <a:t>of a “capable guardian</a:t>
            </a:r>
            <a:r>
              <a:rPr lang="en-US" sz="2400" b="1" dirty="0" smtClean="0"/>
              <a:t>”</a:t>
            </a:r>
          </a:p>
          <a:p>
            <a:pPr marL="0" indent="0">
              <a:buNone/>
            </a:pPr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/>
          <a:p>
            <a:r>
              <a:rPr lang="en-US" sz="1600" b="1" dirty="0" smtClean="0"/>
              <a:t>D-24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00200"/>
            <a:ext cx="7543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To </a:t>
            </a:r>
            <a:r>
              <a:rPr lang="en-US" sz="2800" dirty="0" smtClean="0"/>
              <a:t>prevent or identify </a:t>
            </a:r>
            <a:r>
              <a:rPr lang="en-US" sz="2800" dirty="0"/>
              <a:t>abuse, education of potential victims, potential abusers, and potential “guardians” is </a:t>
            </a:r>
            <a:r>
              <a:rPr lang="en-US" sz="2800" dirty="0" smtClean="0"/>
              <a:t>essential since abuse can occur when these three factors exist: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04240" y="5333999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capable guardian is one who has oversight and awareness of a child’s wellbeing, most often parents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1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731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Additional Observations Related to Situational and Organizational Circumstances, 2</a:t>
            </a:r>
            <a:endParaRPr lang="en-US" sz="32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19400"/>
            <a:ext cx="8534400" cy="1371600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300" dirty="0"/>
              <a:t>Do not meet alone with a child in a closed room without windows</a:t>
            </a:r>
          </a:p>
          <a:p>
            <a:r>
              <a:rPr lang="en-US" sz="2300" dirty="0" smtClean="0"/>
              <a:t>Have two adults </a:t>
            </a:r>
            <a:r>
              <a:rPr lang="en-US" sz="2300" dirty="0" smtClean="0"/>
              <a:t>present when meeting a child whenever possible </a:t>
            </a:r>
            <a:endParaRPr lang="en-US" sz="2300" dirty="0" smtClean="0"/>
          </a:p>
          <a:p>
            <a:r>
              <a:rPr lang="en-US" sz="2300" dirty="0" smtClean="0"/>
              <a:t>Have cameras installed in rooms where meetings take place</a:t>
            </a:r>
            <a:endParaRPr lang="en-US" sz="2300" dirty="0" smtClean="0"/>
          </a:p>
          <a:p>
            <a:pPr marL="0" indent="0">
              <a:buNone/>
            </a:pPr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/>
          <a:p>
            <a:r>
              <a:rPr lang="en-US" sz="1600" b="1" dirty="0" smtClean="0"/>
              <a:t>D</a:t>
            </a:r>
            <a:r>
              <a:rPr lang="en-US" sz="1600" b="1" dirty="0" smtClean="0"/>
              <a:t>-25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49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Keep in mind: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An abuser is likely to be considered “a very good person”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Many priests who were accused of sexual abuse were in other ways excellent in carrying out their ministry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55320" y="16764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Precautions to lessen conditions for sexual abuse to occur during meetings with children: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77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/>
              <a:t>Summary of Situational and Organizational Factors Related to Sexual Abuse of Minors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572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Situational Factors:  Settings and Circumstances of Sexual Abuse</a:t>
            </a:r>
          </a:p>
          <a:p>
            <a:pPr marL="685800">
              <a:buFontTx/>
              <a:buChar char="-"/>
            </a:pPr>
            <a:r>
              <a:rPr lang="en-US" sz="2800" dirty="0" smtClean="0"/>
              <a:t>Settings Where Victims First Met Priests Who Abused Them</a:t>
            </a:r>
          </a:p>
          <a:p>
            <a:pPr marL="685800">
              <a:buFontTx/>
              <a:buChar char="-"/>
            </a:pPr>
            <a:r>
              <a:rPr lang="en-US" sz="2800" dirty="0" smtClean="0"/>
              <a:t>Physical Locations of Abuse</a:t>
            </a:r>
          </a:p>
          <a:p>
            <a:pPr marL="685800">
              <a:buFontTx/>
              <a:buChar char="-"/>
            </a:pPr>
            <a:r>
              <a:rPr lang="en-US" sz="2800" dirty="0" smtClean="0"/>
              <a:t>Circumstances and Timing of Abuse</a:t>
            </a:r>
          </a:p>
          <a:p>
            <a:r>
              <a:rPr lang="en-US" sz="2800" dirty="0" smtClean="0"/>
              <a:t>Organizational Factors </a:t>
            </a:r>
            <a:r>
              <a:rPr lang="en-US" sz="2800" dirty="0" smtClean="0"/>
              <a:t>Related </a:t>
            </a:r>
            <a:r>
              <a:rPr lang="en-US" sz="2800" dirty="0" smtClean="0"/>
              <a:t>to </a:t>
            </a:r>
            <a:r>
              <a:rPr lang="en-US" sz="2800" dirty="0" smtClean="0"/>
              <a:t>Abuse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-     Priests</a:t>
            </a:r>
            <a:r>
              <a:rPr lang="en-US" sz="2800" dirty="0"/>
              <a:t>’ Primary Duty or Role at Time of </a:t>
            </a:r>
            <a:r>
              <a:rPr lang="en-US" sz="2800" dirty="0" smtClean="0"/>
              <a:t>Abuse</a:t>
            </a:r>
            <a:endParaRPr lang="en-US" sz="2800" dirty="0" smtClean="0"/>
          </a:p>
          <a:p>
            <a:r>
              <a:rPr lang="en-US" sz="2800" dirty="0" smtClean="0"/>
              <a:t>Additional Observations Related to Situational and Organizational Circumstances</a:t>
            </a:r>
            <a:endParaRPr lang="en-US" sz="2800" dirty="0" smtClean="0"/>
          </a:p>
          <a:p>
            <a:pPr indent="0">
              <a:buNone/>
            </a:pPr>
            <a:endParaRPr lang="en-US" sz="2800" dirty="0" smtClean="0"/>
          </a:p>
          <a:p>
            <a:pPr marL="800100" indent="-457200"/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007900BF-05E7-4F3B-8140-FE4A01E897F6}" type="slidenum">
              <a:rPr lang="en-US" sz="1600" b="1" smtClean="0"/>
              <a:t>26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9856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Discussion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Considering the settings and locations where abuse took place, what precautions should priests and other church leaders take about where they meet young people?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Taking into account the circumstances and timing that were most common when abuse was perpetrated, what instructions should be given to those who are </a:t>
            </a:r>
            <a:r>
              <a:rPr lang="en-US" sz="2400" dirty="0"/>
              <a:t>or soon will </a:t>
            </a:r>
            <a:r>
              <a:rPr lang="en-US" sz="2400" dirty="0" smtClean="0"/>
              <a:t>be serving in ministry?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What other safeguards should be considered in discussions relative to the places and situations where abuse has occurred 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lvl="0" indent="0">
              <a:buNone/>
            </a:pPr>
            <a:r>
              <a:rPr lang="en-US" sz="2400" dirty="0"/>
              <a:t>Link to USCCB – </a:t>
            </a:r>
            <a:r>
              <a:rPr lang="en-US" sz="2400" dirty="0">
                <a:hlinkClick r:id="rId2"/>
              </a:rPr>
              <a:t>http://www.usccb.org/issues-and-action/child-and-youth-protection/charter.cfm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007900BF-05E7-4F3B-8140-FE4A01E897F6}" type="slidenum">
              <a:rPr lang="en-US" sz="1600" b="1" smtClean="0"/>
              <a:t>27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106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7962900" y="6253480"/>
            <a:ext cx="64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D-28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4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York*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3000" i="1" dirty="0"/>
              <a:t>The Causes and Context of Sexual Abuse of Minors by Catholic Priests in the United States</a:t>
            </a:r>
            <a:r>
              <a:rPr lang="en-US" sz="3000" dirty="0"/>
              <a:t>, 1950-2010, March, </a:t>
            </a:r>
            <a:r>
              <a:rPr lang="en-US" sz="3000" dirty="0" smtClean="0"/>
              <a:t>2011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3000" i="1" dirty="0" smtClean="0"/>
              <a:t>The </a:t>
            </a:r>
            <a:r>
              <a:rPr lang="en-US" sz="3000" i="1" dirty="0"/>
              <a:t>Nature and Scope of Sexual Abuse of Minors by Catholic Priests and Deacons in the United States, 1950-2002</a:t>
            </a:r>
            <a:r>
              <a:rPr lang="en-US" sz="3000" dirty="0"/>
              <a:t>, February </a:t>
            </a:r>
            <a:r>
              <a:rPr lang="en-US" sz="3000" dirty="0" smtClean="0"/>
              <a:t>2004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/>
              <a:t>D</a:t>
            </a:r>
            <a:r>
              <a:rPr lang="en-US" sz="1600" b="1" dirty="0" smtClean="0"/>
              <a:t>-</a:t>
            </a:r>
            <a:fld id="{DB37EB8E-0F4F-491C-9BEA-E7F2FC979D23}" type="slidenum">
              <a:rPr lang="en-US" sz="1600" b="1" smtClean="0"/>
              <a:t>3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2000" dirty="0" smtClean="0"/>
              <a:t>The </a:t>
            </a:r>
            <a:r>
              <a:rPr lang="en-US" sz="2000" dirty="0"/>
              <a:t>two reports are based on data supplied by 97 percent of </a:t>
            </a:r>
            <a:r>
              <a:rPr lang="en-US" sz="2000" dirty="0" smtClean="0"/>
              <a:t>U.S. archdioceses </a:t>
            </a:r>
            <a:r>
              <a:rPr lang="en-US" sz="2000" dirty="0"/>
              <a:t>and dioceses on all clergy accused of sexual </a:t>
            </a:r>
            <a:r>
              <a:rPr lang="en-US" sz="2000" dirty="0" smtClean="0"/>
              <a:t>abuse </a:t>
            </a:r>
            <a:r>
              <a:rPr lang="en-US" sz="2000" dirty="0"/>
              <a:t>of minors</a:t>
            </a:r>
          </a:p>
        </p:txBody>
      </p:sp>
    </p:spTree>
    <p:extLst>
      <p:ext uri="{BB962C8B-B14F-4D97-AF65-F5344CB8AC3E}">
        <p14:creationId xmlns:p14="http://schemas.microsoft.com/office/powerpoint/2010/main" val="29605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2819400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900" b="1" dirty="0" smtClean="0"/>
          </a:p>
          <a:p>
            <a:pPr marL="0" indent="0" algn="ctr">
              <a:buNone/>
            </a:pPr>
            <a:r>
              <a:rPr lang="en-US" sz="4000" b="1" dirty="0"/>
              <a:t>I</a:t>
            </a:r>
            <a:r>
              <a:rPr lang="en-US" sz="4000" b="1" dirty="0" smtClean="0"/>
              <a:t>.  Situational Factors:</a:t>
            </a:r>
          </a:p>
          <a:p>
            <a:pPr marL="0" indent="0" algn="ctr">
              <a:buNone/>
            </a:pPr>
            <a:r>
              <a:rPr lang="en-US" sz="4000" b="1" dirty="0" smtClean="0"/>
              <a:t>Settings and Circumstances </a:t>
            </a:r>
          </a:p>
          <a:p>
            <a:pPr marL="0" indent="0" algn="ctr">
              <a:buNone/>
            </a:pPr>
            <a:r>
              <a:rPr lang="en-US" sz="4000" b="1" dirty="0" smtClean="0"/>
              <a:t>of Sexual Abuse</a:t>
            </a:r>
          </a:p>
          <a:p>
            <a:pPr marL="0" indent="0" algn="ctr">
              <a:buNone/>
            </a:pP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582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4017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Settings Where Victims First Met </a:t>
            </a:r>
            <a:br>
              <a:rPr lang="en-US" sz="3600" b="1" dirty="0" smtClean="0"/>
            </a:br>
            <a:r>
              <a:rPr lang="en-US" sz="3600" b="1" dirty="0" smtClean="0"/>
              <a:t>Priests Who Abused Them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623154"/>
              </p:ext>
            </p:extLst>
          </p:nvPr>
        </p:nvGraphicFramePr>
        <p:xfrm>
          <a:off x="533400" y="2133599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First Meeting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Church/Parish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58.9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B.	School/Teacher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13.6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C.	Home of Victim or Relative of Victim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14.2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D.	Other Institutions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7.3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E.	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  6.2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100.2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589032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% Based on </a:t>
            </a:r>
            <a:r>
              <a:rPr lang="en-US" i="1" dirty="0" smtClean="0"/>
              <a:t>Nature and Scope </a:t>
            </a:r>
            <a:r>
              <a:rPr lang="en-US" dirty="0" smtClean="0"/>
              <a:t>and victim survey of 7,142 boys and 1,762 girls.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988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01000" cy="12192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A.  Church/Parish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702987"/>
              </p:ext>
            </p:extLst>
          </p:nvPr>
        </p:nvGraphicFramePr>
        <p:xfrm>
          <a:off x="533400" y="2133601"/>
          <a:ext cx="8229600" cy="3296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379892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First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486171"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r>
                        <a:rPr lang="en-US" baseline="0" dirty="0" smtClean="0"/>
                        <a:t> 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27.1</a:t>
                      </a:r>
                      <a:endParaRPr lang="en-US" dirty="0"/>
                    </a:p>
                  </a:txBody>
                  <a:tcPr/>
                </a:tc>
              </a:tr>
              <a:tr h="486171"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r>
                        <a:rPr lang="en-US" baseline="0" dirty="0" smtClean="0"/>
                        <a:t> an Altar Service/In the Rectory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/>
                </a:tc>
              </a:tr>
              <a:tr h="486171">
                <a:tc>
                  <a:txBody>
                    <a:bodyPr/>
                    <a:lstStyle/>
                    <a:p>
                      <a:r>
                        <a:rPr lang="en-US" dirty="0" smtClean="0"/>
                        <a:t>In the Parish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19.9</a:t>
                      </a:r>
                      <a:endParaRPr lang="en-US" dirty="0"/>
                    </a:p>
                  </a:txBody>
                  <a:tcPr/>
                </a:tc>
              </a:tr>
              <a:tr h="486171">
                <a:tc>
                  <a:txBody>
                    <a:bodyPr/>
                    <a:lstStyle/>
                    <a:p>
                      <a:r>
                        <a:rPr lang="en-US" dirty="0" smtClean="0"/>
                        <a:t>Home of Cleric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0.7</a:t>
                      </a:r>
                      <a:endParaRPr lang="en-US" dirty="0"/>
                    </a:p>
                  </a:txBody>
                  <a:tcPr/>
                </a:tc>
              </a:tr>
              <a:tr h="486171">
                <a:tc>
                  <a:txBody>
                    <a:bodyPr/>
                    <a:lstStyle/>
                    <a:p>
                      <a:r>
                        <a:rPr lang="en-US" dirty="0" smtClean="0"/>
                        <a:t>Choir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0.5</a:t>
                      </a:r>
                    </a:p>
                  </a:txBody>
                  <a:tcPr/>
                </a:tc>
              </a:tr>
              <a:tr h="486171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58.9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33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15300" cy="1143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B. Teacher/School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355511"/>
              </p:ext>
            </p:extLst>
          </p:nvPr>
        </p:nvGraphicFramePr>
        <p:xfrm>
          <a:off x="533400" y="1828803"/>
          <a:ext cx="8229600" cy="4069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08683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First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 (up to grade 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1.3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 (grades 7-8)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1.4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 (grades 9-12)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4.9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Sunday/Parish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0.9</a:t>
                      </a:r>
                      <a:endParaRPr lang="en-US" dirty="0"/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4.9</a:t>
                      </a:r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Seminary Faculty/Administrator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0.2</a:t>
                      </a:r>
                    </a:p>
                  </a:txBody>
                  <a:tcPr/>
                </a:tc>
              </a:tr>
              <a:tr h="52301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0746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C.  Home of Victim or Relative of Victim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089427"/>
              </p:ext>
            </p:extLst>
          </p:nvPr>
        </p:nvGraphicFramePr>
        <p:xfrm>
          <a:off x="457200" y="2438400"/>
          <a:ext cx="8305800" cy="277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4333"/>
                <a:gridCol w="1768828"/>
                <a:gridCol w="1922639"/>
              </a:tblGrid>
              <a:tr h="567503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First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804097">
                <a:tc>
                  <a:txBody>
                    <a:bodyPr/>
                    <a:lstStyle/>
                    <a:p>
                      <a:r>
                        <a:rPr lang="en-US" dirty="0" smtClean="0"/>
                        <a:t>Home of Victim/Social Function</a:t>
                      </a:r>
                      <a:r>
                        <a:rPr lang="en-US" baseline="0" dirty="0" smtClean="0"/>
                        <a:t> with Victim’s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12.7</a:t>
                      </a:r>
                      <a:endParaRPr lang="en-US" dirty="0"/>
                    </a:p>
                  </a:txBody>
                  <a:tcPr/>
                </a:tc>
              </a:tr>
              <a:tr h="702536">
                <a:tc>
                  <a:txBody>
                    <a:bodyPr/>
                    <a:lstStyle/>
                    <a:p>
                      <a:r>
                        <a:rPr lang="en-US" dirty="0" smtClean="0"/>
                        <a:t>Cleric is Relative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0.4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1.5</a:t>
                      </a:r>
                      <a:endParaRPr lang="en-US" u="sng" dirty="0"/>
                    </a:p>
                  </a:txBody>
                  <a:tcPr/>
                </a:tc>
              </a:tr>
              <a:tr h="702536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834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D.  Other Institutions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977012"/>
              </p:ext>
            </p:extLst>
          </p:nvPr>
        </p:nvGraphicFramePr>
        <p:xfrm>
          <a:off x="480060" y="1752600"/>
          <a:ext cx="8229600" cy="2387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270603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First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473554">
                <a:tc>
                  <a:txBody>
                    <a:bodyPr/>
                    <a:lstStyle/>
                    <a:p>
                      <a:r>
                        <a:rPr lang="en-US" dirty="0" smtClean="0"/>
                        <a:t>Boys Club/Youth</a:t>
                      </a:r>
                      <a:r>
                        <a:rPr lang="en-US" baseline="0" dirty="0" smtClean="0"/>
                        <a:t> Recreation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  <a:endParaRPr lang="en-US" dirty="0"/>
                    </a:p>
                  </a:txBody>
                  <a:tcPr/>
                </a:tc>
              </a:tr>
              <a:tr h="386947">
                <a:tc>
                  <a:txBody>
                    <a:bodyPr/>
                    <a:lstStyle/>
                    <a:p>
                      <a:r>
                        <a:rPr lang="en-US" dirty="0" smtClean="0"/>
                        <a:t>Work in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0.8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0.7</a:t>
                      </a:r>
                      <a:endParaRPr lang="en-US" u="none" dirty="0"/>
                    </a:p>
                  </a:txBody>
                  <a:tcPr/>
                </a:tc>
              </a:tr>
              <a:tr h="386947">
                <a:tc>
                  <a:txBody>
                    <a:bodyPr/>
                    <a:lstStyle/>
                    <a:p>
                      <a:r>
                        <a:rPr lang="en-US" dirty="0" smtClean="0"/>
                        <a:t>In Jail/Prison/Youth Offender Residence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</a:tr>
              <a:tr h="386947">
                <a:tc>
                  <a:txBody>
                    <a:bodyPr/>
                    <a:lstStyle/>
                    <a:p>
                      <a:r>
                        <a:rPr lang="en-US" dirty="0" smtClean="0"/>
                        <a:t>Orphanage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0.9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0.9</a:t>
                      </a:r>
                      <a:endParaRPr lang="en-US" u="sng" dirty="0"/>
                    </a:p>
                  </a:txBody>
                  <a:tcPr/>
                </a:tc>
              </a:tr>
              <a:tr h="38694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361502"/>
              </p:ext>
            </p:extLst>
          </p:nvPr>
        </p:nvGraphicFramePr>
        <p:xfrm>
          <a:off x="483870" y="5257800"/>
          <a:ext cx="8229600" cy="940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595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495799"/>
            <a:ext cx="81534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E.  Other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D-</a:t>
            </a:r>
            <a:fld id="{2B1AA84F-5019-4DF5-B434-563BFC0CFEEB}" type="slidenum">
              <a:rPr lang="en-US" sz="1600" b="1" smtClean="0"/>
              <a:t>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5284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>2013</Year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2013-05-10T04:00:00+00:00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3D769B87-2DC4-4D83-8423-4B5BD129F504}"/>
</file>

<file path=customXml/itemProps2.xml><?xml version="1.0" encoding="utf-8"?>
<ds:datastoreItem xmlns:ds="http://schemas.openxmlformats.org/officeDocument/2006/customXml" ds:itemID="{36BB9587-76FE-4B73-9425-414A3AF977D7}"/>
</file>

<file path=customXml/itemProps3.xml><?xml version="1.0" encoding="utf-8"?>
<ds:datastoreItem xmlns:ds="http://schemas.openxmlformats.org/officeDocument/2006/customXml" ds:itemID="{AFC7786D-A41E-4547-A8BA-228F7AF4353A}"/>
</file>

<file path=customXml/itemProps4.xml><?xml version="1.0" encoding="utf-8"?>
<ds:datastoreItem xmlns:ds="http://schemas.openxmlformats.org/officeDocument/2006/customXml" ds:itemID="{61B4C4FE-DA13-4F1E-8D48-ACE3E5D4744B}"/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1446</Words>
  <Application>Microsoft Office PowerPoint</Application>
  <PresentationFormat>On-screen Show (4:3)</PresentationFormat>
  <Paragraphs>463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Main Sources of Data</vt:lpstr>
      <vt:lpstr>PowerPoint Presentation</vt:lpstr>
      <vt:lpstr>Settings Where Victims First Met  Priests Who Abused Them</vt:lpstr>
      <vt:lpstr>A.  Church/Parish Related</vt:lpstr>
      <vt:lpstr>B. Teacher/School Related</vt:lpstr>
      <vt:lpstr>C.  Home of Victim or Relative of Victim</vt:lpstr>
      <vt:lpstr>D.  Other Institutions</vt:lpstr>
      <vt:lpstr>Physical Locations of Abuse</vt:lpstr>
      <vt:lpstr>A.  Church/Parish Related</vt:lpstr>
      <vt:lpstr>B.  Residences</vt:lpstr>
      <vt:lpstr>C.  Other Locations</vt:lpstr>
      <vt:lpstr>Circumstances/Timing of Abuse</vt:lpstr>
      <vt:lpstr>A.  Church/Parish Related</vt:lpstr>
      <vt:lpstr>B.  Social Event/Other Recreation</vt:lpstr>
      <vt:lpstr>C.  Other</vt:lpstr>
      <vt:lpstr>PowerPoint Presentation</vt:lpstr>
      <vt:lpstr>Priest’s Primary Duty or Role at Time of Abuse</vt:lpstr>
      <vt:lpstr>A.  Pastoral/Parish Role</vt:lpstr>
      <vt:lpstr>B.  Other Clerical Role</vt:lpstr>
      <vt:lpstr>C.  School/Teaching Role</vt:lpstr>
      <vt:lpstr>D.  Other</vt:lpstr>
      <vt:lpstr>Additional Observations Related to Situational and Organizational Circumstances, 1</vt:lpstr>
      <vt:lpstr>Additional Observations Related to Situational and Organizational Circumstances, 2</vt:lpstr>
      <vt:lpstr>Summary of Situational and Organizational Factors Related to Sexual Abuse of Minors</vt:lpstr>
      <vt:lpstr>Discussion Questions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Modules</dc:title>
  <dc:creator>Windows User</dc:creator>
  <cp:lastModifiedBy>Windows User</cp:lastModifiedBy>
  <cp:revision>74</cp:revision>
  <cp:lastPrinted>2013-01-24T18:13:06Z</cp:lastPrinted>
  <dcterms:created xsi:type="dcterms:W3CDTF">2012-02-22T17:05:01Z</dcterms:created>
  <dcterms:modified xsi:type="dcterms:W3CDTF">2013-01-25T22:51:32Z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