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7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49F1118-9AFE-481D-A7CB-4019FE5F689C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1C384F4-75AB-4FEC-9BD6-F6061D42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37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CBA7B-B94E-444A-B3CB-4FEB580AFA75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A233A-1D8B-43A3-99B4-1A692A1A0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2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6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2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1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7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3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9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9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4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27945-0076-4C6A-83DF-3A89691745E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B4135-6851-4663-8514-B3C1C0634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3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Module E – Typologies of Child Sexual Abusers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Primarily for Seminary Formation Faculty and Administrators and Dioceses</a:t>
            </a:r>
          </a:p>
          <a:p>
            <a:pPr marL="0" indent="0" algn="ctr">
              <a:buNone/>
            </a:pPr>
            <a:endParaRPr lang="en-US" sz="5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018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Regressed Offenders, 1:  Definition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676400"/>
            <a:ext cx="8229600" cy="3505200"/>
          </a:xfrm>
        </p:spPr>
        <p:txBody>
          <a:bodyPr>
            <a:normAutofit fontScale="92500" lnSpcReduction="20000"/>
          </a:bodyPr>
          <a:lstStyle/>
          <a:p>
            <a:pPr marL="457200" lvl="0" indent="-457200"/>
            <a:r>
              <a:rPr lang="en-US" dirty="0" smtClean="0"/>
              <a:t>Regressed offenders</a:t>
            </a:r>
            <a:r>
              <a:rPr lang="en-US" dirty="0" smtClean="0"/>
              <a:t> often </a:t>
            </a:r>
            <a:r>
              <a:rPr lang="en-US" dirty="0"/>
              <a:t>begin offending in adulthood</a:t>
            </a:r>
          </a:p>
          <a:p>
            <a:pPr marL="457200" indent="-457200">
              <a:buNone/>
            </a:pPr>
            <a:endParaRPr lang="en-US" sz="800" dirty="0"/>
          </a:p>
          <a:p>
            <a:pPr marL="457200" lvl="0" indent="-457200"/>
            <a:r>
              <a:rPr lang="en-US" dirty="0"/>
              <a:t>Their offenses </a:t>
            </a:r>
            <a:r>
              <a:rPr lang="en-US" dirty="0" smtClean="0"/>
              <a:t>are triggered by stressors </a:t>
            </a:r>
            <a:r>
              <a:rPr lang="en-US" dirty="0"/>
              <a:t>in the environment, which undermine self-esteem and confidence, and from disordered childhood relationships</a:t>
            </a:r>
          </a:p>
          <a:p>
            <a:pPr marL="457200" indent="-457200">
              <a:buNone/>
            </a:pPr>
            <a:endParaRPr lang="en-US" sz="800" dirty="0"/>
          </a:p>
          <a:p>
            <a:pPr marL="457200" lvl="0" indent="-457200"/>
            <a:r>
              <a:rPr lang="en-US" dirty="0"/>
              <a:t>They are not necessarily motivated by sexual needs </a:t>
            </a:r>
            <a:r>
              <a:rPr lang="en-US" dirty="0" smtClean="0"/>
              <a:t>alone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5410200"/>
            <a:ext cx="7391400" cy="830997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90 to 95% of child sexual abusers do not have a diagnosis of pedophilia and fit within a regressed typology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16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Regressed Offenders, 2:  Stressors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dirty="0"/>
              <a:t>Stressors can be situational, such as unemployment, marital problems and substance abuse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can be related to negative affective states such as loneliness, isolation, or anxiety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Stressors can lead to poor self-confidence and low self-esteem, thereby undermining the </a:t>
            </a:r>
            <a:r>
              <a:rPr lang="en-US" dirty="0" smtClean="0"/>
              <a:t>abusers’ </a:t>
            </a:r>
            <a:r>
              <a:rPr lang="en-US" dirty="0"/>
              <a:t>confidence in themselves as men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Regressed Offenders, 3:  Behaviors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114800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/>
              <a:t>In sex-pressure offenses, </a:t>
            </a:r>
            <a:r>
              <a:rPr lang="en-US" dirty="0" smtClean="0"/>
              <a:t>regressed offenders either </a:t>
            </a:r>
            <a:r>
              <a:rPr lang="en-US" dirty="0"/>
              <a:t>entice or entrap the victim</a:t>
            </a:r>
          </a:p>
          <a:p>
            <a:pPr marL="457200" indent="-457200">
              <a:buNone/>
            </a:pPr>
            <a:endParaRPr lang="en-US" sz="1600" dirty="0"/>
          </a:p>
          <a:p>
            <a:pPr marL="457200" lvl="0" indent="-457200"/>
            <a:r>
              <a:rPr lang="en-US" dirty="0"/>
              <a:t>In the pursuit of sexual gratification, they would prefer the victims cooperate, but should they resist the offender usually will not follow through with the sexually abusive behavior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2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9144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Regressed Offenders, 4:  Behaviors </a:t>
            </a:r>
            <a:r>
              <a:rPr lang="en-US" sz="3100" b="1" dirty="0" smtClean="0"/>
              <a:t>(cont.)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457200" lvl="0" indent="-457200"/>
            <a:r>
              <a:rPr lang="en-US" dirty="0"/>
              <a:t>In sex-forced offenses, </a:t>
            </a:r>
            <a:r>
              <a:rPr lang="en-US" dirty="0" smtClean="0"/>
              <a:t>regressed offenders</a:t>
            </a:r>
            <a:r>
              <a:rPr lang="en-US" dirty="0" smtClean="0"/>
              <a:t> </a:t>
            </a:r>
            <a:r>
              <a:rPr lang="en-US" dirty="0"/>
              <a:t>use either intimidation or physical </a:t>
            </a:r>
            <a:r>
              <a:rPr lang="en-US" dirty="0" smtClean="0"/>
              <a:t>aggression</a:t>
            </a:r>
          </a:p>
          <a:p>
            <a:pPr marL="457200" lvl="0" indent="-457200">
              <a:buNone/>
            </a:pPr>
            <a:r>
              <a:rPr lang="en-US" sz="900" dirty="0"/>
              <a:t> </a:t>
            </a:r>
          </a:p>
          <a:p>
            <a:pPr marL="457200" lvl="0" indent="-457200"/>
            <a:r>
              <a:rPr lang="en-US" dirty="0"/>
              <a:t>They may be drawn to a particular victim primarily because the victim is easily overpowered and may present less resistance than an adult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are using the victim purely as a means of sexual release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are known as “sadistic” offenders because they must inflict pain to achieve sexual gratification – this is the rarest type of offender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B.  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FBI Typologies:  Situational Offenders, 1</a:t>
            </a:r>
            <a:endParaRPr lang="en-US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038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000" u="sng" dirty="0" smtClean="0"/>
              <a:t>Regressed</a:t>
            </a:r>
            <a:r>
              <a:rPr lang="en-US" sz="5000" dirty="0"/>
              <a:t>		</a:t>
            </a:r>
            <a:r>
              <a:rPr lang="en-US" sz="5000" dirty="0" smtClean="0"/>
              <a:t>Offenders </a:t>
            </a:r>
            <a:r>
              <a:rPr lang="en-US" sz="5000" dirty="0"/>
              <a:t>have poor coping skills, target victims </a:t>
            </a:r>
            <a:r>
              <a:rPr lang="en-US" sz="5000" dirty="0" smtClean="0"/>
              <a:t>			who </a:t>
            </a:r>
            <a:r>
              <a:rPr lang="en-US" sz="5000" dirty="0"/>
              <a:t>are </a:t>
            </a:r>
            <a:r>
              <a:rPr lang="en-US" sz="5000" dirty="0" smtClean="0"/>
              <a:t>	easily accessible</a:t>
            </a:r>
            <a:r>
              <a:rPr lang="en-US" sz="5000" dirty="0"/>
              <a:t>, abuse children as a </a:t>
            </a:r>
            <a:r>
              <a:rPr lang="en-US" sz="5000" dirty="0" smtClean="0"/>
              <a:t>			substitute </a:t>
            </a:r>
            <a:r>
              <a:rPr lang="en-US" sz="5000" dirty="0"/>
              <a:t>for adult </a:t>
            </a:r>
            <a:r>
              <a:rPr lang="en-US" sz="5000" dirty="0" smtClean="0"/>
              <a:t>relationships</a:t>
            </a:r>
            <a:endParaRPr lang="en-US" sz="50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5000" u="sng" dirty="0"/>
              <a:t>Morally Indiscriminate</a:t>
            </a:r>
            <a:r>
              <a:rPr lang="en-US" sz="5000" dirty="0"/>
              <a:t>	Offenders do not prefer children over adults and </a:t>
            </a:r>
            <a:r>
              <a:rPr lang="en-US" sz="5000" dirty="0" smtClean="0"/>
              <a:t>			tend </a:t>
            </a:r>
            <a:r>
              <a:rPr lang="en-US" sz="5000" dirty="0"/>
              <a:t>to </a:t>
            </a:r>
            <a:r>
              <a:rPr lang="en-US" sz="5000" dirty="0" smtClean="0"/>
              <a:t>use children </a:t>
            </a:r>
            <a:r>
              <a:rPr lang="en-US" sz="5000" dirty="0"/>
              <a:t>(or anyone accessible) for </a:t>
            </a:r>
            <a:r>
              <a:rPr lang="en-US" sz="5000" dirty="0" smtClean="0"/>
              <a:t>			their </a:t>
            </a:r>
            <a:r>
              <a:rPr lang="en-US" sz="5000" dirty="0"/>
              <a:t>own interest </a:t>
            </a:r>
            <a:r>
              <a:rPr lang="en-US" sz="5000" dirty="0" smtClean="0"/>
              <a:t>(</a:t>
            </a:r>
            <a:r>
              <a:rPr lang="en-US" sz="5000" dirty="0"/>
              <a:t>sexual </a:t>
            </a:r>
            <a:r>
              <a:rPr lang="en-US" sz="5000" dirty="0" smtClean="0"/>
              <a:t>and otherwise</a:t>
            </a:r>
            <a:r>
              <a:rPr lang="en-US" sz="5000" dirty="0"/>
              <a:t>)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pPr marL="0" indent="0">
              <a:buNone/>
            </a:pPr>
            <a:r>
              <a:rPr lang="en-US" sz="5000" u="sng" dirty="0"/>
              <a:t>Sexually Indiscriminate</a:t>
            </a:r>
            <a:r>
              <a:rPr lang="en-US" sz="5000" dirty="0"/>
              <a:t>	Offenders are mainly interested in sexual </a:t>
            </a:r>
            <a:r>
              <a:rPr lang="en-US" sz="5000" dirty="0" smtClean="0"/>
              <a:t>				experimentation</a:t>
            </a:r>
            <a:r>
              <a:rPr lang="en-US" sz="5000" dirty="0"/>
              <a:t>, </a:t>
            </a:r>
            <a:r>
              <a:rPr lang="en-US" sz="5000" dirty="0" smtClean="0"/>
              <a:t>and abuse </a:t>
            </a:r>
            <a:r>
              <a:rPr lang="en-US" sz="5000" dirty="0"/>
              <a:t>children out </a:t>
            </a:r>
            <a:r>
              <a:rPr lang="en-US" sz="5000" dirty="0" smtClean="0"/>
              <a:t>of 				boredom</a:t>
            </a:r>
            <a:endParaRPr lang="en-US" sz="5000" dirty="0"/>
          </a:p>
          <a:p>
            <a:endParaRPr lang="en-US" sz="3800" dirty="0"/>
          </a:p>
          <a:p>
            <a:pPr marL="0" indent="0">
              <a:buNone/>
            </a:pPr>
            <a:r>
              <a:rPr lang="en-US" sz="5000" u="sng" dirty="0"/>
              <a:t>Inadequate</a:t>
            </a:r>
            <a:r>
              <a:rPr lang="en-US" sz="5000" dirty="0"/>
              <a:t>		</a:t>
            </a:r>
            <a:r>
              <a:rPr lang="en-US" sz="5000" dirty="0" smtClean="0"/>
              <a:t>Offenders </a:t>
            </a:r>
            <a:r>
              <a:rPr lang="en-US" sz="5000" dirty="0"/>
              <a:t>are social misfits who are insecure, have </a:t>
            </a:r>
            <a:r>
              <a:rPr lang="en-US" sz="5000" dirty="0" smtClean="0"/>
              <a:t>			low self-esteem</a:t>
            </a:r>
            <a:r>
              <a:rPr lang="en-US" sz="5000" dirty="0"/>
              <a:t>, and see relationships with </a:t>
            </a:r>
            <a:r>
              <a:rPr lang="en-US" sz="5000" dirty="0" smtClean="0"/>
              <a:t>				children </a:t>
            </a:r>
            <a:r>
              <a:rPr lang="en-US" sz="5000" dirty="0"/>
              <a:t>as their </a:t>
            </a:r>
            <a:r>
              <a:rPr lang="en-US" sz="5000" dirty="0" smtClean="0"/>
              <a:t>only sexual outlet</a:t>
            </a:r>
            <a:endParaRPr lang="en-US" sz="50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2362200" cy="677108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Type </a:t>
            </a:r>
            <a:r>
              <a:rPr lang="en-US" sz="2000" b="1" dirty="0"/>
              <a:t>of </a:t>
            </a:r>
            <a:r>
              <a:rPr lang="en-US" sz="2000" b="1" dirty="0" smtClean="0"/>
              <a:t>Offender </a:t>
            </a:r>
            <a:r>
              <a:rPr lang="en-US" i="1" dirty="0" smtClean="0"/>
              <a:t>Situational offenders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1600200"/>
            <a:ext cx="5334000" cy="646331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600" b="1" dirty="0" smtClean="0"/>
          </a:p>
          <a:p>
            <a:pPr algn="ctr"/>
            <a:r>
              <a:rPr lang="en-US" sz="2400" b="1" dirty="0" smtClean="0"/>
              <a:t>Characteristics </a:t>
            </a:r>
            <a:r>
              <a:rPr lang="en-US" sz="2400" b="1" dirty="0"/>
              <a:t>of </a:t>
            </a:r>
            <a:r>
              <a:rPr lang="en-US" sz="2400" b="1" dirty="0" smtClean="0"/>
              <a:t>Offenders (FBI)</a:t>
            </a:r>
            <a:endParaRPr lang="en-US" sz="2400" b="1" dirty="0" smtClean="0"/>
          </a:p>
          <a:p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3149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8382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FBI Typologies: Preferential Offenders, 2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2286000"/>
            <a:ext cx="8338457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/>
              <a:t>Seductive</a:t>
            </a:r>
            <a:r>
              <a:rPr lang="en-US" sz="2400" dirty="0" smtClean="0"/>
              <a:t>	</a:t>
            </a: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    Offenders </a:t>
            </a:r>
            <a:r>
              <a:rPr lang="en-US" sz="2400" dirty="0" smtClean="0"/>
              <a:t>“court” children and give them 		       </a:t>
            </a:r>
            <a:r>
              <a:rPr lang="en-US" sz="2400" dirty="0" smtClean="0"/>
              <a:t>    much </a:t>
            </a:r>
            <a:r>
              <a:rPr lang="en-US" sz="2400" dirty="0" smtClean="0"/>
              <a:t>affection, love, gifts, and enticements </a:t>
            </a:r>
            <a:r>
              <a:rPr lang="en-US" sz="2400" dirty="0"/>
              <a:t> </a:t>
            </a:r>
            <a:r>
              <a:rPr lang="en-US" sz="2400" dirty="0" smtClean="0"/>
              <a:t>  		           </a:t>
            </a:r>
            <a:r>
              <a:rPr lang="en-US" sz="2400" dirty="0" smtClean="0"/>
              <a:t>in order </a:t>
            </a:r>
            <a:r>
              <a:rPr lang="en-US" sz="2400" dirty="0" smtClean="0"/>
              <a:t>to carry on a “relationship”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u="sng" dirty="0" smtClean="0"/>
              <a:t>Fixated</a:t>
            </a:r>
            <a:r>
              <a:rPr lang="en-US" sz="2400" dirty="0" smtClean="0"/>
              <a:t>		</a:t>
            </a: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    Offenders </a:t>
            </a:r>
            <a:r>
              <a:rPr lang="en-US" sz="2400" dirty="0" smtClean="0"/>
              <a:t>have poor psychosexual 			       </a:t>
            </a:r>
            <a:r>
              <a:rPr lang="en-US" sz="2400" dirty="0" smtClean="0"/>
              <a:t>    development</a:t>
            </a:r>
            <a:r>
              <a:rPr lang="en-US" sz="2400" dirty="0" smtClean="0"/>
              <a:t>, desire affection from children, 		       </a:t>
            </a:r>
            <a:r>
              <a:rPr lang="en-US" sz="2400" dirty="0" smtClean="0"/>
              <a:t>    and </a:t>
            </a:r>
            <a:r>
              <a:rPr lang="en-US" sz="2400" dirty="0" smtClean="0"/>
              <a:t>are</a:t>
            </a:r>
            <a:r>
              <a:rPr lang="en-US" sz="2400" dirty="0"/>
              <a:t> </a:t>
            </a:r>
            <a:r>
              <a:rPr lang="en-US" sz="2400" dirty="0" smtClean="0"/>
              <a:t>compulsively attracted to children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u="sng" dirty="0" smtClean="0"/>
              <a:t>Sadistic</a:t>
            </a:r>
            <a:r>
              <a:rPr lang="en-US" sz="2400" dirty="0" smtClean="0"/>
              <a:t>	</a:t>
            </a: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    Offenders </a:t>
            </a:r>
            <a:r>
              <a:rPr lang="en-US" sz="2400" dirty="0"/>
              <a:t>are </a:t>
            </a:r>
            <a:r>
              <a:rPr lang="en-US" sz="2400" dirty="0" smtClean="0"/>
              <a:t>aggressive, sexually excited by</a:t>
            </a:r>
            <a:r>
              <a:rPr lang="en-US" sz="2400" dirty="0"/>
              <a:t>	</a:t>
            </a:r>
            <a:r>
              <a:rPr lang="en-US" sz="2400" dirty="0" smtClean="0"/>
              <a:t>	       </a:t>
            </a:r>
            <a:r>
              <a:rPr lang="en-US" sz="2400" dirty="0" smtClean="0"/>
              <a:t>    violence</a:t>
            </a:r>
            <a:r>
              <a:rPr lang="en-US" sz="2400" dirty="0" smtClean="0"/>
              <a:t>, target stranger victims, and are</a:t>
            </a:r>
            <a:r>
              <a:rPr lang="en-US" sz="2400" dirty="0"/>
              <a:t>	</a:t>
            </a:r>
            <a:r>
              <a:rPr lang="en-US" sz="2400" dirty="0" smtClean="0"/>
              <a:t>	       </a:t>
            </a:r>
            <a:r>
              <a:rPr lang="en-US" sz="2400" dirty="0" smtClean="0"/>
              <a:t>    extremely </a:t>
            </a:r>
            <a:r>
              <a:rPr lang="en-US" sz="2400" dirty="0" smtClean="0"/>
              <a:t>dangerous</a:t>
            </a:r>
            <a:endParaRPr lang="en-US" sz="24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343" y="1295400"/>
            <a:ext cx="2286000" cy="677108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Type of Offender</a:t>
            </a:r>
            <a:r>
              <a:rPr lang="en-US" b="1" dirty="0"/>
              <a:t>	</a:t>
            </a:r>
            <a:endParaRPr lang="en-US" b="1" dirty="0" smtClean="0"/>
          </a:p>
          <a:p>
            <a:r>
              <a:rPr lang="en-US" i="1" dirty="0" smtClean="0"/>
              <a:t>Preferential offenders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1316017"/>
            <a:ext cx="5638800" cy="646331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600" b="1" dirty="0" smtClean="0"/>
          </a:p>
          <a:p>
            <a:pPr algn="ctr"/>
            <a:r>
              <a:rPr lang="en-US" sz="2400" b="1" dirty="0" smtClean="0"/>
              <a:t>Characteristics </a:t>
            </a:r>
            <a:r>
              <a:rPr lang="en-US" sz="2400" b="1" dirty="0"/>
              <a:t>of </a:t>
            </a:r>
            <a:r>
              <a:rPr lang="en-US" sz="2400" b="1" dirty="0" smtClean="0"/>
              <a:t>Offenders (FBI)</a:t>
            </a:r>
            <a:endParaRPr lang="en-US" sz="2400" b="1" dirty="0" smtClean="0"/>
          </a:p>
          <a:p>
            <a:pPr algn="ctr"/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30922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C.  Personality Characteristics of</a:t>
            </a:r>
            <a:b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Clergy Offenders, 1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59140" cy="3646833"/>
          </a:xfrm>
        </p:spPr>
        <p:txBody>
          <a:bodyPr>
            <a:normAutofit fontScale="92500" lnSpcReduction="10000"/>
          </a:bodyPr>
          <a:lstStyle/>
          <a:p>
            <a:pPr marL="457200" lvl="0" indent="-457200"/>
            <a:r>
              <a:rPr lang="en-US" sz="2800" dirty="0"/>
              <a:t>One review of literature maintained that clergy offenders displayed shyness, loneliness, and passivity</a:t>
            </a:r>
          </a:p>
          <a:p>
            <a:pPr marL="457200" indent="-457200">
              <a:buNone/>
            </a:pPr>
            <a:endParaRPr lang="en-US" sz="1000" dirty="0"/>
          </a:p>
          <a:p>
            <a:pPr marL="457200" lvl="0" indent="-457200"/>
            <a:r>
              <a:rPr lang="en-US" sz="2800" dirty="0"/>
              <a:t>MMPI scores illustrated the presence of depression, authority concerns, </a:t>
            </a:r>
            <a:r>
              <a:rPr lang="en-US" sz="2800" dirty="0" smtClean="0"/>
              <a:t>and </a:t>
            </a:r>
            <a:r>
              <a:rPr lang="en-US" sz="2800" dirty="0"/>
              <a:t>addiction problems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sz="2800" dirty="0"/>
              <a:t>Rorschach results indicated greater affect constriction than normal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sz="2800" dirty="0" smtClean="0"/>
              <a:t>Offending clergy</a:t>
            </a:r>
            <a:r>
              <a:rPr lang="en-US" sz="2800" dirty="0" smtClean="0"/>
              <a:t> </a:t>
            </a:r>
            <a:r>
              <a:rPr lang="en-US" sz="2800" dirty="0"/>
              <a:t>exhibited the presence of over-controlled hostility more than non-offending clergy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Some </a:t>
            </a:r>
            <a:r>
              <a:rPr lang="en-US" sz="2600" dirty="0"/>
              <a:t>researchers </a:t>
            </a:r>
            <a:r>
              <a:rPr lang="en-US" sz="2600" dirty="0" smtClean="0"/>
              <a:t>have concluded </a:t>
            </a:r>
            <a:r>
              <a:rPr lang="en-US" sz="2600" dirty="0"/>
              <a:t>that clergy offenders are </a:t>
            </a:r>
            <a:r>
              <a:rPr lang="en-US" sz="2600" dirty="0" smtClean="0"/>
              <a:t>unique compared to </a:t>
            </a:r>
            <a:r>
              <a:rPr lang="en-US" sz="2600" dirty="0"/>
              <a:t>offenders within the general </a:t>
            </a:r>
            <a:r>
              <a:rPr lang="en-US" sz="2600" dirty="0" smtClean="0"/>
              <a:t>population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259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Personality Characteristics of</a:t>
            </a:r>
            <a:br>
              <a:rPr lang="en-US" sz="4000" b="1" dirty="0" smtClean="0"/>
            </a:br>
            <a:r>
              <a:rPr lang="en-US" sz="4000" b="1" dirty="0" smtClean="0"/>
              <a:t>Clergy Offenders, 2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728" y="1676400"/>
            <a:ext cx="8229600" cy="48768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One of the specific clergy studies found that offenders came from backgrounds</a:t>
            </a:r>
          </a:p>
          <a:p>
            <a:pPr marL="0" indent="0">
              <a:buNone/>
            </a:pPr>
            <a:endParaRPr lang="en-US" sz="1000" dirty="0"/>
          </a:p>
          <a:p>
            <a:pPr marL="457200" lvl="0" indent="-457200"/>
            <a:r>
              <a:rPr lang="en-US" sz="2800" dirty="0" smtClean="0"/>
              <a:t>Characterized </a:t>
            </a:r>
            <a:r>
              <a:rPr lang="en-US" sz="2800" dirty="0"/>
              <a:t>by rigidity and dysfunction with themes of abuse</a:t>
            </a:r>
          </a:p>
          <a:p>
            <a:pPr marL="457200" indent="-457200">
              <a:buNone/>
            </a:pPr>
            <a:endParaRPr lang="en-US" sz="1100" dirty="0"/>
          </a:p>
          <a:p>
            <a:pPr marL="457200" lvl="0" indent="-457200"/>
            <a:r>
              <a:rPr lang="en-US" sz="2800" dirty="0"/>
              <a:t>Had little insight into these areas</a:t>
            </a:r>
          </a:p>
          <a:p>
            <a:pPr marL="457200" indent="-457200">
              <a:buNone/>
            </a:pPr>
            <a:endParaRPr lang="en-US" sz="1100" dirty="0"/>
          </a:p>
          <a:p>
            <a:pPr marL="457200" lvl="0" indent="-457200"/>
            <a:r>
              <a:rPr lang="en-US" sz="2800" dirty="0"/>
              <a:t>Had insufficient training in the issue of transference/counter transference</a:t>
            </a:r>
          </a:p>
          <a:p>
            <a:pPr marL="457200" indent="-457200">
              <a:buNone/>
            </a:pPr>
            <a:endParaRPr lang="en-US" sz="1000" dirty="0"/>
          </a:p>
          <a:p>
            <a:pPr marL="457200" lvl="0" indent="-457200"/>
            <a:r>
              <a:rPr lang="en-US" sz="2800" dirty="0"/>
              <a:t>Had virtually no training or education concerning sexual abuse, domestic violence, addictive disease, or healthy professional boundaries, and</a:t>
            </a:r>
          </a:p>
          <a:p>
            <a:pPr marL="457200" indent="-457200">
              <a:buNone/>
            </a:pPr>
            <a:endParaRPr lang="en-US" sz="1000" dirty="0"/>
          </a:p>
          <a:p>
            <a:pPr marL="457200" lvl="0" indent="-457200"/>
            <a:r>
              <a:rPr lang="en-US" sz="2800" dirty="0"/>
              <a:t>Failed to appreciate how their history of trauma affected their professional life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2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3255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/>
              <a:t>Summary of Typologies </a:t>
            </a:r>
            <a:br>
              <a:rPr lang="en-US" sz="4000" b="1" dirty="0" smtClean="0"/>
            </a:br>
            <a:r>
              <a:rPr lang="en-US" sz="4000" b="1" dirty="0" smtClean="0"/>
              <a:t>of Child Sexual Abusers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391400" cy="4068763"/>
          </a:xfrm>
        </p:spPr>
        <p:txBody>
          <a:bodyPr>
            <a:normAutofit fontScale="92500"/>
          </a:bodyPr>
          <a:lstStyle/>
          <a:p>
            <a:pPr marL="457200" indent="-457200"/>
            <a:r>
              <a:rPr lang="en-US" sz="3600" dirty="0" smtClean="0"/>
              <a:t>The </a:t>
            </a:r>
            <a:r>
              <a:rPr lang="en-US" sz="3600" dirty="0" smtClean="0"/>
              <a:t>Fixated</a:t>
            </a:r>
            <a:r>
              <a:rPr lang="en-US" sz="3600" dirty="0"/>
              <a:t> </a:t>
            </a:r>
            <a:r>
              <a:rPr lang="en-US" sz="3600" dirty="0" smtClean="0"/>
              <a:t>Typology</a:t>
            </a:r>
          </a:p>
          <a:p>
            <a:pPr marL="457200" indent="-457200"/>
            <a:r>
              <a:rPr lang="en-US" sz="3600" dirty="0" smtClean="0"/>
              <a:t>Regressed </a:t>
            </a:r>
            <a:r>
              <a:rPr lang="en-US" sz="3600" dirty="0" smtClean="0"/>
              <a:t>Typology</a:t>
            </a:r>
          </a:p>
          <a:p>
            <a:pPr marL="457200" indent="-457200"/>
            <a:r>
              <a:rPr lang="en-US" sz="3600" dirty="0"/>
              <a:t>FBI Typologies </a:t>
            </a:r>
            <a:r>
              <a:rPr lang="en-US" sz="3600" dirty="0" smtClean="0"/>
              <a:t>of Situational </a:t>
            </a:r>
            <a:r>
              <a:rPr lang="en-US" sz="3600" dirty="0" smtClean="0"/>
              <a:t>Offenders</a:t>
            </a:r>
          </a:p>
          <a:p>
            <a:pPr marL="457200" indent="-457200"/>
            <a:r>
              <a:rPr lang="en-US" sz="3600" dirty="0"/>
              <a:t>FBI Typologies </a:t>
            </a:r>
            <a:r>
              <a:rPr lang="en-US" sz="3600" dirty="0" smtClean="0"/>
              <a:t>of Preferential </a:t>
            </a:r>
            <a:r>
              <a:rPr lang="en-US" sz="3600" dirty="0" smtClean="0"/>
              <a:t>Offenders</a:t>
            </a:r>
          </a:p>
          <a:p>
            <a:pPr marL="457200" indent="-457200"/>
            <a:r>
              <a:rPr lang="en-US" sz="3600" dirty="0" smtClean="0"/>
              <a:t>Personality </a:t>
            </a:r>
            <a:r>
              <a:rPr lang="en-US" sz="3600" dirty="0" smtClean="0"/>
              <a:t>Characteristics of Clergy Offenders</a:t>
            </a:r>
          </a:p>
          <a:p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6BDB4135-6851-4663-8514-B3C1C0634B0D}" type="slidenum">
              <a:rPr lang="en-US" sz="1600" b="1" smtClean="0"/>
              <a:t>18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93953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Discussion 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799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smtClean="0"/>
              <a:t>What are the major differences between fixated </a:t>
            </a:r>
            <a:r>
              <a:rPr lang="en-US" sz="2400" dirty="0"/>
              <a:t>and regressed sexual </a:t>
            </a:r>
            <a:r>
              <a:rPr lang="en-US" sz="2400" dirty="0" smtClean="0"/>
              <a:t>offenders?</a:t>
            </a:r>
          </a:p>
          <a:p>
            <a:pPr marL="457200" indent="-457200"/>
            <a:r>
              <a:rPr lang="en-US" sz="2400" dirty="0" smtClean="0"/>
              <a:t>What differentiates situational from preferential offenders?</a:t>
            </a:r>
          </a:p>
          <a:p>
            <a:pPr marL="457200" indent="-457200"/>
            <a:r>
              <a:rPr lang="en-US" sz="2400" dirty="0" smtClean="0"/>
              <a:t>How do clergy sex offenders differ from the general population of sex offenders?</a:t>
            </a:r>
          </a:p>
          <a:p>
            <a:pPr marL="457200" indent="-457200"/>
            <a:r>
              <a:rPr lang="en-US" sz="2400" dirty="0" smtClean="0"/>
              <a:t>What risk factors particular to clergy might be observed in potential clergy sex offenders</a:t>
            </a:r>
            <a:r>
              <a:rPr lang="en-US" sz="2400" dirty="0" smtClean="0"/>
              <a:t>?</a:t>
            </a:r>
          </a:p>
          <a:p>
            <a:pPr marL="457200" indent="-457200"/>
            <a:r>
              <a:rPr lang="en-US" sz="2400" dirty="0" smtClean="0"/>
              <a:t>What are the essential ingredients of educational programs that can help prevent </a:t>
            </a:r>
            <a:r>
              <a:rPr lang="en-US" sz="2400" smtClean="0"/>
              <a:t>sexual abuse?</a:t>
            </a:r>
            <a:endParaRPr lang="en-US" sz="24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lvl="0" indent="0">
              <a:buNone/>
            </a:pPr>
            <a:r>
              <a:rPr lang="en-US" sz="2600" dirty="0"/>
              <a:t>Link to USCCB – </a:t>
            </a:r>
            <a:r>
              <a:rPr lang="en-US" sz="2600" dirty="0">
                <a:hlinkClick r:id="rId2"/>
              </a:rPr>
              <a:t>http://www.usccb.org/issues-and-action/child-and-youth-protection/charter.cfm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6BDB4135-6851-4663-8514-B3C1C0634B0D}" type="slidenum">
              <a:rPr lang="en-US" sz="1600" b="1" smtClean="0"/>
              <a:t>19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1713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38600"/>
          </a:xfr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Typologies of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Child Sexual Abusers in General and Clergy Sexual Abusers in Particular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983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7924800" y="632841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E-20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4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</a:t>
            </a:r>
            <a:r>
              <a:rPr lang="en-US" sz="1600" b="1" dirty="0" smtClean="0"/>
              <a:t>-</a:t>
            </a:r>
            <a:fld id="{DB37EB8E-0F4F-491C-9BEA-E7F2FC979D23}" type="slidenum">
              <a:rPr lang="en-US" sz="1600" b="1" smtClean="0"/>
              <a:t>3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2000" dirty="0" smtClean="0"/>
              <a:t>The </a:t>
            </a:r>
            <a:r>
              <a:rPr lang="en-US" sz="2000" dirty="0"/>
              <a:t>two reports are based on data supplied by 97 percent of </a:t>
            </a:r>
            <a:r>
              <a:rPr lang="en-US" sz="2000" dirty="0" smtClean="0"/>
              <a:t>U.S. archdioceses </a:t>
            </a:r>
            <a:r>
              <a:rPr lang="en-US" sz="2000" dirty="0"/>
              <a:t>and dioceses on all clergy accused of sexual </a:t>
            </a:r>
            <a:r>
              <a:rPr lang="en-US" sz="2000" dirty="0" smtClean="0"/>
              <a:t>abuse </a:t>
            </a:r>
            <a:r>
              <a:rPr lang="en-US" sz="2000" dirty="0"/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34768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A.  The Fixated/Regressed Typology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4" y="1371600"/>
            <a:ext cx="7935686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distinction between fixated and regressed sexual offending exists on a continuum and is not simply a dichotomous </a:t>
            </a:r>
            <a:r>
              <a:rPr lang="en-US" dirty="0" smtClean="0"/>
              <a:t>distinction</a:t>
            </a:r>
          </a:p>
          <a:p>
            <a:pPr marL="0" indent="0">
              <a:buNone/>
            </a:pPr>
            <a:r>
              <a:rPr lang="en-US" sz="800" dirty="0"/>
              <a:t> 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4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276599"/>
            <a:ext cx="7696200" cy="276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dirty="0"/>
              <a:t>Two </a:t>
            </a:r>
            <a:r>
              <a:rPr lang="en-US" sz="3000" dirty="0" smtClean="0"/>
              <a:t>issues that differentiate the types:</a:t>
            </a:r>
            <a:endParaRPr lang="en-US" sz="3000" dirty="0"/>
          </a:p>
          <a:p>
            <a:endParaRPr lang="en-US" sz="1200" dirty="0"/>
          </a:p>
          <a:p>
            <a:pPr lvl="0"/>
            <a:r>
              <a:rPr lang="en-US" sz="3000" dirty="0"/>
              <a:t>The degree to which deviant sexual behavior is entrenched</a:t>
            </a:r>
          </a:p>
          <a:p>
            <a:pPr lvl="0"/>
            <a:endParaRPr lang="en-US" sz="1200" dirty="0"/>
          </a:p>
          <a:p>
            <a:pPr lvl="0"/>
            <a:r>
              <a:rPr lang="en-US" sz="3000" dirty="0"/>
              <a:t>The basis of the psychological needs that lead to abuse</a:t>
            </a:r>
          </a:p>
        </p:txBody>
      </p:sp>
    </p:spTree>
    <p:extLst>
      <p:ext uri="{BB962C8B-B14F-4D97-AF65-F5344CB8AC3E}">
        <p14:creationId xmlns:p14="http://schemas.microsoft.com/office/powerpoint/2010/main" val="28580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Fixated Offenders, 1:  Definition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64820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From </a:t>
            </a:r>
            <a:r>
              <a:rPr lang="en-US" dirty="0"/>
              <a:t>adolescence </a:t>
            </a:r>
            <a:r>
              <a:rPr lang="en-US" dirty="0" smtClean="0"/>
              <a:t>onward, fixated offenders </a:t>
            </a:r>
            <a:r>
              <a:rPr lang="en-US" dirty="0" smtClean="0"/>
              <a:t>have </a:t>
            </a:r>
            <a:r>
              <a:rPr lang="en-US" dirty="0"/>
              <a:t>persistent, </a:t>
            </a:r>
            <a:r>
              <a:rPr lang="en-US" dirty="0" smtClean="0"/>
              <a:t>continual, </a:t>
            </a:r>
            <a:r>
              <a:rPr lang="en-US" dirty="0"/>
              <a:t>and compulsive attraction exclusively to </a:t>
            </a:r>
            <a:r>
              <a:rPr lang="en-US" dirty="0" smtClean="0"/>
              <a:t>children</a:t>
            </a:r>
          </a:p>
          <a:p>
            <a:pPr marL="457200" lvl="0" indent="-457200"/>
            <a:r>
              <a:rPr lang="en-US" dirty="0" smtClean="0"/>
              <a:t>They </a:t>
            </a:r>
            <a:r>
              <a:rPr lang="en-US" dirty="0"/>
              <a:t>are usually diagnosed with pedophilia, </a:t>
            </a:r>
            <a:r>
              <a:rPr lang="en-US" dirty="0" smtClean="0"/>
              <a:t>(recurrent</a:t>
            </a:r>
            <a:r>
              <a:rPr lang="en-US" dirty="0"/>
              <a:t>, intense, sexually arousing fantasies of at least six months in duration involving </a:t>
            </a:r>
            <a:r>
              <a:rPr lang="en-US" dirty="0" smtClean="0"/>
              <a:t>prepubescent </a:t>
            </a:r>
            <a:r>
              <a:rPr lang="en-US" dirty="0" smtClean="0"/>
              <a:t>children), or show characteristics of </a:t>
            </a:r>
            <a:r>
              <a:rPr lang="en-US" dirty="0"/>
              <a:t>e</a:t>
            </a:r>
            <a:r>
              <a:rPr lang="en-US" dirty="0" smtClean="0"/>
              <a:t>phebophilia, which is attraction to adolescents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61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969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Fixated Offenders, 2:  Characteristics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267200"/>
          </a:xfrm>
        </p:spPr>
        <p:txBody>
          <a:bodyPr>
            <a:normAutofit fontScale="92500" lnSpcReduction="10000"/>
          </a:bodyPr>
          <a:lstStyle/>
          <a:p>
            <a:pPr marL="457200" lvl="0" indent="-457200"/>
            <a:r>
              <a:rPr lang="en-US" dirty="0" smtClean="0"/>
              <a:t>Fixated offenders</a:t>
            </a:r>
            <a:r>
              <a:rPr lang="en-US" dirty="0" smtClean="0"/>
              <a:t> </a:t>
            </a:r>
            <a:r>
              <a:rPr lang="en-US" dirty="0"/>
              <a:t>are not fully </a:t>
            </a:r>
            <a:r>
              <a:rPr lang="en-US" dirty="0" smtClean="0"/>
              <a:t>psychosexually developed </a:t>
            </a:r>
            <a:r>
              <a:rPr lang="en-US" dirty="0"/>
              <a:t>and show </a:t>
            </a:r>
            <a:r>
              <a:rPr lang="en-US" dirty="0" smtClean="0"/>
              <a:t>emotional characteristics </a:t>
            </a:r>
            <a:r>
              <a:rPr lang="en-US" dirty="0"/>
              <a:t>of a child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do not develop past the point where they find children attractive and desirable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are often unable to attain any degree of psychosexual maturity, and during adulthood, have virtually no age-appropriate sexual relationship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749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Fixated Offenders, 3:  Behaviors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457200" lvl="0" indent="-457200"/>
            <a:r>
              <a:rPr lang="en-US" dirty="0" smtClean="0"/>
              <a:t>Fixated offenders </a:t>
            </a:r>
            <a:r>
              <a:rPr lang="en-US" dirty="0" smtClean="0"/>
              <a:t>develop </a:t>
            </a:r>
            <a:r>
              <a:rPr lang="en-US" dirty="0"/>
              <a:t>relationships with vulnerable children (in an emotional or situational sense)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typically recruit, groom, and maintain children for a continuing sexual relationship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They delude themselves into believing they have established a caring, supportive role with the child and that the child is able to derive pleasure and educational experience from the interaction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lvl="0" indent="-457200"/>
            <a:r>
              <a:rPr lang="en-US" dirty="0"/>
              <a:t>Offenses are premeditated and do not stem from stressors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9173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660" y="304800"/>
            <a:ext cx="8458200" cy="12192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Fixated Offenders, 4:  </a:t>
            </a:r>
            <a:br>
              <a:rPr lang="en-US" sz="3600" b="1" dirty="0" smtClean="0"/>
            </a:br>
            <a:r>
              <a:rPr lang="en-US" sz="3600" b="1" dirty="0" smtClean="0"/>
              <a:t>Primary Victim Preference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828800"/>
            <a:ext cx="8229600" cy="3200400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 smtClean="0"/>
              <a:t>Fixated offenders </a:t>
            </a:r>
            <a:r>
              <a:rPr lang="en-US" dirty="0" smtClean="0"/>
              <a:t>are </a:t>
            </a:r>
            <a:r>
              <a:rPr lang="en-US" dirty="0"/>
              <a:t>more likely to choose victims who are </a:t>
            </a:r>
            <a:r>
              <a:rPr lang="en-US" dirty="0" smtClean="0"/>
              <a:t>extra familial</a:t>
            </a:r>
          </a:p>
          <a:p>
            <a:pPr marL="0" lvl="0" indent="0">
              <a:buNone/>
            </a:pPr>
            <a:endParaRPr lang="en-US" sz="1000" dirty="0"/>
          </a:p>
          <a:p>
            <a:pPr marL="457200" lvl="0" indent="-457200"/>
            <a:r>
              <a:rPr lang="en-US" dirty="0" smtClean="0"/>
              <a:t>They </a:t>
            </a:r>
            <a:r>
              <a:rPr lang="en-US" dirty="0"/>
              <a:t>generally choose prepubescent females and pubescent or adolescent </a:t>
            </a:r>
            <a:r>
              <a:rPr lang="en-US" dirty="0" smtClean="0"/>
              <a:t>males</a:t>
            </a:r>
          </a:p>
          <a:p>
            <a:pPr marL="0" lvl="0" indent="0">
              <a:buNone/>
            </a:pPr>
            <a:endParaRPr lang="en-US" sz="1000" dirty="0" smtClean="0"/>
          </a:p>
          <a:p>
            <a:pPr marL="457200" lvl="0" indent="-457200"/>
            <a:r>
              <a:rPr lang="en-US" dirty="0" smtClean="0"/>
              <a:t>They </a:t>
            </a:r>
            <a:r>
              <a:rPr lang="en-US" dirty="0"/>
              <a:t>typically recruit vulnerable children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E-</a:t>
            </a:r>
            <a:fld id="{DB37EB8E-0F4F-491C-9BEA-E7F2FC979D23}" type="slidenum">
              <a:rPr lang="en-US" sz="1600" b="1" smtClean="0"/>
              <a:t>8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02360" y="5257800"/>
            <a:ext cx="7162800" cy="954107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Typically, fixated offenders account for 5 to 10% of child sexual abuse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70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Fixated Offenders, 5:  Dangers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dirty="0" smtClean="0"/>
              <a:t>Fixated offenders are able to persist in offending for a long period </a:t>
            </a:r>
          </a:p>
          <a:p>
            <a:pPr marL="457200" lvl="0" indent="-457200"/>
            <a:r>
              <a:rPr lang="en-US" dirty="0" smtClean="0"/>
              <a:t>They have more offenses because they employ effective grooming techniques that keep victims from reporting</a:t>
            </a:r>
            <a:endParaRPr lang="en-US" sz="800" dirty="0"/>
          </a:p>
          <a:p>
            <a:pPr marL="457200" lvl="0" indent="-457200"/>
            <a:r>
              <a:rPr lang="en-US" dirty="0"/>
              <a:t>They have the highest rate of recidivism and are likely to commit the most offenses</a:t>
            </a:r>
          </a:p>
          <a:p>
            <a:pPr marL="457200" indent="-457200">
              <a:buNone/>
            </a:pPr>
            <a:endParaRPr lang="en-US" sz="800" dirty="0"/>
          </a:p>
          <a:p>
            <a:pPr marL="457200" lvl="0" indent="-457200"/>
            <a:r>
              <a:rPr lang="en-US" dirty="0"/>
              <a:t>They should be considered the highest risk to the community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E-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>2013</Year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2013-05-10T04:00:00+00:00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7AA51A8D-8108-4D3A-9351-030C475D8C72}"/>
</file>

<file path=customXml/itemProps2.xml><?xml version="1.0" encoding="utf-8"?>
<ds:datastoreItem xmlns:ds="http://schemas.openxmlformats.org/officeDocument/2006/customXml" ds:itemID="{ED922CE9-00F9-4C8C-94CB-D02E71569680}"/>
</file>

<file path=customXml/itemProps3.xml><?xml version="1.0" encoding="utf-8"?>
<ds:datastoreItem xmlns:ds="http://schemas.openxmlformats.org/officeDocument/2006/customXml" ds:itemID="{401B1EB7-8870-483E-9B89-182372BC9DE4}"/>
</file>

<file path=customXml/itemProps4.xml><?xml version="1.0" encoding="utf-8"?>
<ds:datastoreItem xmlns:ds="http://schemas.openxmlformats.org/officeDocument/2006/customXml" ds:itemID="{E2AA53CD-A7BE-41BF-AAA5-B68A00085D3B}"/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1019</Words>
  <Application>Microsoft Office PowerPoint</Application>
  <PresentationFormat>On-screen Show (4:3)</PresentationFormat>
  <Paragraphs>162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Typologies of  Child Sexual Abusers in General and Clergy Sexual Abusers in Particular</vt:lpstr>
      <vt:lpstr>Main Sources of Data</vt:lpstr>
      <vt:lpstr>A.  The Fixated/Regressed Typology</vt:lpstr>
      <vt:lpstr>Fixated Offenders, 1:  Definition</vt:lpstr>
      <vt:lpstr>Fixated Offenders, 2:  Characteristics</vt:lpstr>
      <vt:lpstr>Fixated Offenders, 3:  Behaviors</vt:lpstr>
      <vt:lpstr>Fixated Offenders, 4:   Primary Victim Preference</vt:lpstr>
      <vt:lpstr>Fixated Offenders, 5:  Dangers</vt:lpstr>
      <vt:lpstr>Regressed Offenders, 1:  Definition</vt:lpstr>
      <vt:lpstr>Regressed Offenders, 2:  Stressors</vt:lpstr>
      <vt:lpstr>Regressed Offenders, 3:  Behaviors</vt:lpstr>
      <vt:lpstr>Regressed Offenders, 4:  Behaviors (cont.)</vt:lpstr>
      <vt:lpstr>B.  FBI Typologies:  Situational Offenders, 1</vt:lpstr>
      <vt:lpstr>FBI Typologies: Preferential Offenders, 2</vt:lpstr>
      <vt:lpstr>C.  Personality Characteristics of Clergy Offenders, 1</vt:lpstr>
      <vt:lpstr>Personality Characteristics of Clergy Offenders, 2</vt:lpstr>
      <vt:lpstr>Summary of Typologies  of Child Sexual Abusers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Modules</dc:title>
  <dc:creator>Windows User</dc:creator>
  <cp:lastModifiedBy>Windows User</cp:lastModifiedBy>
  <cp:revision>47</cp:revision>
  <cp:lastPrinted>2012-06-26T19:07:11Z</cp:lastPrinted>
  <dcterms:created xsi:type="dcterms:W3CDTF">2012-03-29T18:09:06Z</dcterms:created>
  <dcterms:modified xsi:type="dcterms:W3CDTF">2013-01-25T23:02:47Z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