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32.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presentation.xml" ContentType="application/vnd.openxmlformats-officedocument.presentationml.presentation.main+xml"/>
  <Override PartName="/ppt/slides/slide31.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ustom.xml" ContentType="application/vnd.openxmlformats-officedocument.custom-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ore.xml" ContentType="application/vnd.openxmlformats-package.core-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40"/>
  </p:notesMasterIdLst>
  <p:handoutMasterIdLst>
    <p:handoutMasterId r:id="rId41"/>
  </p:handoutMasterIdLst>
  <p:sldIdLst>
    <p:sldId id="257" r:id="rId6"/>
    <p:sldId id="258" r:id="rId7"/>
    <p:sldId id="295" r:id="rId8"/>
    <p:sldId id="287" r:id="rId9"/>
    <p:sldId id="263" r:id="rId10"/>
    <p:sldId id="260" r:id="rId11"/>
    <p:sldId id="261" r:id="rId12"/>
    <p:sldId id="262" r:id="rId13"/>
    <p:sldId id="264" r:id="rId14"/>
    <p:sldId id="265" r:id="rId15"/>
    <p:sldId id="268" r:id="rId16"/>
    <p:sldId id="266" r:id="rId17"/>
    <p:sldId id="267" r:id="rId18"/>
    <p:sldId id="269" r:id="rId19"/>
    <p:sldId id="270" r:id="rId20"/>
    <p:sldId id="271" r:id="rId21"/>
    <p:sldId id="272"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91" r:id="rId36"/>
    <p:sldId id="292" r:id="rId37"/>
    <p:sldId id="293" r:id="rId38"/>
    <p:sldId id="294" r:id="rId39"/>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93" d="100"/>
          <a:sy n="93" d="100"/>
        </p:scale>
        <p:origin x="-72" y="390"/>
      </p:cViewPr>
      <p:guideLst>
        <p:guide orient="horz" pos="2160"/>
        <p:guide pos="2880"/>
      </p:guideLst>
    </p:cSldViewPr>
  </p:slideViewPr>
  <p:notesTextViewPr>
    <p:cViewPr>
      <p:scale>
        <a:sx n="1" d="1"/>
        <a:sy n="1" d="1"/>
      </p:scale>
      <p:origin x="0" y="0"/>
    </p:cViewPr>
  </p:notesTextViewPr>
  <p:sorterViewPr>
    <p:cViewPr>
      <p:scale>
        <a:sx n="100" d="100"/>
        <a:sy n="100" d="100"/>
      </p:scale>
      <p:origin x="0" y="3648"/>
    </p:cViewPr>
  </p:sorterViewPr>
  <p:notesViewPr>
    <p:cSldViewPr>
      <p:cViewPr varScale="1">
        <p:scale>
          <a:sx n="66" d="100"/>
          <a:sy n="66" d="100"/>
        </p:scale>
        <p:origin x="-3270" y="-96"/>
      </p:cViewPr>
      <p:guideLst>
        <p:guide orient="horz" pos="2932"/>
        <p:guide pos="219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 Id="rId8" Type="http://schemas.openxmlformats.org/officeDocument/2006/relationships/slide" Target="slides/slide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customXml" Target="../customXml/item5.xml"/><Relationship Id="rId20" Type="http://schemas.openxmlformats.org/officeDocument/2006/relationships/slide" Target="slides/slide15.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7" y="0"/>
            <a:ext cx="3013763" cy="465455"/>
          </a:xfrm>
          <a:prstGeom prst="rect">
            <a:avLst/>
          </a:prstGeom>
        </p:spPr>
        <p:txBody>
          <a:bodyPr vert="horz" lIns="92930" tIns="46465" rIns="92930" bIns="46465" rtlCol="0"/>
          <a:lstStyle>
            <a:lvl1pPr algn="r">
              <a:defRPr sz="1200"/>
            </a:lvl1pPr>
          </a:lstStyle>
          <a:p>
            <a:fld id="{DEC1F589-7C4D-4CFC-A8E5-796AEDBE1116}" type="datetimeFigureOut">
              <a:rPr lang="en-US" smtClean="0"/>
              <a:t>2/26/2013</a:t>
            </a:fld>
            <a:endParaRPr lang="en-US"/>
          </a:p>
        </p:txBody>
      </p:sp>
      <p:sp>
        <p:nvSpPr>
          <p:cNvPr id="4" name="Footer Placeholder 3"/>
          <p:cNvSpPr>
            <a:spLocks noGrp="1"/>
          </p:cNvSpPr>
          <p:nvPr>
            <p:ph type="ftr" sz="quarter" idx="2"/>
          </p:nvPr>
        </p:nvSpPr>
        <p:spPr>
          <a:xfrm>
            <a:off x="0" y="8842030"/>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7" y="8842030"/>
            <a:ext cx="3013763" cy="465455"/>
          </a:xfrm>
          <a:prstGeom prst="rect">
            <a:avLst/>
          </a:prstGeom>
        </p:spPr>
        <p:txBody>
          <a:bodyPr vert="horz" lIns="92930" tIns="46465" rIns="92930" bIns="46465" rtlCol="0" anchor="b"/>
          <a:lstStyle>
            <a:lvl1pPr algn="r">
              <a:defRPr sz="1200"/>
            </a:lvl1pPr>
          </a:lstStyle>
          <a:p>
            <a:fld id="{95752E95-9C67-4ED1-9368-5DB40F416576}" type="slidenum">
              <a:rPr lang="en-US" smtClean="0"/>
              <a:t>‹#›</a:t>
            </a:fld>
            <a:endParaRPr lang="en-US"/>
          </a:p>
        </p:txBody>
      </p:sp>
    </p:spTree>
    <p:extLst>
      <p:ext uri="{BB962C8B-B14F-4D97-AF65-F5344CB8AC3E}">
        <p14:creationId xmlns:p14="http://schemas.microsoft.com/office/powerpoint/2010/main" val="40375426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4393" cy="46577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8871" y="0"/>
            <a:ext cx="3014393" cy="465773"/>
          </a:xfrm>
          <a:prstGeom prst="rect">
            <a:avLst/>
          </a:prstGeom>
        </p:spPr>
        <p:txBody>
          <a:bodyPr vert="horz" lIns="91440" tIns="45720" rIns="91440" bIns="45720" rtlCol="0"/>
          <a:lstStyle>
            <a:lvl1pPr algn="r">
              <a:defRPr sz="1200"/>
            </a:lvl1pPr>
          </a:lstStyle>
          <a:p>
            <a:fld id="{B325C94C-D961-4252-A59A-4A4C27C1AA03}" type="datetimeFigureOut">
              <a:rPr lang="en-US" smtClean="0"/>
              <a:t>2/26/2013</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6114" y="4422459"/>
            <a:ext cx="5562610" cy="418877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1738"/>
            <a:ext cx="3014393" cy="46577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8871" y="8841738"/>
            <a:ext cx="3014393" cy="465773"/>
          </a:xfrm>
          <a:prstGeom prst="rect">
            <a:avLst/>
          </a:prstGeom>
        </p:spPr>
        <p:txBody>
          <a:bodyPr vert="horz" lIns="91440" tIns="45720" rIns="91440" bIns="45720" rtlCol="0" anchor="b"/>
          <a:lstStyle>
            <a:lvl1pPr algn="r">
              <a:defRPr sz="1200"/>
            </a:lvl1pPr>
          </a:lstStyle>
          <a:p>
            <a:fld id="{588460ED-E79C-4A6A-B14E-77A930A58F9A}" type="slidenum">
              <a:rPr lang="en-US" smtClean="0"/>
              <a:t>‹#›</a:t>
            </a:fld>
            <a:endParaRPr lang="en-US"/>
          </a:p>
        </p:txBody>
      </p:sp>
    </p:spTree>
    <p:extLst>
      <p:ext uri="{BB962C8B-B14F-4D97-AF65-F5344CB8AC3E}">
        <p14:creationId xmlns:p14="http://schemas.microsoft.com/office/powerpoint/2010/main" val="862922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BA2DE3-42B7-47A6-98E2-847A31E021CE}" type="slidenum">
              <a:rPr lang="en-US" smtClean="0"/>
              <a:t>3</a:t>
            </a:fld>
            <a:endParaRPr lang="en-US" dirty="0"/>
          </a:p>
        </p:txBody>
      </p:sp>
    </p:spTree>
    <p:extLst>
      <p:ext uri="{BB962C8B-B14F-4D97-AF65-F5344CB8AC3E}">
        <p14:creationId xmlns:p14="http://schemas.microsoft.com/office/powerpoint/2010/main" val="3043019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7EAA5F-A90C-4369-BDF0-1FECD7F7E9D1}" type="datetime1">
              <a:rPr lang="en-US" smtClean="0"/>
              <a:t>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350D7-1250-4C4B-8EA8-247126CB6545}" type="slidenum">
              <a:rPr lang="en-US" smtClean="0"/>
              <a:t>‹#›</a:t>
            </a:fld>
            <a:endParaRPr lang="en-US"/>
          </a:p>
        </p:txBody>
      </p:sp>
    </p:spTree>
    <p:extLst>
      <p:ext uri="{BB962C8B-B14F-4D97-AF65-F5344CB8AC3E}">
        <p14:creationId xmlns:p14="http://schemas.microsoft.com/office/powerpoint/2010/main" val="1082503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1FD41A-30B6-499A-A4AB-E768CC805BEE}" type="datetime1">
              <a:rPr lang="en-US" smtClean="0"/>
              <a:t>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350D7-1250-4C4B-8EA8-247126CB6545}" type="slidenum">
              <a:rPr lang="en-US" smtClean="0"/>
              <a:t>‹#›</a:t>
            </a:fld>
            <a:endParaRPr lang="en-US"/>
          </a:p>
        </p:txBody>
      </p:sp>
    </p:spTree>
    <p:extLst>
      <p:ext uri="{BB962C8B-B14F-4D97-AF65-F5344CB8AC3E}">
        <p14:creationId xmlns:p14="http://schemas.microsoft.com/office/powerpoint/2010/main" val="488730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97DB12-ABDB-4C15-ACE4-8AF1DAF79A01}" type="datetime1">
              <a:rPr lang="en-US" smtClean="0"/>
              <a:t>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350D7-1250-4C4B-8EA8-247126CB6545}" type="slidenum">
              <a:rPr lang="en-US" smtClean="0"/>
              <a:t>‹#›</a:t>
            </a:fld>
            <a:endParaRPr lang="en-US"/>
          </a:p>
        </p:txBody>
      </p:sp>
    </p:spTree>
    <p:extLst>
      <p:ext uri="{BB962C8B-B14F-4D97-AF65-F5344CB8AC3E}">
        <p14:creationId xmlns:p14="http://schemas.microsoft.com/office/powerpoint/2010/main" val="3632915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5969D1-0F84-433F-8AE9-B93E67DDAA6B}" type="datetime1">
              <a:rPr lang="en-US" smtClean="0"/>
              <a:t>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350D7-1250-4C4B-8EA8-247126CB6545}" type="slidenum">
              <a:rPr lang="en-US" smtClean="0"/>
              <a:t>‹#›</a:t>
            </a:fld>
            <a:endParaRPr lang="en-US"/>
          </a:p>
        </p:txBody>
      </p:sp>
    </p:spTree>
    <p:extLst>
      <p:ext uri="{BB962C8B-B14F-4D97-AF65-F5344CB8AC3E}">
        <p14:creationId xmlns:p14="http://schemas.microsoft.com/office/powerpoint/2010/main" val="786593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208F98-C319-41B2-9673-5A08F2990974}" type="datetime1">
              <a:rPr lang="en-US" smtClean="0"/>
              <a:t>2/26/2013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8350D7-1250-4C4B-8EA8-247126CB6545}" type="slidenum">
              <a:rPr lang="en-US" smtClean="0"/>
              <a:t>‹#›</a:t>
            </a:fld>
            <a:endParaRPr lang="en-US"/>
          </a:p>
        </p:txBody>
      </p:sp>
    </p:spTree>
    <p:extLst>
      <p:ext uri="{BB962C8B-B14F-4D97-AF65-F5344CB8AC3E}">
        <p14:creationId xmlns:p14="http://schemas.microsoft.com/office/powerpoint/2010/main" val="793476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E429D4-49DD-4106-A2BA-45B3224D6DB3}" type="datetime1">
              <a:rPr lang="en-US" smtClean="0"/>
              <a:t>2/26/2013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350D7-1250-4C4B-8EA8-247126CB6545}" type="slidenum">
              <a:rPr lang="en-US" smtClean="0"/>
              <a:t>‹#›</a:t>
            </a:fld>
            <a:endParaRPr lang="en-US"/>
          </a:p>
        </p:txBody>
      </p:sp>
    </p:spTree>
    <p:extLst>
      <p:ext uri="{BB962C8B-B14F-4D97-AF65-F5344CB8AC3E}">
        <p14:creationId xmlns:p14="http://schemas.microsoft.com/office/powerpoint/2010/main" val="2697419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BE2254-96E3-4A18-BB49-DA7998169C86}" type="datetime1">
              <a:rPr lang="en-US" smtClean="0"/>
              <a:t>2/26/2013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8350D7-1250-4C4B-8EA8-247126CB6545}" type="slidenum">
              <a:rPr lang="en-US" smtClean="0"/>
              <a:t>‹#›</a:t>
            </a:fld>
            <a:endParaRPr lang="en-US"/>
          </a:p>
        </p:txBody>
      </p:sp>
    </p:spTree>
    <p:extLst>
      <p:ext uri="{BB962C8B-B14F-4D97-AF65-F5344CB8AC3E}">
        <p14:creationId xmlns:p14="http://schemas.microsoft.com/office/powerpoint/2010/main" val="174532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7CDAC9-EE4D-4450-8353-914A6B01A111}" type="datetime1">
              <a:rPr lang="en-US" smtClean="0"/>
              <a:t>2/26/2013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8350D7-1250-4C4B-8EA8-247126CB6545}" type="slidenum">
              <a:rPr lang="en-US" smtClean="0"/>
              <a:t>‹#›</a:t>
            </a:fld>
            <a:endParaRPr lang="en-US"/>
          </a:p>
        </p:txBody>
      </p:sp>
    </p:spTree>
    <p:extLst>
      <p:ext uri="{BB962C8B-B14F-4D97-AF65-F5344CB8AC3E}">
        <p14:creationId xmlns:p14="http://schemas.microsoft.com/office/powerpoint/2010/main" val="1689219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15AB36-CAD3-4D44-8D74-3ACDC0D56FD7}" type="datetime1">
              <a:rPr lang="en-US" smtClean="0"/>
              <a:t>2/26/2013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8350D7-1250-4C4B-8EA8-247126CB6545}" type="slidenum">
              <a:rPr lang="en-US" smtClean="0"/>
              <a:t>‹#›</a:t>
            </a:fld>
            <a:endParaRPr lang="en-US"/>
          </a:p>
        </p:txBody>
      </p:sp>
    </p:spTree>
    <p:extLst>
      <p:ext uri="{BB962C8B-B14F-4D97-AF65-F5344CB8AC3E}">
        <p14:creationId xmlns:p14="http://schemas.microsoft.com/office/powerpoint/2010/main" val="235202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235E25-2B62-45A4-9CC8-615C9B9DA725}" type="datetime1">
              <a:rPr lang="en-US" smtClean="0"/>
              <a:t>2/26/2013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350D7-1250-4C4B-8EA8-247126CB6545}" type="slidenum">
              <a:rPr lang="en-US" smtClean="0"/>
              <a:t>‹#›</a:t>
            </a:fld>
            <a:endParaRPr lang="en-US"/>
          </a:p>
        </p:txBody>
      </p:sp>
    </p:spTree>
    <p:extLst>
      <p:ext uri="{BB962C8B-B14F-4D97-AF65-F5344CB8AC3E}">
        <p14:creationId xmlns:p14="http://schemas.microsoft.com/office/powerpoint/2010/main" val="3885957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DF0752-923E-4424-83A6-760DED75DA3A}" type="datetime1">
              <a:rPr lang="en-US" smtClean="0"/>
              <a:t>2/26/2013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8350D7-1250-4C4B-8EA8-247126CB6545}" type="slidenum">
              <a:rPr lang="en-US" smtClean="0"/>
              <a:t>‹#›</a:t>
            </a:fld>
            <a:endParaRPr lang="en-US"/>
          </a:p>
        </p:txBody>
      </p:sp>
    </p:spTree>
    <p:extLst>
      <p:ext uri="{BB962C8B-B14F-4D97-AF65-F5344CB8AC3E}">
        <p14:creationId xmlns:p14="http://schemas.microsoft.com/office/powerpoint/2010/main" val="1096995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A7C277-2867-4CB2-BA36-E30A769A342B}" type="datetime1">
              <a:rPr lang="en-US" smtClean="0"/>
              <a:t>2/26/2013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8350D7-1250-4C4B-8EA8-247126CB6545}" type="slidenum">
              <a:rPr lang="en-US" smtClean="0"/>
              <a:t>‹#›</a:t>
            </a:fld>
            <a:endParaRPr lang="en-US"/>
          </a:p>
        </p:txBody>
      </p:sp>
    </p:spTree>
    <p:extLst>
      <p:ext uri="{BB962C8B-B14F-4D97-AF65-F5344CB8AC3E}">
        <p14:creationId xmlns:p14="http://schemas.microsoft.com/office/powerpoint/2010/main" val="2040355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usccb.org/issues-and-action/child-and-youth-protection/charter.cf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525963"/>
          </a:xfrm>
        </p:spPr>
        <p:txBody>
          <a:bodyPr>
            <a:normAutofit/>
          </a:bodyPr>
          <a:lstStyle/>
          <a:p>
            <a:pPr marL="0" indent="0" algn="ctr">
              <a:buNone/>
            </a:pPr>
            <a:r>
              <a:rPr lang="en-US" sz="4400" dirty="0" smtClean="0"/>
              <a:t>Module F – Understanding Sexual Victimization</a:t>
            </a:r>
          </a:p>
          <a:p>
            <a:pPr marL="0" indent="0" algn="ctr">
              <a:buNone/>
            </a:pPr>
            <a:endParaRPr lang="en-US" sz="2000" dirty="0"/>
          </a:p>
          <a:p>
            <a:pPr marL="0" indent="0" algn="ctr">
              <a:buNone/>
            </a:pPr>
            <a:r>
              <a:rPr lang="en-US" sz="4000" dirty="0" smtClean="0"/>
              <a:t>For Seminary Faculty and Students, Parishes and Dioceses</a:t>
            </a:r>
          </a:p>
          <a:p>
            <a:pPr marL="0" indent="0" algn="ctr">
              <a:buNone/>
            </a:pPr>
            <a:endParaRPr lang="en-US" sz="5400" dirty="0" smtClean="0"/>
          </a:p>
        </p:txBody>
      </p:sp>
      <p:sp>
        <p:nvSpPr>
          <p:cNvPr id="4" name="Slide Number Placeholder 3"/>
          <p:cNvSpPr>
            <a:spLocks noGrp="1"/>
          </p:cNvSpPr>
          <p:nvPr>
            <p:ph type="sldNum" sz="quarter" idx="12"/>
          </p:nvPr>
        </p:nvSpPr>
        <p:spPr/>
        <p:txBody>
          <a:bodyPr/>
          <a:lstStyle/>
          <a:p>
            <a:r>
              <a:rPr lang="en-US" sz="1600" b="1" dirty="0" smtClean="0">
                <a:solidFill>
                  <a:schemeClr val="tx1">
                    <a:lumMod val="50000"/>
                    <a:lumOff val="50000"/>
                  </a:schemeClr>
                </a:solidFill>
              </a:rPr>
              <a:t>F-</a:t>
            </a:r>
            <a:fld id="{428350D7-1250-4C4B-8EA8-247126CB6545}" type="slidenum">
              <a:rPr lang="en-US" sz="1600" b="1" smtClean="0">
                <a:solidFill>
                  <a:schemeClr val="tx1">
                    <a:lumMod val="50000"/>
                    <a:lumOff val="50000"/>
                  </a:schemeClr>
                </a:solidFill>
              </a:rPr>
              <a:t>1</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171169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990600"/>
          </a:xfrm>
          <a:solidFill>
            <a:schemeClr val="accent1">
              <a:lumMod val="40000"/>
              <a:lumOff val="60000"/>
            </a:schemeClr>
          </a:solidFill>
          <a:ln>
            <a:solidFill>
              <a:schemeClr val="tx1"/>
            </a:solidFill>
          </a:ln>
        </p:spPr>
        <p:txBody>
          <a:bodyPr>
            <a:normAutofit fontScale="90000"/>
          </a:bodyPr>
          <a:lstStyle/>
          <a:p>
            <a:r>
              <a:rPr lang="en-US" sz="4000" b="1" dirty="0" smtClean="0"/>
              <a:t>Grooming 2, </a:t>
            </a:r>
            <a:br>
              <a:rPr lang="en-US" sz="4000" b="1" dirty="0" smtClean="0"/>
            </a:br>
            <a:r>
              <a:rPr lang="en-US" sz="4000" b="1" dirty="0" smtClean="0"/>
              <a:t>Seduction and Testing of a Child</a:t>
            </a:r>
            <a:endParaRPr lang="en-US" sz="4000" b="1" dirty="0"/>
          </a:p>
        </p:txBody>
      </p:sp>
      <p:sp>
        <p:nvSpPr>
          <p:cNvPr id="3" name="Content Placeholder 2"/>
          <p:cNvSpPr>
            <a:spLocks noGrp="1"/>
          </p:cNvSpPr>
          <p:nvPr>
            <p:ph idx="1"/>
          </p:nvPr>
        </p:nvSpPr>
        <p:spPr>
          <a:xfrm>
            <a:off x="457200" y="1981200"/>
            <a:ext cx="8229600" cy="4114800"/>
          </a:xfrm>
        </p:spPr>
        <p:txBody>
          <a:bodyPr>
            <a:noAutofit/>
          </a:bodyPr>
          <a:lstStyle/>
          <a:p>
            <a:pPr marL="457200" lvl="0" indent="-457200"/>
            <a:r>
              <a:rPr lang="en-US" dirty="0"/>
              <a:t>This tactic is used when there is a relationship with a child and the child is accustomed to the affectionate expression of the offender</a:t>
            </a:r>
          </a:p>
          <a:p>
            <a:pPr marL="457200" indent="-457200">
              <a:buNone/>
            </a:pPr>
            <a:endParaRPr lang="en-US" sz="1200" dirty="0" smtClean="0"/>
          </a:p>
          <a:p>
            <a:pPr marL="457200" lvl="0" indent="-457200"/>
            <a:r>
              <a:rPr lang="en-US" dirty="0"/>
              <a:t>The offender gradually extends the affectionate behavior, all the while “testing” the child’s response; if no overt resistance is observed, the sexual abuse continues</a:t>
            </a:r>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10</a:t>
            </a:fld>
            <a:endParaRPr lang="en-US" sz="1600" b="1" dirty="0"/>
          </a:p>
        </p:txBody>
      </p:sp>
    </p:spTree>
    <p:extLst>
      <p:ext uri="{BB962C8B-B14F-4D97-AF65-F5344CB8AC3E}">
        <p14:creationId xmlns:p14="http://schemas.microsoft.com/office/powerpoint/2010/main" val="3078251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95400"/>
          </a:xfrm>
          <a:solidFill>
            <a:schemeClr val="accent1">
              <a:lumMod val="40000"/>
              <a:lumOff val="60000"/>
            </a:schemeClr>
          </a:solidFill>
          <a:ln>
            <a:solidFill>
              <a:schemeClr val="tx1"/>
            </a:solidFill>
          </a:ln>
        </p:spPr>
        <p:txBody>
          <a:bodyPr>
            <a:normAutofit fontScale="90000"/>
          </a:bodyPr>
          <a:lstStyle/>
          <a:p>
            <a:r>
              <a:rPr lang="en-US" b="1" dirty="0" smtClean="0"/>
              <a:t>Groom</a:t>
            </a:r>
            <a:r>
              <a:rPr lang="en-US" sz="4000" b="1" dirty="0" smtClean="0"/>
              <a:t>ing 3, Emotional Manipulation</a:t>
            </a:r>
            <a:br>
              <a:rPr lang="en-US" sz="4000" b="1" dirty="0" smtClean="0"/>
            </a:br>
            <a:r>
              <a:rPr lang="en-US" sz="4000" b="1" dirty="0" smtClean="0"/>
              <a:t>and Verbal Coercion</a:t>
            </a:r>
            <a:endParaRPr lang="en-US" sz="4000" b="1" dirty="0"/>
          </a:p>
        </p:txBody>
      </p:sp>
      <p:sp>
        <p:nvSpPr>
          <p:cNvPr id="3" name="Content Placeholder 2"/>
          <p:cNvSpPr>
            <a:spLocks noGrp="1"/>
          </p:cNvSpPr>
          <p:nvPr>
            <p:ph idx="1"/>
          </p:nvPr>
        </p:nvSpPr>
        <p:spPr>
          <a:xfrm>
            <a:off x="228600" y="2057400"/>
            <a:ext cx="8686800" cy="2971800"/>
          </a:xfrm>
        </p:spPr>
        <p:txBody>
          <a:bodyPr>
            <a:noAutofit/>
          </a:bodyPr>
          <a:lstStyle/>
          <a:p>
            <a:pPr marL="457200" lvl="0" indent="-457200"/>
            <a:r>
              <a:rPr lang="en-US" dirty="0"/>
              <a:t>These were the most common tactics used by offenders to groom their victims.  Examples:</a:t>
            </a:r>
          </a:p>
          <a:p>
            <a:pPr marL="914400" indent="-457200">
              <a:buFont typeface="Wingdings" pitchFamily="2" charset="2"/>
              <a:buChar char="Ø"/>
            </a:pPr>
            <a:r>
              <a:rPr lang="en-US" dirty="0" smtClean="0"/>
              <a:t>Doing </a:t>
            </a:r>
            <a:r>
              <a:rPr lang="en-US" dirty="0"/>
              <a:t>favors for the victim in exchange for sex</a:t>
            </a:r>
          </a:p>
          <a:p>
            <a:pPr marL="914400" indent="-457200">
              <a:buFont typeface="Wingdings" pitchFamily="2" charset="2"/>
              <a:buChar char="Ø"/>
            </a:pPr>
            <a:r>
              <a:rPr lang="en-US" dirty="0" smtClean="0"/>
              <a:t>Emotionally </a:t>
            </a:r>
            <a:r>
              <a:rPr lang="en-US" dirty="0"/>
              <a:t>blackmailing the victim into </a:t>
            </a:r>
            <a:r>
              <a:rPr lang="en-US" dirty="0" smtClean="0"/>
              <a:t>compliance</a:t>
            </a:r>
            <a:endParaRPr lang="en-US" dirty="0"/>
          </a:p>
        </p:txBody>
      </p:sp>
      <p:sp>
        <p:nvSpPr>
          <p:cNvPr id="7" name="TextBox 6"/>
          <p:cNvSpPr txBox="1"/>
          <p:nvPr/>
        </p:nvSpPr>
        <p:spPr>
          <a:xfrm>
            <a:off x="914401" y="4953000"/>
            <a:ext cx="7543798" cy="1384995"/>
          </a:xfrm>
          <a:prstGeom prst="rect">
            <a:avLst/>
          </a:prstGeom>
          <a:noFill/>
          <a:ln w="38100">
            <a:solidFill>
              <a:schemeClr val="accent1">
                <a:lumMod val="60000"/>
                <a:lumOff val="40000"/>
              </a:schemeClr>
            </a:solidFill>
          </a:ln>
        </p:spPr>
        <p:txBody>
          <a:bodyPr wrap="square" rtlCol="0">
            <a:spAutoFit/>
          </a:bodyPr>
          <a:lstStyle/>
          <a:p>
            <a:pPr marL="457200"/>
            <a:r>
              <a:rPr lang="en-US" sz="2800" dirty="0"/>
              <a:t>Even though it may appear that there is room for negotiation on the part of the victim, the outcome always favors the offender</a:t>
            </a:r>
          </a:p>
        </p:txBody>
      </p:sp>
    </p:spTree>
    <p:extLst>
      <p:ext uri="{BB962C8B-B14F-4D97-AF65-F5344CB8AC3E}">
        <p14:creationId xmlns:p14="http://schemas.microsoft.com/office/powerpoint/2010/main" val="2107355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a:solidFill>
            <a:schemeClr val="accent1">
              <a:lumMod val="40000"/>
              <a:lumOff val="60000"/>
            </a:schemeClr>
          </a:solidFill>
          <a:ln>
            <a:solidFill>
              <a:schemeClr val="tx1"/>
            </a:solidFill>
          </a:ln>
        </p:spPr>
        <p:txBody>
          <a:bodyPr>
            <a:normAutofit fontScale="90000"/>
          </a:bodyPr>
          <a:lstStyle/>
          <a:p>
            <a:r>
              <a:rPr lang="en-US" sz="4000" b="1" dirty="0" smtClean="0"/>
              <a:t>Grooming 4, </a:t>
            </a:r>
            <a:br>
              <a:rPr lang="en-US" sz="4000" b="1" dirty="0" smtClean="0"/>
            </a:br>
            <a:r>
              <a:rPr lang="en-US" sz="4000" b="1" dirty="0" smtClean="0"/>
              <a:t>Catching the Victim by Surprise</a:t>
            </a:r>
            <a:endParaRPr lang="en-US" sz="4000" b="1" dirty="0"/>
          </a:p>
        </p:txBody>
      </p:sp>
      <p:sp>
        <p:nvSpPr>
          <p:cNvPr id="3" name="Content Placeholder 2"/>
          <p:cNvSpPr>
            <a:spLocks noGrp="1"/>
          </p:cNvSpPr>
          <p:nvPr>
            <p:ph idx="1"/>
          </p:nvPr>
        </p:nvSpPr>
        <p:spPr>
          <a:xfrm>
            <a:off x="228600" y="1676400"/>
            <a:ext cx="8686800" cy="4724400"/>
          </a:xfrm>
        </p:spPr>
        <p:txBody>
          <a:bodyPr>
            <a:noAutofit/>
          </a:bodyPr>
          <a:lstStyle/>
          <a:p>
            <a:pPr marL="457200" lvl="0" indent="-457200"/>
            <a:r>
              <a:rPr lang="en-US" dirty="0"/>
              <a:t>The offender orchestrates a situation to distract the victim or seizes the opportunity to abuse when </a:t>
            </a:r>
            <a:r>
              <a:rPr lang="en-US" dirty="0" smtClean="0"/>
              <a:t>the situation occurs</a:t>
            </a:r>
            <a:endParaRPr lang="en-US" dirty="0"/>
          </a:p>
          <a:p>
            <a:pPr marL="457200" lvl="0" indent="-457200"/>
            <a:r>
              <a:rPr lang="en-US" dirty="0"/>
              <a:t>A frequent situational opportunity </a:t>
            </a:r>
            <a:r>
              <a:rPr lang="en-US" dirty="0" smtClean="0"/>
              <a:t>arises </a:t>
            </a:r>
            <a:r>
              <a:rPr lang="en-US" dirty="0"/>
              <a:t>when potential victims </a:t>
            </a:r>
            <a:r>
              <a:rPr lang="en-US" dirty="0" smtClean="0"/>
              <a:t>become </a:t>
            </a:r>
            <a:r>
              <a:rPr lang="en-US" dirty="0"/>
              <a:t>altar servers or otherwise </a:t>
            </a:r>
            <a:r>
              <a:rPr lang="en-US" dirty="0" smtClean="0"/>
              <a:t>serve </a:t>
            </a:r>
            <a:r>
              <a:rPr lang="en-US" dirty="0"/>
              <a:t>a role in the church</a:t>
            </a:r>
          </a:p>
          <a:p>
            <a:pPr marL="457200" lvl="0" indent="-457200"/>
            <a:r>
              <a:rPr lang="en-US" dirty="0"/>
              <a:t>Seizing the opportunity is most common and is usually the result of the offender’s frustration from waiting for the right time to initiate </a:t>
            </a:r>
            <a:r>
              <a:rPr lang="en-US" dirty="0" smtClean="0"/>
              <a:t>contact</a:t>
            </a:r>
            <a:endParaRPr lang="en-US" dirty="0"/>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12</a:t>
            </a:fld>
            <a:endParaRPr lang="en-US" sz="1600" b="1" dirty="0"/>
          </a:p>
        </p:txBody>
      </p:sp>
    </p:spTree>
    <p:extLst>
      <p:ext uri="{BB962C8B-B14F-4D97-AF65-F5344CB8AC3E}">
        <p14:creationId xmlns:p14="http://schemas.microsoft.com/office/powerpoint/2010/main" val="2240491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a:solidFill>
            <a:schemeClr val="accent1">
              <a:lumMod val="40000"/>
              <a:lumOff val="60000"/>
            </a:schemeClr>
          </a:solidFill>
          <a:ln>
            <a:solidFill>
              <a:schemeClr val="tx1"/>
            </a:solidFill>
          </a:ln>
        </p:spPr>
        <p:txBody>
          <a:bodyPr>
            <a:normAutofit fontScale="90000"/>
          </a:bodyPr>
          <a:lstStyle/>
          <a:p>
            <a:r>
              <a:rPr lang="en-US" sz="4000" b="1" dirty="0" smtClean="0"/>
              <a:t>Grooming 5, </a:t>
            </a:r>
            <a:br>
              <a:rPr lang="en-US" sz="4000" b="1" dirty="0" smtClean="0"/>
            </a:br>
            <a:r>
              <a:rPr lang="en-US" sz="4000" b="1" dirty="0" smtClean="0"/>
              <a:t>Using Verbal or Physical Force</a:t>
            </a:r>
            <a:endParaRPr lang="en-US" sz="4000" b="1" dirty="0"/>
          </a:p>
        </p:txBody>
      </p:sp>
      <p:sp>
        <p:nvSpPr>
          <p:cNvPr id="3" name="Content Placeholder 2"/>
          <p:cNvSpPr>
            <a:spLocks noGrp="1"/>
          </p:cNvSpPr>
          <p:nvPr>
            <p:ph idx="1"/>
          </p:nvPr>
        </p:nvSpPr>
        <p:spPr>
          <a:xfrm>
            <a:off x="457200" y="1676400"/>
            <a:ext cx="8153400" cy="4572000"/>
          </a:xfrm>
        </p:spPr>
        <p:txBody>
          <a:bodyPr>
            <a:noAutofit/>
          </a:bodyPr>
          <a:lstStyle/>
          <a:p>
            <a:pPr marL="457200" lvl="0" indent="-457200"/>
            <a:r>
              <a:rPr lang="en-US" dirty="0"/>
              <a:t>The offender garners victim compliance through use of </a:t>
            </a:r>
            <a:r>
              <a:rPr lang="en-US" dirty="0" smtClean="0"/>
              <a:t>force</a:t>
            </a:r>
          </a:p>
          <a:p>
            <a:pPr marL="0" lvl="0" indent="0">
              <a:buNone/>
            </a:pPr>
            <a:endParaRPr lang="en-US" sz="1000" dirty="0"/>
          </a:p>
          <a:p>
            <a:pPr marL="457200" lvl="0" indent="-457200"/>
            <a:r>
              <a:rPr lang="en-US" dirty="0"/>
              <a:t>The offender either commands the victim to perform sexual acts and/or physically forces the victim to engage in sexual </a:t>
            </a:r>
            <a:r>
              <a:rPr lang="en-US" dirty="0" smtClean="0"/>
              <a:t>acts</a:t>
            </a:r>
          </a:p>
          <a:p>
            <a:pPr marL="0" lvl="0" indent="0">
              <a:buNone/>
            </a:pPr>
            <a:endParaRPr lang="en-US" sz="1000" dirty="0" smtClean="0"/>
          </a:p>
          <a:p>
            <a:pPr marL="457200" lvl="0" indent="-457200"/>
            <a:r>
              <a:rPr lang="en-US" dirty="0" smtClean="0"/>
              <a:t>Physical force is one of the least common grooming tactics; this </a:t>
            </a:r>
            <a:r>
              <a:rPr lang="en-US" dirty="0"/>
              <a:t>factor is more common </a:t>
            </a:r>
            <a:r>
              <a:rPr lang="en-US" dirty="0" smtClean="0"/>
              <a:t>among the most </a:t>
            </a:r>
            <a:r>
              <a:rPr lang="en-US" dirty="0"/>
              <a:t>serious, repeat </a:t>
            </a:r>
            <a:r>
              <a:rPr lang="en-US" dirty="0" smtClean="0"/>
              <a:t>offenders</a:t>
            </a:r>
            <a:endParaRPr lang="en-US" dirty="0"/>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13</a:t>
            </a:fld>
            <a:endParaRPr lang="en-US" sz="1600" b="1" dirty="0"/>
          </a:p>
        </p:txBody>
      </p:sp>
    </p:spTree>
    <p:extLst>
      <p:ext uri="{BB962C8B-B14F-4D97-AF65-F5344CB8AC3E}">
        <p14:creationId xmlns:p14="http://schemas.microsoft.com/office/powerpoint/2010/main" val="2274461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01000" cy="1219200"/>
          </a:xfrm>
          <a:solidFill>
            <a:schemeClr val="accent1">
              <a:lumMod val="40000"/>
              <a:lumOff val="60000"/>
            </a:schemeClr>
          </a:solidFill>
          <a:ln>
            <a:solidFill>
              <a:schemeClr val="tx1"/>
            </a:solidFill>
          </a:ln>
        </p:spPr>
        <p:txBody>
          <a:bodyPr>
            <a:normAutofit/>
          </a:bodyPr>
          <a:lstStyle/>
          <a:p>
            <a:r>
              <a:rPr lang="en-US" sz="3600" b="1" dirty="0" smtClean="0"/>
              <a:t>Grooming 6, </a:t>
            </a:r>
            <a:br>
              <a:rPr lang="en-US" sz="3600" b="1" dirty="0" smtClean="0"/>
            </a:br>
            <a:r>
              <a:rPr lang="en-US" sz="3600" b="1" dirty="0" smtClean="0"/>
              <a:t>Disguising Sexual Advances</a:t>
            </a:r>
            <a:endParaRPr lang="en-US" sz="3600" b="1" dirty="0"/>
          </a:p>
        </p:txBody>
      </p:sp>
      <p:sp>
        <p:nvSpPr>
          <p:cNvPr id="3" name="Content Placeholder 2"/>
          <p:cNvSpPr>
            <a:spLocks noGrp="1"/>
          </p:cNvSpPr>
          <p:nvPr>
            <p:ph idx="1"/>
          </p:nvPr>
        </p:nvSpPr>
        <p:spPr>
          <a:xfrm>
            <a:off x="457200" y="2057400"/>
            <a:ext cx="8458200" cy="4191000"/>
          </a:xfrm>
        </p:spPr>
        <p:txBody>
          <a:bodyPr>
            <a:noAutofit/>
          </a:bodyPr>
          <a:lstStyle/>
          <a:p>
            <a:pPr marL="457200" lvl="0" indent="-457200"/>
            <a:r>
              <a:rPr lang="en-US" dirty="0"/>
              <a:t>This tactic </a:t>
            </a:r>
            <a:r>
              <a:rPr lang="en-US" dirty="0" smtClean="0"/>
              <a:t>disguises </a:t>
            </a:r>
            <a:r>
              <a:rPr lang="en-US" dirty="0"/>
              <a:t>sexual advances in the context of playing a game.  Example</a:t>
            </a:r>
            <a:r>
              <a:rPr lang="en-US" dirty="0" smtClean="0"/>
              <a:t>:</a:t>
            </a:r>
          </a:p>
          <a:p>
            <a:pPr marL="0" lvl="0" indent="0">
              <a:buNone/>
            </a:pPr>
            <a:endParaRPr lang="en-US" sz="800" dirty="0"/>
          </a:p>
          <a:p>
            <a:pPr marL="914400" indent="-457200">
              <a:buFont typeface="Wingdings" pitchFamily="2" charset="2"/>
              <a:buChar char="Ø"/>
            </a:pPr>
            <a:r>
              <a:rPr lang="en-US" dirty="0" smtClean="0"/>
              <a:t>Offender </a:t>
            </a:r>
            <a:r>
              <a:rPr lang="en-US" dirty="0"/>
              <a:t>will begin by tickling the victim and gradually progress to </a:t>
            </a:r>
            <a:r>
              <a:rPr lang="en-US" dirty="0" smtClean="0"/>
              <a:t>fondling</a:t>
            </a:r>
          </a:p>
          <a:p>
            <a:pPr marL="457200" indent="0">
              <a:buNone/>
            </a:pPr>
            <a:endParaRPr lang="en-US" sz="800" dirty="0"/>
          </a:p>
          <a:p>
            <a:pPr marL="457200" lvl="0" indent="-457200"/>
            <a:r>
              <a:rPr lang="en-US" dirty="0"/>
              <a:t>While this approach may appear spontaneous, </a:t>
            </a:r>
            <a:r>
              <a:rPr lang="en-US" dirty="0" smtClean="0"/>
              <a:t> it </a:t>
            </a:r>
            <a:r>
              <a:rPr lang="en-US" dirty="0"/>
              <a:t>has been well planned by the offender, yet orchestrated in a rather surreptitious </a:t>
            </a:r>
            <a:r>
              <a:rPr lang="en-US" dirty="0" smtClean="0"/>
              <a:t>manner</a:t>
            </a:r>
            <a:endParaRPr lang="en-US" dirty="0"/>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14</a:t>
            </a:fld>
            <a:endParaRPr lang="en-US" sz="1600" b="1" dirty="0"/>
          </a:p>
        </p:txBody>
      </p:sp>
    </p:spTree>
    <p:extLst>
      <p:ext uri="{BB962C8B-B14F-4D97-AF65-F5344CB8AC3E}">
        <p14:creationId xmlns:p14="http://schemas.microsoft.com/office/powerpoint/2010/main" val="3562543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399" y="228600"/>
            <a:ext cx="8077201" cy="762000"/>
          </a:xfrm>
          <a:solidFill>
            <a:schemeClr val="accent1">
              <a:lumMod val="40000"/>
              <a:lumOff val="60000"/>
            </a:schemeClr>
          </a:solidFill>
          <a:ln w="28575">
            <a:solidFill>
              <a:schemeClr val="tx1"/>
            </a:solidFill>
          </a:ln>
        </p:spPr>
        <p:txBody>
          <a:bodyPr>
            <a:normAutofit/>
          </a:bodyPr>
          <a:lstStyle/>
          <a:p>
            <a:r>
              <a:rPr lang="en-US" sz="3600" b="1" dirty="0" smtClean="0"/>
              <a:t>Grooming 7, Using Alcohol and Drugs</a:t>
            </a:r>
            <a:endParaRPr lang="en-US" sz="3600" b="1" dirty="0"/>
          </a:p>
        </p:txBody>
      </p:sp>
      <p:sp>
        <p:nvSpPr>
          <p:cNvPr id="3" name="Content Placeholder 2"/>
          <p:cNvSpPr>
            <a:spLocks noGrp="1"/>
          </p:cNvSpPr>
          <p:nvPr>
            <p:ph idx="1"/>
          </p:nvPr>
        </p:nvSpPr>
        <p:spPr>
          <a:xfrm>
            <a:off x="876300" y="1219200"/>
            <a:ext cx="7391400" cy="1295400"/>
          </a:xfrm>
          <a:solidFill>
            <a:schemeClr val="accent1">
              <a:lumMod val="20000"/>
              <a:lumOff val="80000"/>
            </a:schemeClr>
          </a:solidFill>
          <a:ln w="28575">
            <a:solidFill>
              <a:schemeClr val="accent1">
                <a:lumMod val="60000"/>
                <a:lumOff val="40000"/>
              </a:schemeClr>
            </a:solidFill>
          </a:ln>
        </p:spPr>
        <p:txBody>
          <a:bodyPr>
            <a:noAutofit/>
          </a:bodyPr>
          <a:lstStyle/>
          <a:p>
            <a:pPr marL="0" indent="0" algn="ctr">
              <a:buNone/>
            </a:pPr>
            <a:r>
              <a:rPr lang="en-US" sz="2600" dirty="0"/>
              <a:t>During the peak years of abuse, the use of alcohol and drugs by abusive priests increased significantly, but only for male </a:t>
            </a:r>
            <a:r>
              <a:rPr lang="en-US" sz="2600" dirty="0" smtClean="0"/>
              <a:t>victims</a:t>
            </a:r>
            <a:endParaRPr lang="en-US" sz="2600" dirty="0"/>
          </a:p>
        </p:txBody>
      </p:sp>
      <p:sp>
        <p:nvSpPr>
          <p:cNvPr id="4" name="TextBox 3"/>
          <p:cNvSpPr txBox="1"/>
          <p:nvPr/>
        </p:nvSpPr>
        <p:spPr>
          <a:xfrm>
            <a:off x="544286" y="2667000"/>
            <a:ext cx="8077200" cy="3785652"/>
          </a:xfrm>
          <a:prstGeom prst="rect">
            <a:avLst/>
          </a:prstGeom>
          <a:noFill/>
        </p:spPr>
        <p:txBody>
          <a:bodyPr wrap="square" rtlCol="0">
            <a:spAutoFit/>
          </a:bodyPr>
          <a:lstStyle/>
          <a:p>
            <a:r>
              <a:rPr lang="en-US" sz="2400" b="1" dirty="0" smtClean="0"/>
              <a:t>Why this finding is important:</a:t>
            </a:r>
          </a:p>
          <a:p>
            <a:pPr marL="342900" indent="-342900">
              <a:buFont typeface="Arial" pitchFamily="34" charset="0"/>
              <a:buChar char="•"/>
            </a:pPr>
            <a:r>
              <a:rPr lang="en-US" sz="2400" b="1" dirty="0"/>
              <a:t> </a:t>
            </a:r>
            <a:r>
              <a:rPr lang="en-US" sz="2400" b="1" dirty="0" smtClean="0"/>
              <a:t> </a:t>
            </a:r>
            <a:r>
              <a:rPr lang="en-US" sz="2400" dirty="0" smtClean="0"/>
              <a:t>It is used to lower the inhibitions of the potential victim</a:t>
            </a:r>
            <a:endParaRPr lang="en-US" sz="2400" b="1" dirty="0" smtClean="0"/>
          </a:p>
          <a:p>
            <a:endParaRPr lang="en-US" sz="800" dirty="0" smtClean="0"/>
          </a:p>
          <a:p>
            <a:pPr marL="457200" lvl="0" indent="-457200">
              <a:buFont typeface="Arial" pitchFamily="34" charset="0"/>
              <a:buChar char="•"/>
            </a:pPr>
            <a:r>
              <a:rPr lang="en-US" sz="2400" dirty="0"/>
              <a:t>The increase in the use of alcohol and drugs by the abuser is consistent with the increase in the abuse of </a:t>
            </a:r>
            <a:r>
              <a:rPr lang="en-US" sz="2400" dirty="0" smtClean="0"/>
              <a:t>males</a:t>
            </a:r>
          </a:p>
          <a:p>
            <a:pPr lvl="0"/>
            <a:endParaRPr lang="en-US" sz="800" dirty="0"/>
          </a:p>
          <a:p>
            <a:pPr marL="457200" lvl="0" indent="-457200">
              <a:buFont typeface="Arial" pitchFamily="34" charset="0"/>
              <a:buChar char="•"/>
            </a:pPr>
            <a:r>
              <a:rPr lang="en-US" sz="2400" dirty="0"/>
              <a:t>The increase in the abuse of males is consistent with the increase in the abuse of minors by </a:t>
            </a:r>
            <a:r>
              <a:rPr lang="en-US" sz="2400" dirty="0" smtClean="0"/>
              <a:t>priests</a:t>
            </a:r>
          </a:p>
          <a:p>
            <a:pPr lvl="0"/>
            <a:endParaRPr lang="en-US" sz="800" dirty="0"/>
          </a:p>
          <a:p>
            <a:pPr marL="457200" lvl="0" indent="-457200">
              <a:buFont typeface="Arial" pitchFamily="34" charset="0"/>
              <a:buChar char="•"/>
            </a:pPr>
            <a:r>
              <a:rPr lang="en-US" sz="2400" dirty="0"/>
              <a:t>The use of alcohol and/or drugs by the </a:t>
            </a:r>
            <a:r>
              <a:rPr lang="en-US" sz="2400" dirty="0" smtClean="0"/>
              <a:t>abuser </a:t>
            </a:r>
            <a:r>
              <a:rPr lang="en-US" sz="2400" dirty="0"/>
              <a:t>is a feature of the “situational” or “regressed” child abuser, but not </a:t>
            </a:r>
            <a:r>
              <a:rPr lang="en-US" sz="2400" dirty="0" smtClean="0"/>
              <a:t>of the </a:t>
            </a:r>
            <a:r>
              <a:rPr lang="en-US" sz="2400" dirty="0"/>
              <a:t>“fixated” </a:t>
            </a:r>
            <a:r>
              <a:rPr lang="en-US" sz="2400" dirty="0" smtClean="0"/>
              <a:t>abuser</a:t>
            </a:r>
            <a:endParaRPr lang="en-US" sz="2400" dirty="0"/>
          </a:p>
        </p:txBody>
      </p:sp>
      <p:sp>
        <p:nvSpPr>
          <p:cNvPr id="5" name="Slide Number Placeholder 4"/>
          <p:cNvSpPr>
            <a:spLocks noGrp="1"/>
          </p:cNvSpPr>
          <p:nvPr>
            <p:ph type="sldNum" sz="quarter" idx="12"/>
          </p:nvPr>
        </p:nvSpPr>
        <p:spPr/>
        <p:txBody>
          <a:bodyPr/>
          <a:lstStyle/>
          <a:p>
            <a:r>
              <a:rPr lang="en-US" sz="1600" b="1" dirty="0" smtClean="0"/>
              <a:t>F-</a:t>
            </a:r>
            <a:fld id="{428350D7-1250-4C4B-8EA8-247126CB6545}" type="slidenum">
              <a:rPr lang="en-US" sz="1600" b="1" smtClean="0"/>
              <a:t>15</a:t>
            </a:fld>
            <a:endParaRPr lang="en-US" sz="1600" b="1" dirty="0"/>
          </a:p>
        </p:txBody>
      </p:sp>
    </p:spTree>
    <p:extLst>
      <p:ext uri="{BB962C8B-B14F-4D97-AF65-F5344CB8AC3E}">
        <p14:creationId xmlns:p14="http://schemas.microsoft.com/office/powerpoint/2010/main" val="29290723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a:solidFill>
            <a:schemeClr val="accent1">
              <a:lumMod val="40000"/>
              <a:lumOff val="60000"/>
            </a:schemeClr>
          </a:solidFill>
          <a:ln>
            <a:solidFill>
              <a:schemeClr val="tx1"/>
            </a:solidFill>
          </a:ln>
        </p:spPr>
        <p:txBody>
          <a:bodyPr>
            <a:normAutofit/>
          </a:bodyPr>
          <a:lstStyle/>
          <a:p>
            <a:r>
              <a:rPr lang="en-US" sz="3600" b="1" dirty="0" smtClean="0"/>
              <a:t>Grooming 8, Building Relationships</a:t>
            </a:r>
            <a:br>
              <a:rPr lang="en-US" sz="3600" b="1" dirty="0" smtClean="0"/>
            </a:br>
            <a:r>
              <a:rPr lang="en-US" sz="3600" b="1" dirty="0" smtClean="0"/>
              <a:t>with the Families of Victims</a:t>
            </a:r>
            <a:endParaRPr lang="en-US" sz="3600" b="1" dirty="0"/>
          </a:p>
        </p:txBody>
      </p:sp>
      <p:sp>
        <p:nvSpPr>
          <p:cNvPr id="3" name="Content Placeholder 2"/>
          <p:cNvSpPr>
            <a:spLocks noGrp="1"/>
          </p:cNvSpPr>
          <p:nvPr>
            <p:ph idx="1"/>
          </p:nvPr>
        </p:nvSpPr>
        <p:spPr>
          <a:xfrm>
            <a:off x="342900" y="1752600"/>
            <a:ext cx="8458200" cy="2895600"/>
          </a:xfrm>
          <a:ln>
            <a:noFill/>
          </a:ln>
        </p:spPr>
        <p:txBody>
          <a:bodyPr>
            <a:noAutofit/>
          </a:bodyPr>
          <a:lstStyle/>
          <a:p>
            <a:pPr marL="457200" lvl="0" indent="-457200"/>
            <a:r>
              <a:rPr lang="en-US" dirty="0"/>
              <a:t>Family relationships were built to gain trust</a:t>
            </a:r>
          </a:p>
          <a:p>
            <a:pPr marL="457200" lvl="0" indent="-457200"/>
            <a:r>
              <a:rPr lang="en-US" dirty="0"/>
              <a:t>Parents of abused children trusted the priests without reservation</a:t>
            </a:r>
          </a:p>
          <a:p>
            <a:pPr marL="457200" lvl="0" indent="-457200"/>
            <a:r>
              <a:rPr lang="en-US" dirty="0"/>
              <a:t>The children who were abused often accepted the abuse and did not report it for many </a:t>
            </a:r>
            <a:r>
              <a:rPr lang="en-US" dirty="0" smtClean="0"/>
              <a:t>years</a:t>
            </a:r>
            <a:endParaRPr lang="en-US" dirty="0"/>
          </a:p>
        </p:txBody>
      </p:sp>
      <p:sp>
        <p:nvSpPr>
          <p:cNvPr id="5" name="TextBox 4"/>
          <p:cNvSpPr txBox="1"/>
          <p:nvPr/>
        </p:nvSpPr>
        <p:spPr>
          <a:xfrm>
            <a:off x="990600" y="4648200"/>
            <a:ext cx="7162800" cy="1569660"/>
          </a:xfrm>
          <a:prstGeom prst="rect">
            <a:avLst/>
          </a:prstGeom>
          <a:solidFill>
            <a:schemeClr val="accent1">
              <a:lumMod val="20000"/>
              <a:lumOff val="80000"/>
            </a:schemeClr>
          </a:solidFill>
          <a:ln w="28575">
            <a:solidFill>
              <a:schemeClr val="accent1">
                <a:lumMod val="60000"/>
                <a:lumOff val="40000"/>
              </a:schemeClr>
            </a:solidFill>
          </a:ln>
        </p:spPr>
        <p:txBody>
          <a:bodyPr wrap="square" rtlCol="0">
            <a:spAutoFit/>
          </a:bodyPr>
          <a:lstStyle/>
          <a:p>
            <a:pPr marL="228600"/>
            <a:r>
              <a:rPr lang="en-US" sz="3200" dirty="0" smtClean="0"/>
              <a:t>This </a:t>
            </a:r>
            <a:r>
              <a:rPr lang="en-US" sz="3200" dirty="0"/>
              <a:t>lack of disclosure and </a:t>
            </a:r>
            <a:r>
              <a:rPr lang="en-US" sz="3200" dirty="0" smtClean="0"/>
              <a:t>fear about  reporting </a:t>
            </a:r>
            <a:r>
              <a:rPr lang="en-US" sz="3200" dirty="0"/>
              <a:t>the abuse was one reason it </a:t>
            </a:r>
            <a:r>
              <a:rPr lang="en-US" sz="3200" dirty="0" smtClean="0"/>
              <a:t>was able </a:t>
            </a:r>
            <a:r>
              <a:rPr lang="en-US" sz="3200" dirty="0"/>
              <a:t>to </a:t>
            </a:r>
            <a:r>
              <a:rPr lang="en-US" sz="3200" dirty="0" smtClean="0"/>
              <a:t>persist</a:t>
            </a:r>
            <a:endParaRPr lang="en-US" sz="3200" dirty="0"/>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16</a:t>
            </a:fld>
            <a:endParaRPr lang="en-US" sz="1600" b="1" dirty="0"/>
          </a:p>
        </p:txBody>
      </p:sp>
    </p:spTree>
    <p:extLst>
      <p:ext uri="{BB962C8B-B14F-4D97-AF65-F5344CB8AC3E}">
        <p14:creationId xmlns:p14="http://schemas.microsoft.com/office/powerpoint/2010/main" val="5319956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a:solidFill>
            <a:schemeClr val="accent1">
              <a:lumMod val="40000"/>
              <a:lumOff val="60000"/>
            </a:schemeClr>
          </a:solidFill>
          <a:ln>
            <a:solidFill>
              <a:schemeClr val="tx1"/>
            </a:solidFill>
          </a:ln>
        </p:spPr>
        <p:txBody>
          <a:bodyPr>
            <a:normAutofit fontScale="90000"/>
          </a:bodyPr>
          <a:lstStyle/>
          <a:p>
            <a:r>
              <a:rPr lang="en-US" sz="4000" b="1" dirty="0" smtClean="0"/>
              <a:t>Grooming 9, </a:t>
            </a:r>
            <a:br>
              <a:rPr lang="en-US" sz="4000" b="1" dirty="0" smtClean="0"/>
            </a:br>
            <a:r>
              <a:rPr lang="en-US" sz="4000" b="1" dirty="0" smtClean="0"/>
              <a:t>Effects of Grooming over Time</a:t>
            </a:r>
            <a:endParaRPr lang="en-US" sz="4000" b="1" dirty="0"/>
          </a:p>
        </p:txBody>
      </p:sp>
      <p:sp>
        <p:nvSpPr>
          <p:cNvPr id="3" name="Content Placeholder 2"/>
          <p:cNvSpPr>
            <a:spLocks noGrp="1"/>
          </p:cNvSpPr>
          <p:nvPr>
            <p:ph idx="1"/>
          </p:nvPr>
        </p:nvSpPr>
        <p:spPr>
          <a:xfrm>
            <a:off x="152400" y="2667000"/>
            <a:ext cx="8610600" cy="3733800"/>
          </a:xfrm>
          <a:ln>
            <a:noFill/>
          </a:ln>
        </p:spPr>
        <p:txBody>
          <a:bodyPr>
            <a:noAutofit/>
          </a:bodyPr>
          <a:lstStyle/>
          <a:p>
            <a:pPr marL="914400" indent="-457200">
              <a:buFont typeface="Wingdings" pitchFamily="2" charset="2"/>
              <a:buChar char="Ø"/>
            </a:pPr>
            <a:r>
              <a:rPr lang="en-US" sz="2700" dirty="0" smtClean="0"/>
              <a:t>The </a:t>
            </a:r>
            <a:r>
              <a:rPr lang="en-US" sz="2700" dirty="0"/>
              <a:t>offender is willing to wait months or even possibly years to accomplish his </a:t>
            </a:r>
            <a:r>
              <a:rPr lang="en-US" sz="2700" dirty="0" smtClean="0"/>
              <a:t>task</a:t>
            </a:r>
            <a:endParaRPr lang="en-US" sz="2700" dirty="0"/>
          </a:p>
          <a:p>
            <a:pPr marL="914400" indent="-457200">
              <a:buFont typeface="Wingdings" pitchFamily="2" charset="2"/>
              <a:buChar char="Ø"/>
            </a:pPr>
            <a:r>
              <a:rPr lang="en-US" sz="2700" dirty="0" smtClean="0"/>
              <a:t>Eventually </a:t>
            </a:r>
            <a:r>
              <a:rPr lang="en-US" sz="2700" dirty="0"/>
              <a:t>the victim </a:t>
            </a:r>
            <a:r>
              <a:rPr lang="en-US" sz="2700" dirty="0" smtClean="0"/>
              <a:t>can become </a:t>
            </a:r>
            <a:r>
              <a:rPr lang="en-US" sz="2700" dirty="0"/>
              <a:t>groomed to the point that </a:t>
            </a:r>
            <a:r>
              <a:rPr lang="en-US" sz="2700" dirty="0" smtClean="0"/>
              <a:t>he/she believes to be in an apparent  “loving relationship” with </a:t>
            </a:r>
            <a:r>
              <a:rPr lang="en-US" sz="2700" dirty="0"/>
              <a:t>the </a:t>
            </a:r>
            <a:r>
              <a:rPr lang="en-US" sz="2700" dirty="0" smtClean="0"/>
              <a:t>offender</a:t>
            </a:r>
          </a:p>
          <a:p>
            <a:pPr marL="914400" indent="-457200">
              <a:buFont typeface="Wingdings" pitchFamily="2" charset="2"/>
              <a:buChar char="Ø"/>
            </a:pPr>
            <a:r>
              <a:rPr lang="en-US" sz="2700" dirty="0" smtClean="0"/>
              <a:t>Non-violent forms of extensive grooming or persuasion make it difficult for a victim to understand that the actions are abuse</a:t>
            </a:r>
            <a:endParaRPr lang="en-US" sz="2700" dirty="0"/>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17</a:t>
            </a:fld>
            <a:endParaRPr lang="en-US" sz="1600" b="1" dirty="0"/>
          </a:p>
        </p:txBody>
      </p:sp>
      <p:sp>
        <p:nvSpPr>
          <p:cNvPr id="5" name="TextBox 4"/>
          <p:cNvSpPr txBox="1"/>
          <p:nvPr/>
        </p:nvSpPr>
        <p:spPr>
          <a:xfrm>
            <a:off x="762000" y="1524000"/>
            <a:ext cx="7696200" cy="954107"/>
          </a:xfrm>
          <a:prstGeom prst="rect">
            <a:avLst/>
          </a:prstGeom>
          <a:noFill/>
          <a:ln w="38100">
            <a:solidFill>
              <a:schemeClr val="accent1">
                <a:lumMod val="60000"/>
                <a:lumOff val="40000"/>
              </a:schemeClr>
            </a:solidFill>
          </a:ln>
        </p:spPr>
        <p:txBody>
          <a:bodyPr wrap="square" rtlCol="0">
            <a:spAutoFit/>
          </a:bodyPr>
          <a:lstStyle/>
          <a:p>
            <a:pPr marL="457200" lvl="0" indent="-457200"/>
            <a:r>
              <a:rPr lang="en-US" sz="2800" dirty="0" smtClean="0"/>
              <a:t>	Grooming </a:t>
            </a:r>
            <a:r>
              <a:rPr lang="en-US" sz="2800" dirty="0"/>
              <a:t>tactics are premeditated and more methodically planned than spontaneous abuse</a:t>
            </a:r>
          </a:p>
        </p:txBody>
      </p:sp>
    </p:spTree>
    <p:extLst>
      <p:ext uri="{BB962C8B-B14F-4D97-AF65-F5344CB8AC3E}">
        <p14:creationId xmlns:p14="http://schemas.microsoft.com/office/powerpoint/2010/main" val="21439135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68362"/>
          </a:xfrm>
          <a:solidFill>
            <a:schemeClr val="accent1">
              <a:lumMod val="60000"/>
              <a:lumOff val="40000"/>
            </a:schemeClr>
          </a:solidFill>
          <a:ln w="28575">
            <a:solidFill>
              <a:schemeClr val="tx1"/>
            </a:solidFill>
          </a:ln>
        </p:spPr>
        <p:txBody>
          <a:bodyPr>
            <a:normAutofit fontScale="90000"/>
          </a:bodyPr>
          <a:lstStyle/>
          <a:p>
            <a:r>
              <a:rPr lang="en-US" dirty="0" smtClean="0"/>
              <a:t/>
            </a:r>
            <a:br>
              <a:rPr lang="en-US" dirty="0" smtClean="0"/>
            </a:br>
            <a:r>
              <a:rPr lang="en-US" b="1" dirty="0" smtClean="0">
                <a:solidFill>
                  <a:schemeClr val="bg1"/>
                </a:solidFill>
              </a:rPr>
              <a:t>D.  Persistence of Abuse</a:t>
            </a:r>
            <a:r>
              <a:rPr lang="en-US" dirty="0" smtClean="0"/>
              <a:t/>
            </a:r>
            <a:br>
              <a:rPr lang="en-US" dirty="0" smtClean="0"/>
            </a:br>
            <a:endParaRPr lang="en-US" dirty="0"/>
          </a:p>
        </p:txBody>
      </p:sp>
      <p:sp>
        <p:nvSpPr>
          <p:cNvPr id="3" name="Content Placeholder 2"/>
          <p:cNvSpPr>
            <a:spLocks noGrp="1"/>
          </p:cNvSpPr>
          <p:nvPr>
            <p:ph idx="1"/>
          </p:nvPr>
        </p:nvSpPr>
        <p:spPr>
          <a:xfrm>
            <a:off x="609600" y="1828800"/>
            <a:ext cx="8229600" cy="4038600"/>
          </a:xfrm>
        </p:spPr>
        <p:txBody>
          <a:bodyPr>
            <a:normAutofit/>
          </a:bodyPr>
          <a:lstStyle/>
          <a:p>
            <a:pPr marL="457200" indent="-457200"/>
            <a:r>
              <a:rPr lang="en-US" dirty="0"/>
              <a:t>The accused priests </a:t>
            </a:r>
            <a:r>
              <a:rPr lang="en-US" dirty="0" smtClean="0"/>
              <a:t>employed </a:t>
            </a:r>
            <a:r>
              <a:rPr lang="en-US" dirty="0"/>
              <a:t>a variety of </a:t>
            </a:r>
            <a:r>
              <a:rPr lang="en-US" b="1" dirty="0"/>
              <a:t>justifications and excuses </a:t>
            </a:r>
            <a:r>
              <a:rPr lang="en-US" dirty="0"/>
              <a:t>to protect themselves from self-blame and from accepting the status of </a:t>
            </a:r>
            <a:r>
              <a:rPr lang="en-US" dirty="0" smtClean="0"/>
              <a:t>abuser  </a:t>
            </a:r>
          </a:p>
          <a:p>
            <a:pPr marL="457200" indent="-457200">
              <a:buNone/>
            </a:pPr>
            <a:endParaRPr lang="en-US" sz="900" dirty="0" smtClean="0"/>
          </a:p>
          <a:p>
            <a:pPr marL="457200" indent="-457200"/>
            <a:r>
              <a:rPr lang="en-US" b="1" dirty="0" smtClean="0"/>
              <a:t>Techniques </a:t>
            </a:r>
            <a:r>
              <a:rPr lang="en-US" b="1" dirty="0"/>
              <a:t>of neutralization </a:t>
            </a:r>
            <a:r>
              <a:rPr lang="en-US" dirty="0"/>
              <a:t>were rooted in culturally specific motives unique to the Catholic </a:t>
            </a:r>
            <a:r>
              <a:rPr lang="en-US" dirty="0" smtClean="0"/>
              <a:t>Church</a:t>
            </a:r>
            <a:endParaRPr lang="en-US" dirty="0"/>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18</a:t>
            </a:fld>
            <a:endParaRPr lang="en-US" sz="1600" b="1" dirty="0"/>
          </a:p>
        </p:txBody>
      </p:sp>
    </p:spTree>
    <p:extLst>
      <p:ext uri="{BB962C8B-B14F-4D97-AF65-F5344CB8AC3E}">
        <p14:creationId xmlns:p14="http://schemas.microsoft.com/office/powerpoint/2010/main" val="8232101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1">
              <a:lumMod val="60000"/>
              <a:lumOff val="40000"/>
            </a:schemeClr>
          </a:solidFill>
          <a:ln w="28575">
            <a:solidFill>
              <a:schemeClr val="tx1"/>
            </a:solidFill>
          </a:ln>
        </p:spPr>
        <p:txBody>
          <a:bodyPr>
            <a:normAutofit/>
          </a:bodyPr>
          <a:lstStyle/>
          <a:p>
            <a:r>
              <a:rPr lang="en-US" sz="3600" b="1" dirty="0" smtClean="0"/>
              <a:t>Persistence</a:t>
            </a:r>
            <a:r>
              <a:rPr lang="en-US" sz="3600" b="1" dirty="0" smtClean="0">
                <a:solidFill>
                  <a:schemeClr val="bg1"/>
                </a:solidFill>
              </a:rPr>
              <a:t> </a:t>
            </a:r>
            <a:r>
              <a:rPr lang="en-US" sz="3600" b="1" dirty="0" smtClean="0"/>
              <a:t>of Abuse:  Categories</a:t>
            </a:r>
            <a:endParaRPr lang="en-US" sz="3600" b="1" dirty="0"/>
          </a:p>
        </p:txBody>
      </p:sp>
      <p:sp>
        <p:nvSpPr>
          <p:cNvPr id="3" name="Content Placeholder 2"/>
          <p:cNvSpPr>
            <a:spLocks noGrp="1"/>
          </p:cNvSpPr>
          <p:nvPr>
            <p:ph idx="1"/>
          </p:nvPr>
        </p:nvSpPr>
        <p:spPr>
          <a:xfrm>
            <a:off x="1066800" y="3733800"/>
            <a:ext cx="7010400" cy="2590800"/>
          </a:xfrm>
        </p:spPr>
        <p:txBody>
          <a:bodyPr/>
          <a:lstStyle/>
          <a:p>
            <a:pPr marL="0" indent="0" algn="ctr">
              <a:buNone/>
            </a:pPr>
            <a:r>
              <a:rPr lang="en-US" dirty="0"/>
              <a:t>Three categories:</a:t>
            </a:r>
          </a:p>
          <a:p>
            <a:pPr marL="457200" indent="-457200" algn="ctr"/>
            <a:r>
              <a:rPr lang="en-US" dirty="0" smtClean="0"/>
              <a:t>Excuses </a:t>
            </a:r>
            <a:r>
              <a:rPr lang="en-US" dirty="0"/>
              <a:t>for </a:t>
            </a:r>
            <a:r>
              <a:rPr lang="en-US" dirty="0" smtClean="0"/>
              <a:t>behavior</a:t>
            </a:r>
          </a:p>
          <a:p>
            <a:pPr marL="457200" indent="-457200" algn="ctr"/>
            <a:r>
              <a:rPr lang="en-US" dirty="0" smtClean="0"/>
              <a:t>Justifications for behavior</a:t>
            </a:r>
          </a:p>
          <a:p>
            <a:pPr marL="457200" indent="-457200" algn="ctr"/>
            <a:r>
              <a:rPr lang="en-US" dirty="0" smtClean="0"/>
              <a:t>Deviance disavowal</a:t>
            </a:r>
            <a:endParaRPr lang="en-US" dirty="0"/>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19</a:t>
            </a:fld>
            <a:endParaRPr lang="en-US" sz="1600" b="1" dirty="0"/>
          </a:p>
        </p:txBody>
      </p:sp>
      <p:sp>
        <p:nvSpPr>
          <p:cNvPr id="5" name="TextBox 4"/>
          <p:cNvSpPr txBox="1"/>
          <p:nvPr/>
        </p:nvSpPr>
        <p:spPr>
          <a:xfrm>
            <a:off x="609600" y="1524000"/>
            <a:ext cx="7848600" cy="2062103"/>
          </a:xfrm>
          <a:prstGeom prst="rect">
            <a:avLst/>
          </a:prstGeom>
          <a:solidFill>
            <a:schemeClr val="accent1">
              <a:lumMod val="20000"/>
              <a:lumOff val="80000"/>
            </a:schemeClr>
          </a:solidFill>
          <a:ln w="28575">
            <a:solidFill>
              <a:schemeClr val="accent1">
                <a:lumMod val="60000"/>
                <a:lumOff val="40000"/>
              </a:schemeClr>
            </a:solidFill>
          </a:ln>
        </p:spPr>
        <p:txBody>
          <a:bodyPr wrap="square" rtlCol="0">
            <a:spAutoFit/>
          </a:bodyPr>
          <a:lstStyle/>
          <a:p>
            <a:pPr algn="ctr"/>
            <a:r>
              <a:rPr lang="en-US" sz="3200" dirty="0"/>
              <a:t>Mechanisms used to alleviate feelings of guilt and shame, thus enabling offenders to commit acts of abuse, are called </a:t>
            </a:r>
            <a:r>
              <a:rPr lang="en-US" sz="3200" b="1" dirty="0"/>
              <a:t>neutralization </a:t>
            </a:r>
            <a:r>
              <a:rPr lang="en-US" sz="3200" b="1" dirty="0" smtClean="0"/>
              <a:t>techniques</a:t>
            </a:r>
            <a:endParaRPr lang="en-US" sz="3200" b="1" dirty="0"/>
          </a:p>
        </p:txBody>
      </p:sp>
    </p:spTree>
    <p:extLst>
      <p:ext uri="{BB962C8B-B14F-4D97-AF65-F5344CB8AC3E}">
        <p14:creationId xmlns:p14="http://schemas.microsoft.com/office/powerpoint/2010/main" val="1959825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905000"/>
            <a:ext cx="8229600" cy="3352800"/>
          </a:xfrm>
          <a:solidFill>
            <a:schemeClr val="accent1">
              <a:lumMod val="60000"/>
              <a:lumOff val="40000"/>
            </a:schemeClr>
          </a:solidFill>
          <a:ln w="28575">
            <a:solidFill>
              <a:schemeClr val="tx1"/>
            </a:solidFill>
          </a:ln>
        </p:spPr>
        <p:txBody>
          <a:bodyPr>
            <a:normAutofit/>
          </a:bodyPr>
          <a:lstStyle/>
          <a:p>
            <a:r>
              <a:rPr lang="en-US" b="1" dirty="0" smtClean="0"/>
              <a:t>Understanding the Sexual Victimization of Children</a:t>
            </a:r>
            <a:endParaRPr lang="en-US" b="1" dirty="0"/>
          </a:p>
        </p:txBody>
      </p:sp>
      <p:sp>
        <p:nvSpPr>
          <p:cNvPr id="2" name="Slide Number Placeholder 1"/>
          <p:cNvSpPr>
            <a:spLocks noGrp="1"/>
          </p:cNvSpPr>
          <p:nvPr>
            <p:ph type="sldNum" sz="quarter" idx="12"/>
          </p:nvPr>
        </p:nvSpPr>
        <p:spPr/>
        <p:txBody>
          <a:bodyPr/>
          <a:lstStyle/>
          <a:p>
            <a:r>
              <a:rPr lang="en-US" sz="1600" b="1" dirty="0" smtClean="0">
                <a:solidFill>
                  <a:schemeClr val="tx1">
                    <a:lumMod val="50000"/>
                    <a:lumOff val="50000"/>
                  </a:schemeClr>
                </a:solidFill>
              </a:rPr>
              <a:t>F-</a:t>
            </a:r>
            <a:fld id="{428350D7-1250-4C4B-8EA8-247126CB6545}" type="slidenum">
              <a:rPr lang="en-US" sz="1600" b="1" smtClean="0">
                <a:solidFill>
                  <a:schemeClr val="tx1">
                    <a:lumMod val="50000"/>
                    <a:lumOff val="50000"/>
                  </a:schemeClr>
                </a:solidFill>
              </a:rPr>
              <a:t>2</a:t>
            </a:fld>
            <a:endParaRPr lang="en-US" sz="1600" b="1" dirty="0">
              <a:solidFill>
                <a:schemeClr val="tx1">
                  <a:lumMod val="50000"/>
                  <a:lumOff val="50000"/>
                </a:schemeClr>
              </a:solidFill>
            </a:endParaRPr>
          </a:p>
        </p:txBody>
      </p:sp>
    </p:spTree>
    <p:extLst>
      <p:ext uri="{BB962C8B-B14F-4D97-AF65-F5344CB8AC3E}">
        <p14:creationId xmlns:p14="http://schemas.microsoft.com/office/powerpoint/2010/main" val="29647128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371600"/>
          </a:xfrm>
          <a:solidFill>
            <a:schemeClr val="accent1">
              <a:lumMod val="60000"/>
              <a:lumOff val="40000"/>
            </a:schemeClr>
          </a:solidFill>
          <a:ln w="28575">
            <a:solidFill>
              <a:schemeClr val="tx1"/>
            </a:solidFill>
          </a:ln>
        </p:spPr>
        <p:txBody>
          <a:bodyPr>
            <a:normAutofit fontScale="90000"/>
          </a:bodyPr>
          <a:lstStyle/>
          <a:p>
            <a:r>
              <a:rPr lang="en-US" dirty="0" smtClean="0"/>
              <a:t/>
            </a:r>
            <a:br>
              <a:rPr lang="en-US" dirty="0" smtClean="0"/>
            </a:br>
            <a:r>
              <a:rPr lang="en-US" sz="4000" b="1" dirty="0" smtClean="0"/>
              <a:t>Excuses for Behavior, 1:</a:t>
            </a:r>
            <a:br>
              <a:rPr lang="en-US" sz="4000" b="1" dirty="0" smtClean="0"/>
            </a:br>
            <a:r>
              <a:rPr lang="en-US" sz="4000" b="1" dirty="0" smtClean="0"/>
              <a:t>Denial of Responsibility</a:t>
            </a:r>
            <a:r>
              <a:rPr lang="en-US" dirty="0" smtClean="0"/>
              <a:t/>
            </a:r>
            <a:br>
              <a:rPr lang="en-US" dirty="0" smtClean="0"/>
            </a:br>
            <a:endParaRPr lang="en-US" dirty="0"/>
          </a:p>
        </p:txBody>
      </p:sp>
      <p:sp>
        <p:nvSpPr>
          <p:cNvPr id="3" name="Content Placeholder 2"/>
          <p:cNvSpPr>
            <a:spLocks noGrp="1"/>
          </p:cNvSpPr>
          <p:nvPr>
            <p:ph idx="1"/>
          </p:nvPr>
        </p:nvSpPr>
        <p:spPr>
          <a:xfrm>
            <a:off x="533400" y="1905000"/>
            <a:ext cx="8153400" cy="4572000"/>
          </a:xfrm>
        </p:spPr>
        <p:txBody>
          <a:bodyPr>
            <a:normAutofit lnSpcReduction="10000"/>
          </a:bodyPr>
          <a:lstStyle/>
          <a:p>
            <a:pPr marL="457200" lvl="0" indent="-457200"/>
            <a:r>
              <a:rPr lang="en-US" dirty="0"/>
              <a:t>Accused priests denied responsibility by making claims </a:t>
            </a:r>
            <a:r>
              <a:rPr lang="en-US" dirty="0" smtClean="0"/>
              <a:t>that</a:t>
            </a:r>
            <a:endParaRPr lang="en-US" dirty="0"/>
          </a:p>
          <a:p>
            <a:pPr marL="914400" indent="-457200">
              <a:buFont typeface="Wingdings" pitchFamily="2" charset="2"/>
              <a:buChar char="Ø"/>
            </a:pPr>
            <a:r>
              <a:rPr lang="en-US" dirty="0" smtClean="0"/>
              <a:t>They </a:t>
            </a:r>
            <a:r>
              <a:rPr lang="en-US" dirty="0"/>
              <a:t>were “not well” (using or addicted to substances such as alcohol and/or drugs)</a:t>
            </a:r>
          </a:p>
          <a:p>
            <a:pPr marL="914400" indent="-457200">
              <a:buFont typeface="Wingdings" pitchFamily="2" charset="2"/>
              <a:buChar char="Ø"/>
            </a:pPr>
            <a:r>
              <a:rPr lang="en-US" dirty="0" smtClean="0"/>
              <a:t>They </a:t>
            </a:r>
            <a:r>
              <a:rPr lang="en-US" dirty="0"/>
              <a:t>were compelled by “sick” or “sinful” impulses</a:t>
            </a:r>
          </a:p>
          <a:p>
            <a:pPr marL="457200" lvl="0" indent="-457200"/>
            <a:r>
              <a:rPr lang="en-US" dirty="0"/>
              <a:t>Forces beyond their control allowed them to deny full responsibility for their behavior, similar to legal claims of diminished </a:t>
            </a:r>
            <a:r>
              <a:rPr lang="en-US" dirty="0" smtClean="0"/>
              <a:t>capacity</a:t>
            </a:r>
            <a:endParaRPr lang="en-US" dirty="0"/>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20</a:t>
            </a:fld>
            <a:endParaRPr lang="en-US" sz="1600" b="1" dirty="0"/>
          </a:p>
        </p:txBody>
      </p:sp>
    </p:spTree>
    <p:extLst>
      <p:ext uri="{BB962C8B-B14F-4D97-AF65-F5344CB8AC3E}">
        <p14:creationId xmlns:p14="http://schemas.microsoft.com/office/powerpoint/2010/main" val="5282769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2954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sz="4000" b="1" dirty="0" smtClean="0"/>
              <a:t>Excuses for Behavior, 2:</a:t>
            </a:r>
            <a:br>
              <a:rPr lang="en-US" sz="4000" b="1" dirty="0" smtClean="0"/>
            </a:br>
            <a:r>
              <a:rPr lang="en-US" sz="4000" b="1" dirty="0" smtClean="0"/>
              <a:t>Denying the Victim</a:t>
            </a:r>
            <a:r>
              <a:rPr lang="en-US" dirty="0" smtClean="0"/>
              <a:t/>
            </a:r>
            <a:br>
              <a:rPr lang="en-US" dirty="0" smtClean="0"/>
            </a:br>
            <a:endParaRPr lang="en-US" dirty="0"/>
          </a:p>
        </p:txBody>
      </p:sp>
      <p:sp>
        <p:nvSpPr>
          <p:cNvPr id="3" name="Content Placeholder 2"/>
          <p:cNvSpPr>
            <a:spLocks noGrp="1"/>
          </p:cNvSpPr>
          <p:nvPr>
            <p:ph idx="1"/>
          </p:nvPr>
        </p:nvSpPr>
        <p:spPr>
          <a:xfrm>
            <a:off x="457200" y="1676400"/>
            <a:ext cx="8229600" cy="5105400"/>
          </a:xfrm>
        </p:spPr>
        <p:txBody>
          <a:bodyPr>
            <a:normAutofit fontScale="92500" lnSpcReduction="10000"/>
          </a:bodyPr>
          <a:lstStyle/>
          <a:p>
            <a:pPr marL="457200" lvl="0" indent="-457200"/>
            <a:r>
              <a:rPr lang="en-US" dirty="0"/>
              <a:t>Accused priests denied the victim his or her status by claiming that the victim</a:t>
            </a:r>
          </a:p>
          <a:p>
            <a:pPr marL="914400" indent="-457200">
              <a:buFont typeface="Wingdings" pitchFamily="2" charset="2"/>
              <a:buChar char="Ø"/>
            </a:pPr>
            <a:r>
              <a:rPr lang="en-US" dirty="0" smtClean="0"/>
              <a:t>Participated </a:t>
            </a:r>
            <a:r>
              <a:rPr lang="en-US" dirty="0"/>
              <a:t>by being seductive or precocious, or</a:t>
            </a:r>
          </a:p>
          <a:p>
            <a:pPr marL="914400" indent="-457200">
              <a:buFont typeface="Wingdings" pitchFamily="2" charset="2"/>
              <a:buChar char="Ø"/>
            </a:pPr>
            <a:r>
              <a:rPr lang="en-US" dirty="0" smtClean="0"/>
              <a:t>Did </a:t>
            </a:r>
            <a:r>
              <a:rPr lang="en-US" dirty="0"/>
              <a:t>not fight back or say anything during the abuse</a:t>
            </a:r>
          </a:p>
          <a:p>
            <a:pPr marL="457200" lvl="0" indent="-457200"/>
            <a:r>
              <a:rPr lang="en-US" dirty="0"/>
              <a:t>Accused priests blamed the victim or the victim’s family for setting up conditions that allowed the abuse to occur by inviting him into their home, engaging him socially, and including him as part of the family</a:t>
            </a:r>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21</a:t>
            </a:fld>
            <a:endParaRPr lang="en-US" sz="1600" b="1" dirty="0"/>
          </a:p>
        </p:txBody>
      </p:sp>
    </p:spTree>
    <p:extLst>
      <p:ext uri="{BB962C8B-B14F-4D97-AF65-F5344CB8AC3E}">
        <p14:creationId xmlns:p14="http://schemas.microsoft.com/office/powerpoint/2010/main" val="13158739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954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sz="4000" b="1" dirty="0" smtClean="0"/>
              <a:t>Excuses for Behavior, 3:</a:t>
            </a:r>
            <a:br>
              <a:rPr lang="en-US" sz="4000" b="1" dirty="0" smtClean="0"/>
            </a:br>
            <a:r>
              <a:rPr lang="en-US" sz="4000" b="1" dirty="0" smtClean="0"/>
              <a:t>Denying the Victim</a:t>
            </a: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676400"/>
            <a:ext cx="8229600" cy="4876800"/>
          </a:xfrm>
        </p:spPr>
        <p:txBody>
          <a:bodyPr>
            <a:normAutofit/>
          </a:bodyPr>
          <a:lstStyle/>
          <a:p>
            <a:pPr marL="457200" lvl="0" indent="-457200"/>
            <a:r>
              <a:rPr lang="en-US" dirty="0"/>
              <a:t>Accused priests explicitly blamed victims by placing the onus of the initiation of the physical intimacy on the accuser</a:t>
            </a:r>
          </a:p>
          <a:p>
            <a:pPr marL="914400" indent="-457200">
              <a:buFont typeface="Wingdings" pitchFamily="2" charset="2"/>
              <a:buChar char="Ø"/>
            </a:pPr>
            <a:r>
              <a:rPr lang="en-US" dirty="0" smtClean="0"/>
              <a:t>Referred </a:t>
            </a:r>
            <a:r>
              <a:rPr lang="en-US" dirty="0"/>
              <a:t>to the abuse as a “relationship”</a:t>
            </a:r>
          </a:p>
          <a:p>
            <a:pPr marL="914400" indent="-457200">
              <a:buFont typeface="Wingdings" pitchFamily="2" charset="2"/>
              <a:buChar char="Ø"/>
            </a:pPr>
            <a:r>
              <a:rPr lang="en-US" dirty="0" smtClean="0"/>
              <a:t>Noted </a:t>
            </a:r>
            <a:r>
              <a:rPr lang="en-US" dirty="0"/>
              <a:t>that the victims were “willing” or “precocious”</a:t>
            </a:r>
          </a:p>
          <a:p>
            <a:pPr marL="914400" indent="-457200">
              <a:buFont typeface="Wingdings" pitchFamily="2" charset="2"/>
              <a:buChar char="Ø"/>
            </a:pPr>
            <a:r>
              <a:rPr lang="en-US" dirty="0" smtClean="0"/>
              <a:t>Considered </a:t>
            </a:r>
            <a:r>
              <a:rPr lang="en-US" dirty="0"/>
              <a:t>themselves the “victims” because they were accused of these indecent acts</a:t>
            </a:r>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22</a:t>
            </a:fld>
            <a:endParaRPr lang="en-US" sz="1600" b="1" dirty="0"/>
          </a:p>
        </p:txBody>
      </p:sp>
    </p:spTree>
    <p:extLst>
      <p:ext uri="{BB962C8B-B14F-4D97-AF65-F5344CB8AC3E}">
        <p14:creationId xmlns:p14="http://schemas.microsoft.com/office/powerpoint/2010/main" val="1765181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a:solidFill>
            <a:schemeClr val="accent1">
              <a:lumMod val="60000"/>
              <a:lumOff val="40000"/>
            </a:schemeClr>
          </a:solidFill>
          <a:ln w="28575">
            <a:solidFill>
              <a:schemeClr val="tx1"/>
            </a:solidFill>
          </a:ln>
        </p:spPr>
        <p:txBody>
          <a:bodyPr>
            <a:normAutofit fontScale="90000"/>
          </a:bodyPr>
          <a:lstStyle/>
          <a:p>
            <a:r>
              <a:rPr lang="en-US" dirty="0" smtClean="0"/>
              <a:t/>
            </a:r>
            <a:br>
              <a:rPr lang="en-US" dirty="0" smtClean="0"/>
            </a:br>
            <a:r>
              <a:rPr lang="en-US" sz="4000" b="1" dirty="0" smtClean="0"/>
              <a:t>Justifications for Behavior, 1</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5181600"/>
          </a:xfrm>
        </p:spPr>
        <p:txBody>
          <a:bodyPr>
            <a:normAutofit fontScale="92500"/>
          </a:bodyPr>
          <a:lstStyle/>
          <a:p>
            <a:pPr marL="457200" lvl="0" indent="-457200"/>
            <a:r>
              <a:rPr lang="en-US" dirty="0"/>
              <a:t>Accused priests justified their actions by</a:t>
            </a:r>
          </a:p>
          <a:p>
            <a:pPr marL="914400" indent="-457200">
              <a:buFont typeface="Wingdings" pitchFamily="2" charset="2"/>
              <a:buChar char="Ø"/>
            </a:pPr>
            <a:r>
              <a:rPr lang="en-US" dirty="0" smtClean="0"/>
              <a:t>Diminishing </a:t>
            </a:r>
            <a:r>
              <a:rPr lang="en-US" dirty="0"/>
              <a:t>the </a:t>
            </a:r>
            <a:r>
              <a:rPr lang="en-US" b="1" dirty="0"/>
              <a:t>wrongfulness</a:t>
            </a:r>
            <a:r>
              <a:rPr lang="en-US" dirty="0"/>
              <a:t> of the behavior</a:t>
            </a:r>
          </a:p>
          <a:p>
            <a:pPr marL="914400" indent="-457200">
              <a:buFont typeface="Wingdings" pitchFamily="2" charset="2"/>
              <a:buChar char="Ø"/>
            </a:pPr>
            <a:r>
              <a:rPr lang="en-US" dirty="0" smtClean="0"/>
              <a:t>Deflecting </a:t>
            </a:r>
            <a:r>
              <a:rPr lang="en-US" dirty="0"/>
              <a:t>the </a:t>
            </a:r>
            <a:r>
              <a:rPr lang="en-US" b="1" dirty="0"/>
              <a:t>harmfulness</a:t>
            </a:r>
            <a:r>
              <a:rPr lang="en-US" dirty="0"/>
              <a:t> of the actions</a:t>
            </a:r>
          </a:p>
          <a:p>
            <a:pPr marL="914400" indent="-457200">
              <a:buFont typeface="Wingdings" pitchFamily="2" charset="2"/>
              <a:buChar char="Ø"/>
            </a:pPr>
            <a:r>
              <a:rPr lang="en-US" dirty="0" smtClean="0"/>
              <a:t>Placing </a:t>
            </a:r>
            <a:r>
              <a:rPr lang="en-US" dirty="0"/>
              <a:t>the </a:t>
            </a:r>
            <a:r>
              <a:rPr lang="en-US" b="1" dirty="0"/>
              <a:t>responsibility</a:t>
            </a:r>
            <a:r>
              <a:rPr lang="en-US" dirty="0"/>
              <a:t> for the deviance on others, sometimes actually condemning the condemners or criticizing their accusers</a:t>
            </a:r>
          </a:p>
          <a:p>
            <a:pPr marL="914400" indent="-457200">
              <a:buFont typeface="Wingdings" pitchFamily="2" charset="2"/>
              <a:buChar char="Ø"/>
            </a:pPr>
            <a:r>
              <a:rPr lang="en-US" dirty="0" smtClean="0"/>
              <a:t>Accused </a:t>
            </a:r>
            <a:r>
              <a:rPr lang="en-US" dirty="0"/>
              <a:t>priests </a:t>
            </a:r>
            <a:r>
              <a:rPr lang="en-US" b="1" dirty="0"/>
              <a:t>downplayed what actually occurred </a:t>
            </a:r>
            <a:r>
              <a:rPr lang="en-US" dirty="0"/>
              <a:t>or used positive language surrounding the “relationship” between themselves and the victim</a:t>
            </a:r>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23</a:t>
            </a:fld>
            <a:endParaRPr lang="en-US" sz="1600" b="1" dirty="0"/>
          </a:p>
        </p:txBody>
      </p:sp>
    </p:spTree>
    <p:extLst>
      <p:ext uri="{BB962C8B-B14F-4D97-AF65-F5344CB8AC3E}">
        <p14:creationId xmlns:p14="http://schemas.microsoft.com/office/powerpoint/2010/main" val="41721290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sz="4000" b="1" dirty="0" smtClean="0"/>
              <a:t>Justifications, 2:  Minimization of Harm</a:t>
            </a:r>
            <a:r>
              <a:rPr lang="en-US" dirty="0" smtClean="0"/>
              <a:t/>
            </a:r>
            <a:br>
              <a:rPr lang="en-US" dirty="0" smtClean="0"/>
            </a:br>
            <a:endParaRPr lang="en-US" dirty="0"/>
          </a:p>
        </p:txBody>
      </p:sp>
      <p:sp>
        <p:nvSpPr>
          <p:cNvPr id="3" name="Content Placeholder 2"/>
          <p:cNvSpPr>
            <a:spLocks noGrp="1"/>
          </p:cNvSpPr>
          <p:nvPr>
            <p:ph idx="1"/>
          </p:nvPr>
        </p:nvSpPr>
        <p:spPr>
          <a:xfrm>
            <a:off x="685800" y="2971800"/>
            <a:ext cx="8077200" cy="3352800"/>
          </a:xfrm>
        </p:spPr>
        <p:txBody>
          <a:bodyPr>
            <a:normAutofit fontScale="92500" lnSpcReduction="10000"/>
          </a:bodyPr>
          <a:lstStyle/>
          <a:p>
            <a:pPr marL="457200" lvl="0" indent="-457200"/>
            <a:r>
              <a:rPr lang="en-US" sz="3000" dirty="0" smtClean="0"/>
              <a:t>Viewed </a:t>
            </a:r>
            <a:r>
              <a:rPr lang="en-US" sz="3000" dirty="0"/>
              <a:t>the sexual behavior as consensual, not harmful, and any behavior short of intercourse as not wrong because it was not sex</a:t>
            </a:r>
          </a:p>
          <a:p>
            <a:pPr marL="457200" lvl="0" indent="-457200"/>
            <a:r>
              <a:rPr lang="en-US" sz="3000" dirty="0" smtClean="0"/>
              <a:t>Insinuated </a:t>
            </a:r>
            <a:r>
              <a:rPr lang="en-US" sz="3000" dirty="0"/>
              <a:t>that a single incident of sexual behavior was not harmful; only repetitive acts caused harm</a:t>
            </a:r>
          </a:p>
          <a:p>
            <a:pPr marL="457200" lvl="0" indent="-457200"/>
            <a:r>
              <a:rPr lang="en-US" sz="3000" dirty="0" smtClean="0"/>
              <a:t>Implied </a:t>
            </a:r>
            <a:r>
              <a:rPr lang="en-US" sz="3000" dirty="0"/>
              <a:t>that the harm should be forgotten because of the time between the incident(s) and the accusation</a:t>
            </a:r>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24</a:t>
            </a:fld>
            <a:endParaRPr lang="en-US" sz="1600" b="1" dirty="0"/>
          </a:p>
        </p:txBody>
      </p:sp>
      <p:sp>
        <p:nvSpPr>
          <p:cNvPr id="5" name="TextBox 4"/>
          <p:cNvSpPr txBox="1"/>
          <p:nvPr/>
        </p:nvSpPr>
        <p:spPr>
          <a:xfrm>
            <a:off x="838200" y="1295398"/>
            <a:ext cx="7543800" cy="1384995"/>
          </a:xfrm>
          <a:prstGeom prst="rect">
            <a:avLst/>
          </a:prstGeom>
          <a:solidFill>
            <a:schemeClr val="accent1">
              <a:lumMod val="20000"/>
              <a:lumOff val="80000"/>
            </a:schemeClr>
          </a:solidFill>
          <a:ln w="28575">
            <a:solidFill>
              <a:schemeClr val="accent1">
                <a:lumMod val="60000"/>
                <a:lumOff val="40000"/>
              </a:schemeClr>
            </a:solidFill>
          </a:ln>
        </p:spPr>
        <p:txBody>
          <a:bodyPr wrap="square" rtlCol="0">
            <a:spAutoFit/>
          </a:bodyPr>
          <a:lstStyle/>
          <a:p>
            <a:r>
              <a:rPr lang="en-US" sz="2800" dirty="0" smtClean="0"/>
              <a:t>Many priest-abusers explained their actions as being part of </a:t>
            </a:r>
            <a:r>
              <a:rPr lang="en-US" sz="2800" b="1" dirty="0" smtClean="0"/>
              <a:t>“a relationship,” “not sex,” </a:t>
            </a:r>
            <a:r>
              <a:rPr lang="en-US" sz="2800" dirty="0" smtClean="0"/>
              <a:t>or that it “</a:t>
            </a:r>
            <a:r>
              <a:rPr lang="en-US" sz="2800" b="1" dirty="0" smtClean="0"/>
              <a:t>happened only once,” </a:t>
            </a:r>
            <a:r>
              <a:rPr lang="en-US" sz="2800" dirty="0" smtClean="0"/>
              <a:t>or </a:t>
            </a:r>
            <a:r>
              <a:rPr lang="en-US" sz="2800" b="1" dirty="0" smtClean="0"/>
              <a:t>“occurred long ago”</a:t>
            </a:r>
            <a:endParaRPr lang="en-US" sz="2800" b="1" dirty="0"/>
          </a:p>
        </p:txBody>
      </p:sp>
    </p:spTree>
    <p:extLst>
      <p:ext uri="{BB962C8B-B14F-4D97-AF65-F5344CB8AC3E}">
        <p14:creationId xmlns:p14="http://schemas.microsoft.com/office/powerpoint/2010/main" val="33500111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8382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sz="3600" b="1" dirty="0" smtClean="0"/>
              <a:t>Justifications, 3:  Condemning the Condemners</a:t>
            </a:r>
            <a:r>
              <a:rPr lang="en-US" dirty="0" smtClean="0"/>
              <a:t/>
            </a:r>
            <a:br>
              <a:rPr lang="en-US" dirty="0" smtClean="0"/>
            </a:br>
            <a:endParaRPr lang="en-US" dirty="0"/>
          </a:p>
        </p:txBody>
      </p:sp>
      <p:sp>
        <p:nvSpPr>
          <p:cNvPr id="3" name="Content Placeholder 2"/>
          <p:cNvSpPr>
            <a:spLocks noGrp="1"/>
          </p:cNvSpPr>
          <p:nvPr>
            <p:ph idx="1"/>
          </p:nvPr>
        </p:nvSpPr>
        <p:spPr>
          <a:xfrm>
            <a:off x="533400" y="1295400"/>
            <a:ext cx="8229600" cy="5105400"/>
          </a:xfrm>
        </p:spPr>
        <p:txBody>
          <a:bodyPr>
            <a:normAutofit fontScale="92500"/>
          </a:bodyPr>
          <a:lstStyle/>
          <a:p>
            <a:pPr marL="0" indent="0">
              <a:buNone/>
            </a:pPr>
            <a:r>
              <a:rPr lang="en-US" dirty="0"/>
              <a:t>This </a:t>
            </a:r>
            <a:r>
              <a:rPr lang="en-US" b="1" dirty="0"/>
              <a:t>behavior is a deflective technique </a:t>
            </a:r>
            <a:r>
              <a:rPr lang="en-US" dirty="0"/>
              <a:t>in which priest-abusers blamed church leaders for the abuse and/or the responses to the accusation</a:t>
            </a:r>
          </a:p>
          <a:p>
            <a:pPr marL="0" indent="0">
              <a:buNone/>
            </a:pPr>
            <a:endParaRPr lang="en-US" sz="900" dirty="0"/>
          </a:p>
          <a:p>
            <a:pPr marL="457200" lvl="0" indent="-457200"/>
            <a:r>
              <a:rPr lang="en-US" dirty="0"/>
              <a:t>One way of shifting the blame to the church hierarchy was to say how poorly church leaders prepared seminarians for life in the priesthood</a:t>
            </a:r>
          </a:p>
          <a:p>
            <a:pPr marL="457200" lvl="0" indent="-457200"/>
            <a:r>
              <a:rPr lang="en-US" dirty="0"/>
              <a:t>They also blamed church leaders for how ineffectively they dealt with accusations of abuse, which they considered reactive and unforgiving</a:t>
            </a:r>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25</a:t>
            </a:fld>
            <a:endParaRPr lang="en-US" sz="1600" b="1" dirty="0"/>
          </a:p>
        </p:txBody>
      </p:sp>
    </p:spTree>
    <p:extLst>
      <p:ext uri="{BB962C8B-B14F-4D97-AF65-F5344CB8AC3E}">
        <p14:creationId xmlns:p14="http://schemas.microsoft.com/office/powerpoint/2010/main" val="14187267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sz="3600" b="1" dirty="0" smtClean="0"/>
              <a:t>Justifications, 4:  Condemning the Condemners</a:t>
            </a:r>
            <a:r>
              <a:rPr lang="en-US" dirty="0" smtClean="0"/>
              <a:t/>
            </a:r>
            <a:br>
              <a:rPr lang="en-US" dirty="0" smtClean="0"/>
            </a:br>
            <a:endParaRPr lang="en-US" dirty="0"/>
          </a:p>
        </p:txBody>
      </p:sp>
      <p:sp>
        <p:nvSpPr>
          <p:cNvPr id="3" name="Content Placeholder 2"/>
          <p:cNvSpPr>
            <a:spLocks noGrp="1"/>
          </p:cNvSpPr>
          <p:nvPr>
            <p:ph idx="1"/>
          </p:nvPr>
        </p:nvSpPr>
        <p:spPr>
          <a:xfrm>
            <a:off x="544286" y="3581400"/>
            <a:ext cx="8077200" cy="2858631"/>
          </a:xfrm>
        </p:spPr>
        <p:txBody>
          <a:bodyPr>
            <a:normAutofit/>
          </a:bodyPr>
          <a:lstStyle/>
          <a:p>
            <a:pPr lvl="0"/>
            <a:r>
              <a:rPr lang="en-US" sz="2800" dirty="0"/>
              <a:t>This view essentially eliminated the penance aspect of reconciliation; some priests stated that public embarrassment was sufficient penance</a:t>
            </a:r>
          </a:p>
          <a:p>
            <a:pPr lvl="0"/>
            <a:r>
              <a:rPr lang="en-US" sz="2800" dirty="0"/>
              <a:t>This attitude was particularly true for those who participated in psychological treatments, but were still removed, or served jail </a:t>
            </a:r>
            <a:r>
              <a:rPr lang="en-US" sz="2800" dirty="0" smtClean="0"/>
              <a:t>time</a:t>
            </a:r>
            <a:endParaRPr lang="en-US" sz="2800" dirty="0"/>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26</a:t>
            </a:fld>
            <a:endParaRPr lang="en-US" sz="1600" b="1" dirty="0"/>
          </a:p>
        </p:txBody>
      </p:sp>
      <p:sp>
        <p:nvSpPr>
          <p:cNvPr id="5" name="TextBox 4"/>
          <p:cNvSpPr txBox="1"/>
          <p:nvPr/>
        </p:nvSpPr>
        <p:spPr>
          <a:xfrm>
            <a:off x="696686" y="1066800"/>
            <a:ext cx="7772400" cy="2246769"/>
          </a:xfrm>
          <a:prstGeom prst="rect">
            <a:avLst/>
          </a:prstGeom>
          <a:solidFill>
            <a:schemeClr val="accent1">
              <a:lumMod val="20000"/>
              <a:lumOff val="80000"/>
            </a:schemeClr>
          </a:solidFill>
          <a:ln w="28575">
            <a:solidFill>
              <a:schemeClr val="accent1">
                <a:lumMod val="60000"/>
                <a:lumOff val="40000"/>
              </a:schemeClr>
            </a:solidFill>
          </a:ln>
        </p:spPr>
        <p:txBody>
          <a:bodyPr wrap="square" rtlCol="0">
            <a:spAutoFit/>
          </a:bodyPr>
          <a:lstStyle/>
          <a:p>
            <a:r>
              <a:rPr lang="en-US" sz="2800" dirty="0"/>
              <a:t>This form of justification draws on the culture of forgiveness:  accused priests noted that the Catholic practice of reconciliation should outweigh the sins and no one should take action against them in response to </a:t>
            </a:r>
            <a:r>
              <a:rPr lang="en-US" sz="2800" dirty="0" smtClean="0"/>
              <a:t>allegations</a:t>
            </a:r>
            <a:endParaRPr lang="en-US" sz="2800" dirty="0"/>
          </a:p>
        </p:txBody>
      </p:sp>
    </p:spTree>
    <p:extLst>
      <p:ext uri="{BB962C8B-B14F-4D97-AF65-F5344CB8AC3E}">
        <p14:creationId xmlns:p14="http://schemas.microsoft.com/office/powerpoint/2010/main" val="1986257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7620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sz="3600" b="1" dirty="0" smtClean="0"/>
              <a:t>Justifications, 5:  Condemning the Condemners</a:t>
            </a:r>
            <a:r>
              <a:rPr lang="en-US" dirty="0" smtClean="0"/>
              <a:t/>
            </a:r>
            <a:br>
              <a:rPr lang="en-US" dirty="0" smtClean="0"/>
            </a:br>
            <a:endParaRPr lang="en-US" dirty="0"/>
          </a:p>
        </p:txBody>
      </p:sp>
      <p:sp>
        <p:nvSpPr>
          <p:cNvPr id="3" name="Content Placeholder 2"/>
          <p:cNvSpPr>
            <a:spLocks noGrp="1"/>
          </p:cNvSpPr>
          <p:nvPr>
            <p:ph idx="1"/>
          </p:nvPr>
        </p:nvSpPr>
        <p:spPr>
          <a:xfrm>
            <a:off x="533400" y="3429000"/>
            <a:ext cx="8153400" cy="2895600"/>
          </a:xfrm>
        </p:spPr>
        <p:txBody>
          <a:bodyPr>
            <a:normAutofit/>
          </a:bodyPr>
          <a:lstStyle/>
          <a:p>
            <a:pPr marL="0" indent="0" algn="ctr">
              <a:buNone/>
            </a:pPr>
            <a:r>
              <a:rPr lang="en-US" sz="900" dirty="0"/>
              <a:t> </a:t>
            </a:r>
            <a:r>
              <a:rPr lang="en-US" sz="2800" dirty="0" smtClean="0"/>
              <a:t>Abusers felt </a:t>
            </a:r>
            <a:r>
              <a:rPr lang="en-US" sz="2800" dirty="0"/>
              <a:t>they were denied due process</a:t>
            </a:r>
          </a:p>
          <a:p>
            <a:pPr marL="457200" lvl="0" indent="-457200"/>
            <a:r>
              <a:rPr lang="en-US" sz="2800" dirty="0"/>
              <a:t>They believed that if only their leaders had done things differently in the past, this “crisis” would have been avoided</a:t>
            </a:r>
          </a:p>
          <a:p>
            <a:pPr marL="457200" lvl="0" indent="-457200"/>
            <a:r>
              <a:rPr lang="en-US" sz="2800" dirty="0"/>
              <a:t>In particular they felt they were poorly socialized to the life of a priest</a:t>
            </a:r>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27</a:t>
            </a:fld>
            <a:endParaRPr lang="en-US" sz="1600" b="1" dirty="0"/>
          </a:p>
        </p:txBody>
      </p:sp>
      <p:sp>
        <p:nvSpPr>
          <p:cNvPr id="5" name="TextBox 4"/>
          <p:cNvSpPr txBox="1"/>
          <p:nvPr/>
        </p:nvSpPr>
        <p:spPr>
          <a:xfrm>
            <a:off x="533400" y="1412240"/>
            <a:ext cx="8229600" cy="1815882"/>
          </a:xfrm>
          <a:prstGeom prst="rect">
            <a:avLst/>
          </a:prstGeom>
          <a:solidFill>
            <a:schemeClr val="accent1">
              <a:lumMod val="20000"/>
              <a:lumOff val="80000"/>
            </a:schemeClr>
          </a:solidFill>
          <a:ln>
            <a:solidFill>
              <a:schemeClr val="accent1">
                <a:lumMod val="60000"/>
                <a:lumOff val="40000"/>
              </a:schemeClr>
            </a:solidFill>
          </a:ln>
        </p:spPr>
        <p:txBody>
          <a:bodyPr wrap="square" rtlCol="0">
            <a:spAutoFit/>
          </a:bodyPr>
          <a:lstStyle/>
          <a:p>
            <a:r>
              <a:rPr lang="en-US" sz="2800" dirty="0"/>
              <a:t>Some clergy accused of sexual abuse believed that the 2002 </a:t>
            </a:r>
            <a:r>
              <a:rPr lang="en-US" sz="2800" i="1" dirty="0"/>
              <a:t>Charter for the Protection of Children and Young People</a:t>
            </a:r>
            <a:r>
              <a:rPr lang="en-US" sz="2800" dirty="0"/>
              <a:t> created a negative attitude particularly because of the zero-tolerance policy for those accused of abuse</a:t>
            </a:r>
          </a:p>
        </p:txBody>
      </p:sp>
    </p:spTree>
    <p:extLst>
      <p:ext uri="{BB962C8B-B14F-4D97-AF65-F5344CB8AC3E}">
        <p14:creationId xmlns:p14="http://schemas.microsoft.com/office/powerpoint/2010/main" val="41600164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86" y="228600"/>
            <a:ext cx="8218714" cy="11430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sz="3600" b="1" dirty="0" smtClean="0"/>
              <a:t>Justifications, 6:  </a:t>
            </a:r>
            <a:br>
              <a:rPr lang="en-US" sz="3600" b="1" dirty="0" smtClean="0"/>
            </a:br>
            <a:r>
              <a:rPr lang="en-US" sz="3600" b="1" dirty="0" smtClean="0"/>
              <a:t>Inadequate Seminary Preparation</a:t>
            </a:r>
            <a:r>
              <a:rPr lang="en-US" sz="4000" dirty="0" smtClean="0"/>
              <a:t/>
            </a:r>
            <a:br>
              <a:rPr lang="en-US" sz="4000" dirty="0" smtClean="0"/>
            </a:br>
            <a:endParaRPr lang="en-US" sz="4000" dirty="0"/>
          </a:p>
        </p:txBody>
      </p:sp>
      <p:sp>
        <p:nvSpPr>
          <p:cNvPr id="3" name="Content Placeholder 2"/>
          <p:cNvSpPr>
            <a:spLocks noGrp="1"/>
          </p:cNvSpPr>
          <p:nvPr>
            <p:ph idx="1"/>
          </p:nvPr>
        </p:nvSpPr>
        <p:spPr>
          <a:xfrm>
            <a:off x="495300" y="3733800"/>
            <a:ext cx="8229600" cy="2679918"/>
          </a:xfrm>
        </p:spPr>
        <p:txBody>
          <a:bodyPr>
            <a:normAutofit lnSpcReduction="10000"/>
          </a:bodyPr>
          <a:lstStyle/>
          <a:p>
            <a:r>
              <a:rPr lang="en-US" sz="3000" dirty="0" smtClean="0"/>
              <a:t>They may not have chosen to be ordained, but in some way felt pressured</a:t>
            </a:r>
          </a:p>
          <a:p>
            <a:pPr lvl="0"/>
            <a:r>
              <a:rPr lang="en-US" sz="3000" dirty="0" smtClean="0"/>
              <a:t>They </a:t>
            </a:r>
            <a:r>
              <a:rPr lang="en-US" sz="3000" dirty="0"/>
              <a:t>might have been better equipped to adjust to the loneliness and realities of the life of celibate chastity, though no priest said that the vow of celibate chastity was the actual problem</a:t>
            </a:r>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28</a:t>
            </a:fld>
            <a:endParaRPr lang="en-US" sz="1600" b="1" dirty="0"/>
          </a:p>
        </p:txBody>
      </p:sp>
      <p:sp>
        <p:nvSpPr>
          <p:cNvPr id="5" name="TextBox 4"/>
          <p:cNvSpPr txBox="1"/>
          <p:nvPr/>
        </p:nvSpPr>
        <p:spPr>
          <a:xfrm>
            <a:off x="609600" y="1676400"/>
            <a:ext cx="8001000" cy="1938992"/>
          </a:xfrm>
          <a:prstGeom prst="rect">
            <a:avLst/>
          </a:prstGeom>
          <a:noFill/>
          <a:ln w="38100">
            <a:noFill/>
          </a:ln>
        </p:spPr>
        <p:txBody>
          <a:bodyPr wrap="square" rtlCol="0">
            <a:spAutoFit/>
          </a:bodyPr>
          <a:lstStyle/>
          <a:p>
            <a:r>
              <a:rPr lang="en-US" sz="3000" dirty="0"/>
              <a:t>Accused priests indicated that had each man been adequately trained to undertake priestly life, they may have been able to make better choices, </a:t>
            </a:r>
            <a:endParaRPr lang="en-US" sz="3000" dirty="0" smtClean="0"/>
          </a:p>
          <a:p>
            <a:r>
              <a:rPr lang="en-US" sz="3000" dirty="0" smtClean="0"/>
              <a:t>for </a:t>
            </a:r>
            <a:r>
              <a:rPr lang="en-US" sz="3000" dirty="0"/>
              <a:t>example </a:t>
            </a:r>
          </a:p>
        </p:txBody>
      </p:sp>
    </p:spTree>
    <p:extLst>
      <p:ext uri="{BB962C8B-B14F-4D97-AF65-F5344CB8AC3E}">
        <p14:creationId xmlns:p14="http://schemas.microsoft.com/office/powerpoint/2010/main" val="9114253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a:solidFill>
            <a:schemeClr val="accent1">
              <a:lumMod val="40000"/>
              <a:lumOff val="60000"/>
            </a:schemeClr>
          </a:solidFill>
          <a:ln w="28575">
            <a:solidFill>
              <a:schemeClr val="tx1"/>
            </a:solidFill>
          </a:ln>
        </p:spPr>
        <p:txBody>
          <a:bodyPr>
            <a:normAutofit fontScale="90000"/>
          </a:bodyPr>
          <a:lstStyle/>
          <a:p>
            <a:r>
              <a:rPr lang="en-US" dirty="0" smtClean="0"/>
              <a:t/>
            </a:r>
            <a:br>
              <a:rPr lang="en-US" dirty="0" smtClean="0"/>
            </a:br>
            <a:r>
              <a:rPr lang="en-US" sz="4000" b="1" dirty="0" smtClean="0"/>
              <a:t>Deviance Disavowal: Appealing to a Higher Authority</a:t>
            </a:r>
            <a:r>
              <a:rPr lang="en-US" sz="4000" dirty="0" smtClean="0"/>
              <a:t/>
            </a:r>
            <a:br>
              <a:rPr lang="en-US" sz="4000" dirty="0" smtClean="0"/>
            </a:br>
            <a:endParaRPr lang="en-US" sz="4000" dirty="0"/>
          </a:p>
        </p:txBody>
      </p:sp>
      <p:sp>
        <p:nvSpPr>
          <p:cNvPr id="3" name="Content Placeholder 2"/>
          <p:cNvSpPr>
            <a:spLocks noGrp="1"/>
          </p:cNvSpPr>
          <p:nvPr>
            <p:ph idx="1"/>
          </p:nvPr>
        </p:nvSpPr>
        <p:spPr>
          <a:xfrm>
            <a:off x="457200" y="1524000"/>
            <a:ext cx="8229600" cy="4800600"/>
          </a:xfrm>
        </p:spPr>
        <p:txBody>
          <a:bodyPr>
            <a:normAutofit fontScale="85000" lnSpcReduction="10000"/>
          </a:bodyPr>
          <a:lstStyle/>
          <a:p>
            <a:pPr marL="457200" lvl="0" indent="-457200"/>
            <a:r>
              <a:rPr lang="en-US" dirty="0"/>
              <a:t>Accused priests believed that a sin or infraction must first be mended with a higher authority, that </a:t>
            </a:r>
            <a:r>
              <a:rPr lang="en-US" dirty="0" smtClean="0"/>
              <a:t>is, </a:t>
            </a:r>
            <a:r>
              <a:rPr lang="en-US" dirty="0"/>
              <a:t>the authority of God</a:t>
            </a:r>
          </a:p>
          <a:p>
            <a:pPr marL="457200" lvl="0" indent="-457200"/>
            <a:r>
              <a:rPr lang="en-US" dirty="0"/>
              <a:t>Their particular focus was on relationship with </a:t>
            </a:r>
            <a:r>
              <a:rPr lang="en-US" dirty="0" smtClean="0"/>
              <a:t>God; through </a:t>
            </a:r>
            <a:r>
              <a:rPr lang="en-US" dirty="0"/>
              <a:t>the sacrament of reconciliation the slate would have been wiped clean of sin</a:t>
            </a:r>
          </a:p>
          <a:p>
            <a:pPr marL="457200" lvl="0" indent="-457200"/>
            <a:r>
              <a:rPr lang="en-US" dirty="0"/>
              <a:t>They may have sought forgiveness also from parishioners and victims, or completed some distinct punishment or treatment and therefore that should be enough to end the process of condemnation</a:t>
            </a:r>
          </a:p>
          <a:p>
            <a:pPr marL="457200" lvl="0" indent="-457200"/>
            <a:r>
              <a:rPr lang="en-US" dirty="0"/>
              <a:t>However, they failed to recognize any harm to the </a:t>
            </a:r>
            <a:r>
              <a:rPr lang="en-US" dirty="0" smtClean="0"/>
              <a:t>victim</a:t>
            </a:r>
            <a:endParaRPr lang="en-US" dirty="0"/>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29</a:t>
            </a:fld>
            <a:endParaRPr lang="en-US" sz="1600" b="1" dirty="0"/>
          </a:p>
        </p:txBody>
      </p:sp>
    </p:spTree>
    <p:extLst>
      <p:ext uri="{BB962C8B-B14F-4D97-AF65-F5344CB8AC3E}">
        <p14:creationId xmlns:p14="http://schemas.microsoft.com/office/powerpoint/2010/main" val="19530601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68362"/>
          </a:xfrm>
          <a:solidFill>
            <a:schemeClr val="accent1">
              <a:lumMod val="60000"/>
              <a:lumOff val="40000"/>
            </a:schemeClr>
          </a:solidFill>
          <a:ln w="28575">
            <a:solidFill>
              <a:schemeClr val="tx1"/>
            </a:solidFill>
          </a:ln>
        </p:spPr>
        <p:txBody>
          <a:bodyPr/>
          <a:lstStyle/>
          <a:p>
            <a:r>
              <a:rPr lang="en-US" b="1" dirty="0" smtClean="0"/>
              <a:t>Main Sources of Data</a:t>
            </a:r>
            <a:endParaRPr lang="en-US" b="1" dirty="0"/>
          </a:p>
        </p:txBody>
      </p:sp>
      <p:sp>
        <p:nvSpPr>
          <p:cNvPr id="3" name="Content Placeholder 2"/>
          <p:cNvSpPr>
            <a:spLocks noGrp="1"/>
          </p:cNvSpPr>
          <p:nvPr>
            <p:ph idx="1"/>
          </p:nvPr>
        </p:nvSpPr>
        <p:spPr>
          <a:xfrm>
            <a:off x="457200" y="1676401"/>
            <a:ext cx="8229600" cy="3657599"/>
          </a:xfrm>
        </p:spPr>
        <p:txBody>
          <a:bodyPr>
            <a:normAutofit fontScale="85000" lnSpcReduction="20000"/>
          </a:bodyPr>
          <a:lstStyle/>
          <a:p>
            <a:pPr marL="0" indent="0">
              <a:buNone/>
            </a:pPr>
            <a:r>
              <a:rPr lang="en-US" dirty="0"/>
              <a:t>Reports presented to the United States Conference of Catholic Bishops by the John Jay College Research Team, The City University of New </a:t>
            </a:r>
            <a:r>
              <a:rPr lang="en-US" dirty="0" smtClean="0"/>
              <a:t>York*</a:t>
            </a:r>
          </a:p>
          <a:p>
            <a:pPr marL="0" indent="0">
              <a:buNone/>
            </a:pPr>
            <a:endParaRPr lang="en-US" sz="1300" dirty="0"/>
          </a:p>
          <a:p>
            <a:r>
              <a:rPr lang="en-US" sz="3000" i="1" dirty="0"/>
              <a:t>The Causes and Context of Sexual Abuse of Minors by Catholic Priests in the United States</a:t>
            </a:r>
            <a:r>
              <a:rPr lang="en-US" sz="3000" dirty="0"/>
              <a:t>, 1950-2010, March, </a:t>
            </a:r>
            <a:r>
              <a:rPr lang="en-US" sz="3000" dirty="0" smtClean="0"/>
              <a:t>2011</a:t>
            </a:r>
          </a:p>
          <a:p>
            <a:pPr marL="0" indent="0">
              <a:buNone/>
            </a:pPr>
            <a:endParaRPr lang="en-US" sz="900" dirty="0"/>
          </a:p>
          <a:p>
            <a:r>
              <a:rPr lang="en-US" sz="3000" i="1" dirty="0" smtClean="0"/>
              <a:t>The </a:t>
            </a:r>
            <a:r>
              <a:rPr lang="en-US" sz="3000" i="1" dirty="0"/>
              <a:t>Nature and Scope of Sexual Abuse of Minors by Catholic Priests and Deacons in the United States, 1950-2002</a:t>
            </a:r>
            <a:r>
              <a:rPr lang="en-US" sz="3000" dirty="0"/>
              <a:t>, February </a:t>
            </a:r>
            <a:r>
              <a:rPr lang="en-US" sz="3000" dirty="0" smtClean="0"/>
              <a:t>2004</a:t>
            </a:r>
          </a:p>
          <a:p>
            <a:endParaRPr lang="en-US" sz="1000" dirty="0" smtClean="0"/>
          </a:p>
          <a:p>
            <a:pPr marL="0" indent="0">
              <a:buNone/>
            </a:pPr>
            <a:endParaRPr lang="en-US" sz="1200" dirty="0"/>
          </a:p>
        </p:txBody>
      </p:sp>
      <p:sp>
        <p:nvSpPr>
          <p:cNvPr id="4" name="Slide Number Placeholder 3"/>
          <p:cNvSpPr>
            <a:spLocks noGrp="1"/>
          </p:cNvSpPr>
          <p:nvPr>
            <p:ph type="sldNum" sz="quarter" idx="12"/>
          </p:nvPr>
        </p:nvSpPr>
        <p:spPr/>
        <p:txBody>
          <a:bodyPr/>
          <a:lstStyle/>
          <a:p>
            <a:r>
              <a:rPr lang="en-US" sz="1600" b="1" dirty="0" smtClean="0"/>
              <a:t>F-</a:t>
            </a:r>
            <a:fld id="{DB37EB8E-0F4F-491C-9BEA-E7F2FC979D23}" type="slidenum">
              <a:rPr lang="en-US" sz="1600" b="1" smtClean="0"/>
              <a:t>3</a:t>
            </a:fld>
            <a:endParaRPr lang="en-US" sz="1600" b="1" dirty="0"/>
          </a:p>
        </p:txBody>
      </p:sp>
      <p:sp>
        <p:nvSpPr>
          <p:cNvPr id="5" name="TextBox 4"/>
          <p:cNvSpPr txBox="1"/>
          <p:nvPr/>
        </p:nvSpPr>
        <p:spPr>
          <a:xfrm>
            <a:off x="609600" y="5486400"/>
            <a:ext cx="7772400" cy="707886"/>
          </a:xfrm>
          <a:prstGeom prst="rect">
            <a:avLst/>
          </a:prstGeom>
          <a:noFill/>
        </p:spPr>
        <p:txBody>
          <a:bodyPr wrap="square" rtlCol="0">
            <a:spAutoFit/>
          </a:bodyPr>
          <a:lstStyle/>
          <a:p>
            <a:r>
              <a:rPr lang="en-US" dirty="0" smtClean="0"/>
              <a:t>* </a:t>
            </a:r>
            <a:r>
              <a:rPr lang="en-US" sz="2000" dirty="0" smtClean="0"/>
              <a:t>The </a:t>
            </a:r>
            <a:r>
              <a:rPr lang="en-US" sz="2000" dirty="0"/>
              <a:t>two reports are based on data supplied by 97 percent of </a:t>
            </a:r>
            <a:r>
              <a:rPr lang="en-US" sz="2000" dirty="0" smtClean="0"/>
              <a:t>U.S. archdioceses </a:t>
            </a:r>
            <a:r>
              <a:rPr lang="en-US" sz="2000" dirty="0"/>
              <a:t>and dioceses on all clergy accused of sexual </a:t>
            </a:r>
            <a:r>
              <a:rPr lang="en-US" sz="2000" dirty="0" smtClean="0"/>
              <a:t>abuse </a:t>
            </a:r>
            <a:r>
              <a:rPr lang="en-US" sz="2000" dirty="0"/>
              <a:t>of minors</a:t>
            </a:r>
          </a:p>
        </p:txBody>
      </p:sp>
    </p:spTree>
    <p:extLst>
      <p:ext uri="{BB962C8B-B14F-4D97-AF65-F5344CB8AC3E}">
        <p14:creationId xmlns:p14="http://schemas.microsoft.com/office/powerpoint/2010/main" val="30073534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a:solidFill>
            <a:schemeClr val="accent1">
              <a:lumMod val="60000"/>
              <a:lumOff val="40000"/>
            </a:schemeClr>
          </a:solidFill>
          <a:ln w="28575">
            <a:solidFill>
              <a:schemeClr val="tx1"/>
            </a:solidFill>
          </a:ln>
        </p:spPr>
        <p:txBody>
          <a:bodyPr>
            <a:normAutofit fontScale="90000"/>
          </a:bodyPr>
          <a:lstStyle/>
          <a:p>
            <a:r>
              <a:rPr lang="en-US" dirty="0" smtClean="0"/>
              <a:t/>
            </a:r>
            <a:br>
              <a:rPr lang="en-US" dirty="0" smtClean="0"/>
            </a:br>
            <a:r>
              <a:rPr lang="en-US" sz="4000" b="1" dirty="0">
                <a:solidFill>
                  <a:schemeClr val="bg1"/>
                </a:solidFill>
              </a:rPr>
              <a:t>E</a:t>
            </a:r>
            <a:r>
              <a:rPr lang="en-US" sz="4000" b="1" dirty="0" smtClean="0">
                <a:solidFill>
                  <a:schemeClr val="bg1"/>
                </a:solidFill>
              </a:rPr>
              <a:t>.  Desistance </a:t>
            </a:r>
            <a:r>
              <a:rPr lang="en-US" sz="4000" b="1" dirty="0">
                <a:solidFill>
                  <a:schemeClr val="bg1"/>
                </a:solidFill>
              </a:rPr>
              <a:t>from </a:t>
            </a:r>
            <a:r>
              <a:rPr lang="en-US" sz="4000" b="1" dirty="0" smtClean="0">
                <a:solidFill>
                  <a:schemeClr val="bg1"/>
                </a:solidFill>
              </a:rPr>
              <a:t>Abuse, 1:</a:t>
            </a:r>
            <a:br>
              <a:rPr lang="en-US" sz="4000" b="1" dirty="0" smtClean="0">
                <a:solidFill>
                  <a:schemeClr val="bg1"/>
                </a:solidFill>
              </a:rPr>
            </a:br>
            <a:r>
              <a:rPr lang="en-US" sz="4000" b="1" dirty="0" smtClean="0">
                <a:solidFill>
                  <a:schemeClr val="bg1"/>
                </a:solidFill>
              </a:rPr>
              <a:t>Why Abuse Stopped</a:t>
            </a: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a:xfrm>
            <a:off x="381000" y="3200400"/>
            <a:ext cx="8229600" cy="3048000"/>
          </a:xfrm>
        </p:spPr>
        <p:txBody>
          <a:bodyPr>
            <a:normAutofit/>
          </a:bodyPr>
          <a:lstStyle/>
          <a:p>
            <a:pPr marL="0" indent="0">
              <a:buNone/>
            </a:pPr>
            <a:endParaRPr lang="en-US" sz="800" dirty="0"/>
          </a:p>
          <a:p>
            <a:pPr marL="457200" lvl="0" indent="-457200" algn="ctr"/>
            <a:r>
              <a:rPr lang="en-US" dirty="0" smtClean="0"/>
              <a:t>Some priest-abusers </a:t>
            </a:r>
            <a:r>
              <a:rPr lang="en-US" dirty="0"/>
              <a:t>stopped because of </a:t>
            </a:r>
            <a:r>
              <a:rPr lang="en-US" b="1" dirty="0" smtClean="0"/>
              <a:t>internal reasons</a:t>
            </a:r>
            <a:r>
              <a:rPr lang="en-US" dirty="0" smtClean="0"/>
              <a:t> </a:t>
            </a:r>
          </a:p>
          <a:p>
            <a:pPr marL="1371600" lvl="1" indent="-457200">
              <a:buFont typeface="Wingdings" pitchFamily="2" charset="2"/>
              <a:buChar char="Ø"/>
            </a:pPr>
            <a:r>
              <a:rPr lang="en-US" sz="3000" dirty="0" smtClean="0"/>
              <a:t> Feeling guilty about their behavior </a:t>
            </a:r>
          </a:p>
          <a:p>
            <a:pPr marL="1371600" lvl="1" indent="-457200">
              <a:buFont typeface="Wingdings" pitchFamily="2" charset="2"/>
              <a:buChar char="Ø"/>
            </a:pPr>
            <a:r>
              <a:rPr lang="en-US" sz="3000" dirty="0" smtClean="0"/>
              <a:t> Having a sense of remorse</a:t>
            </a:r>
          </a:p>
          <a:p>
            <a:pPr marL="1371600" lvl="1" indent="-457200">
              <a:buFont typeface="Wingdings" pitchFamily="2" charset="2"/>
              <a:buChar char="Ø"/>
            </a:pPr>
            <a:r>
              <a:rPr lang="en-US" sz="3000" dirty="0" smtClean="0"/>
              <a:t> Feeling </a:t>
            </a:r>
            <a:r>
              <a:rPr lang="en-US" sz="3000" dirty="0"/>
              <a:t>shame because of their </a:t>
            </a:r>
            <a:r>
              <a:rPr lang="en-US" sz="3000" dirty="0" smtClean="0"/>
              <a:t>behavior</a:t>
            </a:r>
            <a:endParaRPr lang="en-US" sz="3000" dirty="0"/>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30</a:t>
            </a:fld>
            <a:endParaRPr lang="en-US" sz="1600" b="1" dirty="0"/>
          </a:p>
        </p:txBody>
      </p:sp>
      <p:sp>
        <p:nvSpPr>
          <p:cNvPr id="5" name="TextBox 4"/>
          <p:cNvSpPr txBox="1"/>
          <p:nvPr/>
        </p:nvSpPr>
        <p:spPr>
          <a:xfrm>
            <a:off x="685800" y="1981200"/>
            <a:ext cx="7620000" cy="1077218"/>
          </a:xfrm>
          <a:prstGeom prst="rect">
            <a:avLst/>
          </a:prstGeom>
          <a:solidFill>
            <a:schemeClr val="accent1">
              <a:lumMod val="20000"/>
              <a:lumOff val="80000"/>
            </a:schemeClr>
          </a:solidFill>
          <a:ln>
            <a:solidFill>
              <a:schemeClr val="accent1">
                <a:lumMod val="60000"/>
                <a:lumOff val="40000"/>
              </a:schemeClr>
            </a:solidFill>
          </a:ln>
        </p:spPr>
        <p:txBody>
          <a:bodyPr wrap="square" rtlCol="0">
            <a:spAutoFit/>
          </a:bodyPr>
          <a:lstStyle/>
          <a:p>
            <a:pPr algn="ctr"/>
            <a:r>
              <a:rPr lang="en-US" sz="3200" dirty="0"/>
              <a:t>Desistance from abuse is affected by both internal and external influences</a:t>
            </a:r>
          </a:p>
        </p:txBody>
      </p:sp>
    </p:spTree>
    <p:extLst>
      <p:ext uri="{BB962C8B-B14F-4D97-AF65-F5344CB8AC3E}">
        <p14:creationId xmlns:p14="http://schemas.microsoft.com/office/powerpoint/2010/main" val="14216056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a:solidFill>
            <a:schemeClr val="accent1">
              <a:lumMod val="60000"/>
              <a:lumOff val="40000"/>
            </a:schemeClr>
          </a:solidFill>
          <a:ln w="28575">
            <a:solidFill>
              <a:schemeClr val="tx1"/>
            </a:solidFill>
          </a:ln>
        </p:spPr>
        <p:txBody>
          <a:bodyPr>
            <a:normAutofit fontScale="90000"/>
          </a:bodyPr>
          <a:lstStyle/>
          <a:p>
            <a:r>
              <a:rPr lang="en-US" dirty="0" smtClean="0"/>
              <a:t/>
            </a:r>
            <a:br>
              <a:rPr lang="en-US" dirty="0" smtClean="0"/>
            </a:br>
            <a:r>
              <a:rPr lang="en-US" b="1" dirty="0" smtClean="0"/>
              <a:t>Desistance </a:t>
            </a:r>
            <a:r>
              <a:rPr lang="en-US" b="1" dirty="0"/>
              <a:t>from </a:t>
            </a:r>
            <a:r>
              <a:rPr lang="en-US" b="1" dirty="0" smtClean="0"/>
              <a:t>Abuse, 2:</a:t>
            </a:r>
            <a:br>
              <a:rPr lang="en-US" b="1" dirty="0" smtClean="0"/>
            </a:br>
            <a:r>
              <a:rPr lang="en-US" b="1" dirty="0" smtClean="0"/>
              <a:t>Why Abuse Stopped</a:t>
            </a: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a:xfrm>
            <a:off x="457200" y="1752600"/>
            <a:ext cx="8229600" cy="4648200"/>
          </a:xfrm>
        </p:spPr>
        <p:txBody>
          <a:bodyPr>
            <a:normAutofit lnSpcReduction="10000"/>
          </a:bodyPr>
          <a:lstStyle/>
          <a:p>
            <a:pPr marL="457200" lvl="0" indent="-457200" algn="ctr"/>
            <a:r>
              <a:rPr lang="en-US" dirty="0" smtClean="0"/>
              <a:t>More </a:t>
            </a:r>
            <a:r>
              <a:rPr lang="en-US" dirty="0"/>
              <a:t>commonly, </a:t>
            </a:r>
            <a:r>
              <a:rPr lang="en-US" dirty="0" smtClean="0"/>
              <a:t>abuse stopped </a:t>
            </a:r>
            <a:r>
              <a:rPr lang="en-US" dirty="0"/>
              <a:t>because of </a:t>
            </a:r>
            <a:r>
              <a:rPr lang="en-US" b="1" dirty="0"/>
              <a:t>external </a:t>
            </a:r>
            <a:r>
              <a:rPr lang="en-US" b="1" dirty="0" smtClean="0"/>
              <a:t>reasons</a:t>
            </a:r>
            <a:r>
              <a:rPr lang="en-US" dirty="0" smtClean="0"/>
              <a:t>  </a:t>
            </a:r>
          </a:p>
          <a:p>
            <a:pPr marL="914400" lvl="1" indent="-457200">
              <a:buFont typeface="Wingdings" pitchFamily="2" charset="2"/>
              <a:buChar char="Ø"/>
            </a:pPr>
            <a:r>
              <a:rPr lang="en-US" dirty="0" smtClean="0"/>
              <a:t>being </a:t>
            </a:r>
            <a:r>
              <a:rPr lang="en-US" dirty="0"/>
              <a:t>removed from the parishes and situations in which they could </a:t>
            </a:r>
            <a:r>
              <a:rPr lang="en-US" dirty="0" smtClean="0"/>
              <a:t>abuse</a:t>
            </a:r>
          </a:p>
          <a:p>
            <a:pPr marL="457200" lvl="1" indent="0">
              <a:buNone/>
            </a:pPr>
            <a:endParaRPr lang="en-US" sz="800" dirty="0"/>
          </a:p>
          <a:p>
            <a:pPr marL="457200" lvl="0" indent="-457200" algn="ctr"/>
            <a:r>
              <a:rPr lang="en-US" dirty="0"/>
              <a:t>Others stopped because of a </a:t>
            </a:r>
            <a:r>
              <a:rPr lang="en-US" b="1" dirty="0"/>
              <a:t>combination </a:t>
            </a:r>
            <a:r>
              <a:rPr lang="en-US" dirty="0"/>
              <a:t>of internal and external reasons</a:t>
            </a:r>
          </a:p>
          <a:p>
            <a:pPr marL="914400" indent="-457200">
              <a:buFont typeface="Wingdings" pitchFamily="2" charset="2"/>
              <a:buChar char="Ø"/>
            </a:pPr>
            <a:r>
              <a:rPr lang="en-US" sz="2800" dirty="0" smtClean="0"/>
              <a:t>they </a:t>
            </a:r>
            <a:r>
              <a:rPr lang="en-US" sz="2800" dirty="0"/>
              <a:t>earned a disgraceful reputation because of their behavior</a:t>
            </a:r>
          </a:p>
          <a:p>
            <a:pPr marL="914400" indent="-457200">
              <a:buFont typeface="Wingdings" pitchFamily="2" charset="2"/>
              <a:buChar char="Ø"/>
            </a:pPr>
            <a:r>
              <a:rPr lang="en-US" sz="2800" dirty="0" smtClean="0"/>
              <a:t>they </a:t>
            </a:r>
            <a:r>
              <a:rPr lang="en-US" sz="2800" dirty="0"/>
              <a:t>were “reformed” after treatment</a:t>
            </a:r>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31</a:t>
            </a:fld>
            <a:endParaRPr lang="en-US" sz="1600" b="1" dirty="0"/>
          </a:p>
        </p:txBody>
      </p:sp>
    </p:spTree>
    <p:extLst>
      <p:ext uri="{BB962C8B-B14F-4D97-AF65-F5344CB8AC3E}">
        <p14:creationId xmlns:p14="http://schemas.microsoft.com/office/powerpoint/2010/main" val="8817106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a:solidFill>
            <a:schemeClr val="accent1">
              <a:lumMod val="40000"/>
              <a:lumOff val="60000"/>
            </a:schemeClr>
          </a:solidFill>
          <a:ln w="28575">
            <a:solidFill>
              <a:schemeClr val="tx1"/>
            </a:solidFill>
          </a:ln>
        </p:spPr>
        <p:txBody>
          <a:bodyPr>
            <a:noAutofit/>
          </a:bodyPr>
          <a:lstStyle/>
          <a:p>
            <a:r>
              <a:rPr lang="en-US" sz="3600" b="1" dirty="0" smtClean="0"/>
              <a:t>Summary of Understanding the </a:t>
            </a:r>
            <a:br>
              <a:rPr lang="en-US" sz="3600" b="1" dirty="0" smtClean="0"/>
            </a:br>
            <a:r>
              <a:rPr lang="en-US" sz="3600" b="1" dirty="0" smtClean="0"/>
              <a:t>Sexual Victimization of Children </a:t>
            </a:r>
            <a:endParaRPr lang="en-US" sz="3600" b="1" dirty="0"/>
          </a:p>
        </p:txBody>
      </p:sp>
      <p:sp>
        <p:nvSpPr>
          <p:cNvPr id="3" name="Content Placeholder 2"/>
          <p:cNvSpPr>
            <a:spLocks noGrp="1"/>
          </p:cNvSpPr>
          <p:nvPr>
            <p:ph idx="1"/>
          </p:nvPr>
        </p:nvSpPr>
        <p:spPr>
          <a:xfrm>
            <a:off x="1447800" y="1752600"/>
            <a:ext cx="7239000" cy="4525963"/>
          </a:xfrm>
        </p:spPr>
        <p:txBody>
          <a:bodyPr>
            <a:normAutofit/>
          </a:bodyPr>
          <a:lstStyle/>
          <a:p>
            <a:pPr marL="457200" indent="-457200"/>
            <a:r>
              <a:rPr lang="en-US" dirty="0" smtClean="0"/>
              <a:t>Age and Gender of Abuse Victims</a:t>
            </a:r>
          </a:p>
          <a:p>
            <a:pPr marL="457200" indent="-457200"/>
            <a:r>
              <a:rPr lang="en-US" dirty="0" smtClean="0"/>
              <a:t>Onset of Sexual Abuse</a:t>
            </a:r>
          </a:p>
          <a:p>
            <a:pPr marL="914400" lvl="1" indent="-457200">
              <a:buFont typeface="Wingdings" pitchFamily="2" charset="2"/>
              <a:buChar char="Ø"/>
            </a:pPr>
            <a:r>
              <a:rPr lang="en-US" dirty="0" smtClean="0"/>
              <a:t>Grooming Behavior</a:t>
            </a:r>
          </a:p>
          <a:p>
            <a:pPr marL="457200" indent="-457200"/>
            <a:r>
              <a:rPr lang="en-US" dirty="0" smtClean="0"/>
              <a:t>Persistence of Abuse</a:t>
            </a:r>
          </a:p>
          <a:p>
            <a:pPr marL="914400" lvl="1" indent="-457200">
              <a:buFont typeface="Wingdings" pitchFamily="2" charset="2"/>
              <a:buChar char="Ø"/>
            </a:pPr>
            <a:r>
              <a:rPr lang="en-US" dirty="0" smtClean="0"/>
              <a:t>Excuses for Abuse</a:t>
            </a:r>
          </a:p>
          <a:p>
            <a:pPr marL="914400" lvl="1" indent="-457200">
              <a:buFont typeface="Wingdings" pitchFamily="2" charset="2"/>
              <a:buChar char="Ø"/>
            </a:pPr>
            <a:r>
              <a:rPr lang="en-US" dirty="0" smtClean="0"/>
              <a:t>Justifications for Abusing </a:t>
            </a:r>
          </a:p>
          <a:p>
            <a:pPr marL="914400" lvl="1" indent="-457200">
              <a:buFont typeface="Wingdings" pitchFamily="2" charset="2"/>
              <a:buChar char="Ø"/>
            </a:pPr>
            <a:r>
              <a:rPr lang="en-US" dirty="0" smtClean="0"/>
              <a:t>Deviance Disavowal </a:t>
            </a:r>
            <a:endParaRPr lang="en-US" dirty="0"/>
          </a:p>
          <a:p>
            <a:pPr marL="457200" indent="-457200"/>
            <a:r>
              <a:rPr lang="en-US" dirty="0" smtClean="0"/>
              <a:t>Desistance from Abuse</a:t>
            </a:r>
          </a:p>
          <a:p>
            <a:endParaRPr lang="en-US" dirty="0"/>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32</a:t>
            </a:fld>
            <a:endParaRPr lang="en-US" sz="1600" b="1" dirty="0"/>
          </a:p>
        </p:txBody>
      </p:sp>
    </p:spTree>
    <p:extLst>
      <p:ext uri="{BB962C8B-B14F-4D97-AF65-F5344CB8AC3E}">
        <p14:creationId xmlns:p14="http://schemas.microsoft.com/office/powerpoint/2010/main" val="4053159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a:solidFill>
            <a:schemeClr val="accent1">
              <a:lumMod val="40000"/>
              <a:lumOff val="60000"/>
            </a:schemeClr>
          </a:solidFill>
          <a:ln w="38100">
            <a:solidFill>
              <a:schemeClr val="tx1"/>
            </a:solidFill>
          </a:ln>
        </p:spPr>
        <p:txBody>
          <a:bodyPr>
            <a:normAutofit/>
          </a:bodyPr>
          <a:lstStyle/>
          <a:p>
            <a:r>
              <a:rPr lang="en-US" sz="4000" b="1" dirty="0" smtClean="0"/>
              <a:t>Discussion Questions</a:t>
            </a:r>
            <a:endParaRPr lang="en-US" sz="4000" b="1" dirty="0"/>
          </a:p>
        </p:txBody>
      </p:sp>
      <p:sp>
        <p:nvSpPr>
          <p:cNvPr id="3" name="Content Placeholder 2"/>
          <p:cNvSpPr>
            <a:spLocks noGrp="1"/>
          </p:cNvSpPr>
          <p:nvPr>
            <p:ph idx="1"/>
          </p:nvPr>
        </p:nvSpPr>
        <p:spPr>
          <a:xfrm>
            <a:off x="457200" y="1447800"/>
            <a:ext cx="8229600" cy="5029200"/>
          </a:xfrm>
        </p:spPr>
        <p:txBody>
          <a:bodyPr>
            <a:normAutofit fontScale="92500" lnSpcReduction="20000"/>
          </a:bodyPr>
          <a:lstStyle/>
          <a:p>
            <a:r>
              <a:rPr lang="en-US" dirty="0" smtClean="0"/>
              <a:t>What are some of the relevant factors to be aware of at the onset of abuse?</a:t>
            </a:r>
          </a:p>
          <a:p>
            <a:r>
              <a:rPr lang="en-US" dirty="0" smtClean="0"/>
              <a:t>How can those responsible for the care of children and young people be made more aware of the characteristics of grooming behavior and how to respond?</a:t>
            </a:r>
          </a:p>
          <a:p>
            <a:r>
              <a:rPr lang="en-US" dirty="0" smtClean="0"/>
              <a:t>How do the excuses and justifications for sexual abuse affect the persistence of the behavior?</a:t>
            </a:r>
          </a:p>
          <a:p>
            <a:r>
              <a:rPr lang="en-US" dirty="0" smtClean="0"/>
              <a:t>What are some other ways supervisors can more readily detect abuse?</a:t>
            </a:r>
          </a:p>
          <a:p>
            <a:pPr marL="0" indent="0">
              <a:buNone/>
            </a:pPr>
            <a:endParaRPr lang="en-US" sz="1200" dirty="0" smtClean="0"/>
          </a:p>
          <a:p>
            <a:pPr marL="0" lvl="0" indent="0">
              <a:buNone/>
            </a:pPr>
            <a:r>
              <a:rPr lang="en-US" sz="3000" dirty="0"/>
              <a:t>Link to USCCB – </a:t>
            </a:r>
            <a:r>
              <a:rPr lang="en-US" sz="3000" dirty="0">
                <a:hlinkClick r:id="rId2"/>
              </a:rPr>
              <a:t>http://www.usccb.org/issues-and-action/child-and-youth-protection/charter.cfm</a:t>
            </a:r>
            <a:r>
              <a:rPr lang="en-US" sz="3000" dirty="0"/>
              <a:t> </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33</a:t>
            </a:fld>
            <a:endParaRPr lang="en-US" sz="1600" b="1" dirty="0"/>
          </a:p>
        </p:txBody>
      </p:sp>
    </p:spTree>
    <p:extLst>
      <p:ext uri="{BB962C8B-B14F-4D97-AF65-F5344CB8AC3E}">
        <p14:creationId xmlns:p14="http://schemas.microsoft.com/office/powerpoint/2010/main" val="6029560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229600" cy="4876800"/>
          </a:xfrm>
          <a:solidFill>
            <a:schemeClr val="accent1">
              <a:lumMod val="20000"/>
              <a:lumOff val="80000"/>
            </a:schemeClr>
          </a:solidFill>
          <a:ln w="38100">
            <a:solidFill>
              <a:schemeClr val="accent1">
                <a:lumMod val="60000"/>
                <a:lumOff val="40000"/>
              </a:schemeClr>
            </a:solidFill>
          </a:ln>
        </p:spPr>
        <p:txBody>
          <a:bodyPr>
            <a:normAutofit fontScale="92500" lnSpcReduction="20000"/>
          </a:bodyPr>
          <a:lstStyle/>
          <a:p>
            <a:pPr marL="0" indent="0">
              <a:buNone/>
            </a:pPr>
            <a:endParaRPr lang="en-US" sz="600" dirty="0" smtClean="0"/>
          </a:p>
          <a:p>
            <a:pPr marL="0" indent="0">
              <a:buNone/>
            </a:pPr>
            <a:r>
              <a:rPr lang="en-US" dirty="0" smtClean="0"/>
              <a:t>Prepared by:</a:t>
            </a:r>
          </a:p>
          <a:p>
            <a:pPr marL="0" indent="0">
              <a:buNone/>
            </a:pPr>
            <a:r>
              <a:rPr lang="en-US" dirty="0" smtClean="0"/>
              <a:t>Sister Katarina Schuth, O.S.F., St. Paul Seminary School of Divinity, University of St. Thomas</a:t>
            </a:r>
          </a:p>
          <a:p>
            <a:pPr marL="0" indent="0">
              <a:buNone/>
            </a:pPr>
            <a:endParaRPr lang="en-US" sz="1200" dirty="0" smtClean="0"/>
          </a:p>
          <a:p>
            <a:pPr marL="0" indent="0">
              <a:buNone/>
            </a:pPr>
            <a:r>
              <a:rPr lang="en-US" dirty="0" smtClean="0"/>
              <a:t>Technical Associate:  Catherine Slight</a:t>
            </a:r>
          </a:p>
          <a:p>
            <a:pPr marL="0" indent="0">
              <a:buNone/>
            </a:pPr>
            <a:endParaRPr lang="en-US" sz="1200" dirty="0" smtClean="0"/>
          </a:p>
          <a:p>
            <a:pPr marL="0" indent="0">
              <a:buNone/>
            </a:pPr>
            <a:r>
              <a:rPr lang="en-US" dirty="0" smtClean="0"/>
              <a:t>Consultants:  </a:t>
            </a:r>
          </a:p>
          <a:p>
            <a:pPr marL="0" indent="0">
              <a:buNone/>
            </a:pPr>
            <a:r>
              <a:rPr lang="en-US" dirty="0" smtClean="0"/>
              <a:t>Dr. Karen Terry and Margaret Smith, John Jay College of Criminal Justice, authors of major studies on sexual abuse for the USCCB; </a:t>
            </a:r>
          </a:p>
          <a:p>
            <a:pPr marL="0" indent="0">
              <a:buNone/>
            </a:pPr>
            <a:r>
              <a:rPr lang="en-US" dirty="0" smtClean="0"/>
              <a:t>Dr. Mary Gautier, Center for Applied Research in the Apostolate</a:t>
            </a:r>
          </a:p>
          <a:p>
            <a:pPr marL="0" indent="0">
              <a:buNone/>
            </a:pPr>
            <a:endParaRPr lang="en-US" sz="1300" dirty="0"/>
          </a:p>
        </p:txBody>
      </p:sp>
      <p:sp>
        <p:nvSpPr>
          <p:cNvPr id="4" name="TextBox 3"/>
          <p:cNvSpPr txBox="1"/>
          <p:nvPr/>
        </p:nvSpPr>
        <p:spPr>
          <a:xfrm>
            <a:off x="8001000" y="6183630"/>
            <a:ext cx="609600" cy="338554"/>
          </a:xfrm>
          <a:prstGeom prst="rect">
            <a:avLst/>
          </a:prstGeom>
          <a:noFill/>
        </p:spPr>
        <p:txBody>
          <a:bodyPr wrap="square" rtlCol="0">
            <a:spAutoFit/>
          </a:bodyPr>
          <a:lstStyle/>
          <a:p>
            <a:r>
              <a:rPr lang="en-US" sz="1600" b="1" dirty="0" smtClean="0">
                <a:solidFill>
                  <a:schemeClr val="bg1">
                    <a:lumMod val="50000"/>
                  </a:schemeClr>
                </a:solidFill>
              </a:rPr>
              <a:t>F-34</a:t>
            </a:r>
            <a:endParaRPr lang="en-US" sz="1600" b="1" dirty="0">
              <a:solidFill>
                <a:schemeClr val="bg1">
                  <a:lumMod val="50000"/>
                </a:schemeClr>
              </a:solidFill>
            </a:endParaRPr>
          </a:p>
        </p:txBody>
      </p:sp>
    </p:spTree>
    <p:extLst>
      <p:ext uri="{BB962C8B-B14F-4D97-AF65-F5344CB8AC3E}">
        <p14:creationId xmlns:p14="http://schemas.microsoft.com/office/powerpoint/2010/main" val="4213746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1">
              <a:lumMod val="60000"/>
              <a:lumOff val="40000"/>
            </a:schemeClr>
          </a:solidFill>
          <a:ln w="28575">
            <a:solidFill>
              <a:schemeClr val="tx1"/>
            </a:solidFill>
          </a:ln>
        </p:spPr>
        <p:txBody>
          <a:bodyPr>
            <a:normAutofit/>
          </a:bodyPr>
          <a:lstStyle/>
          <a:p>
            <a:r>
              <a:rPr lang="en-US" sz="4000" b="1" dirty="0">
                <a:solidFill>
                  <a:schemeClr val="bg1"/>
                </a:solidFill>
              </a:rPr>
              <a:t>A.  Sexual Abuse Victims</a:t>
            </a:r>
          </a:p>
        </p:txBody>
      </p:sp>
      <p:sp>
        <p:nvSpPr>
          <p:cNvPr id="3" name="Content Placeholder 2"/>
          <p:cNvSpPr>
            <a:spLocks noGrp="1"/>
          </p:cNvSpPr>
          <p:nvPr>
            <p:ph idx="1"/>
          </p:nvPr>
        </p:nvSpPr>
        <p:spPr/>
        <p:txBody>
          <a:bodyPr>
            <a:normAutofit/>
          </a:bodyPr>
          <a:lstStyle/>
          <a:p>
            <a:pPr marL="0" indent="0">
              <a:buNone/>
            </a:pPr>
            <a:endParaRPr lang="en-US" sz="1200" dirty="0"/>
          </a:p>
          <a:p>
            <a:pPr marL="0" indent="0">
              <a:buNone/>
            </a:pPr>
            <a:endParaRPr lang="en-US" sz="1200" dirty="0"/>
          </a:p>
        </p:txBody>
      </p:sp>
      <p:graphicFrame>
        <p:nvGraphicFramePr>
          <p:cNvPr id="4" name="Table 3"/>
          <p:cNvGraphicFramePr>
            <a:graphicFrameLocks noGrp="1"/>
          </p:cNvGraphicFramePr>
          <p:nvPr>
            <p:extLst>
              <p:ext uri="{D42A27DB-BD31-4B8C-83A1-F6EECF244321}">
                <p14:modId xmlns:p14="http://schemas.microsoft.com/office/powerpoint/2010/main" val="1604754706"/>
              </p:ext>
            </p:extLst>
          </p:nvPr>
        </p:nvGraphicFramePr>
        <p:xfrm>
          <a:off x="-1295400" y="4876800"/>
          <a:ext cx="3276600" cy="1713345"/>
        </p:xfrm>
        <a:graphic>
          <a:graphicData uri="http://schemas.openxmlformats.org/drawingml/2006/table">
            <a:tbl>
              <a:tblPr firstRow="1" bandRow="1">
                <a:tableStyleId>{2D5ABB26-0587-4C30-8999-92F81FD0307C}</a:tableStyleId>
              </a:tblPr>
              <a:tblGrid>
                <a:gridCol w="2057400"/>
                <a:gridCol w="1219200"/>
              </a:tblGrid>
              <a:tr h="1067184">
                <a:tc>
                  <a:txBody>
                    <a:bodyPr/>
                    <a:lstStyle/>
                    <a:p>
                      <a:endParaRPr lang="en-US" sz="2800" dirty="0">
                        <a:solidFill>
                          <a:schemeClr val="tx1"/>
                        </a:solidFill>
                      </a:endParaRPr>
                    </a:p>
                  </a:txBody>
                  <a:tcPr/>
                </a:tc>
                <a:tc>
                  <a:txBody>
                    <a:bodyPr/>
                    <a:lstStyle/>
                    <a:p>
                      <a:pPr algn="ctr"/>
                      <a:endParaRPr lang="en-US" sz="2800" dirty="0">
                        <a:solidFill>
                          <a:schemeClr val="tx1"/>
                        </a:solidFill>
                      </a:endParaRPr>
                    </a:p>
                  </a:txBody>
                  <a:tcPr/>
                </a:tc>
              </a:tr>
              <a:tr h="646161">
                <a:tc>
                  <a:txBody>
                    <a:bodyPr/>
                    <a:lstStyle/>
                    <a:p>
                      <a:endParaRPr lang="en-US" sz="2800" dirty="0"/>
                    </a:p>
                  </a:txBody>
                  <a:tcPr/>
                </a:tc>
                <a:tc>
                  <a:txBody>
                    <a:bodyPr/>
                    <a:lstStyle/>
                    <a:p>
                      <a:pPr algn="ctr"/>
                      <a:endParaRPr lang="en-US" sz="2800" dirty="0"/>
                    </a:p>
                  </a:txBody>
                  <a:tcPr/>
                </a:tc>
              </a:tr>
            </a:tbl>
          </a:graphicData>
        </a:graphic>
      </p:graphicFrame>
      <p:sp>
        <p:nvSpPr>
          <p:cNvPr id="5" name="TextBox 4"/>
          <p:cNvSpPr txBox="1"/>
          <p:nvPr/>
        </p:nvSpPr>
        <p:spPr>
          <a:xfrm>
            <a:off x="685800" y="1447800"/>
            <a:ext cx="7924800" cy="646331"/>
          </a:xfrm>
          <a:prstGeom prst="rect">
            <a:avLst/>
          </a:prstGeom>
          <a:noFill/>
        </p:spPr>
        <p:txBody>
          <a:bodyPr wrap="square" rtlCol="0">
            <a:spAutoFit/>
          </a:bodyPr>
          <a:lstStyle/>
          <a:p>
            <a:pPr algn="ctr"/>
            <a:r>
              <a:rPr lang="en-US" sz="3600" dirty="0"/>
              <a:t>Who Were the Minors Abused by </a:t>
            </a:r>
            <a:r>
              <a:rPr lang="en-US" sz="3600" dirty="0" smtClean="0"/>
              <a:t>Priests?</a:t>
            </a:r>
            <a:endParaRPr lang="en-US" sz="3600" dirty="0"/>
          </a:p>
        </p:txBody>
      </p:sp>
      <p:sp>
        <p:nvSpPr>
          <p:cNvPr id="6" name="Slide Number Placeholder 5"/>
          <p:cNvSpPr>
            <a:spLocks noGrp="1"/>
          </p:cNvSpPr>
          <p:nvPr>
            <p:ph type="sldNum" sz="quarter" idx="12"/>
          </p:nvPr>
        </p:nvSpPr>
        <p:spPr/>
        <p:txBody>
          <a:bodyPr/>
          <a:lstStyle/>
          <a:p>
            <a:r>
              <a:rPr lang="en-US" sz="1600" b="1" dirty="0" smtClean="0"/>
              <a:t>F-</a:t>
            </a:r>
            <a:fld id="{428350D7-1250-4C4B-8EA8-247126CB6545}" type="slidenum">
              <a:rPr lang="en-US" sz="1600" b="1" smtClean="0"/>
              <a:t>4</a:t>
            </a:fld>
            <a:endParaRPr lang="en-US" sz="1600" b="1" dirty="0"/>
          </a:p>
        </p:txBody>
      </p:sp>
      <p:graphicFrame>
        <p:nvGraphicFramePr>
          <p:cNvPr id="8" name="Table 7"/>
          <p:cNvGraphicFramePr>
            <a:graphicFrameLocks noGrp="1"/>
          </p:cNvGraphicFramePr>
          <p:nvPr>
            <p:extLst>
              <p:ext uri="{D42A27DB-BD31-4B8C-83A1-F6EECF244321}">
                <p14:modId xmlns:p14="http://schemas.microsoft.com/office/powerpoint/2010/main" val="3615189096"/>
              </p:ext>
            </p:extLst>
          </p:nvPr>
        </p:nvGraphicFramePr>
        <p:xfrm>
          <a:off x="381000" y="6172199"/>
          <a:ext cx="3048000" cy="685801"/>
        </p:xfrm>
        <a:graphic>
          <a:graphicData uri="http://schemas.openxmlformats.org/drawingml/2006/table">
            <a:tbl>
              <a:tblPr firstRow="1" bandRow="1">
                <a:tableStyleId>{2D5ABB26-0587-4C30-8999-92F81FD0307C}</a:tableStyleId>
              </a:tblPr>
              <a:tblGrid>
                <a:gridCol w="1828800"/>
                <a:gridCol w="1219200"/>
              </a:tblGrid>
              <a:tr h="685801">
                <a:tc>
                  <a:txBody>
                    <a:bodyPr/>
                    <a:lstStyle/>
                    <a:p>
                      <a:endParaRPr lang="en-US" dirty="0"/>
                    </a:p>
                  </a:txBody>
                  <a:tcPr/>
                </a:tc>
                <a:tc>
                  <a:txBody>
                    <a:bodyPr/>
                    <a:lstStyle/>
                    <a:p>
                      <a:endParaRPr lang="en-US" dirty="0"/>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733162223"/>
              </p:ext>
            </p:extLst>
          </p:nvPr>
        </p:nvGraphicFramePr>
        <p:xfrm>
          <a:off x="2057400" y="5867400"/>
          <a:ext cx="5943600" cy="1188720"/>
        </p:xfrm>
        <a:graphic>
          <a:graphicData uri="http://schemas.openxmlformats.org/drawingml/2006/table">
            <a:tbl>
              <a:tblPr firstRow="1" bandRow="1">
                <a:tableStyleId>{2D5ABB26-0587-4C30-8999-92F81FD0307C}</a:tableStyleId>
              </a:tblPr>
              <a:tblGrid>
                <a:gridCol w="2129051"/>
                <a:gridCol w="2395182"/>
                <a:gridCol w="1419367"/>
              </a:tblGrid>
              <a:tr h="457200">
                <a:tc>
                  <a:txBody>
                    <a:bodyPr/>
                    <a:lstStyle/>
                    <a:p>
                      <a:endParaRPr lang="en-US" dirty="0"/>
                    </a:p>
                  </a:txBody>
                  <a:tcPr/>
                </a:tc>
                <a:tc>
                  <a:txBody>
                    <a:bodyPr/>
                    <a:lstStyle/>
                    <a:p>
                      <a:endParaRPr lang="en-US"/>
                    </a:p>
                  </a:txBody>
                  <a:tcPr/>
                </a:tc>
                <a:tc>
                  <a:txBody>
                    <a:bodyPr/>
                    <a:lstStyle/>
                    <a:p>
                      <a:endParaRPr lang="en-US"/>
                    </a:p>
                  </a:txBody>
                  <a:tcPr/>
                </a:tc>
              </a:tr>
              <a:tr h="0">
                <a:tc>
                  <a:txBody>
                    <a:bodyPr/>
                    <a:lstStyle/>
                    <a:p>
                      <a:endParaRPr lang="en-US" dirty="0"/>
                    </a:p>
                  </a:txBody>
                  <a:tcPr/>
                </a:tc>
                <a:tc>
                  <a:txBody>
                    <a:bodyPr/>
                    <a:lstStyle/>
                    <a:p>
                      <a:endParaRPr lang="en-US"/>
                    </a:p>
                  </a:txBody>
                  <a:tcPr/>
                </a:tc>
                <a:tc>
                  <a:txBody>
                    <a:bodyPr/>
                    <a:lstStyle/>
                    <a:p>
                      <a:endParaRPr lang="en-US"/>
                    </a:p>
                  </a:txBody>
                  <a:tcPr/>
                </a:tc>
              </a:tr>
              <a:tr h="0">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11" name="TextBox 10"/>
          <p:cNvSpPr txBox="1"/>
          <p:nvPr/>
        </p:nvSpPr>
        <p:spPr>
          <a:xfrm>
            <a:off x="1371600" y="2514600"/>
            <a:ext cx="5257800" cy="1077218"/>
          </a:xfrm>
          <a:prstGeom prst="rect">
            <a:avLst/>
          </a:prstGeom>
          <a:noFill/>
          <a:ln w="28575">
            <a:solidFill>
              <a:schemeClr val="accent1">
                <a:lumMod val="60000"/>
                <a:lumOff val="40000"/>
              </a:schemeClr>
            </a:solidFill>
          </a:ln>
        </p:spPr>
        <p:txBody>
          <a:bodyPr wrap="square" rtlCol="0">
            <a:spAutoFit/>
          </a:bodyPr>
          <a:lstStyle/>
          <a:p>
            <a:r>
              <a:rPr lang="en-US" sz="3200" dirty="0" smtClean="0"/>
              <a:t>Gender:   	Male      = 	  81%</a:t>
            </a:r>
          </a:p>
          <a:p>
            <a:r>
              <a:rPr lang="en-US" sz="3200" dirty="0" smtClean="0"/>
              <a:t>		Female  =    19%</a:t>
            </a:r>
            <a:endParaRPr lang="en-US" sz="3200" dirty="0"/>
          </a:p>
        </p:txBody>
      </p:sp>
      <p:sp>
        <p:nvSpPr>
          <p:cNvPr id="12" name="TextBox 11"/>
          <p:cNvSpPr txBox="1"/>
          <p:nvPr/>
        </p:nvSpPr>
        <p:spPr>
          <a:xfrm>
            <a:off x="2819400" y="4267200"/>
            <a:ext cx="5181600" cy="1569660"/>
          </a:xfrm>
          <a:prstGeom prst="rect">
            <a:avLst/>
          </a:prstGeom>
          <a:noFill/>
          <a:ln w="28575">
            <a:solidFill>
              <a:schemeClr val="accent1">
                <a:lumMod val="60000"/>
                <a:lumOff val="40000"/>
              </a:schemeClr>
            </a:solidFill>
          </a:ln>
        </p:spPr>
        <p:txBody>
          <a:bodyPr wrap="square" rtlCol="0">
            <a:spAutoFit/>
          </a:bodyPr>
          <a:lstStyle/>
          <a:p>
            <a:r>
              <a:rPr lang="en-US" sz="3200" dirty="0" smtClean="0"/>
              <a:t>Age:	   Under 10     =     22%</a:t>
            </a:r>
          </a:p>
          <a:p>
            <a:r>
              <a:rPr lang="en-US" sz="3200" dirty="0"/>
              <a:t>	 </a:t>
            </a:r>
            <a:r>
              <a:rPr lang="en-US" sz="3200" dirty="0" smtClean="0"/>
              <a:t>  11 to 14	     =     51%</a:t>
            </a:r>
          </a:p>
          <a:p>
            <a:r>
              <a:rPr lang="en-US" sz="3200" dirty="0"/>
              <a:t>	 </a:t>
            </a:r>
            <a:r>
              <a:rPr lang="en-US" sz="3200" dirty="0" smtClean="0"/>
              <a:t>  15 to 17	     =     27%</a:t>
            </a:r>
            <a:endParaRPr lang="en-US" sz="3200" dirty="0"/>
          </a:p>
        </p:txBody>
      </p:sp>
    </p:spTree>
    <p:extLst>
      <p:ext uri="{BB962C8B-B14F-4D97-AF65-F5344CB8AC3E}">
        <p14:creationId xmlns:p14="http://schemas.microsoft.com/office/powerpoint/2010/main" val="2952050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848600" cy="1066800"/>
          </a:xfrm>
          <a:solidFill>
            <a:schemeClr val="accent1">
              <a:lumMod val="60000"/>
              <a:lumOff val="40000"/>
            </a:schemeClr>
          </a:solidFill>
          <a:ln w="28575">
            <a:solidFill>
              <a:schemeClr val="tx1"/>
            </a:solidFill>
          </a:ln>
        </p:spPr>
        <p:txBody>
          <a:bodyPr>
            <a:normAutofit/>
          </a:bodyPr>
          <a:lstStyle/>
          <a:p>
            <a:r>
              <a:rPr lang="en-US" sz="4000" b="1" dirty="0" smtClean="0">
                <a:solidFill>
                  <a:schemeClr val="bg1"/>
                </a:solidFill>
              </a:rPr>
              <a:t>B.  Onset of Sexual Abuse</a:t>
            </a:r>
            <a:endParaRPr lang="en-US" sz="4000" b="1" dirty="0">
              <a:solidFill>
                <a:schemeClr val="bg1"/>
              </a:solidFill>
            </a:endParaRPr>
          </a:p>
        </p:txBody>
      </p:sp>
      <p:sp>
        <p:nvSpPr>
          <p:cNvPr id="3" name="Content Placeholder 2"/>
          <p:cNvSpPr>
            <a:spLocks noGrp="1"/>
          </p:cNvSpPr>
          <p:nvPr>
            <p:ph idx="1"/>
          </p:nvPr>
        </p:nvSpPr>
        <p:spPr>
          <a:xfrm>
            <a:off x="685800" y="2057400"/>
            <a:ext cx="7772400" cy="3810000"/>
          </a:xfrm>
        </p:spPr>
        <p:txBody>
          <a:bodyPr>
            <a:normAutofit/>
          </a:bodyPr>
          <a:lstStyle/>
          <a:p>
            <a:pPr marL="457200" indent="-457200"/>
            <a:r>
              <a:rPr lang="en-US" sz="3600" dirty="0" smtClean="0"/>
              <a:t>Preconditions for Abuse</a:t>
            </a:r>
          </a:p>
          <a:p>
            <a:pPr marL="457200" indent="-457200">
              <a:buNone/>
            </a:pPr>
            <a:endParaRPr lang="en-US" sz="1600" dirty="0" smtClean="0"/>
          </a:p>
          <a:p>
            <a:pPr marL="457200" indent="-457200"/>
            <a:r>
              <a:rPr lang="en-US" sz="3600" dirty="0" smtClean="0"/>
              <a:t>Factors in the Life of the Priests Who Abuse</a:t>
            </a:r>
          </a:p>
          <a:p>
            <a:pPr marL="457200" indent="-457200">
              <a:buNone/>
            </a:pPr>
            <a:endParaRPr lang="en-US" sz="1600" dirty="0" smtClean="0"/>
          </a:p>
          <a:p>
            <a:pPr marL="457200" indent="-457200"/>
            <a:r>
              <a:rPr lang="en-US" sz="3600" dirty="0" smtClean="0"/>
              <a:t>Overcoming External Factors that Might Have Prevented Abuse</a:t>
            </a:r>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5</a:t>
            </a:fld>
            <a:endParaRPr lang="en-US" sz="1600" b="1" dirty="0"/>
          </a:p>
        </p:txBody>
      </p:sp>
    </p:spTree>
    <p:extLst>
      <p:ext uri="{BB962C8B-B14F-4D97-AF65-F5344CB8AC3E}">
        <p14:creationId xmlns:p14="http://schemas.microsoft.com/office/powerpoint/2010/main" val="311465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a:solidFill>
            <a:schemeClr val="accent1">
              <a:lumMod val="40000"/>
              <a:lumOff val="60000"/>
            </a:schemeClr>
          </a:solidFill>
          <a:ln>
            <a:solidFill>
              <a:schemeClr val="tx1"/>
            </a:solidFill>
          </a:ln>
        </p:spPr>
        <p:txBody>
          <a:bodyPr>
            <a:noAutofit/>
          </a:bodyPr>
          <a:lstStyle/>
          <a:p>
            <a:r>
              <a:rPr lang="en-US" sz="3600" b="1" dirty="0" smtClean="0"/>
              <a:t>Onset of Abuse, 1:  Preconditions</a:t>
            </a:r>
            <a:endParaRPr lang="en-US" sz="3600" b="1" dirty="0"/>
          </a:p>
        </p:txBody>
      </p:sp>
      <p:sp>
        <p:nvSpPr>
          <p:cNvPr id="3" name="Content Placeholder 2"/>
          <p:cNvSpPr>
            <a:spLocks noGrp="1"/>
          </p:cNvSpPr>
          <p:nvPr>
            <p:ph idx="1"/>
          </p:nvPr>
        </p:nvSpPr>
        <p:spPr>
          <a:xfrm>
            <a:off x="381000" y="1752600"/>
            <a:ext cx="8534400" cy="4525963"/>
          </a:xfrm>
        </p:spPr>
        <p:txBody>
          <a:bodyPr>
            <a:normAutofit/>
          </a:bodyPr>
          <a:lstStyle/>
          <a:p>
            <a:pPr marL="457200" lvl="0" indent="-457200"/>
            <a:r>
              <a:rPr lang="en-US" dirty="0"/>
              <a:t>The motivation to sexually abuse, for example, emotional congruence, sexual arousal, or blockage to “normal” sexual relationships</a:t>
            </a:r>
          </a:p>
          <a:p>
            <a:pPr marL="457200" lvl="0" indent="-457200"/>
            <a:r>
              <a:rPr lang="en-US" dirty="0"/>
              <a:t>The ability to overcome internal inhibitions</a:t>
            </a:r>
          </a:p>
          <a:p>
            <a:pPr marL="457200" lvl="0" indent="-457200"/>
            <a:r>
              <a:rPr lang="en-US" dirty="0"/>
              <a:t>The ability to overcome external factors that may prevent the abuse</a:t>
            </a:r>
          </a:p>
          <a:p>
            <a:pPr marL="457200" lvl="0" indent="-457200"/>
            <a:r>
              <a:rPr lang="en-US" dirty="0"/>
              <a:t>The ability to overcome the child’s resistance to the </a:t>
            </a:r>
            <a:r>
              <a:rPr lang="en-US" dirty="0" smtClean="0"/>
              <a:t>abuse</a:t>
            </a:r>
            <a:endParaRPr lang="en-US" dirty="0"/>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6</a:t>
            </a:fld>
            <a:endParaRPr lang="en-US" sz="1600" b="1" dirty="0"/>
          </a:p>
        </p:txBody>
      </p:sp>
    </p:spTree>
    <p:extLst>
      <p:ext uri="{BB962C8B-B14F-4D97-AF65-F5344CB8AC3E}">
        <p14:creationId xmlns:p14="http://schemas.microsoft.com/office/powerpoint/2010/main" val="1624794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838200"/>
          </a:xfrm>
          <a:solidFill>
            <a:schemeClr val="accent1">
              <a:lumMod val="40000"/>
              <a:lumOff val="60000"/>
            </a:schemeClr>
          </a:solidFill>
          <a:ln>
            <a:solidFill>
              <a:schemeClr val="tx1"/>
            </a:solidFill>
          </a:ln>
        </p:spPr>
        <p:txBody>
          <a:bodyPr>
            <a:normAutofit/>
          </a:bodyPr>
          <a:lstStyle/>
          <a:p>
            <a:r>
              <a:rPr lang="en-US" sz="3200" b="1" dirty="0" smtClean="0"/>
              <a:t>Onset of Abuse, 2:  Relevant Factors for Priests</a:t>
            </a:r>
            <a:endParaRPr lang="en-US" sz="3200" b="1" dirty="0"/>
          </a:p>
        </p:txBody>
      </p:sp>
      <p:sp>
        <p:nvSpPr>
          <p:cNvPr id="3" name="Content Placeholder 2"/>
          <p:cNvSpPr>
            <a:spLocks noGrp="1"/>
          </p:cNvSpPr>
          <p:nvPr>
            <p:ph idx="1"/>
          </p:nvPr>
        </p:nvSpPr>
        <p:spPr>
          <a:xfrm>
            <a:off x="533400" y="1295400"/>
            <a:ext cx="8229600" cy="5105400"/>
          </a:xfrm>
        </p:spPr>
        <p:txBody>
          <a:bodyPr>
            <a:normAutofit fontScale="92500" lnSpcReduction="10000"/>
          </a:bodyPr>
          <a:lstStyle/>
          <a:p>
            <a:pPr marL="0" lvl="0" indent="0">
              <a:buNone/>
            </a:pPr>
            <a:r>
              <a:rPr lang="en-US" sz="3500" dirty="0"/>
              <a:t>Priest-abusers </a:t>
            </a:r>
            <a:r>
              <a:rPr lang="en-US" sz="3500" dirty="0" smtClean="0"/>
              <a:t>were likely to have experienced some of the following:</a:t>
            </a:r>
            <a:endParaRPr lang="en-US" sz="3500" dirty="0"/>
          </a:p>
          <a:p>
            <a:pPr marL="914400" indent="-457200">
              <a:buFont typeface="Wingdings" pitchFamily="2" charset="2"/>
              <a:buChar char="Ø"/>
            </a:pPr>
            <a:r>
              <a:rPr lang="en-US" sz="3500" dirty="0"/>
              <a:t>Poor relationships with their parents when they were youths</a:t>
            </a:r>
          </a:p>
          <a:p>
            <a:pPr marL="914400" indent="-457200">
              <a:buFont typeface="Wingdings" pitchFamily="2" charset="2"/>
              <a:buChar char="Ø"/>
            </a:pPr>
            <a:r>
              <a:rPr lang="en-US" sz="3500" dirty="0"/>
              <a:t>A history of sexual abuse</a:t>
            </a:r>
          </a:p>
          <a:p>
            <a:pPr marL="914400" indent="-457200">
              <a:buFont typeface="Wingdings" pitchFamily="2" charset="2"/>
              <a:buChar char="Ø"/>
            </a:pPr>
            <a:r>
              <a:rPr lang="en-US" sz="3500" dirty="0" smtClean="0"/>
              <a:t>Isolation</a:t>
            </a:r>
            <a:r>
              <a:rPr lang="en-US" sz="3500" dirty="0"/>
              <a:t>, loneliness, insecurity, poor social skills, lack of identity</a:t>
            </a:r>
          </a:p>
          <a:p>
            <a:pPr marL="914400" indent="-457200">
              <a:buFont typeface="Wingdings" pitchFamily="2" charset="2"/>
              <a:buChar char="Ø"/>
            </a:pPr>
            <a:r>
              <a:rPr lang="en-US" sz="3500" dirty="0" smtClean="0"/>
              <a:t>Confusion </a:t>
            </a:r>
            <a:r>
              <a:rPr lang="en-US" sz="3500" dirty="0"/>
              <a:t>over sexual identity, psychosexual immaturity</a:t>
            </a:r>
          </a:p>
          <a:p>
            <a:pPr marL="914400" indent="-457200">
              <a:buFont typeface="Wingdings" pitchFamily="2" charset="2"/>
              <a:buChar char="Ø"/>
            </a:pPr>
            <a:r>
              <a:rPr lang="en-US" sz="3500" dirty="0" smtClean="0"/>
              <a:t>Alcohol </a:t>
            </a:r>
            <a:r>
              <a:rPr lang="en-US" sz="3500" dirty="0"/>
              <a:t>abuse</a:t>
            </a:r>
          </a:p>
          <a:p>
            <a:pPr marL="0" indent="0">
              <a:buNone/>
            </a:pPr>
            <a:endParaRPr lang="en-US" dirty="0"/>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7</a:t>
            </a:fld>
            <a:endParaRPr lang="en-US" sz="1600" b="1" dirty="0"/>
          </a:p>
        </p:txBody>
      </p:sp>
    </p:spTree>
    <p:extLst>
      <p:ext uri="{BB962C8B-B14F-4D97-AF65-F5344CB8AC3E}">
        <p14:creationId xmlns:p14="http://schemas.microsoft.com/office/powerpoint/2010/main" val="80708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477962"/>
          </a:xfrm>
          <a:solidFill>
            <a:schemeClr val="accent1">
              <a:lumMod val="40000"/>
              <a:lumOff val="60000"/>
            </a:schemeClr>
          </a:solidFill>
          <a:ln>
            <a:solidFill>
              <a:schemeClr val="tx1"/>
            </a:solidFill>
          </a:ln>
        </p:spPr>
        <p:txBody>
          <a:bodyPr>
            <a:noAutofit/>
          </a:bodyPr>
          <a:lstStyle/>
          <a:p>
            <a:r>
              <a:rPr lang="en-US" sz="3400" b="1" dirty="0" smtClean="0"/>
              <a:t>Onset of Abuse, 3:  Overcoming External Factors that May Prevent Abuse from Occurring</a:t>
            </a:r>
            <a:endParaRPr lang="en-US" sz="3400" b="1" dirty="0"/>
          </a:p>
        </p:txBody>
      </p:sp>
      <p:sp>
        <p:nvSpPr>
          <p:cNvPr id="3" name="Content Placeholder 2"/>
          <p:cNvSpPr>
            <a:spLocks noGrp="1"/>
          </p:cNvSpPr>
          <p:nvPr>
            <p:ph idx="1"/>
          </p:nvPr>
        </p:nvSpPr>
        <p:spPr>
          <a:xfrm>
            <a:off x="457200" y="1981201"/>
            <a:ext cx="8229600" cy="4419600"/>
          </a:xfrm>
        </p:spPr>
        <p:txBody>
          <a:bodyPr>
            <a:normAutofit lnSpcReduction="10000"/>
          </a:bodyPr>
          <a:lstStyle/>
          <a:p>
            <a:pPr marL="457200" lvl="0" indent="-457200"/>
            <a:r>
              <a:rPr lang="en-US" dirty="0"/>
              <a:t>Abusers often </a:t>
            </a:r>
            <a:r>
              <a:rPr lang="en-US" dirty="0" smtClean="0"/>
              <a:t>create </a:t>
            </a:r>
            <a:r>
              <a:rPr lang="en-US" dirty="0"/>
              <a:t>opportunities for the abuse to take place, such as socializing and building trust with the victim’s </a:t>
            </a:r>
            <a:r>
              <a:rPr lang="en-US" dirty="0" smtClean="0"/>
              <a:t>family</a:t>
            </a:r>
          </a:p>
          <a:p>
            <a:pPr marL="457200" lvl="0" indent="-457200">
              <a:buNone/>
            </a:pPr>
            <a:endParaRPr lang="en-US" sz="1000" dirty="0"/>
          </a:p>
          <a:p>
            <a:pPr marL="457200" indent="-457200"/>
            <a:r>
              <a:rPr lang="en-US" dirty="0"/>
              <a:t>Abusers must overcome the child’s resistance to the abuse, which is generally achieved through grooming tactics such as </a:t>
            </a:r>
            <a:r>
              <a:rPr lang="en-US" dirty="0" smtClean="0"/>
              <a:t>disproportionate attention, enticements,</a:t>
            </a:r>
            <a:r>
              <a:rPr lang="en-US" dirty="0"/>
              <a:t> games</a:t>
            </a:r>
            <a:r>
              <a:rPr lang="en-US" dirty="0" smtClean="0"/>
              <a:t>, </a:t>
            </a:r>
            <a:r>
              <a:rPr lang="en-US" dirty="0"/>
              <a:t>seduction, </a:t>
            </a:r>
            <a:r>
              <a:rPr lang="en-US" dirty="0" smtClean="0"/>
              <a:t>verbal </a:t>
            </a:r>
            <a:r>
              <a:rPr lang="en-US" dirty="0"/>
              <a:t>and/or physical </a:t>
            </a:r>
            <a:r>
              <a:rPr lang="en-US" dirty="0" smtClean="0"/>
              <a:t>coercion</a:t>
            </a:r>
            <a:endParaRPr lang="en-US" dirty="0"/>
          </a:p>
        </p:txBody>
      </p:sp>
      <p:sp>
        <p:nvSpPr>
          <p:cNvPr id="4" name="Slide Number Placeholder 3"/>
          <p:cNvSpPr>
            <a:spLocks noGrp="1"/>
          </p:cNvSpPr>
          <p:nvPr>
            <p:ph type="sldNum" sz="quarter" idx="12"/>
          </p:nvPr>
        </p:nvSpPr>
        <p:spPr/>
        <p:txBody>
          <a:bodyPr/>
          <a:lstStyle/>
          <a:p>
            <a:r>
              <a:rPr lang="en-US" sz="1600" b="1" dirty="0" smtClean="0"/>
              <a:t>F-</a:t>
            </a:r>
            <a:fld id="{428350D7-1250-4C4B-8EA8-247126CB6545}" type="slidenum">
              <a:rPr lang="en-US" sz="1600" b="1" smtClean="0"/>
              <a:t>8</a:t>
            </a:fld>
            <a:endParaRPr lang="en-US" sz="1600" b="1" dirty="0"/>
          </a:p>
        </p:txBody>
      </p:sp>
    </p:spTree>
    <p:extLst>
      <p:ext uri="{BB962C8B-B14F-4D97-AF65-F5344CB8AC3E}">
        <p14:creationId xmlns:p14="http://schemas.microsoft.com/office/powerpoint/2010/main" val="380039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848600" cy="762000"/>
          </a:xfrm>
          <a:solidFill>
            <a:schemeClr val="accent1">
              <a:lumMod val="60000"/>
              <a:lumOff val="40000"/>
            </a:schemeClr>
          </a:solidFill>
          <a:ln w="28575">
            <a:solidFill>
              <a:schemeClr val="tx1"/>
            </a:solidFill>
          </a:ln>
        </p:spPr>
        <p:txBody>
          <a:bodyPr>
            <a:noAutofit/>
          </a:bodyPr>
          <a:lstStyle/>
          <a:p>
            <a:r>
              <a:rPr lang="en-US" sz="4000" b="1" dirty="0" smtClean="0">
                <a:solidFill>
                  <a:schemeClr val="bg1"/>
                </a:solidFill>
              </a:rPr>
              <a:t>C.  Grooming Behavior</a:t>
            </a:r>
            <a:endParaRPr lang="en-US" sz="4000" b="1" dirty="0">
              <a:solidFill>
                <a:schemeClr val="bg1"/>
              </a:solidFill>
            </a:endParaRPr>
          </a:p>
        </p:txBody>
      </p:sp>
      <p:sp>
        <p:nvSpPr>
          <p:cNvPr id="3" name="Content Placeholder 2"/>
          <p:cNvSpPr>
            <a:spLocks noGrp="1"/>
          </p:cNvSpPr>
          <p:nvPr>
            <p:ph idx="1"/>
          </p:nvPr>
        </p:nvSpPr>
        <p:spPr>
          <a:xfrm>
            <a:off x="762000" y="2971800"/>
            <a:ext cx="7848600" cy="3459163"/>
          </a:xfrm>
        </p:spPr>
        <p:txBody>
          <a:bodyPr>
            <a:normAutofit fontScale="85000" lnSpcReduction="20000"/>
          </a:bodyPr>
          <a:lstStyle/>
          <a:p>
            <a:pPr marL="457200" lvl="0" indent="-457200"/>
            <a:r>
              <a:rPr lang="en-US" dirty="0" smtClean="0"/>
              <a:t>Examples of various </a:t>
            </a:r>
            <a:r>
              <a:rPr lang="en-US" dirty="0"/>
              <a:t>tactics or methods </a:t>
            </a:r>
            <a:r>
              <a:rPr lang="en-US" dirty="0" smtClean="0"/>
              <a:t>used </a:t>
            </a:r>
            <a:r>
              <a:rPr lang="en-US" dirty="0"/>
              <a:t>to entice victims: </a:t>
            </a:r>
            <a:endParaRPr lang="en-US" dirty="0" smtClean="0"/>
          </a:p>
          <a:p>
            <a:pPr marL="800100" lvl="1" indent="-342900">
              <a:buFont typeface="Wingdings" pitchFamily="2" charset="2"/>
              <a:buChar char="Ø"/>
            </a:pPr>
            <a:r>
              <a:rPr lang="en-US" sz="3000" dirty="0" smtClean="0"/>
              <a:t>	</a:t>
            </a:r>
            <a:r>
              <a:rPr lang="en-US" sz="3300" dirty="0" smtClean="0"/>
              <a:t>seduction or manipulation</a:t>
            </a:r>
          </a:p>
          <a:p>
            <a:pPr lvl="1">
              <a:buFont typeface="Wingdings" pitchFamily="2" charset="2"/>
              <a:buChar char="Ø"/>
            </a:pPr>
            <a:r>
              <a:rPr lang="en-US" sz="3300" dirty="0"/>
              <a:t>	building of personal and family </a:t>
            </a:r>
            <a:r>
              <a:rPr lang="en-US" sz="3300" dirty="0" smtClean="0"/>
              <a:t>relationships</a:t>
            </a:r>
          </a:p>
          <a:p>
            <a:pPr lvl="1">
              <a:buFont typeface="Wingdings" pitchFamily="2" charset="2"/>
              <a:buChar char="Ø"/>
            </a:pPr>
            <a:r>
              <a:rPr lang="en-US" sz="3300" dirty="0" smtClean="0"/>
              <a:t>  providing “benefits</a:t>
            </a:r>
            <a:r>
              <a:rPr lang="en-US" sz="3300" dirty="0"/>
              <a:t>” such as </a:t>
            </a:r>
            <a:r>
              <a:rPr lang="en-US" sz="3300" dirty="0" smtClean="0"/>
              <a:t>drugs, alcohol, or</a:t>
            </a:r>
          </a:p>
          <a:p>
            <a:pPr marL="457200" lvl="1" indent="0">
              <a:buNone/>
            </a:pPr>
            <a:r>
              <a:rPr lang="en-US" sz="3300" dirty="0" smtClean="0"/>
              <a:t>     pornography</a:t>
            </a:r>
            <a:r>
              <a:rPr lang="en-US" sz="3300" dirty="0"/>
              <a:t>, money, or other </a:t>
            </a:r>
            <a:r>
              <a:rPr lang="en-US" sz="3300" dirty="0" smtClean="0"/>
              <a:t>gifts, tickets to </a:t>
            </a:r>
          </a:p>
          <a:p>
            <a:pPr marL="457200" lvl="1" indent="0">
              <a:buNone/>
            </a:pPr>
            <a:r>
              <a:rPr lang="en-US" sz="3300" dirty="0"/>
              <a:t>	</a:t>
            </a:r>
            <a:r>
              <a:rPr lang="en-US" sz="3300" dirty="0" smtClean="0"/>
              <a:t>sporting </a:t>
            </a:r>
            <a:r>
              <a:rPr lang="en-US" sz="3300" dirty="0"/>
              <a:t>events, or taking them on </a:t>
            </a:r>
            <a:r>
              <a:rPr lang="en-US" sz="3300" dirty="0" smtClean="0"/>
              <a:t>trips </a:t>
            </a:r>
          </a:p>
          <a:p>
            <a:pPr lvl="1">
              <a:buFont typeface="Wingdings" pitchFamily="2" charset="2"/>
              <a:buChar char="Ø"/>
            </a:pPr>
            <a:r>
              <a:rPr lang="en-US" sz="3300" dirty="0" smtClean="0"/>
              <a:t>  verbal </a:t>
            </a:r>
            <a:r>
              <a:rPr lang="en-US" sz="3300" dirty="0"/>
              <a:t>or physical </a:t>
            </a:r>
            <a:r>
              <a:rPr lang="en-US" sz="3300" dirty="0" smtClean="0"/>
              <a:t>intimidation</a:t>
            </a:r>
            <a:endParaRPr lang="en-US" sz="3300" dirty="0"/>
          </a:p>
        </p:txBody>
      </p:sp>
      <p:sp>
        <p:nvSpPr>
          <p:cNvPr id="4" name="TextBox 3"/>
          <p:cNvSpPr txBox="1"/>
          <p:nvPr/>
        </p:nvSpPr>
        <p:spPr>
          <a:xfrm>
            <a:off x="762000" y="1295400"/>
            <a:ext cx="7848600" cy="1446550"/>
          </a:xfrm>
          <a:prstGeom prst="rect">
            <a:avLst/>
          </a:prstGeom>
          <a:solidFill>
            <a:schemeClr val="accent1">
              <a:lumMod val="20000"/>
              <a:lumOff val="80000"/>
            </a:schemeClr>
          </a:solidFill>
          <a:ln w="19050">
            <a:solidFill>
              <a:schemeClr val="tx1"/>
            </a:solidFill>
          </a:ln>
        </p:spPr>
        <p:txBody>
          <a:bodyPr wrap="square" rtlCol="0">
            <a:spAutoFit/>
          </a:bodyPr>
          <a:lstStyle/>
          <a:p>
            <a:pPr marL="457200" lvl="0" indent="-457200"/>
            <a:r>
              <a:rPr lang="en-US" sz="3200" b="1" dirty="0" smtClean="0"/>
              <a:t>     </a:t>
            </a:r>
            <a:r>
              <a:rPr lang="en-US" sz="2800" b="1" dirty="0" smtClean="0"/>
              <a:t>Grooming </a:t>
            </a:r>
            <a:r>
              <a:rPr lang="en-US" sz="2800" dirty="0"/>
              <a:t>is a pre-meditated </a:t>
            </a:r>
            <a:r>
              <a:rPr lang="en-US" sz="2800" dirty="0" smtClean="0"/>
              <a:t>behavior intended </a:t>
            </a:r>
            <a:r>
              <a:rPr lang="en-US" sz="2800" dirty="0"/>
              <a:t>to manipulate a potential victim into complying with sexual abuse</a:t>
            </a:r>
          </a:p>
        </p:txBody>
      </p:sp>
      <p:sp>
        <p:nvSpPr>
          <p:cNvPr id="5" name="Slide Number Placeholder 4"/>
          <p:cNvSpPr>
            <a:spLocks noGrp="1"/>
          </p:cNvSpPr>
          <p:nvPr>
            <p:ph type="sldNum" sz="quarter" idx="12"/>
          </p:nvPr>
        </p:nvSpPr>
        <p:spPr/>
        <p:txBody>
          <a:bodyPr/>
          <a:lstStyle/>
          <a:p>
            <a:r>
              <a:rPr lang="en-US" sz="1600" b="1" dirty="0" smtClean="0"/>
              <a:t>F-</a:t>
            </a:r>
            <a:fld id="{428350D7-1250-4C4B-8EA8-247126CB6545}" type="slidenum">
              <a:rPr lang="en-US" sz="1600" b="1" smtClean="0"/>
              <a:t>9</a:t>
            </a:fld>
            <a:endParaRPr lang="en-US" sz="1600" b="1" dirty="0"/>
          </a:p>
        </p:txBody>
      </p:sp>
    </p:spTree>
    <p:extLst>
      <p:ext uri="{BB962C8B-B14F-4D97-AF65-F5344CB8AC3E}">
        <p14:creationId xmlns:p14="http://schemas.microsoft.com/office/powerpoint/2010/main" val="26344552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87d17d1b-a451-4285-babb-f599971bec64">2013</Year>
    <USCCB_x0020_Department xmlns="87d17d1b-a451-4285-babb-f599971bec64">Child and Youth Protection</USCCB_x0020_Department>
    <Retention_x0020_Period xmlns="87d17d1b-a451-4285-babb-f599971bec64">Indef – Documents that stay in SharePoint</Retention_x0020_Period>
    <Expiration_x0020_Basis_x0020_Date xmlns="87d17d1b-a451-4285-babb-f599971bec64">2013-02-25T13:41:33+00:00</Expiration_x0020_Basis_x0020_Dat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USCCB Document" ma:contentTypeID="0x0101003CA8930E8761C8469900DCF6AD3277DB010023E8694746AF0B4582F876AF9E2D9A3C" ma:contentTypeVersion="1" ma:contentTypeDescription="Create a new Document" ma:contentTypeScope="" ma:versionID="21f59589cd33537d6892cf213bbfd216">
  <xsd:schema xmlns:xsd="http://www.w3.org/2001/XMLSchema" xmlns:xs="http://www.w3.org/2001/XMLSchema" xmlns:p="http://schemas.microsoft.com/office/2006/metadata/properties" xmlns:ns2="8ff46219-4e0f-4843-9c7a-b2f626f15e88" targetNamespace="http://schemas.microsoft.com/office/2006/metadata/properties" ma:root="true" ma:fieldsID="099eafc2b35aade88af6622de4db05f9" ns2:_="">
    <xsd:import namespace="8ff46219-4e0f-4843-9c7a-b2f626f15e88"/>
    <xsd:element name="properties">
      <xsd:complexType>
        <xsd:sequence>
          <xsd:element name="documentManagement">
            <xsd:complexType>
              <xsd:all>
                <xsd:element ref="ns2:Expiration_x0020_Basis_x0020_Date" minOccurs="0"/>
                <xsd:element ref="ns2:Retention_x0020_Period"/>
                <xsd:element ref="ns2:USCCB_x0020_Department"/>
                <xsd:element ref="ns2:Yea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f46219-4e0f-4843-9c7a-b2f626f15e88" elementFormDefault="qualified">
    <xsd:import namespace="http://schemas.microsoft.com/office/2006/documentManagement/types"/>
    <xsd:import namespace="http://schemas.microsoft.com/office/infopath/2007/PartnerControls"/>
    <xsd:element name="Expiration_x0020_Basis_x0020_Date" ma:index="8" nillable="true" ma:displayName="Expiration Basis Date" ma:default="[today]" ma:format="DateOnly" ma:internalName="Expiration_x0020_Basis_x0020_Date">
      <xsd:simpleType>
        <xsd:restriction base="dms:DateTime"/>
      </xsd:simpleType>
    </xsd:element>
    <xsd:element name="Retention_x0020_Period" ma:index="9" ma:displayName="Retention Period" ma:format="Dropdown" ma:internalName="Retention_x0020_Period" ma:readOnly="false">
      <xsd:simpleType>
        <xsd:restriction base="dms:Choice">
          <xsd:enumeration value="1yr – General documents to be deleted"/>
          <xsd:enumeration value="3yrs – Other documents to be deleted"/>
          <xsd:enumeration value="5yrs – General documents to be archived"/>
          <xsd:enumeration value="10yrs – Other documents to be archived"/>
          <xsd:enumeration value="Indef – Documents that stay in SharePoint"/>
        </xsd:restriction>
      </xsd:simpleType>
    </xsd:element>
    <xsd:element name="USCCB_x0020_Department" ma:index="10" ma:displayName="USCCB Department" ma:default="Child and Youth Protection" ma:format="Dropdown" ma:internalName="USCCB_x0020_Department" ma:readOnly="false">
      <xsd:simpleType>
        <xsd:restriction base="dms:Choice">
          <xsd:enumeration value="Catholic Campaign for Human Development"/>
          <xsd:enumeration value="Catholic Communication Campaign"/>
          <xsd:enumeration value="Catholic Education"/>
          <xsd:enumeration value="Catholic News Service"/>
          <xsd:enumeration value="Child and Youth Protection"/>
          <xsd:enumeration value="Clergy, Consecrated, Life and Vocations"/>
          <xsd:enumeration value="Communications"/>
          <xsd:enumeration value="Cultural Diversity in the Church"/>
          <xsd:enumeration value="Digital Media"/>
          <xsd:enumeration value="Divine Worship"/>
          <xsd:enumeration value="Doctrine"/>
          <xsd:enumeration value="Domestic Social Development"/>
          <xsd:enumeration value="Ecumenical and Interreligious Affairs"/>
          <xsd:enumeration value="Evangelization and Catechesis"/>
          <xsd:enumeration value="Executive"/>
          <xsd:enumeration value="Film &amp; Broadcasting"/>
          <xsd:enumeration value="Finance and Accounting"/>
          <xsd:enumeration value="General Council"/>
          <xsd:enumeration value="General Services"/>
          <xsd:enumeration value="Government Relations"/>
          <xsd:enumeration value="Human Resources"/>
          <xsd:enumeration value="Information Technology"/>
          <xsd:enumeration value="International Justice and Peace"/>
          <xsd:enumeration value="Justice, Peace, and Human Development"/>
          <xsd:enumeration value="Laity, Marriage, Family Life and Youth"/>
          <xsd:enumeration value="Media Relations"/>
          <xsd:enumeration value="Migration &amp; Refuge Service"/>
          <xsd:enumeration value="National Collections"/>
          <xsd:enumeration value="Priorities and Plans"/>
          <xsd:enumeration value="Pro Life"/>
          <xsd:enumeration value="Publishing"/>
        </xsd:restriction>
      </xsd:simpleType>
    </xsd:element>
    <xsd:element name="Year" ma:index="11" nillable="true" ma:displayName="Year" ma:internalName="Year">
      <xsd:simpleType>
        <xsd:restriction base="dms:Text">
          <xsd:maxLength value="4"/>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12"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customXsn xmlns="http://schemas.microsoft.com/office/2006/metadata/customXsn">
  <xsnLocation>https://staff.usccb.org/dept/cyp/_cts/Parent_USCCB/f566a03fdfda284ccustomXsn.xsn</xsnLocation>
  <cached>True</cached>
  <openByDefault>True</openByDefault>
  <xsnScope>https://staff.usccb.org/dept/cyp</xsnScope>
</customXsn>
</file>

<file path=customXml/item5.xml><?xml version="1.0" encoding="utf-8"?>
<ct:contentTypeSchema xmlns:ct="http://schemas.microsoft.com/office/2006/metadata/contentType" xmlns:ma="http://schemas.microsoft.com/office/2006/metadata/properties/metaAttributes" ct:_="" ma:_="" ma:contentTypeName="USCCB Document" ma:contentTypeID="0x0101002A2FCE812227194082920774045C2D32010051CEE5DB81B5C848982F8A9F99ECFB7D" ma:contentTypeVersion="43" ma:contentTypeDescription="Create a new Document" ma:contentTypeScope="" ma:versionID="321cea8ce7572ff3d4e59a8f42e2aa17">
  <xsd:schema xmlns:xsd="http://www.w3.org/2001/XMLSchema" xmlns:xs="http://www.w3.org/2001/XMLSchema" xmlns:p="http://schemas.microsoft.com/office/2006/metadata/properties" xmlns:ns2="87d17d1b-a451-4285-babb-f599971bec64" targetNamespace="http://schemas.microsoft.com/office/2006/metadata/properties" ma:root="true" ma:fieldsID="8981ff821571dcdb2432dc2c219f4c4d" ns2:_="">
    <xsd:import namespace="87d17d1b-a451-4285-babb-f599971bec64"/>
    <xsd:element name="properties">
      <xsd:complexType>
        <xsd:sequence>
          <xsd:element name="documentManagement">
            <xsd:complexType>
              <xsd:all>
                <xsd:element ref="ns2:Expiration_x0020_Basis_x0020_Date" minOccurs="0"/>
                <xsd:element ref="ns2:Retention_x0020_Period"/>
                <xsd:element ref="ns2:USCCB_x0020_Department"/>
                <xsd:element ref="ns2:Yea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d17d1b-a451-4285-babb-f599971bec64" elementFormDefault="qualified">
    <xsd:import namespace="http://schemas.microsoft.com/office/2006/documentManagement/types"/>
    <xsd:import namespace="http://schemas.microsoft.com/office/infopath/2007/PartnerControls"/>
    <xsd:element name="Expiration_x0020_Basis_x0020_Date" ma:index="8" nillable="true" ma:displayName="Expiration Basis Date" ma:default="[today]" ma:format="DateOnly" ma:internalName="Expiration_x0020_Basis_x0020_Date" ma:readOnly="false">
      <xsd:simpleType>
        <xsd:restriction base="dms:DateTime"/>
      </xsd:simpleType>
    </xsd:element>
    <xsd:element name="Retention_x0020_Period" ma:index="9" ma:displayName="Retention Period" ma:format="Dropdown" ma:internalName="Retention_x0020_Period" ma:readOnly="false">
      <xsd:simpleType>
        <xsd:restriction base="dms:Choice">
          <xsd:enumeration value="1yr – General documents to be deleted"/>
          <xsd:enumeration value="3yrs – Other documents to be deleted"/>
          <xsd:enumeration value="5yrs – General documents to be archived"/>
          <xsd:enumeration value="10yrs – Other documents to be archived"/>
          <xsd:enumeration value="Indef – Documents that stay in SharePoint"/>
        </xsd:restriction>
      </xsd:simpleType>
    </xsd:element>
    <xsd:element name="USCCB_x0020_Department" ma:index="10" ma:displayName="USCCB Department" ma:default="Child and Youth Protection" ma:format="Dropdown" ma:internalName="USCCB_x0020_Department" ma:readOnly="false">
      <xsd:simpleType>
        <xsd:restriction base="dms:Choice">
          <xsd:enumeration value="Catholic Campaign for Human Development"/>
          <xsd:enumeration value="Catholic Communication Campaign"/>
          <xsd:enumeration value="Catholic Education"/>
          <xsd:enumeration value="Catholic News Service"/>
          <xsd:enumeration value="Child and Youth Protection"/>
          <xsd:enumeration value="Clergy, Consecrated, Life and Vocations"/>
          <xsd:enumeration value="Communications"/>
          <xsd:enumeration value="Cultural Diversity in the Church"/>
          <xsd:enumeration value="Digital Media"/>
          <xsd:enumeration value="Divine Worship"/>
          <xsd:enumeration value="Doctrine"/>
          <xsd:enumeration value="Domestic Social Development"/>
          <xsd:enumeration value="Ecumenical and Interreligious Affairs"/>
          <xsd:enumeration value="Evangelization and Catechesis"/>
          <xsd:enumeration value="Executive"/>
          <xsd:enumeration value="Film &amp; Broadcasting"/>
          <xsd:enumeration value="Finance and Accounting"/>
          <xsd:enumeration value="General Council"/>
          <xsd:enumeration value="General Services"/>
          <xsd:enumeration value="Government Relations"/>
          <xsd:enumeration value="Human Resources"/>
          <xsd:enumeration value="Information Technology"/>
          <xsd:enumeration value="International Justice and Peace"/>
          <xsd:enumeration value="Justice, Peace, and Human Development"/>
          <xsd:enumeration value="Laity, Marriage, Family Life and Youth"/>
          <xsd:enumeration value="Media Relations"/>
          <xsd:enumeration value="Migration &amp; Refuge Service"/>
          <xsd:enumeration value="National Collections"/>
          <xsd:enumeration value="Priorities and Plans"/>
          <xsd:enumeration value="Pro Life"/>
          <xsd:enumeration value="Publishing"/>
        </xsd:restriction>
      </xsd:simpleType>
    </xsd:element>
    <xsd:element name="Year" ma:index="11" nillable="true" ma:displayName="Year" ma:internalName="Year" ma:readOnly="false">
      <xsd:simpleType>
        <xsd:restriction base="dms:Text">
          <xsd:maxLength value="4"/>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12"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C843FA-5A2E-4B29-B0C0-238699549396}"/>
</file>

<file path=customXml/itemProps2.xml><?xml version="1.0" encoding="utf-8"?>
<ds:datastoreItem xmlns:ds="http://schemas.openxmlformats.org/officeDocument/2006/customXml" ds:itemID="{5BF727DC-E5AD-466B-BDE8-77CABEEB503A}"/>
</file>

<file path=customXml/itemProps3.xml><?xml version="1.0" encoding="utf-8"?>
<ds:datastoreItem xmlns:ds="http://schemas.openxmlformats.org/officeDocument/2006/customXml" ds:itemID="{2B0706AE-6DFA-4A2A-A0DC-F90C3B638575}"/>
</file>

<file path=customXml/itemProps4.xml><?xml version="1.0" encoding="utf-8"?>
<ds:datastoreItem xmlns:ds="http://schemas.openxmlformats.org/officeDocument/2006/customXml" ds:itemID="{F1732648-4694-47E5-92CE-DE2E2D24A764}"/>
</file>

<file path=customXml/itemProps5.xml><?xml version="1.0" encoding="utf-8"?>
<ds:datastoreItem xmlns:ds="http://schemas.openxmlformats.org/officeDocument/2006/customXml" ds:itemID="{FB2CD716-035A-4128-8457-B29D906ECD13}"/>
</file>

<file path=docProps/app.xml><?xml version="1.0" encoding="utf-8"?>
<Properties xmlns="http://schemas.openxmlformats.org/officeDocument/2006/extended-properties" xmlns:vt="http://schemas.openxmlformats.org/officeDocument/2006/docPropsVTypes">
  <TotalTime>3236</TotalTime>
  <Words>1950</Words>
  <Application>Microsoft Office PowerPoint</Application>
  <PresentationFormat>On-screen Show (4:3)</PresentationFormat>
  <Paragraphs>229</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PowerPoint Presentation</vt:lpstr>
      <vt:lpstr>Understanding the Sexual Victimization of Children</vt:lpstr>
      <vt:lpstr>Main Sources of Data</vt:lpstr>
      <vt:lpstr>A.  Sexual Abuse Victims</vt:lpstr>
      <vt:lpstr>B.  Onset of Sexual Abuse</vt:lpstr>
      <vt:lpstr>Onset of Abuse, 1:  Preconditions</vt:lpstr>
      <vt:lpstr>Onset of Abuse, 2:  Relevant Factors for Priests</vt:lpstr>
      <vt:lpstr>Onset of Abuse, 3:  Overcoming External Factors that May Prevent Abuse from Occurring</vt:lpstr>
      <vt:lpstr>C.  Grooming Behavior</vt:lpstr>
      <vt:lpstr>Grooming 2,  Seduction and Testing of a Child</vt:lpstr>
      <vt:lpstr>Grooming 3, Emotional Manipulation and Verbal Coercion</vt:lpstr>
      <vt:lpstr>Grooming 4,  Catching the Victim by Surprise</vt:lpstr>
      <vt:lpstr>Grooming 5,  Using Verbal or Physical Force</vt:lpstr>
      <vt:lpstr>Grooming 6,  Disguising Sexual Advances</vt:lpstr>
      <vt:lpstr>Grooming 7, Using Alcohol and Drugs</vt:lpstr>
      <vt:lpstr>Grooming 8, Building Relationships with the Families of Victims</vt:lpstr>
      <vt:lpstr>Grooming 9,  Effects of Grooming over Time</vt:lpstr>
      <vt:lpstr> D.  Persistence of Abuse </vt:lpstr>
      <vt:lpstr>Persistence of Abuse:  Categories</vt:lpstr>
      <vt:lpstr> Excuses for Behavior, 1: Denial of Responsibility </vt:lpstr>
      <vt:lpstr> Excuses for Behavior, 2: Denying the Victim </vt:lpstr>
      <vt:lpstr> Excuses for Behavior, 3: Denying the Victim </vt:lpstr>
      <vt:lpstr> Justifications for Behavior, 1 </vt:lpstr>
      <vt:lpstr> Justifications, 2:  Minimization of Harm </vt:lpstr>
      <vt:lpstr> Justifications, 3:  Condemning the Condemners </vt:lpstr>
      <vt:lpstr> Justifications, 4:  Condemning the Condemners </vt:lpstr>
      <vt:lpstr> Justifications, 5:  Condemning the Condemners </vt:lpstr>
      <vt:lpstr> Justifications, 6:   Inadequate Seminary Preparation </vt:lpstr>
      <vt:lpstr> Deviance Disavowal: Appealing to a Higher Authority </vt:lpstr>
      <vt:lpstr> E.  Desistance from Abuse, 1: Why Abuse Stopped </vt:lpstr>
      <vt:lpstr> Desistance from Abuse, 2: Why Abuse Stopped </vt:lpstr>
      <vt:lpstr>Summary of Understanding the  Sexual Victimization of Children </vt:lpstr>
      <vt:lpstr>Discussion Questions</vt:lpstr>
      <vt:lpstr>PowerPoint Presentation</vt:lpstr>
    </vt:vector>
  </TitlesOfParts>
  <Company>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lgarner</cp:lastModifiedBy>
  <cp:revision>76</cp:revision>
  <cp:lastPrinted>2013-02-01T21:19:55Z</cp:lastPrinted>
  <dcterms:created xsi:type="dcterms:W3CDTF">2012-03-05T19:30:31Z</dcterms:created>
  <dcterms:modified xsi:type="dcterms:W3CDTF">2013-02-26T16:53:17Z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0x0101002A2FCE812227194082920774045C2D32010051CEE5DB81B5C848982F8A9F99ECFB7D</vt:lpwstr>
  </property>
  <property fmtid="{D5CDD505-2E9C-101B-9397-08002B2CF9AE}" pid="3" name="Order">
    <vt:r8>300</vt:r8>
  </property>
</Properties>
</file>