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29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5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7"/>
  </p:notesMasterIdLst>
  <p:handoutMasterIdLst>
    <p:handoutMasterId r:id="rId38"/>
  </p:handoutMasterIdLst>
  <p:sldIdLst>
    <p:sldId id="269" r:id="rId6"/>
    <p:sldId id="257" r:id="rId7"/>
    <p:sldId id="296" r:id="rId8"/>
    <p:sldId id="259" r:id="rId9"/>
    <p:sldId id="25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0" r:id="rId20"/>
    <p:sldId id="271" r:id="rId21"/>
    <p:sldId id="292" r:id="rId22"/>
    <p:sldId id="273" r:id="rId23"/>
    <p:sldId id="295" r:id="rId24"/>
    <p:sldId id="284" r:id="rId25"/>
    <p:sldId id="285" r:id="rId26"/>
    <p:sldId id="286" r:id="rId27"/>
    <p:sldId id="287" r:id="rId28"/>
    <p:sldId id="288" r:id="rId29"/>
    <p:sldId id="276" r:id="rId30"/>
    <p:sldId id="289" r:id="rId31"/>
    <p:sldId id="293" r:id="rId32"/>
    <p:sldId id="291" r:id="rId33"/>
    <p:sldId id="290" r:id="rId34"/>
    <p:sldId id="277" r:id="rId35"/>
    <p:sldId id="294" r:id="rId36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3" d="100"/>
          <a:sy n="93" d="100"/>
        </p:scale>
        <p:origin x="-72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3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customXml" Target="../customXml/item5.xml"/><Relationship Id="rId8" Type="http://schemas.openxmlformats.org/officeDocument/2006/relationships/slide" Target="slides/slide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A3D1C2-0FB0-41EC-826E-71F48FE0B70A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CFEB86-8B0B-4B32-B090-F669C9B24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7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871" y="0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D52EA-551D-496D-876A-932BD0BE5655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6114" y="4422459"/>
            <a:ext cx="5562610" cy="41887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871" y="8841738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C6B2D-FCB8-4278-8024-E48CE0C9E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42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2DE3-42B7-47A6-98E2-847A31E02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1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B1B2-F850-405D-B119-89D56295E4E9}" type="datetime1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2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F24B-588E-49D6-ADF6-5B28EEF76CCA}" type="datetime1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3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AA1F-793A-4CF7-AD20-093A216A2A80}" type="datetime1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7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A182-20E4-4B8B-B151-4805AB689FE4}" type="datetime1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1B9A-5B76-46C2-963D-9847DCA91BB3}" type="datetime1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0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F015-B7BA-4E4C-8FF0-52DE8B6A2CAC}" type="datetime1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2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B0CE-86AB-4E86-8BDB-CCA71BB7B2E7}" type="datetime1">
              <a:rPr lang="en-US" smtClean="0"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1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0C0-A273-4456-8016-F11ED72C6A41}" type="datetime1">
              <a:rPr lang="en-US" smtClean="0"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9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DD5-7776-4C4F-A222-98241D460C86}" type="datetime1">
              <a:rPr lang="en-US" smtClean="0"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5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86E9-5B2A-448F-958E-BE9382E71D93}" type="datetime1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A3CF-AB89-4FC6-BB2E-9FD40A8C6E7A}" type="datetime1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8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25680-FCDE-4ABA-B488-E1CAA57BF340}" type="datetime1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2AA8-BC2E-4F2F-AF96-7F618CB95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7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cb.org/issues-and-action/child-and-youth-protection/charter.cf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3124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 smtClean="0"/>
              <a:t>Module G – Prevention, Deterrence, and Treatment</a:t>
            </a:r>
          </a:p>
          <a:p>
            <a:pPr marL="0" indent="0" algn="ctr">
              <a:buNone/>
            </a:pPr>
            <a:endParaRPr lang="en-US" sz="2200" dirty="0" smtClean="0"/>
          </a:p>
          <a:p>
            <a:pPr marL="0" indent="0" algn="ctr">
              <a:buNone/>
            </a:pPr>
            <a:r>
              <a:rPr lang="en-US" sz="4000" dirty="0" smtClean="0"/>
              <a:t>For Seminary Formation Faculty and Administrators, Parishes and Dioceses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G-1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41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Five Ways to Prevent Abuse</a:t>
            </a:r>
            <a:br>
              <a:rPr lang="en-US" sz="3600" b="1" dirty="0" smtClean="0"/>
            </a:br>
            <a:r>
              <a:rPr lang="en-US" sz="3600" b="1" dirty="0" smtClean="0"/>
              <a:t>by Implementing Situational</a:t>
            </a:r>
            <a:br>
              <a:rPr lang="en-US" sz="3600" b="1" dirty="0" smtClean="0"/>
            </a:br>
            <a:r>
              <a:rPr lang="en-US" sz="3600" b="1" dirty="0" smtClean="0"/>
              <a:t>Crime Prevention Models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114800"/>
          </a:xfrm>
        </p:spPr>
        <p:txBody>
          <a:bodyPr>
            <a:normAutofit/>
          </a:bodyPr>
          <a:lstStyle/>
          <a:p>
            <a:pPr marL="457200" lvl="0" indent="-457200">
              <a:buAutoNum type="arabicPeriod"/>
            </a:pPr>
            <a:r>
              <a:rPr lang="en-US" b="1" i="1" dirty="0" smtClean="0"/>
              <a:t>Increase </a:t>
            </a:r>
            <a:r>
              <a:rPr lang="en-US" b="1" i="1" dirty="0"/>
              <a:t>the effort</a:t>
            </a:r>
            <a:r>
              <a:rPr lang="en-US" b="1" dirty="0"/>
              <a:t> </a:t>
            </a:r>
            <a:r>
              <a:rPr lang="en-US" dirty="0"/>
              <a:t>it takes for priests </a:t>
            </a:r>
            <a:r>
              <a:rPr lang="en-US" dirty="0" smtClean="0"/>
              <a:t>to  commit </a:t>
            </a:r>
            <a:r>
              <a:rPr lang="en-US" dirty="0"/>
              <a:t>acts of </a:t>
            </a:r>
            <a:r>
              <a:rPr lang="en-US" dirty="0" smtClean="0"/>
              <a:t>abuse</a:t>
            </a:r>
          </a:p>
          <a:p>
            <a:pPr marL="457200" lvl="0" indent="-457200"/>
            <a:r>
              <a:rPr lang="en-US" dirty="0" smtClean="0"/>
              <a:t>Implement mandatory </a:t>
            </a:r>
            <a:r>
              <a:rPr lang="en-US" dirty="0"/>
              <a:t>safe environment training to raise </a:t>
            </a:r>
            <a:r>
              <a:rPr lang="en-US" dirty="0" smtClean="0"/>
              <a:t>awareness among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dirty="0" smtClean="0"/>
              <a:t>Potential victims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dirty="0" smtClean="0"/>
              <a:t>Guardians 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dirty="0" smtClean="0"/>
              <a:t>Potential abusers</a:t>
            </a:r>
          </a:p>
          <a:p>
            <a:pPr marL="914400" indent="-457200">
              <a:buFont typeface="Wingdings" pitchFamily="2" charset="2"/>
              <a:buChar char="Ø"/>
            </a:pPr>
            <a:endParaRPr lang="en-US" dirty="0" smtClean="0"/>
          </a:p>
          <a:p>
            <a:pPr marL="914400" indent="-45720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10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3867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Five Ways to Prevent Abuse, 2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364163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AutoNum type="arabicPeriod" startAt="2"/>
            </a:pPr>
            <a:r>
              <a:rPr lang="en-US" b="1" i="1" dirty="0" smtClean="0"/>
              <a:t>Increase </a:t>
            </a:r>
            <a:r>
              <a:rPr lang="en-US" b="1" i="1" dirty="0"/>
              <a:t>the risks</a:t>
            </a:r>
            <a:r>
              <a:rPr lang="en-US" b="1" dirty="0"/>
              <a:t> </a:t>
            </a:r>
            <a:r>
              <a:rPr lang="en-US" dirty="0"/>
              <a:t>by making it more likely that </a:t>
            </a:r>
            <a:r>
              <a:rPr lang="en-US" dirty="0" smtClean="0"/>
              <a:t>those </a:t>
            </a:r>
            <a:r>
              <a:rPr lang="en-US" dirty="0"/>
              <a:t>who commit acts of abuse will be identified, and once identified</a:t>
            </a:r>
            <a:r>
              <a:rPr lang="en-US" dirty="0" smtClean="0"/>
              <a:t>, will </a:t>
            </a:r>
            <a:r>
              <a:rPr lang="en-US" dirty="0"/>
              <a:t>have more </a:t>
            </a:r>
            <a:r>
              <a:rPr lang="en-US" dirty="0" smtClean="0"/>
              <a:t> to </a:t>
            </a:r>
            <a:r>
              <a:rPr lang="en-US" dirty="0"/>
              <a:t>lose</a:t>
            </a:r>
          </a:p>
          <a:p>
            <a:pPr marL="914400" indent="-457200"/>
            <a:r>
              <a:rPr lang="en-US" dirty="0" smtClean="0"/>
              <a:t>Increase </a:t>
            </a:r>
            <a:r>
              <a:rPr lang="en-US" dirty="0"/>
              <a:t>the risk of getting “caught” by educating potential victims and guardians</a:t>
            </a:r>
          </a:p>
          <a:p>
            <a:pPr marL="914400" indent="-457200"/>
            <a:r>
              <a:rPr lang="en-US" dirty="0" smtClean="0"/>
              <a:t>Enforce the </a:t>
            </a:r>
            <a:r>
              <a:rPr lang="en-US" dirty="0"/>
              <a:t>“zero tolerance” policy for </a:t>
            </a:r>
            <a:r>
              <a:rPr lang="en-US" dirty="0" smtClean="0"/>
              <a:t>abusers, which makes </a:t>
            </a:r>
            <a:r>
              <a:rPr lang="en-US" dirty="0"/>
              <a:t>the risk greater if one is recognized as an abuser</a:t>
            </a:r>
          </a:p>
          <a:p>
            <a:pPr marL="914400" indent="-457200"/>
            <a:r>
              <a:rPr lang="en-US" dirty="0" smtClean="0"/>
              <a:t>Institute </a:t>
            </a:r>
            <a:r>
              <a:rPr lang="en-US" dirty="0"/>
              <a:t>periodic evaluation of the performance of priests in dioceses so that questionable behavior </a:t>
            </a:r>
            <a:r>
              <a:rPr lang="en-US" dirty="0" smtClean="0"/>
              <a:t>will be </a:t>
            </a:r>
            <a:r>
              <a:rPr lang="en-US" dirty="0"/>
              <a:t>more likely to be </a:t>
            </a:r>
            <a:r>
              <a:rPr lang="en-US" dirty="0" smtClean="0"/>
              <a:t>detected and controlled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1555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Five Ways to Prevent Abuse, 3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77200" cy="4419600"/>
          </a:xfrm>
        </p:spPr>
        <p:txBody>
          <a:bodyPr/>
          <a:lstStyle/>
          <a:p>
            <a:pPr marL="457200" lvl="0" indent="-457200">
              <a:buAutoNum type="arabicPeriod" startAt="3"/>
            </a:pPr>
            <a:r>
              <a:rPr lang="en-US" b="1" i="1" dirty="0" smtClean="0"/>
              <a:t>Reduce </a:t>
            </a:r>
            <a:r>
              <a:rPr lang="en-US" b="1" i="1" dirty="0"/>
              <a:t>the rewards</a:t>
            </a:r>
            <a:r>
              <a:rPr lang="en-US" b="1" dirty="0"/>
              <a:t> </a:t>
            </a:r>
            <a:r>
              <a:rPr lang="en-US" dirty="0"/>
              <a:t>by providing </a:t>
            </a:r>
            <a:r>
              <a:rPr lang="en-US" dirty="0" smtClean="0"/>
              <a:t>alternate   outlets </a:t>
            </a:r>
            <a:r>
              <a:rPr lang="en-US" dirty="0"/>
              <a:t>for close bonds with others</a:t>
            </a:r>
          </a:p>
          <a:p>
            <a:pPr marL="914400" indent="-457200"/>
            <a:r>
              <a:rPr lang="en-US" dirty="0" smtClean="0"/>
              <a:t>Lessen </a:t>
            </a:r>
            <a:r>
              <a:rPr lang="en-US" dirty="0"/>
              <a:t>the need for priests to develop social bonds with </a:t>
            </a:r>
            <a:r>
              <a:rPr lang="en-US" dirty="0" smtClean="0"/>
              <a:t>the adolescents </a:t>
            </a:r>
            <a:r>
              <a:rPr lang="en-US" dirty="0"/>
              <a:t>they are mentoring</a:t>
            </a:r>
          </a:p>
          <a:p>
            <a:pPr marL="914400" indent="-457200"/>
            <a:r>
              <a:rPr lang="en-US" dirty="0" smtClean="0"/>
              <a:t>Increase </a:t>
            </a:r>
            <a:r>
              <a:rPr lang="en-US" dirty="0"/>
              <a:t>opportunities for priests to form social friendships and suitable bonds with age-appropriate </a:t>
            </a:r>
            <a:r>
              <a:rPr lang="en-US" dirty="0" smtClean="0"/>
              <a:t>persons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29453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sz="3600" b="1" dirty="0" smtClean="0"/>
              <a:t>Five Ways to Prevent Abuse, 4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754563"/>
          </a:xfrm>
        </p:spPr>
        <p:txBody>
          <a:bodyPr>
            <a:normAutofit fontScale="92500" lnSpcReduction="10000"/>
          </a:bodyPr>
          <a:lstStyle/>
          <a:p>
            <a:pPr marL="457200" lvl="0" indent="-457200">
              <a:buAutoNum type="arabicPeriod" startAt="4"/>
            </a:pPr>
            <a:r>
              <a:rPr lang="en-US" b="1" i="1" dirty="0" smtClean="0"/>
              <a:t>Reduce </a:t>
            </a:r>
            <a:r>
              <a:rPr lang="en-US" b="1" i="1" dirty="0"/>
              <a:t>provocations</a:t>
            </a:r>
            <a:r>
              <a:rPr lang="en-US" b="1" dirty="0"/>
              <a:t> </a:t>
            </a:r>
            <a:r>
              <a:rPr lang="en-US" dirty="0"/>
              <a:t>by diminishing the factors </a:t>
            </a:r>
            <a:r>
              <a:rPr lang="en-US" dirty="0" smtClean="0"/>
              <a:t>that </a:t>
            </a:r>
            <a:r>
              <a:rPr lang="en-US" dirty="0"/>
              <a:t>may lead priests to abuse, such as stress</a:t>
            </a:r>
          </a:p>
          <a:p>
            <a:pPr marL="914400" indent="-457200"/>
            <a:r>
              <a:rPr lang="en-US" dirty="0" smtClean="0"/>
              <a:t>Provide stress-reduction </a:t>
            </a:r>
            <a:r>
              <a:rPr lang="en-US" dirty="0"/>
              <a:t>seminars after transitions into a new parish</a:t>
            </a:r>
          </a:p>
          <a:p>
            <a:pPr marL="914400" indent="-457200"/>
            <a:r>
              <a:rPr lang="en-US" dirty="0" smtClean="0"/>
              <a:t>Require </a:t>
            </a:r>
            <a:r>
              <a:rPr lang="en-US" dirty="0"/>
              <a:t>ongoing formation, including opportunities to develop administrative and financial planning skills</a:t>
            </a:r>
          </a:p>
          <a:p>
            <a:pPr marL="914400" indent="-457200"/>
            <a:r>
              <a:rPr lang="en-US" dirty="0" smtClean="0"/>
              <a:t>Make available </a:t>
            </a:r>
            <a:r>
              <a:rPr lang="en-US" dirty="0"/>
              <a:t>time </a:t>
            </a:r>
            <a:r>
              <a:rPr lang="en-US" dirty="0" smtClean="0"/>
              <a:t>for participation in </a:t>
            </a:r>
            <a:r>
              <a:rPr lang="en-US" dirty="0"/>
              <a:t>priest support groups to decrease likelihood of isolation and </a:t>
            </a:r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13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44970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Five Ways to Prevent Abuse, 5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marL="457200" lvl="0" indent="-457200">
              <a:buAutoNum type="arabicPeriod" startAt="5"/>
            </a:pPr>
            <a:r>
              <a:rPr lang="en-US" b="1" i="1" dirty="0" smtClean="0"/>
              <a:t>Remove </a:t>
            </a:r>
            <a:r>
              <a:rPr lang="en-US" b="1" i="1" dirty="0"/>
              <a:t>excuses</a:t>
            </a:r>
            <a:r>
              <a:rPr lang="en-US" b="1" dirty="0"/>
              <a:t> </a:t>
            </a:r>
            <a:r>
              <a:rPr lang="en-US" dirty="0"/>
              <a:t>through education about </a:t>
            </a:r>
            <a:r>
              <a:rPr lang="en-US" dirty="0" smtClean="0"/>
              <a:t>what </a:t>
            </a:r>
            <a:r>
              <a:rPr lang="en-US" dirty="0"/>
              <a:t>types of behavior are and are not appropriate with minors</a:t>
            </a:r>
          </a:p>
          <a:p>
            <a:pPr marL="914400" indent="-457200"/>
            <a:r>
              <a:rPr lang="en-US" dirty="0" smtClean="0"/>
              <a:t>Eliminate</a:t>
            </a:r>
            <a:r>
              <a:rPr lang="en-US" dirty="0"/>
              <a:t>, as far as possible, the ability of priests to use techniques of ‘neutralization,’ whereby they excuse and justify inappropriate behavior</a:t>
            </a:r>
          </a:p>
          <a:p>
            <a:pPr marL="914400" indent="-457200"/>
            <a:r>
              <a:rPr lang="en-US" dirty="0" smtClean="0"/>
              <a:t>Techniques </a:t>
            </a:r>
            <a:r>
              <a:rPr lang="en-US" dirty="0"/>
              <a:t>of neutralization often develop over time and after periods of stress or other negative </a:t>
            </a:r>
            <a:r>
              <a:rPr lang="en-US" dirty="0" smtClean="0"/>
              <a:t>experiences in work and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20587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B</a:t>
            </a:r>
            <a:r>
              <a:rPr lang="en-US" sz="3600" b="1" dirty="0" smtClean="0">
                <a:solidFill>
                  <a:schemeClr val="bg1"/>
                </a:solidFill>
              </a:rPr>
              <a:t>.  Deterrence - Oversight and Accountability, 1: Time and Leadership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971800"/>
            <a:ext cx="8153400" cy="3505199"/>
          </a:xfrm>
        </p:spPr>
        <p:txBody>
          <a:bodyPr>
            <a:normAutofit fontScale="77500" lnSpcReduction="20000"/>
          </a:bodyPr>
          <a:lstStyle/>
          <a:p>
            <a:pPr marL="914400" indent="-457200"/>
            <a:r>
              <a:rPr lang="en-US" dirty="0" smtClean="0"/>
              <a:t>Such </a:t>
            </a:r>
            <a:r>
              <a:rPr lang="en-US" dirty="0"/>
              <a:t>changes can be achieved only through transparency in reporting and dealing with sexual </a:t>
            </a:r>
            <a:r>
              <a:rPr lang="en-US" dirty="0" smtClean="0"/>
              <a:t>abuse, involving review boards, parishes, and dioceses</a:t>
            </a:r>
          </a:p>
          <a:p>
            <a:pPr marL="457200" indent="0">
              <a:buNone/>
            </a:pPr>
            <a:endParaRPr lang="en-US" sz="800" dirty="0"/>
          </a:p>
          <a:p>
            <a:pPr marL="914400" indent="-457200"/>
            <a:r>
              <a:rPr lang="en-US" dirty="0" smtClean="0"/>
              <a:t>With </a:t>
            </a:r>
            <a:r>
              <a:rPr lang="en-US" dirty="0"/>
              <a:t>continued transparency and accountability mechanisms in place, changes can become </a:t>
            </a:r>
            <a:r>
              <a:rPr lang="en-US" dirty="0" smtClean="0"/>
              <a:t>institutionalized</a:t>
            </a:r>
          </a:p>
          <a:p>
            <a:pPr marL="457200" indent="0">
              <a:buNone/>
            </a:pPr>
            <a:endParaRPr lang="en-US" sz="800" dirty="0"/>
          </a:p>
          <a:p>
            <a:pPr marL="914400" indent="-457200"/>
            <a:r>
              <a:rPr lang="en-US" dirty="0" smtClean="0"/>
              <a:t>Change </a:t>
            </a:r>
            <a:r>
              <a:rPr lang="en-US" dirty="0"/>
              <a:t>must come from the leaders of organizations, such as evidenced by </a:t>
            </a:r>
            <a:r>
              <a:rPr lang="en-US" dirty="0" smtClean="0"/>
              <a:t>communication from Pope </a:t>
            </a:r>
            <a:r>
              <a:rPr lang="en-US" dirty="0"/>
              <a:t>Benedict </a:t>
            </a:r>
            <a:r>
              <a:rPr lang="en-US" dirty="0" smtClean="0"/>
              <a:t>XVI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15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676400"/>
            <a:ext cx="8229600" cy="95410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4025" lvl="0" indent="-454025" algn="ctr"/>
            <a:r>
              <a:rPr lang="en-US" sz="2800" dirty="0"/>
              <a:t>Changes in response to sexual abuse of minors by priests take time to become routine</a:t>
            </a:r>
          </a:p>
        </p:txBody>
      </p:sp>
    </p:spTree>
    <p:extLst>
      <p:ext uri="{BB962C8B-B14F-4D97-AF65-F5344CB8AC3E}">
        <p14:creationId xmlns:p14="http://schemas.microsoft.com/office/powerpoint/2010/main" val="3666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400" b="1" dirty="0" smtClean="0"/>
              <a:t>Deterrence - Oversight and Accountability, 2:</a:t>
            </a:r>
            <a:br>
              <a:rPr lang="en-US" sz="3400" b="1" dirty="0" smtClean="0"/>
            </a:br>
            <a:r>
              <a:rPr lang="en-US" sz="3400" b="1" dirty="0" smtClean="0"/>
              <a:t>Steps in Developing Responses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43400"/>
          </a:xfrm>
        </p:spPr>
        <p:txBody>
          <a:bodyPr>
            <a:noAutofit/>
          </a:bodyPr>
          <a:lstStyle/>
          <a:p>
            <a:pPr marL="457200" lvl="0" indent="-457200"/>
            <a:r>
              <a:rPr lang="en-US" sz="2800" dirty="0"/>
              <a:t>Acknowledge the importance of structures </a:t>
            </a:r>
            <a:r>
              <a:rPr lang="en-US" sz="2800" dirty="0" smtClean="0"/>
              <a:t>of accountability </a:t>
            </a:r>
            <a:r>
              <a:rPr lang="en-US" sz="2800" dirty="0"/>
              <a:t>and </a:t>
            </a:r>
            <a:r>
              <a:rPr lang="en-US" sz="2800" dirty="0" smtClean="0"/>
              <a:t>transparency</a:t>
            </a:r>
          </a:p>
          <a:p>
            <a:pPr marL="457200" indent="-457200"/>
            <a:r>
              <a:rPr lang="en-US" sz="2800" dirty="0" smtClean="0"/>
              <a:t>Implement </a:t>
            </a:r>
            <a:r>
              <a:rPr lang="en-US" sz="2800" dirty="0"/>
              <a:t>and maintain in a timely </a:t>
            </a:r>
            <a:r>
              <a:rPr lang="en-US" sz="2800" dirty="0" smtClean="0"/>
              <a:t>way </a:t>
            </a:r>
            <a:r>
              <a:rPr lang="en-US" sz="2800" dirty="0"/>
              <a:t>these and </a:t>
            </a:r>
            <a:r>
              <a:rPr lang="en-US" sz="2800" dirty="0" smtClean="0"/>
              <a:t>other </a:t>
            </a:r>
            <a:r>
              <a:rPr lang="en-US" sz="2800" dirty="0"/>
              <a:t>structures</a:t>
            </a:r>
            <a:r>
              <a:rPr lang="en-US" sz="2800" dirty="0" smtClean="0"/>
              <a:t>, such as the </a:t>
            </a:r>
            <a:r>
              <a:rPr lang="en-US" sz="2800" dirty="0"/>
              <a:t>safe environment and audit </a:t>
            </a:r>
            <a:r>
              <a:rPr lang="en-US" sz="2800" dirty="0" smtClean="0"/>
              <a:t>programs </a:t>
            </a:r>
          </a:p>
          <a:p>
            <a:pPr marL="457200" indent="-457200"/>
            <a:r>
              <a:rPr lang="en-US" sz="2800" dirty="0" smtClean="0"/>
              <a:t>Ensure that transparency/accountability structures become routine, that is, that they become institutionalized as part of the ordinary practices and culture of the diocese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14725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400" b="1" dirty="0" smtClean="0"/>
              <a:t>Deterrence - Oversight and Accountability, 3:</a:t>
            </a:r>
            <a:br>
              <a:rPr lang="en-US" sz="3400" b="1" dirty="0" smtClean="0"/>
            </a:br>
            <a:r>
              <a:rPr lang="en-US" sz="3400" b="1" dirty="0" smtClean="0"/>
              <a:t>Steps in Developing Responses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419600"/>
          </a:xfrm>
        </p:spPr>
        <p:txBody>
          <a:bodyPr>
            <a:noAutofit/>
          </a:bodyPr>
          <a:lstStyle/>
          <a:p>
            <a:pPr marL="457200" indent="-457200"/>
            <a:r>
              <a:rPr lang="en-US" dirty="0" smtClean="0"/>
              <a:t>Redefine </a:t>
            </a:r>
            <a:r>
              <a:rPr lang="en-US" dirty="0"/>
              <a:t>and restructure responses according to each geographical and subcultural </a:t>
            </a:r>
            <a:r>
              <a:rPr lang="en-US" dirty="0" smtClean="0"/>
              <a:t>context</a:t>
            </a:r>
          </a:p>
          <a:p>
            <a:pPr marL="457200" indent="-457200">
              <a:buNone/>
            </a:pPr>
            <a:endParaRPr lang="en-US" sz="800" dirty="0" smtClean="0"/>
          </a:p>
          <a:p>
            <a:pPr marL="457200" indent="-457200"/>
            <a:r>
              <a:rPr lang="en-US" dirty="0" smtClean="0"/>
              <a:t>Provide for international priests, who </a:t>
            </a:r>
            <a:r>
              <a:rPr lang="en-US" dirty="0"/>
              <a:t>may be unfamiliar </a:t>
            </a:r>
            <a:r>
              <a:rPr lang="en-US" dirty="0" smtClean="0"/>
              <a:t>with the American context, </a:t>
            </a:r>
            <a:r>
              <a:rPr lang="en-US" dirty="0"/>
              <a:t>special opportunities to </a:t>
            </a:r>
            <a:r>
              <a:rPr lang="en-US" dirty="0" smtClean="0"/>
              <a:t>participate in cultural learning programs that deal with topics related to sexuality and establishing suitable 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26515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400" b="1" dirty="0" smtClean="0"/>
              <a:t>Deterrence -Oversight and Accountability, 4:</a:t>
            </a:r>
            <a:br>
              <a:rPr lang="en-US" sz="3400" b="1" dirty="0" smtClean="0"/>
            </a:br>
            <a:r>
              <a:rPr lang="en-US" sz="3400" b="1" dirty="0" smtClean="0"/>
              <a:t>Steps in Developing Responses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600" dirty="0"/>
              <a:t>Assure members that the Church is committed to respond to all incidents of sexual </a:t>
            </a:r>
            <a:r>
              <a:rPr lang="en-US" sz="2600" dirty="0" smtClean="0"/>
              <a:t>abuse</a:t>
            </a:r>
          </a:p>
          <a:p>
            <a:pPr marL="457200" indent="-457200">
              <a:buNone/>
            </a:pPr>
            <a:endParaRPr lang="en-US" sz="600" dirty="0"/>
          </a:p>
          <a:p>
            <a:pPr marL="457200" lvl="0" indent="-457200"/>
            <a:r>
              <a:rPr lang="en-US" sz="2600" dirty="0" smtClean="0"/>
              <a:t>Inform </a:t>
            </a:r>
            <a:r>
              <a:rPr lang="en-US" sz="2600" dirty="0"/>
              <a:t>church members about the temporal distribution of sexual abuse incidents over the past sixty years and its recent significant </a:t>
            </a:r>
            <a:r>
              <a:rPr lang="en-US" sz="2600" dirty="0" smtClean="0"/>
              <a:t>decline</a:t>
            </a:r>
          </a:p>
          <a:p>
            <a:pPr marL="457200" lvl="0" indent="-457200">
              <a:buNone/>
            </a:pPr>
            <a:endParaRPr lang="en-US" sz="600" dirty="0"/>
          </a:p>
          <a:p>
            <a:pPr marL="457200" indent="-457200"/>
            <a:r>
              <a:rPr lang="en-US" sz="2600" dirty="0" smtClean="0"/>
              <a:t>Update church members about steps taken to achieve changes through the </a:t>
            </a:r>
            <a:r>
              <a:rPr lang="en-US" sz="2600" dirty="0"/>
              <a:t>safe environment and audit programs and through gaining a better grasp of the problem by commissioning two studies about the sexual abuse </a:t>
            </a:r>
            <a:r>
              <a:rPr lang="en-US" sz="2600" dirty="0" smtClean="0"/>
              <a:t>problem</a:t>
            </a:r>
            <a:endParaRPr lang="en-US" sz="2600" dirty="0"/>
          </a:p>
          <a:p>
            <a:pPr marL="0" lvl="0" indent="0">
              <a:buNone/>
            </a:pPr>
            <a:endParaRPr lang="en-US" sz="600" dirty="0" smtClean="0"/>
          </a:p>
          <a:p>
            <a:pPr lvl="0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063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400" b="1" smtClean="0"/>
              <a:t>Deterrence - Oversight </a:t>
            </a:r>
            <a:r>
              <a:rPr lang="en-US" sz="3400" b="1" dirty="0" smtClean="0"/>
              <a:t>and Accountability, 5:</a:t>
            </a:r>
            <a:br>
              <a:rPr lang="en-US" sz="3400" b="1" dirty="0" smtClean="0"/>
            </a:br>
            <a:r>
              <a:rPr lang="en-US" sz="3400" b="1" dirty="0" smtClean="0"/>
              <a:t>Steps in Developing Responses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086600" cy="1905000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Transparency</a:t>
            </a:r>
            <a:r>
              <a:rPr lang="en-US" sz="2800" dirty="0" smtClean="0"/>
              <a:t> requires that the whole church community be engaged at all levels, including laity and clergy, in order to maintain vigilance in the prevention of the abuse of children </a:t>
            </a:r>
            <a:endParaRPr lang="en-US" sz="2800" dirty="0"/>
          </a:p>
          <a:p>
            <a:pPr marL="0" lvl="0" indent="0">
              <a:buNone/>
            </a:pPr>
            <a:endParaRPr lang="en-US" sz="600" dirty="0"/>
          </a:p>
          <a:p>
            <a:pPr marL="0" lvl="0" indent="0">
              <a:buNone/>
            </a:pPr>
            <a:endParaRPr lang="en-US" sz="600" dirty="0" smtClean="0"/>
          </a:p>
          <a:p>
            <a:pPr lvl="0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19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63600" y="3886200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/>
              <a:t>Decreased rates of clergy sexual abuse do not mean </a:t>
            </a:r>
            <a:r>
              <a:rPr lang="en-US" sz="2800" dirty="0" smtClean="0"/>
              <a:t>that less vigilance is acceptable since new forms of abuse, such as internet relationships and pornography, are steadily increasing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44600" y="5852160"/>
            <a:ext cx="64008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 prevent sexual abuse, don’t let the guard down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393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endParaRPr lang="en-US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Prevention, Deterrence, and Treatment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of </a:t>
            </a:r>
            <a:r>
              <a:rPr lang="en-US" sz="3600" b="1" smtClean="0">
                <a:solidFill>
                  <a:schemeClr val="bg1"/>
                </a:solidFill>
              </a:rPr>
              <a:t>Those Accused </a:t>
            </a:r>
            <a:r>
              <a:rPr lang="en-US" sz="3600" b="1" dirty="0" smtClean="0">
                <a:solidFill>
                  <a:schemeClr val="bg1"/>
                </a:solidFill>
              </a:rPr>
              <a:t>of Sexual Abuse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988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2954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C.  Models of </a:t>
            </a:r>
            <a:r>
              <a:rPr lang="en-US" sz="3600" b="1" dirty="0" smtClean="0">
                <a:solidFill>
                  <a:schemeClr val="bg1"/>
                </a:solidFill>
              </a:rPr>
              <a:t>and Changes in Treatment for Sex Offenders, 1:  Medical Models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221163"/>
          </a:xfrm>
        </p:spPr>
        <p:txBody>
          <a:bodyPr>
            <a:normAutofit fontScale="92500"/>
          </a:bodyPr>
          <a:lstStyle/>
          <a:p>
            <a:pPr marL="457200" indent="-457200"/>
            <a:r>
              <a:rPr lang="en-US" sz="3600" dirty="0" smtClean="0"/>
              <a:t>Early </a:t>
            </a:r>
            <a:r>
              <a:rPr lang="en-US" sz="3600" dirty="0"/>
              <a:t>twentieth century treatments for sex </a:t>
            </a:r>
            <a:r>
              <a:rPr lang="en-US" sz="3600" dirty="0" smtClean="0"/>
              <a:t>offenders were </a:t>
            </a:r>
            <a:r>
              <a:rPr lang="en-US" sz="3600" dirty="0"/>
              <a:t>either psychoanalytic or medical in </a:t>
            </a:r>
            <a:r>
              <a:rPr lang="en-US" sz="3600" dirty="0" smtClean="0"/>
              <a:t>nature</a:t>
            </a:r>
          </a:p>
          <a:p>
            <a:pPr marL="457200" indent="-457200"/>
            <a:r>
              <a:rPr lang="en-US" sz="3600" dirty="0" smtClean="0"/>
              <a:t>Prior to the </a:t>
            </a:r>
            <a:r>
              <a:rPr lang="en-US" sz="3600" dirty="0"/>
              <a:t>1940s, many habitual sexual offenders were </a:t>
            </a:r>
            <a:r>
              <a:rPr lang="en-US" sz="3600" dirty="0" smtClean="0"/>
              <a:t>physically castrated</a:t>
            </a:r>
            <a:r>
              <a:rPr lang="en-US" sz="3600" dirty="0"/>
              <a:t>, </a:t>
            </a:r>
            <a:r>
              <a:rPr lang="en-US" sz="3600" dirty="0" smtClean="0"/>
              <a:t>a practice </a:t>
            </a:r>
            <a:r>
              <a:rPr lang="en-US" sz="3600" dirty="0"/>
              <a:t>continued throughout the </a:t>
            </a:r>
            <a:r>
              <a:rPr lang="en-US" sz="3600" dirty="0" smtClean="0"/>
              <a:t>century to </a:t>
            </a:r>
            <a:r>
              <a:rPr lang="en-US" sz="3600" dirty="0"/>
              <a:t>a lesser degree </a:t>
            </a:r>
            <a:r>
              <a:rPr lang="en-US" sz="3600" dirty="0" smtClean="0"/>
              <a:t>for those </a:t>
            </a:r>
            <a:r>
              <a:rPr lang="en-US" sz="3600" dirty="0"/>
              <a:t>sexual offenders who </a:t>
            </a:r>
            <a:r>
              <a:rPr lang="en-US" sz="3600" dirty="0" smtClean="0"/>
              <a:t>did not </a:t>
            </a:r>
            <a:r>
              <a:rPr lang="en-US" sz="3600" dirty="0"/>
              <a:t>respond to </a:t>
            </a:r>
            <a:r>
              <a:rPr lang="en-US" sz="3600" dirty="0" smtClean="0"/>
              <a:t>psychotherapy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G-20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219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Models of and Changes in Treatment for Sex Offenders, 2:  Behavioral Treatment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4958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3600" dirty="0"/>
              <a:t>Behavioral methods of treatment </a:t>
            </a:r>
            <a:r>
              <a:rPr lang="en-US" sz="3600" dirty="0" smtClean="0"/>
              <a:t>began emerging in the </a:t>
            </a:r>
            <a:r>
              <a:rPr lang="en-US" sz="3600" dirty="0"/>
              <a:t>1950s and </a:t>
            </a:r>
            <a:r>
              <a:rPr lang="en-US" sz="3600" dirty="0" smtClean="0"/>
              <a:t>1960s</a:t>
            </a:r>
          </a:p>
          <a:p>
            <a:pPr marL="457200" indent="-457200">
              <a:buNone/>
            </a:pPr>
            <a:endParaRPr lang="en-US" sz="1100" dirty="0" smtClean="0"/>
          </a:p>
          <a:p>
            <a:pPr marL="457200" indent="-457200"/>
            <a:r>
              <a:rPr lang="en-US" sz="3600" dirty="0" smtClean="0"/>
              <a:t>Many researchers </a:t>
            </a:r>
            <a:r>
              <a:rPr lang="en-US" sz="3600" dirty="0"/>
              <a:t>at this time believed that deviant sexual </a:t>
            </a:r>
            <a:r>
              <a:rPr lang="en-US" sz="3600" dirty="0" smtClean="0"/>
              <a:t>practices resulted from deviant </a:t>
            </a:r>
            <a:r>
              <a:rPr lang="en-US" sz="3600" dirty="0"/>
              <a:t>sexual arousal, and </a:t>
            </a:r>
            <a:r>
              <a:rPr lang="en-US" sz="3600" dirty="0" smtClean="0"/>
              <a:t>therapeutic practices </a:t>
            </a:r>
            <a:r>
              <a:rPr lang="en-US" sz="3600" dirty="0"/>
              <a:t>were therefore developed </a:t>
            </a:r>
            <a:r>
              <a:rPr lang="en-US" sz="3600" dirty="0" smtClean="0"/>
              <a:t>to modify </a:t>
            </a:r>
            <a:r>
              <a:rPr lang="en-US" sz="3600" dirty="0"/>
              <a:t>deviant </a:t>
            </a:r>
            <a:r>
              <a:rPr lang="en-US" sz="3600" dirty="0" smtClean="0"/>
              <a:t>fantasies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G-21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/>
              <a:t>Models of and Changes in Treatment for Sex Offenders, 3: Cognitive Behavioral Treatment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953000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800" dirty="0" smtClean="0"/>
              <a:t>In the early 1970s, treatments were expanded and the programs were made multimodal in nature by adding components such as social skills training</a:t>
            </a:r>
          </a:p>
          <a:p>
            <a:pPr marL="457200" indent="-457200"/>
            <a:r>
              <a:rPr lang="en-US" sz="2800" dirty="0" smtClean="0"/>
              <a:t>In the 1980s, the therapeutic technique of relapse prevention was adapted to help sex offenders, and  offenders were trained to recognize and manage their fantasies and behaviors</a:t>
            </a:r>
          </a:p>
          <a:p>
            <a:pPr marL="457200" indent="-457200"/>
            <a:r>
              <a:rPr lang="en-US" sz="2800" dirty="0" smtClean="0"/>
              <a:t>In the 1990s, </a:t>
            </a:r>
            <a:r>
              <a:rPr lang="en-US" sz="2800" dirty="0"/>
              <a:t>the use of the </a:t>
            </a:r>
            <a:r>
              <a:rPr lang="en-US" sz="2800" dirty="0" smtClean="0"/>
              <a:t>polygraph was added, which </a:t>
            </a:r>
            <a:r>
              <a:rPr lang="en-US" sz="2800" dirty="0"/>
              <a:t>provided insight into the acts of offenders and </a:t>
            </a:r>
            <a:r>
              <a:rPr lang="en-US" sz="2800" dirty="0" smtClean="0"/>
              <a:t>indicated whether </a:t>
            </a:r>
            <a:r>
              <a:rPr lang="en-US" sz="2800" dirty="0"/>
              <a:t>or not they were being truthful during </a:t>
            </a:r>
            <a:r>
              <a:rPr lang="en-US" sz="2800" dirty="0" smtClean="0"/>
              <a:t>the treatment programs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G-22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1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/>
              <a:t>Models of and Changes in Treatment for Sex Offenders, 4:  Professionalization of Treatment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>
            <a:noAutofit/>
          </a:bodyPr>
          <a:lstStyle/>
          <a:p>
            <a:pPr marL="457200" indent="-457200"/>
            <a:r>
              <a:rPr lang="en-US" dirty="0"/>
              <a:t>The current state of understanding about </a:t>
            </a:r>
            <a:r>
              <a:rPr lang="en-US" dirty="0" smtClean="0"/>
              <a:t>the treatment of sexual </a:t>
            </a:r>
            <a:r>
              <a:rPr lang="en-US" dirty="0"/>
              <a:t>offenders is that </a:t>
            </a:r>
            <a:r>
              <a:rPr lang="en-US" dirty="0" smtClean="0"/>
              <a:t>sexual offending </a:t>
            </a:r>
            <a:r>
              <a:rPr lang="en-US" dirty="0"/>
              <a:t>is the result of </a:t>
            </a:r>
            <a:r>
              <a:rPr lang="en-US" dirty="0" smtClean="0"/>
              <a:t>a </a:t>
            </a:r>
            <a:r>
              <a:rPr lang="en-US" dirty="0"/>
              <a:t>complex matrix of </a:t>
            </a:r>
            <a:r>
              <a:rPr lang="en-US" dirty="0" smtClean="0"/>
              <a:t>social, psychological</a:t>
            </a:r>
            <a:r>
              <a:rPr lang="en-US" dirty="0"/>
              <a:t>, and </a:t>
            </a:r>
            <a:r>
              <a:rPr lang="en-US" dirty="0" smtClean="0"/>
              <a:t>developmental problems</a:t>
            </a:r>
          </a:p>
          <a:p>
            <a:pPr marL="457200" indent="-457200"/>
            <a:r>
              <a:rPr lang="en-US" dirty="0"/>
              <a:t>R</a:t>
            </a:r>
            <a:r>
              <a:rPr lang="en-US" dirty="0" smtClean="0"/>
              <a:t>ecent </a:t>
            </a:r>
            <a:r>
              <a:rPr lang="en-US" dirty="0"/>
              <a:t>research has focused </a:t>
            </a:r>
            <a:r>
              <a:rPr lang="en-US" dirty="0" smtClean="0"/>
              <a:t>on the </a:t>
            </a:r>
            <a:r>
              <a:rPr lang="en-US" dirty="0"/>
              <a:t>role of opportunity in offending, particularly in </a:t>
            </a:r>
            <a:r>
              <a:rPr lang="en-US" dirty="0" smtClean="0"/>
              <a:t>situations where </a:t>
            </a:r>
            <a:r>
              <a:rPr lang="en-US" dirty="0"/>
              <a:t>abusers have developed mentoring or </a:t>
            </a:r>
            <a:r>
              <a:rPr lang="en-US" dirty="0" smtClean="0"/>
              <a:t>nurturing relationships </a:t>
            </a:r>
            <a:r>
              <a:rPr lang="en-US" dirty="0"/>
              <a:t>with those whom they </a:t>
            </a:r>
            <a:r>
              <a:rPr lang="en-US" dirty="0" smtClean="0"/>
              <a:t>abuse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G-23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2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Initial Diocesan Response to</a:t>
            </a:r>
            <a:br>
              <a:rPr lang="en-US" sz="3600" b="1" dirty="0" smtClean="0"/>
            </a:br>
            <a:r>
              <a:rPr lang="en-US" sz="3600" b="1" dirty="0" smtClean="0"/>
              <a:t>Sexual Abuse Allegations, 1950-1989</a:t>
            </a:r>
            <a:endParaRPr lang="en-US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102978"/>
              </p:ext>
            </p:extLst>
          </p:nvPr>
        </p:nvGraphicFramePr>
        <p:xfrm>
          <a:off x="533400" y="1524000"/>
          <a:ext cx="8153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22860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Initial Diocesan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Action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1950 – 1979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1980 – 1989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Reprimanded &amp; returned to ministry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34.8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12.4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Referred for evaluation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Suspended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Administrative leave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Resigned or retired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Reinstated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Treatment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Action Taken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485255"/>
            <a:ext cx="609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G-24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5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Reassignment and the Understanding</a:t>
            </a:r>
            <a:br>
              <a:rPr lang="en-US" sz="3600" b="1" dirty="0" smtClean="0"/>
            </a:br>
            <a:r>
              <a:rPr lang="en-US" sz="3600" b="1" dirty="0" smtClean="0"/>
              <a:t>of Relapse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8006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800" dirty="0"/>
              <a:t>When church leaders discovered that priests who </a:t>
            </a:r>
            <a:r>
              <a:rPr lang="en-US" sz="2800" dirty="0" smtClean="0"/>
              <a:t>had received </a:t>
            </a:r>
            <a:r>
              <a:rPr lang="en-US" sz="2800" dirty="0"/>
              <a:t>psychological treatment had subsequently </a:t>
            </a:r>
            <a:r>
              <a:rPr lang="en-US" sz="2800" dirty="0" smtClean="0"/>
              <a:t>committed new </a:t>
            </a:r>
            <a:r>
              <a:rPr lang="en-US" sz="2800" dirty="0"/>
              <a:t>offenses, they began to challenge the </a:t>
            </a:r>
            <a:r>
              <a:rPr lang="en-US" sz="2800" dirty="0" smtClean="0"/>
              <a:t>premise that </a:t>
            </a:r>
            <a:r>
              <a:rPr lang="en-US" sz="2800" dirty="0"/>
              <a:t>psychological treatment could address </a:t>
            </a:r>
            <a:r>
              <a:rPr lang="en-US" sz="2800" dirty="0" smtClean="0"/>
              <a:t>and change the behavior </a:t>
            </a:r>
            <a:r>
              <a:rPr lang="en-US" sz="2800" dirty="0"/>
              <a:t>of priests who had sexually abused </a:t>
            </a:r>
            <a:r>
              <a:rPr lang="en-US" sz="2800" dirty="0" smtClean="0"/>
              <a:t>minors</a:t>
            </a:r>
          </a:p>
          <a:p>
            <a:pPr marL="457200" indent="-457200">
              <a:buNone/>
            </a:pPr>
            <a:endParaRPr lang="en-US" sz="800" dirty="0" smtClean="0"/>
          </a:p>
          <a:p>
            <a:pPr marL="457200" indent="-457200"/>
            <a:r>
              <a:rPr lang="en-US" sz="2800" dirty="0"/>
              <a:t>T</a:t>
            </a:r>
            <a:r>
              <a:rPr lang="en-US" sz="2800" dirty="0" smtClean="0"/>
              <a:t>here </a:t>
            </a:r>
            <a:r>
              <a:rPr lang="en-US" sz="2800" dirty="0"/>
              <a:t>is a clear </a:t>
            </a:r>
            <a:r>
              <a:rPr lang="en-US" sz="2800" dirty="0" smtClean="0"/>
              <a:t>difference in </a:t>
            </a:r>
            <a:r>
              <a:rPr lang="en-US" sz="2800" dirty="0"/>
              <a:t>the abusive behavior of the priests who were sent </a:t>
            </a:r>
            <a:r>
              <a:rPr lang="en-US" sz="2800" dirty="0" smtClean="0"/>
              <a:t>to specialized sex offender </a:t>
            </a:r>
            <a:r>
              <a:rPr lang="en-US" sz="2800" dirty="0"/>
              <a:t>treatment when compared to </a:t>
            </a:r>
            <a:r>
              <a:rPr lang="en-US" sz="2800" dirty="0" smtClean="0"/>
              <a:t>all priests </a:t>
            </a:r>
            <a:r>
              <a:rPr lang="en-US" sz="2800" dirty="0"/>
              <a:t>accused of abuse by the end of </a:t>
            </a:r>
            <a:r>
              <a:rPr lang="en-US" sz="2800" dirty="0" smtClean="0"/>
              <a:t>1990</a:t>
            </a:r>
            <a:endParaRPr lang="en-US" sz="2800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25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97494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Sex Offender Treatment for</a:t>
            </a:r>
            <a:br>
              <a:rPr lang="en-US" sz="3600" b="1" dirty="0" smtClean="0"/>
            </a:br>
            <a:r>
              <a:rPr lang="en-US" sz="3600" b="1" dirty="0" smtClean="0"/>
              <a:t>Catholic Priests after 1985</a:t>
            </a:r>
            <a:endParaRPr lang="en-US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202772"/>
              </p:ext>
            </p:extLst>
          </p:nvPr>
        </p:nvGraphicFramePr>
        <p:xfrm>
          <a:off x="533400" y="1524000"/>
          <a:ext cx="81534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Treatment</a:t>
                      </a:r>
                      <a:r>
                        <a:rPr lang="en-US" sz="2400" baseline="0" dirty="0" smtClean="0"/>
                        <a:t> Type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Percent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Specialized</a:t>
                      </a:r>
                      <a:r>
                        <a:rPr lang="en-US" sz="2400" baseline="0" dirty="0" smtClean="0"/>
                        <a:t> S.O. treatment/clergy offenders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39.9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Specialized S.O. treatment/all</a:t>
                      </a:r>
                      <a:r>
                        <a:rPr lang="en-US" sz="2400" baseline="0" dirty="0" smtClean="0"/>
                        <a:t> offenders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General treatment</a:t>
                      </a:r>
                      <a:r>
                        <a:rPr lang="en-US" sz="2400" baseline="0" dirty="0" smtClean="0"/>
                        <a:t> program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14.5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Individual psychological</a:t>
                      </a:r>
                      <a:r>
                        <a:rPr lang="en-US" sz="2400" baseline="0" dirty="0" smtClean="0"/>
                        <a:t> counseling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14.1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Psychotherapist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5.5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Relapse prevention program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0.1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Evaluation</a:t>
                      </a:r>
                      <a:r>
                        <a:rPr lang="en-US" sz="2400" baseline="0" dirty="0" smtClean="0"/>
                        <a:t>  </a:t>
                      </a:r>
                      <a:r>
                        <a:rPr lang="en-US" sz="2400" dirty="0" smtClean="0"/>
                        <a:t>(without</a:t>
                      </a:r>
                      <a:r>
                        <a:rPr lang="en-US" sz="2400" baseline="0" dirty="0" smtClean="0"/>
                        <a:t> treatment)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Spiritual counseling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0.7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3.2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   100 %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85255"/>
            <a:ext cx="2133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G-26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4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207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Recommendations for Policy Changes, 1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The 1992 Policy on Priests and Sexual Abuse of Children stated:  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2800" dirty="0" smtClean="0"/>
              <a:t>[W]hen there is even a hint of such </a:t>
            </a:r>
            <a:r>
              <a:rPr lang="en-US" sz="2800" dirty="0"/>
              <a:t>an </a:t>
            </a:r>
            <a:r>
              <a:rPr lang="en-US" sz="2800" dirty="0" smtClean="0"/>
              <a:t>incident 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600" dirty="0" smtClean="0"/>
              <a:t>investigate immediately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600" dirty="0" smtClean="0"/>
              <a:t>remove the priest whenever the evidence warrants it 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600" dirty="0" smtClean="0"/>
              <a:t>follow the reporting obligations of the civil law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600" dirty="0" smtClean="0"/>
              <a:t>extend pastoral care to the victim and the victim’s family 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600" dirty="0" smtClean="0"/>
              <a:t>and seek appropriate treatment for the offender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27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2284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207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Recommendations for Policy Changes, 2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029200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600" dirty="0" smtClean="0"/>
              <a:t>A commission of the Archdiocese of Chicago recommended that </a:t>
            </a:r>
            <a:r>
              <a:rPr lang="en-US" sz="2600" dirty="0"/>
              <a:t>a priest involved in sexual misconduct with </a:t>
            </a:r>
            <a:r>
              <a:rPr lang="en-US" sz="2600" dirty="0" smtClean="0"/>
              <a:t>minors not </a:t>
            </a:r>
            <a:r>
              <a:rPr lang="en-US" sz="2600" dirty="0"/>
              <a:t>be returned to parish ministry or other ministry </a:t>
            </a:r>
            <a:r>
              <a:rPr lang="en-US" sz="2600" dirty="0" smtClean="0"/>
              <a:t>with access </a:t>
            </a:r>
            <a:r>
              <a:rPr lang="en-US" sz="2600" dirty="0"/>
              <a:t>to minors, although it left open the possibility </a:t>
            </a:r>
            <a:r>
              <a:rPr lang="en-US" sz="2600" dirty="0" smtClean="0"/>
              <a:t>of other </a:t>
            </a:r>
            <a:r>
              <a:rPr lang="en-US" sz="2600" dirty="0"/>
              <a:t>nonparochial work following administrative </a:t>
            </a:r>
            <a:r>
              <a:rPr lang="en-US" sz="2600" dirty="0" smtClean="0"/>
              <a:t>leave and aftercare</a:t>
            </a:r>
          </a:p>
          <a:p>
            <a:pPr marL="457200" indent="-457200"/>
            <a:r>
              <a:rPr lang="en-US" sz="2600" dirty="0"/>
              <a:t>Other recommendations included a </a:t>
            </a:r>
            <a:r>
              <a:rPr lang="en-US" sz="2600" dirty="0" smtClean="0"/>
              <a:t>review board </a:t>
            </a:r>
            <a:r>
              <a:rPr lang="en-US" sz="2600" dirty="0"/>
              <a:t>to assist the bishop in the evaluation of cases </a:t>
            </a:r>
            <a:r>
              <a:rPr lang="en-US" sz="2600" dirty="0" smtClean="0"/>
              <a:t>of abuse</a:t>
            </a:r>
            <a:r>
              <a:rPr lang="en-US" sz="2600" dirty="0"/>
              <a:t>, a lay case manager to initiate an immediate </a:t>
            </a:r>
            <a:r>
              <a:rPr lang="en-US" sz="2600" dirty="0" smtClean="0"/>
              <a:t>process following </a:t>
            </a:r>
            <a:r>
              <a:rPr lang="en-US" sz="2600" dirty="0"/>
              <a:t>an accusation, and a 24-hour hotline for </a:t>
            </a:r>
            <a:r>
              <a:rPr lang="en-US" sz="2600" dirty="0" smtClean="0"/>
              <a:t>victims to </a:t>
            </a:r>
            <a:r>
              <a:rPr lang="en-US" sz="2600" dirty="0"/>
              <a:t>report incidents of </a:t>
            </a:r>
            <a:r>
              <a:rPr lang="en-US" sz="2600" dirty="0" smtClean="0"/>
              <a:t>abuse</a:t>
            </a:r>
            <a:endParaRPr lang="en-US" sz="2600" dirty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28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2745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Summary of Prevention, Deterrence and Treatment of Clergy Sexual Abuse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086600" cy="4373563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US" dirty="0" smtClean="0"/>
              <a:t>Prevention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Education:  Initial and Ongoing</a:t>
            </a:r>
          </a:p>
          <a:p>
            <a:pPr marL="914400" lvl="0" indent="-457200"/>
            <a:endParaRPr lang="en-US" sz="200" dirty="0"/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Situational Prevention Models</a:t>
            </a:r>
          </a:p>
          <a:p>
            <a:pPr marL="457200" lvl="0" indent="-457200"/>
            <a:r>
              <a:rPr lang="en-US" dirty="0" smtClean="0"/>
              <a:t>Deterrence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Oversight and Accountability</a:t>
            </a:r>
          </a:p>
          <a:p>
            <a:pPr marL="457200" lvl="0" indent="-457200"/>
            <a:r>
              <a:rPr lang="en-US" dirty="0" smtClean="0"/>
              <a:t>Phases of Treatment and Policy Recommendations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29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450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657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York*</a:t>
            </a:r>
          </a:p>
          <a:p>
            <a:pPr marL="0" indent="0">
              <a:buNone/>
            </a:pPr>
            <a:endParaRPr lang="en-US" sz="1300" dirty="0"/>
          </a:p>
          <a:p>
            <a:pPr marL="457200" indent="-457200"/>
            <a:r>
              <a:rPr lang="en-US" sz="3000" i="1" dirty="0"/>
              <a:t>The Causes and Context of Sexual Abuse of Minors by Catholic Priests in the United States</a:t>
            </a:r>
            <a:r>
              <a:rPr lang="en-US" sz="3000" dirty="0"/>
              <a:t>, 1950-2010, March, </a:t>
            </a:r>
            <a:r>
              <a:rPr lang="en-US" sz="3000" dirty="0" smtClean="0"/>
              <a:t>2011</a:t>
            </a:r>
          </a:p>
          <a:p>
            <a:pPr marL="457200" indent="-457200">
              <a:buNone/>
            </a:pPr>
            <a:endParaRPr lang="en-US" sz="900" dirty="0"/>
          </a:p>
          <a:p>
            <a:pPr marL="457200" indent="-457200"/>
            <a:r>
              <a:rPr lang="en-US" sz="3000" i="1" dirty="0" smtClean="0"/>
              <a:t>The </a:t>
            </a:r>
            <a:r>
              <a:rPr lang="en-US" sz="3000" i="1" dirty="0"/>
              <a:t>Nature and Scope of Sexual Abuse of Minors by Catholic Priests and Deacons in the United States, 1950-2002</a:t>
            </a:r>
            <a:r>
              <a:rPr lang="en-US" sz="3000" dirty="0"/>
              <a:t>, February </a:t>
            </a:r>
            <a:r>
              <a:rPr lang="en-US" sz="3000" dirty="0" smtClean="0"/>
              <a:t>2004</a:t>
            </a:r>
          </a:p>
          <a:p>
            <a:endParaRPr lang="en-US" sz="10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/>
              <a:t>G</a:t>
            </a:r>
            <a:r>
              <a:rPr lang="en-US" sz="1600" b="1" dirty="0" smtClean="0"/>
              <a:t>-</a:t>
            </a:r>
            <a:fld id="{DB37EB8E-0F4F-491C-9BEA-E7F2FC979D23}" type="slidenum">
              <a:rPr lang="en-US" sz="1600" b="1" smtClean="0"/>
              <a:t>3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2000" dirty="0" smtClean="0"/>
              <a:t>The </a:t>
            </a:r>
            <a:r>
              <a:rPr lang="en-US" sz="2000" dirty="0"/>
              <a:t>two reports are based on data supplied by 97 percent of </a:t>
            </a:r>
            <a:r>
              <a:rPr lang="en-US" sz="2000" dirty="0" smtClean="0"/>
              <a:t>U.S. archdioceses </a:t>
            </a:r>
            <a:r>
              <a:rPr lang="en-US" sz="2000" dirty="0"/>
              <a:t>and dioceses on all clergy accused of sexual </a:t>
            </a:r>
            <a:r>
              <a:rPr lang="en-US" sz="2000" dirty="0" smtClean="0"/>
              <a:t>abuse </a:t>
            </a:r>
            <a:r>
              <a:rPr lang="en-US" sz="2000" dirty="0"/>
              <a:t>of minors</a:t>
            </a:r>
          </a:p>
        </p:txBody>
      </p:sp>
    </p:spTree>
    <p:extLst>
      <p:ext uri="{BB962C8B-B14F-4D97-AF65-F5344CB8AC3E}">
        <p14:creationId xmlns:p14="http://schemas.microsoft.com/office/powerpoint/2010/main" val="37056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Discussion Questions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457200" indent="-457200"/>
            <a:r>
              <a:rPr lang="en-US" sz="3400" dirty="0" smtClean="0"/>
              <a:t>What components of the prevention models are most useful in your situation?</a:t>
            </a:r>
          </a:p>
          <a:p>
            <a:pPr marL="457200" indent="-457200"/>
            <a:r>
              <a:rPr lang="en-US" sz="3400" dirty="0" smtClean="0"/>
              <a:t>Are other means of deterrence possible to prevent further abuse?  </a:t>
            </a:r>
          </a:p>
          <a:p>
            <a:pPr marL="457200" indent="-457200"/>
            <a:r>
              <a:rPr lang="en-US" sz="3400" dirty="0" smtClean="0"/>
              <a:t>To what extent are recommendations on education of young people, parishioners, and church leaders being implemented?</a:t>
            </a:r>
          </a:p>
          <a:p>
            <a:pPr marL="457200" indent="-457200"/>
            <a:r>
              <a:rPr lang="en-US" sz="3400" dirty="0" smtClean="0"/>
              <a:t>Does the progression in treatment of sexual abuse ensure the safety of children and young people as much as it can?</a:t>
            </a:r>
          </a:p>
          <a:p>
            <a:pPr marL="457200" lvl="0" indent="-457200"/>
            <a:r>
              <a:rPr lang="en-US" sz="3400" dirty="0" smtClean="0"/>
              <a:t>How can oversight be enhanced to prevent further sexual abuse?</a:t>
            </a:r>
          </a:p>
          <a:p>
            <a:pPr marL="0" lvl="0" indent="0">
              <a:buNone/>
            </a:pPr>
            <a:endParaRPr lang="en-US" sz="1300" dirty="0" smtClean="0"/>
          </a:p>
          <a:p>
            <a:pPr marL="0" lvl="0" indent="0">
              <a:buNone/>
            </a:pPr>
            <a:r>
              <a:rPr lang="en-US" sz="3600" dirty="0" smtClean="0"/>
              <a:t>Link </a:t>
            </a:r>
            <a:r>
              <a:rPr lang="en-US" sz="3600" dirty="0"/>
              <a:t>to USCCB – </a:t>
            </a:r>
            <a:r>
              <a:rPr lang="en-US" sz="3600" dirty="0">
                <a:hlinkClick r:id="rId2"/>
              </a:rPr>
              <a:t>http://www.usccb.org/issues-and-action/child-and-youth-protection/charter.cfm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endParaRPr lang="en-US" sz="3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30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7629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8001000" y="6172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G-31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4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A.  Prevention Policies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0"/>
            <a:ext cx="6705600" cy="335280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3600" b="1" dirty="0" smtClean="0"/>
              <a:t>A Complex Agenda</a:t>
            </a:r>
          </a:p>
          <a:p>
            <a:pPr marL="0" lvl="0" indent="0" algn="ctr">
              <a:buNone/>
            </a:pPr>
            <a:endParaRPr lang="en-US" sz="800" b="1" dirty="0" smtClean="0"/>
          </a:p>
          <a:p>
            <a:pPr marL="457200" lvl="0" indent="-457200"/>
            <a:r>
              <a:rPr lang="en-US" sz="3600" dirty="0" smtClean="0"/>
              <a:t>Education:  Initial and Ongoing</a:t>
            </a:r>
          </a:p>
          <a:p>
            <a:pPr marL="457200" lvl="0" indent="-457200"/>
            <a:endParaRPr lang="en-US" sz="800" dirty="0" smtClean="0"/>
          </a:p>
          <a:p>
            <a:pPr marL="457200" lvl="0" indent="-457200"/>
            <a:r>
              <a:rPr lang="en-US" sz="3600" dirty="0" smtClean="0"/>
              <a:t>Situational Crime Prevention: Five Models</a:t>
            </a:r>
          </a:p>
          <a:p>
            <a:pPr marL="457200" lvl="0" indent="-457200"/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506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Complex Agenda for Prevention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525963"/>
          </a:xfrm>
        </p:spPr>
        <p:txBody>
          <a:bodyPr>
            <a:normAutofit lnSpcReduction="10000"/>
          </a:bodyPr>
          <a:lstStyle/>
          <a:p>
            <a:pPr marL="457200" lvl="0" indent="-457200"/>
            <a:r>
              <a:rPr lang="en-US" dirty="0"/>
              <a:t>The priest-abuser population is heterogeneous</a:t>
            </a:r>
          </a:p>
          <a:p>
            <a:pPr marL="457200" lvl="0" indent="-457200"/>
            <a:r>
              <a:rPr lang="en-US" dirty="0"/>
              <a:t>It is </a:t>
            </a:r>
            <a:r>
              <a:rPr lang="en-US" dirty="0" smtClean="0"/>
              <a:t>not possible </a:t>
            </a:r>
            <a:r>
              <a:rPr lang="en-US" dirty="0"/>
              <a:t>to identify most potential abusers with traditional psychological assessments</a:t>
            </a:r>
          </a:p>
          <a:p>
            <a:pPr marL="457200" lvl="0" indent="-457200"/>
            <a:r>
              <a:rPr lang="en-US" dirty="0"/>
              <a:t>It is not possible or desirable to implement extensive restrictions on the mentoring and nurturing relationships between minors and priests, given that most priests have not </a:t>
            </a:r>
            <a:r>
              <a:rPr lang="en-US" dirty="0" smtClean="0"/>
              <a:t> abused </a:t>
            </a:r>
            <a:r>
              <a:rPr lang="en-US" dirty="0"/>
              <a:t>and are not likely to do </a:t>
            </a:r>
            <a:r>
              <a:rPr lang="en-US" dirty="0" smtClean="0"/>
              <a:t>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5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99995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0668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Education, 1: </a:t>
            </a:r>
            <a:br>
              <a:rPr lang="en-US" sz="3600" b="1" dirty="0" smtClean="0"/>
            </a:br>
            <a:r>
              <a:rPr lang="en-US" sz="3600" b="1" dirty="0" smtClean="0"/>
              <a:t>Initial Formation of Seminarians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81400"/>
            <a:ext cx="8229600" cy="2571061"/>
          </a:xfrm>
        </p:spPr>
        <p:txBody>
          <a:bodyPr>
            <a:normAutofit lnSpcReduction="10000"/>
          </a:bodyPr>
          <a:lstStyle/>
          <a:p>
            <a:pPr marL="457200" lvl="0" indent="-457200"/>
            <a:r>
              <a:rPr lang="en-US" sz="2800" dirty="0"/>
              <a:t>The Human Formation component of seminary programs has evolved over the past 40 </a:t>
            </a:r>
            <a:r>
              <a:rPr lang="en-US" sz="2800" dirty="0" smtClean="0"/>
              <a:t>years</a:t>
            </a:r>
            <a:endParaRPr lang="en-US" sz="2800" dirty="0"/>
          </a:p>
          <a:p>
            <a:pPr marL="915988" indent="-457200">
              <a:buFont typeface="Wingdings" pitchFamily="2" charset="2"/>
              <a:buChar char="Ø"/>
            </a:pPr>
            <a:r>
              <a:rPr lang="en-US" sz="2800" dirty="0" smtClean="0"/>
              <a:t>Human </a:t>
            </a:r>
            <a:r>
              <a:rPr lang="en-US" sz="2800" dirty="0"/>
              <a:t>Formation was recognized as valuable by priests in the John Jay Study</a:t>
            </a:r>
          </a:p>
          <a:p>
            <a:pPr marL="915988" indent="-457200">
              <a:buFont typeface="Wingdings" pitchFamily="2" charset="2"/>
              <a:buChar char="Ø"/>
            </a:pPr>
            <a:r>
              <a:rPr lang="en-US" sz="2800" dirty="0" smtClean="0"/>
              <a:t>Its </a:t>
            </a:r>
            <a:r>
              <a:rPr lang="en-US" sz="2800" dirty="0"/>
              <a:t>development was consistent with the decline in sexual abuse incidents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sz="900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502229"/>
            <a:ext cx="79248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3038"/>
            <a:r>
              <a:rPr lang="en-US" sz="2800" dirty="0" smtClean="0"/>
              <a:t>Having had the experience of at least some human formation education was a critical factor in distinguishing between priests with allegations of abuse and  those without allegations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1837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Education, 2:  Ongoing Formation of Priests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marL="457200" lvl="0" indent="-457200"/>
            <a:r>
              <a:rPr lang="en-US" sz="3300" dirty="0"/>
              <a:t>Ongoing formation is needed to enhance the integration of </a:t>
            </a:r>
            <a:r>
              <a:rPr lang="en-US" sz="3300" dirty="0" smtClean="0"/>
              <a:t>priestly </a:t>
            </a:r>
            <a:r>
              <a:rPr lang="en-US" sz="3300" dirty="0"/>
              <a:t>identity and the tasks of pastoral </a:t>
            </a:r>
            <a:r>
              <a:rPr lang="en-US" sz="3300" dirty="0" smtClean="0"/>
              <a:t>ministry</a:t>
            </a:r>
          </a:p>
          <a:p>
            <a:pPr marL="0" lvl="0" indent="0">
              <a:buNone/>
            </a:pPr>
            <a:endParaRPr lang="en-US" sz="900" dirty="0"/>
          </a:p>
          <a:p>
            <a:pPr marL="914400" indent="-457200">
              <a:buFont typeface="Wingdings" pitchFamily="2" charset="2"/>
              <a:buChar char="Ø"/>
            </a:pPr>
            <a:r>
              <a:rPr lang="en-US" sz="3000" dirty="0" smtClean="0"/>
              <a:t>Human </a:t>
            </a:r>
            <a:r>
              <a:rPr lang="en-US" sz="3000" dirty="0"/>
              <a:t>and financial resources </a:t>
            </a:r>
            <a:r>
              <a:rPr lang="en-US" sz="3000" dirty="0" smtClean="0"/>
              <a:t>are essential to </a:t>
            </a:r>
            <a:r>
              <a:rPr lang="en-US" sz="3000" dirty="0"/>
              <a:t>ensure </a:t>
            </a:r>
            <a:r>
              <a:rPr lang="en-US" sz="3000" dirty="0" smtClean="0"/>
              <a:t>that ongoing formation is available</a:t>
            </a:r>
            <a:endParaRPr lang="en-US" sz="3000" dirty="0"/>
          </a:p>
          <a:p>
            <a:pPr marL="914400" indent="-457200">
              <a:buFont typeface="Wingdings" pitchFamily="2" charset="2"/>
              <a:buChar char="Ø"/>
            </a:pPr>
            <a:r>
              <a:rPr lang="en-US" sz="3000" dirty="0" smtClean="0"/>
              <a:t>Sabbaticals </a:t>
            </a:r>
            <a:r>
              <a:rPr lang="en-US" sz="3000" dirty="0"/>
              <a:t>and other </a:t>
            </a:r>
            <a:r>
              <a:rPr lang="en-US" sz="3000" dirty="0" smtClean="0"/>
              <a:t>sources of </a:t>
            </a:r>
            <a:r>
              <a:rPr lang="en-US" sz="3000" dirty="0"/>
              <a:t>renewal would provide opportunities for continuing education and </a:t>
            </a:r>
            <a:r>
              <a:rPr lang="en-US" sz="3000" dirty="0" smtClean="0"/>
              <a:t>rest, especially for diocesan priests who do not usually have such opportunities available to them</a:t>
            </a:r>
          </a:p>
          <a:p>
            <a:pPr marL="457200" indent="0">
              <a:buNone/>
            </a:pPr>
            <a:endParaRPr lang="en-US" sz="900" dirty="0"/>
          </a:p>
          <a:p>
            <a:pPr marL="457200" lvl="0" indent="-457200"/>
            <a:r>
              <a:rPr lang="en-US" sz="3300" dirty="0"/>
              <a:t>For reasons of excessive workloads, lack of money, or other personal factors, not all </a:t>
            </a:r>
            <a:r>
              <a:rPr lang="en-US" sz="3300" dirty="0" smtClean="0"/>
              <a:t>priests choose </a:t>
            </a:r>
            <a:r>
              <a:rPr lang="en-US" sz="3300" dirty="0"/>
              <a:t>to engage in ongoing </a:t>
            </a:r>
            <a:r>
              <a:rPr lang="en-US" sz="3300" dirty="0" smtClean="0"/>
              <a:t>formation</a:t>
            </a:r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8324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Ongoing Education and Renewal, 3:</a:t>
            </a:r>
            <a:br>
              <a:rPr lang="en-US" sz="3600" b="1" dirty="0" smtClean="0"/>
            </a:br>
            <a:r>
              <a:rPr lang="en-US" sz="3600" b="1" dirty="0" smtClean="0"/>
              <a:t>Importance for Priests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457200" lvl="0" indent="-457200"/>
            <a:r>
              <a:rPr lang="en-US" sz="3400" dirty="0"/>
              <a:t>The </a:t>
            </a:r>
            <a:r>
              <a:rPr lang="en-US" sz="3400" i="1" dirty="0"/>
              <a:t>Causes and Context</a:t>
            </a:r>
            <a:r>
              <a:rPr lang="en-US" sz="3400" dirty="0"/>
              <a:t> data indicate that abuse is most likely to occur at times of stress, loneliness, and </a:t>
            </a:r>
            <a:r>
              <a:rPr lang="en-US" sz="3400" dirty="0" smtClean="0"/>
              <a:t>isolation </a:t>
            </a:r>
          </a:p>
          <a:p>
            <a:pPr marL="457200" lvl="0" indent="-457200"/>
            <a:endParaRPr lang="en-US" sz="700" dirty="0" smtClean="0"/>
          </a:p>
          <a:p>
            <a:pPr marL="914400" lvl="0" indent="-457200">
              <a:buFont typeface="Wingdings" pitchFamily="2" charset="2"/>
              <a:buChar char="Ø"/>
            </a:pPr>
            <a:r>
              <a:rPr lang="en-US" sz="3100" dirty="0" smtClean="0"/>
              <a:t>Such situations triggered the desire in some priests to form inappropriate relationships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sz="3100" dirty="0" smtClean="0"/>
              <a:t>Most </a:t>
            </a:r>
            <a:r>
              <a:rPr lang="en-US" sz="3100" dirty="0"/>
              <a:t>often </a:t>
            </a:r>
            <a:r>
              <a:rPr lang="en-US" sz="3100" dirty="0" smtClean="0"/>
              <a:t>such relationships were with </a:t>
            </a:r>
            <a:r>
              <a:rPr lang="en-US" sz="3100" dirty="0"/>
              <a:t>adults, but sometimes with </a:t>
            </a:r>
            <a:r>
              <a:rPr lang="en-US" sz="3100" dirty="0" smtClean="0"/>
              <a:t>minors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sz="3100" dirty="0" smtClean="0"/>
              <a:t>As parish sizes increase and as some priests serve several     remote parishes, stress often increases, sometimes resulting in greater isolation and loneliness and less likelihood of taking time off</a:t>
            </a:r>
            <a:endParaRPr lang="en-US" sz="3100" dirty="0"/>
          </a:p>
          <a:p>
            <a:pPr marL="457200" indent="0">
              <a:buNone/>
            </a:pPr>
            <a:endParaRPr lang="en-US" sz="900" dirty="0"/>
          </a:p>
          <a:p>
            <a:pPr marL="457200" lvl="0" indent="-457200"/>
            <a:r>
              <a:rPr lang="en-US" sz="3400" dirty="0"/>
              <a:t>One step in reducing the likelihood of abuse at stressful and challenging times is to increase understanding of the consequences of ignoring these </a:t>
            </a:r>
            <a:r>
              <a:rPr lang="en-US" sz="3400" dirty="0" smtClean="0"/>
              <a:t>situations and trying to lighten the stress level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348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Situational Prevention Models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marL="457200" lvl="0" indent="-457200"/>
            <a:r>
              <a:rPr lang="en-US" dirty="0" smtClean="0"/>
              <a:t>These models take </a:t>
            </a:r>
            <a:r>
              <a:rPr lang="en-US" dirty="0"/>
              <a:t>into account situational and social factors that could influence harmful behavior in the </a:t>
            </a:r>
            <a:r>
              <a:rPr lang="en-US" dirty="0" smtClean="0"/>
              <a:t>future</a:t>
            </a:r>
          </a:p>
          <a:p>
            <a:pPr marL="457200" lvl="0" indent="-457200"/>
            <a:r>
              <a:rPr lang="en-US" dirty="0" smtClean="0"/>
              <a:t>Since new </a:t>
            </a:r>
            <a:r>
              <a:rPr lang="en-US" dirty="0"/>
              <a:t>opportunities will arise and over time offenders will adapt and change their ‘modus operandi</a:t>
            </a:r>
            <a:r>
              <a:rPr lang="en-US" dirty="0" smtClean="0"/>
              <a:t>’, it is necessary to</a:t>
            </a:r>
          </a:p>
          <a:p>
            <a:pPr marL="0" lvl="0" indent="0">
              <a:buNone/>
            </a:pPr>
            <a:endParaRPr lang="en-US" sz="600" dirty="0"/>
          </a:p>
          <a:p>
            <a:pPr marL="914400" indent="-457200">
              <a:buFont typeface="Wingdings" pitchFamily="2" charset="2"/>
              <a:buChar char="Ø"/>
            </a:pPr>
            <a:r>
              <a:rPr lang="en-US" sz="3000" dirty="0" smtClean="0"/>
              <a:t>Apply </a:t>
            </a:r>
            <a:r>
              <a:rPr lang="en-US" sz="3000" dirty="0"/>
              <a:t>strategies that incorporate a general framework that can be adapted to analyze new situations using new techniques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sz="3000" dirty="0" smtClean="0"/>
              <a:t>Remain </a:t>
            </a:r>
            <a:r>
              <a:rPr lang="en-US" sz="3000" dirty="0"/>
              <a:t>aware of </a:t>
            </a:r>
            <a:r>
              <a:rPr lang="en-US" sz="3000" dirty="0" smtClean="0"/>
              <a:t>new intervention strategies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G-</a:t>
            </a:r>
            <a:fld id="{3EE22AA8-BC2E-4F2F-AF96-7F618CB9577D}" type="slidenum">
              <a:rPr lang="en-US" sz="1600" b="1" smtClean="0"/>
              <a:t>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9082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7d17d1b-a451-4285-babb-f599971bec64">2013</Year>
    <USCCB_x0020_Department xmlns="87d17d1b-a451-4285-babb-f599971bec64">Child and Youth Protection</USCCB_x0020_Department>
    <Retention_x0020_Period xmlns="87d17d1b-a451-4285-babb-f599971bec64">Indef – Documents that stay in SharePoint</Retention_x0020_Period>
    <Expiration_x0020_Basis_x0020_Date xmlns="87d17d1b-a451-4285-babb-f599971bec64">2013-02-25T13:42:13+00:00</Expiration_x0020_Basis_x0020_D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23E8694746AF0B4582F876AF9E2D9A3C" ma:contentTypeVersion="1" ma:contentTypeDescription="Create a new Document" ma:contentTypeScope="" ma:versionID="21f59589cd33537d6892cf213bbfd216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099eafc2b35aade88af6622de4db05f9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">
      <xsd:simpleType>
        <xsd:restriction base="dms:DateTime"/>
      </xsd:simpleType>
    </xsd:element>
    <xsd:element name="Retention_x0020_Period" ma:index="9" ma:displayName="Retention Period" ma:format="Dropdown" ma:internalName="Retention_x0020_Period" ma:readOnly="false">
      <xsd:simpleType>
        <xsd:restriction base="dms:Choice">
          <xsd:enumeration value="1yr – General documents to be deleted"/>
          <xsd:enumeration value="3yrs – Other documents to be deleted"/>
          <xsd:enumeration value="5yrs – General documents to be archived"/>
          <xsd:enumeration value="10yrs – Other documents to be archived"/>
          <xsd:enumeration value="Indef – Documents that stay in SharePoint"/>
        </xsd:restriction>
      </xsd:simpleType>
    </xsd:element>
    <xsd:element name="USCCB_x0020_Department" ma:index="10" ma:displayName="USCCB Department" ma:default="Child and Youth Protection" ma:format="Dropdown" ma:internalName="USCCB_x0020_Department" ma:readOnly="false">
      <xsd:simpleType>
        <xsd:restriction base="dms:Choice">
          <xsd:enumeration value="Catholic Campaign for Human Development"/>
          <xsd:enumeration value="Catholic Communication Campaign"/>
          <xsd:enumeration value="Catholic Education"/>
          <xsd:enumeration value="Catholic News Service"/>
          <xsd:enumeration value="Child and Youth Protection"/>
          <xsd:enumeration value="Clergy, Consecrated, Life and Vocations"/>
          <xsd:enumeration value="Communications"/>
          <xsd:enumeration value="Cultural Diversity in the Church"/>
          <xsd:enumeration value="Digital Media"/>
          <xsd:enumeration value="Divine Worship"/>
          <xsd:enumeration value="Doctrine"/>
          <xsd:enumeration value="Domestic Social Development"/>
          <xsd:enumeration value="Ecumenical and Interreligious Affairs"/>
          <xsd:enumeration value="Evangelization and Catechesis"/>
          <xsd:enumeration value="Executive"/>
          <xsd:enumeration value="Film &amp; Broadcasting"/>
          <xsd:enumeration value="Finance and Accounting"/>
          <xsd:enumeration value="General Council"/>
          <xsd:enumeration value="General Services"/>
          <xsd:enumeration value="Government Relations"/>
          <xsd:enumeration value="Human Resources"/>
          <xsd:enumeration value="Information Technology"/>
          <xsd:enumeration value="International Justice and Peace"/>
          <xsd:enumeration value="Justice, Peace, and Human Development"/>
          <xsd:enumeration value="Laity, Marriage, Family Life and Youth"/>
          <xsd:enumeration value="Media Relations"/>
          <xsd:enumeration value="Migration &amp; Refuge Service"/>
          <xsd:enumeration value="National Collections"/>
          <xsd:enumeration value="Priorities and Plans"/>
          <xsd:enumeration value="Pro Life"/>
          <xsd:enumeration value="Publishing"/>
        </xsd:restriction>
      </xsd:simpleType>
    </xsd:element>
    <xsd:element name="Year" ma:index="11" nillable="true" ma:displayName="Year" ma:internalName="Year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2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2A2FCE812227194082920774045C2D32010051CEE5DB81B5C848982F8A9F99ECFB7D" ma:contentTypeVersion="43" ma:contentTypeDescription="Create a new Document" ma:contentTypeScope="" ma:versionID="321cea8ce7572ff3d4e59a8f42e2aa17">
  <xsd:schema xmlns:xsd="http://www.w3.org/2001/XMLSchema" xmlns:xs="http://www.w3.org/2001/XMLSchema" xmlns:p="http://schemas.microsoft.com/office/2006/metadata/properties" xmlns:ns2="87d17d1b-a451-4285-babb-f599971bec64" targetNamespace="http://schemas.microsoft.com/office/2006/metadata/properties" ma:root="true" ma:fieldsID="8981ff821571dcdb2432dc2c219f4c4d" ns2:_="">
    <xsd:import namespace="87d17d1b-a451-4285-babb-f599971bec64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17d1b-a451-4285-babb-f599971bec64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" ma:readOnly="false">
      <xsd:simpleType>
        <xsd:restriction base="dms:DateTime"/>
      </xsd:simpleType>
    </xsd:element>
    <xsd:element name="Retention_x0020_Period" ma:index="9" ma:displayName="Retention Period" ma:format="Dropdown" ma:internalName="Retention_x0020_Period" ma:readOnly="false">
      <xsd:simpleType>
        <xsd:restriction base="dms:Choice">
          <xsd:enumeration value="1yr – General documents to be deleted"/>
          <xsd:enumeration value="3yrs – Other documents to be deleted"/>
          <xsd:enumeration value="5yrs – General documents to be archived"/>
          <xsd:enumeration value="10yrs – Other documents to be archived"/>
          <xsd:enumeration value="Indef – Documents that stay in SharePoint"/>
        </xsd:restriction>
      </xsd:simpleType>
    </xsd:element>
    <xsd:element name="USCCB_x0020_Department" ma:index="10" ma:displayName="USCCB Department" ma:default="Child and Youth Protection" ma:format="Dropdown" ma:internalName="USCCB_x0020_Department" ma:readOnly="false">
      <xsd:simpleType>
        <xsd:restriction base="dms:Choice">
          <xsd:enumeration value="Catholic Campaign for Human Development"/>
          <xsd:enumeration value="Catholic Communication Campaign"/>
          <xsd:enumeration value="Catholic Education"/>
          <xsd:enumeration value="Catholic News Service"/>
          <xsd:enumeration value="Child and Youth Protection"/>
          <xsd:enumeration value="Clergy, Consecrated, Life and Vocations"/>
          <xsd:enumeration value="Communications"/>
          <xsd:enumeration value="Cultural Diversity in the Church"/>
          <xsd:enumeration value="Digital Media"/>
          <xsd:enumeration value="Divine Worship"/>
          <xsd:enumeration value="Doctrine"/>
          <xsd:enumeration value="Domestic Social Development"/>
          <xsd:enumeration value="Ecumenical and Interreligious Affairs"/>
          <xsd:enumeration value="Evangelization and Catechesis"/>
          <xsd:enumeration value="Executive"/>
          <xsd:enumeration value="Film &amp; Broadcasting"/>
          <xsd:enumeration value="Finance and Accounting"/>
          <xsd:enumeration value="General Council"/>
          <xsd:enumeration value="General Services"/>
          <xsd:enumeration value="Government Relations"/>
          <xsd:enumeration value="Human Resources"/>
          <xsd:enumeration value="Information Technology"/>
          <xsd:enumeration value="International Justice and Peace"/>
          <xsd:enumeration value="Justice, Peace, and Human Development"/>
          <xsd:enumeration value="Laity, Marriage, Family Life and Youth"/>
          <xsd:enumeration value="Media Relations"/>
          <xsd:enumeration value="Migration &amp; Refuge Service"/>
          <xsd:enumeration value="National Collections"/>
          <xsd:enumeration value="Priorities and Plans"/>
          <xsd:enumeration value="Pro Life"/>
          <xsd:enumeration value="Publishing"/>
        </xsd:restriction>
      </xsd:simpleType>
    </xsd:element>
    <xsd:element name="Year" ma:index="11" nillable="true" ma:displayName="Year" ma:internalName="Year" ma:readOnly="false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2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E969A8-F986-44CB-8E7C-BAB0964C95A2}"/>
</file>

<file path=customXml/itemProps2.xml><?xml version="1.0" encoding="utf-8"?>
<ds:datastoreItem xmlns:ds="http://schemas.openxmlformats.org/officeDocument/2006/customXml" ds:itemID="{59A0893B-C797-4A2A-B091-E134F0FEA61B}"/>
</file>

<file path=customXml/itemProps3.xml><?xml version="1.0" encoding="utf-8"?>
<ds:datastoreItem xmlns:ds="http://schemas.openxmlformats.org/officeDocument/2006/customXml" ds:itemID="{573E3458-84F3-4027-90D0-29EB7C27278E}"/>
</file>

<file path=customXml/itemProps4.xml><?xml version="1.0" encoding="utf-8"?>
<ds:datastoreItem xmlns:ds="http://schemas.openxmlformats.org/officeDocument/2006/customXml" ds:itemID="{1F5C6D9B-A45D-4F62-8F98-858C94A538C9}"/>
</file>

<file path=customXml/itemProps5.xml><?xml version="1.0" encoding="utf-8"?>
<ds:datastoreItem xmlns:ds="http://schemas.openxmlformats.org/officeDocument/2006/customXml" ds:itemID="{3587C453-1EA5-4A0E-8372-4CB2BD9446AB}"/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2043</Words>
  <Application>Microsoft Office PowerPoint</Application>
  <PresentationFormat>On-screen Show (4:3)</PresentationFormat>
  <Paragraphs>242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Main Sources of Data</vt:lpstr>
      <vt:lpstr>A.  Prevention Policies</vt:lpstr>
      <vt:lpstr>Complex Agenda for Prevention</vt:lpstr>
      <vt:lpstr>Education, 1:  Initial Formation of Seminarians</vt:lpstr>
      <vt:lpstr>Education, 2:  Ongoing Formation of Priests</vt:lpstr>
      <vt:lpstr>Ongoing Education and Renewal, 3: Importance for Priests</vt:lpstr>
      <vt:lpstr>Situational Prevention Models</vt:lpstr>
      <vt:lpstr>Five Ways to Prevent Abuse by Implementing Situational Crime Prevention Models</vt:lpstr>
      <vt:lpstr>Five Ways to Prevent Abuse, 2</vt:lpstr>
      <vt:lpstr>Five Ways to Prevent Abuse, 3</vt:lpstr>
      <vt:lpstr>Five Ways to Prevent Abuse, 4</vt:lpstr>
      <vt:lpstr>Five Ways to Prevent Abuse, 5</vt:lpstr>
      <vt:lpstr>B.  Deterrence - Oversight and Accountability, 1: Time and Leadership</vt:lpstr>
      <vt:lpstr>Deterrence - Oversight and Accountability, 2: Steps in Developing Responses</vt:lpstr>
      <vt:lpstr>Deterrence - Oversight and Accountability, 3: Steps in Developing Responses</vt:lpstr>
      <vt:lpstr>Deterrence -Oversight and Accountability, 4: Steps in Developing Responses</vt:lpstr>
      <vt:lpstr>Deterrence - Oversight and Accountability, 5: Steps in Developing Responses</vt:lpstr>
      <vt:lpstr>C.  Models of and Changes in Treatment for Sex Offenders, 1:  Medical Models</vt:lpstr>
      <vt:lpstr>Models of and Changes in Treatment for Sex Offenders, 2:  Behavioral Treatment</vt:lpstr>
      <vt:lpstr>Models of and Changes in Treatment for Sex Offenders, 3: Cognitive Behavioral Treatment</vt:lpstr>
      <vt:lpstr>Models of and Changes in Treatment for Sex Offenders, 4:  Professionalization of Treatment</vt:lpstr>
      <vt:lpstr>Initial Diocesan Response to Sexual Abuse Allegations, 1950-1989</vt:lpstr>
      <vt:lpstr>Reassignment and the Understanding of Relapse</vt:lpstr>
      <vt:lpstr>Sex Offender Treatment for Catholic Priests after 1985</vt:lpstr>
      <vt:lpstr>Recommendations for Policy Changes, 1</vt:lpstr>
      <vt:lpstr>Recommendations for Policy Changes, 2</vt:lpstr>
      <vt:lpstr>Summary of Prevention, Deterrence and Treatment of Clergy Sexual Abuse</vt:lpstr>
      <vt:lpstr>Discussion Questions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lgarner</cp:lastModifiedBy>
  <cp:revision>71</cp:revision>
  <cp:lastPrinted>2013-02-01T22:26:29Z</cp:lastPrinted>
  <dcterms:created xsi:type="dcterms:W3CDTF">2012-03-02T16:13:37Z</dcterms:created>
  <dcterms:modified xsi:type="dcterms:W3CDTF">2013-02-26T16:54:14Z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0x0101002A2FCE812227194082920774045C2D32010051CEE5DB81B5C848982F8A9F99ECFB7D</vt:lpwstr>
  </property>
  <property fmtid="{D5CDD505-2E9C-101B-9397-08002B2CF9AE}" pid="3" name="Order">
    <vt:r8>400</vt:r8>
  </property>
</Properties>
</file>