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42.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7" r:id="rId2"/>
    <p:sldId id="258" r:id="rId3"/>
    <p:sldId id="260" r:id="rId4"/>
    <p:sldId id="261" r:id="rId5"/>
    <p:sldId id="262" r:id="rId6"/>
    <p:sldId id="263" r:id="rId7"/>
    <p:sldId id="264" r:id="rId8"/>
    <p:sldId id="306" r:id="rId9"/>
    <p:sldId id="266" r:id="rId10"/>
    <p:sldId id="267" r:id="rId11"/>
    <p:sldId id="268" r:id="rId12"/>
    <p:sldId id="269" r:id="rId13"/>
    <p:sldId id="298" r:id="rId14"/>
    <p:sldId id="271" r:id="rId15"/>
    <p:sldId id="272" r:id="rId16"/>
    <p:sldId id="300" r:id="rId17"/>
    <p:sldId id="301" r:id="rId18"/>
    <p:sldId id="275" r:id="rId19"/>
    <p:sldId id="276" r:id="rId20"/>
    <p:sldId id="277" r:id="rId21"/>
    <p:sldId id="302"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304" r:id="rId38"/>
    <p:sldId id="294" r:id="rId39"/>
    <p:sldId id="295" r:id="rId40"/>
    <p:sldId id="296" r:id="rId41"/>
    <p:sldId id="297" r:id="rId42"/>
    <p:sldId id="305" r:id="rId43"/>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76" autoAdjust="0"/>
  </p:normalViewPr>
  <p:slideViewPr>
    <p:cSldViewPr>
      <p:cViewPr>
        <p:scale>
          <a:sx n="94" d="100"/>
          <a:sy n="94" d="100"/>
        </p:scale>
        <p:origin x="-1284"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3" Type="http://schemas.openxmlformats.org/officeDocument/2006/relationships/customXml" Target="../customXml/item4.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B1835784-13F1-4523-B6F3-8AA8D10158DD}" type="datetimeFigureOut">
              <a:rPr lang="en-US" smtClean="0"/>
              <a:t>1/25/2013</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385A0835-E99F-40CA-80D0-CFE15DB309C3}" type="slidenum">
              <a:rPr lang="en-US" smtClean="0"/>
              <a:t>‹#›</a:t>
            </a:fld>
            <a:endParaRPr lang="en-US"/>
          </a:p>
        </p:txBody>
      </p:sp>
    </p:spTree>
    <p:extLst>
      <p:ext uri="{BB962C8B-B14F-4D97-AF65-F5344CB8AC3E}">
        <p14:creationId xmlns:p14="http://schemas.microsoft.com/office/powerpoint/2010/main" val="4020832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1440" tIns="45720" rIns="91440" bIns="45720" rtlCol="0"/>
          <a:lstStyle>
            <a:lvl1pPr algn="r">
              <a:defRPr sz="1200"/>
            </a:lvl1pPr>
          </a:lstStyle>
          <a:p>
            <a:fld id="{6395774C-5C64-4BA4-B932-DE827CB4C395}" type="datetimeFigureOut">
              <a:rPr lang="en-US" smtClean="0"/>
              <a:t>1/25/2013</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1440" tIns="45720" rIns="91440" bIns="45720" rtlCol="0" anchor="b"/>
          <a:lstStyle>
            <a:lvl1pPr algn="r">
              <a:defRPr sz="1200"/>
            </a:lvl1pPr>
          </a:lstStyle>
          <a:p>
            <a:fld id="{F283E448-A94E-4FEC-922F-7A4A873286D0}" type="slidenum">
              <a:rPr lang="en-US" smtClean="0"/>
              <a:t>‹#›</a:t>
            </a:fld>
            <a:endParaRPr lang="en-US"/>
          </a:p>
        </p:txBody>
      </p:sp>
    </p:spTree>
    <p:extLst>
      <p:ext uri="{BB962C8B-B14F-4D97-AF65-F5344CB8AC3E}">
        <p14:creationId xmlns:p14="http://schemas.microsoft.com/office/powerpoint/2010/main" val="3745346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BA2DE3-42B7-47A6-98E2-847A31E021CE}" type="slidenum">
              <a:rPr lang="en-US" smtClean="0"/>
              <a:t>8</a:t>
            </a:fld>
            <a:endParaRPr lang="en-US"/>
          </a:p>
        </p:txBody>
      </p:sp>
    </p:spTree>
    <p:extLst>
      <p:ext uri="{BB962C8B-B14F-4D97-AF65-F5344CB8AC3E}">
        <p14:creationId xmlns:p14="http://schemas.microsoft.com/office/powerpoint/2010/main" val="3043019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8A5269-D64A-4D7F-9C54-E4018627F7C0}"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186858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8A5269-D64A-4D7F-9C54-E4018627F7C0}"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4142858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8A5269-D64A-4D7F-9C54-E4018627F7C0}"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157845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8A5269-D64A-4D7F-9C54-E4018627F7C0}"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1339646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8A5269-D64A-4D7F-9C54-E4018627F7C0}"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340929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8A5269-D64A-4D7F-9C54-E4018627F7C0}"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116487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8A5269-D64A-4D7F-9C54-E4018627F7C0}" type="datetimeFigureOut">
              <a:rPr lang="en-US" smtClean="0"/>
              <a:t>1/25/2013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3423249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8A5269-D64A-4D7F-9C54-E4018627F7C0}" type="datetimeFigureOut">
              <a:rPr lang="en-US" smtClean="0"/>
              <a:t>1/25/2013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2006036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8A5269-D64A-4D7F-9C54-E4018627F7C0}" type="datetimeFigureOut">
              <a:rPr lang="en-US" smtClean="0"/>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3383157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8A5269-D64A-4D7F-9C54-E4018627F7C0}"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283608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8A5269-D64A-4D7F-9C54-E4018627F7C0}"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19A9C-51BE-4EB7-8B16-8F78E96F4E6B}" type="slidenum">
              <a:rPr lang="en-US" smtClean="0"/>
              <a:t>‹#›</a:t>
            </a:fld>
            <a:endParaRPr lang="en-US"/>
          </a:p>
        </p:txBody>
      </p:sp>
    </p:spTree>
    <p:extLst>
      <p:ext uri="{BB962C8B-B14F-4D97-AF65-F5344CB8AC3E}">
        <p14:creationId xmlns:p14="http://schemas.microsoft.com/office/powerpoint/2010/main" val="2965067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A5269-D64A-4D7F-9C54-E4018627F7C0}" type="datetimeFigureOut">
              <a:rPr lang="en-US" smtClean="0"/>
              <a:t>1/25/2013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19A9C-51BE-4EB7-8B16-8F78E96F4E6B}" type="slidenum">
              <a:rPr lang="en-US" smtClean="0"/>
              <a:t>‹#›</a:t>
            </a:fld>
            <a:endParaRPr lang="en-US"/>
          </a:p>
        </p:txBody>
      </p:sp>
    </p:spTree>
    <p:extLst>
      <p:ext uri="{BB962C8B-B14F-4D97-AF65-F5344CB8AC3E}">
        <p14:creationId xmlns:p14="http://schemas.microsoft.com/office/powerpoint/2010/main" val="279646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2895600"/>
          </a:xfrm>
        </p:spPr>
        <p:txBody>
          <a:bodyPr>
            <a:normAutofit/>
          </a:bodyPr>
          <a:lstStyle/>
          <a:p>
            <a:pPr marL="0" indent="0" algn="ctr">
              <a:buNone/>
            </a:pPr>
            <a:r>
              <a:rPr lang="en-US" sz="4400" dirty="0" smtClean="0"/>
              <a:t>Module J – Promise to Protect – Pledge to Heal</a:t>
            </a:r>
          </a:p>
          <a:p>
            <a:pPr marL="0" indent="0" algn="ctr">
              <a:buNone/>
            </a:pPr>
            <a:endParaRPr lang="en-US" sz="2000" dirty="0" smtClean="0"/>
          </a:p>
          <a:p>
            <a:pPr marL="0" indent="0" algn="ctr">
              <a:buNone/>
            </a:pPr>
            <a:r>
              <a:rPr lang="en-US" sz="4000" dirty="0" smtClean="0"/>
              <a:t>For Seminaries, Parishes, and Dioceses</a:t>
            </a:r>
          </a:p>
          <a:p>
            <a:pPr marL="0" indent="0" algn="ctr">
              <a:buNone/>
            </a:pPr>
            <a:endParaRPr lang="en-US" sz="4400" dirty="0"/>
          </a:p>
          <a:p>
            <a:pPr marL="0" indent="0" algn="ctr">
              <a:buNone/>
            </a:pPr>
            <a:endParaRPr lang="en-US" sz="44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441717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838200"/>
          </a:xfrm>
          <a:solidFill>
            <a:schemeClr val="accent1">
              <a:lumMod val="40000"/>
              <a:lumOff val="60000"/>
            </a:schemeClr>
          </a:solidFill>
          <a:ln>
            <a:solidFill>
              <a:schemeClr val="tx1"/>
            </a:solidFill>
          </a:ln>
        </p:spPr>
        <p:txBody>
          <a:bodyPr>
            <a:noAutofit/>
          </a:bodyPr>
          <a:lstStyle/>
          <a:p>
            <a:r>
              <a:rPr lang="en-US" sz="3600" b="1" dirty="0" smtClean="0"/>
              <a:t>Preamble:  Ongoing Efforts, 7</a:t>
            </a:r>
            <a:endParaRPr lang="en-US" sz="3600" b="1" dirty="0"/>
          </a:p>
        </p:txBody>
      </p:sp>
      <p:sp>
        <p:nvSpPr>
          <p:cNvPr id="3" name="Content Placeholder 2"/>
          <p:cNvSpPr>
            <a:spLocks noGrp="1"/>
          </p:cNvSpPr>
          <p:nvPr>
            <p:ph idx="1"/>
          </p:nvPr>
        </p:nvSpPr>
        <p:spPr>
          <a:xfrm>
            <a:off x="381000" y="1447800"/>
            <a:ext cx="8534400" cy="4953000"/>
          </a:xfrm>
        </p:spPr>
        <p:txBody>
          <a:bodyPr>
            <a:noAutofit/>
          </a:bodyPr>
          <a:lstStyle/>
          <a:p>
            <a:pPr marL="0" indent="0">
              <a:buNone/>
            </a:pPr>
            <a:r>
              <a:rPr lang="en-US" sz="2400" dirty="0" smtClean="0"/>
              <a:t>Ongoing efforts:</a:t>
            </a:r>
            <a:endParaRPr lang="en-US" sz="2400" dirty="0"/>
          </a:p>
          <a:p>
            <a:pPr marL="0" lvl="0" indent="0">
              <a:buNone/>
            </a:pPr>
            <a:r>
              <a:rPr lang="en-US" sz="2400" dirty="0" smtClean="0"/>
              <a:t>It </a:t>
            </a:r>
            <a:r>
              <a:rPr lang="en-US" sz="2400" dirty="0"/>
              <a:t>seems that </a:t>
            </a:r>
            <a:r>
              <a:rPr lang="en-US" sz="2400" dirty="0" smtClean="0"/>
              <a:t>the </a:t>
            </a:r>
            <a:r>
              <a:rPr lang="en-US" sz="2400" dirty="0"/>
              <a:t>disturbing problem of sexual abuse of minors by clergy has been </a:t>
            </a:r>
            <a:r>
              <a:rPr lang="en-US" sz="2400" dirty="0" smtClean="0"/>
              <a:t>reduced, but the </a:t>
            </a:r>
            <a:r>
              <a:rPr lang="en-US" sz="2400" dirty="0"/>
              <a:t>harmful effects of this abuse continue to be experienced both by victims and </a:t>
            </a:r>
            <a:r>
              <a:rPr lang="en-US" sz="2400" dirty="0" smtClean="0"/>
              <a:t>by dioceses</a:t>
            </a:r>
          </a:p>
          <a:p>
            <a:pPr marL="0" lvl="0" indent="0">
              <a:buNone/>
            </a:pPr>
            <a:endParaRPr lang="en-US" sz="800" dirty="0"/>
          </a:p>
          <a:p>
            <a:pPr marL="457200" lvl="0" indent="-457200"/>
            <a:r>
              <a:rPr lang="en-US" sz="2400" dirty="0"/>
              <a:t>The revised </a:t>
            </a:r>
            <a:r>
              <a:rPr lang="en-US" sz="2400" i="1" dirty="0"/>
              <a:t>Charter</a:t>
            </a:r>
            <a:r>
              <a:rPr lang="en-US" sz="2400" dirty="0"/>
              <a:t> outlines a series of practical and pastoral steps, which dioceses and eparchies commit themselves to </a:t>
            </a:r>
            <a:r>
              <a:rPr lang="en-US" sz="2400" dirty="0" smtClean="0"/>
              <a:t>take</a:t>
            </a:r>
          </a:p>
          <a:p>
            <a:pPr marL="0" lvl="0" indent="0">
              <a:buNone/>
            </a:pPr>
            <a:endParaRPr lang="en-US" sz="800" dirty="0"/>
          </a:p>
          <a:p>
            <a:pPr marL="457200" lvl="0" indent="-457200"/>
            <a:r>
              <a:rPr lang="en-US" sz="2400" dirty="0"/>
              <a:t>The </a:t>
            </a:r>
            <a:r>
              <a:rPr lang="en-US" sz="2400" i="1" dirty="0"/>
              <a:t>Charter</a:t>
            </a:r>
            <a:r>
              <a:rPr lang="en-US" sz="2400" dirty="0"/>
              <a:t> re-affirms commitment to:</a:t>
            </a:r>
          </a:p>
          <a:p>
            <a:pPr marL="803275" indent="-346075">
              <a:buNone/>
            </a:pPr>
            <a:r>
              <a:rPr lang="en-US" sz="2400" dirty="0" smtClean="0"/>
              <a:t>-	assist </a:t>
            </a:r>
            <a:r>
              <a:rPr lang="en-US" sz="2400" dirty="0"/>
              <a:t>in the healing of those who have been injured</a:t>
            </a:r>
          </a:p>
          <a:p>
            <a:pPr marL="803275" indent="-346075">
              <a:buNone/>
            </a:pPr>
            <a:r>
              <a:rPr lang="en-US" sz="2400" dirty="0" smtClean="0"/>
              <a:t>-	do </a:t>
            </a:r>
            <a:r>
              <a:rPr lang="en-US" sz="2400" dirty="0"/>
              <a:t>all in our power to protect children and young people</a:t>
            </a:r>
          </a:p>
          <a:p>
            <a:pPr marL="803275" indent="-346075">
              <a:buNone/>
            </a:pPr>
            <a:r>
              <a:rPr lang="en-US" sz="2400" dirty="0" smtClean="0"/>
              <a:t>-	work </a:t>
            </a:r>
            <a:r>
              <a:rPr lang="en-US" sz="2400" dirty="0"/>
              <a:t>with our clergy, religious, and laity to restore trust and harmony in our faith </a:t>
            </a:r>
            <a:r>
              <a:rPr lang="en-US" sz="2400" dirty="0" smtClean="0"/>
              <a:t>communities</a:t>
            </a:r>
            <a:endParaRPr lang="en-US" sz="24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10</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652748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32372" cy="1066800"/>
          </a:xfrm>
          <a:solidFill>
            <a:schemeClr val="accent1">
              <a:lumMod val="60000"/>
              <a:lumOff val="40000"/>
            </a:schemeClr>
          </a:solidFill>
          <a:ln>
            <a:solidFill>
              <a:schemeClr val="tx1"/>
            </a:solidFill>
          </a:ln>
        </p:spPr>
        <p:txBody>
          <a:bodyPr>
            <a:noAutofit/>
          </a:bodyPr>
          <a:lstStyle/>
          <a:p>
            <a:r>
              <a:rPr lang="en-US" sz="3200" b="1" dirty="0" smtClean="0"/>
              <a:t>B.  To </a:t>
            </a:r>
            <a:r>
              <a:rPr lang="en-US" sz="3200" b="1" dirty="0"/>
              <a:t>Promote Healing and Reconciliation </a:t>
            </a:r>
            <a:r>
              <a:rPr lang="en-US" sz="3200" b="1" dirty="0" smtClean="0"/>
              <a:t>with Victims/Survivors of </a:t>
            </a:r>
            <a:r>
              <a:rPr lang="en-US" sz="3200" b="1" dirty="0"/>
              <a:t>Sexual Abuse of Minors, </a:t>
            </a:r>
            <a:r>
              <a:rPr lang="en-US" sz="3200" b="1" dirty="0" smtClean="0"/>
              <a:t>1</a:t>
            </a:r>
            <a:endParaRPr lang="en-US" sz="3200" b="1" dirty="0"/>
          </a:p>
        </p:txBody>
      </p:sp>
      <p:sp>
        <p:nvSpPr>
          <p:cNvPr id="3" name="Content Placeholder 2"/>
          <p:cNvSpPr>
            <a:spLocks noGrp="1"/>
          </p:cNvSpPr>
          <p:nvPr>
            <p:ph idx="1"/>
          </p:nvPr>
        </p:nvSpPr>
        <p:spPr>
          <a:xfrm>
            <a:off x="304800" y="1524000"/>
            <a:ext cx="8556172" cy="1600200"/>
          </a:xfrm>
          <a:ln w="38100">
            <a:solidFill>
              <a:schemeClr val="accent1">
                <a:lumMod val="75000"/>
              </a:schemeClr>
            </a:solidFill>
          </a:ln>
        </p:spPr>
        <p:txBody>
          <a:bodyPr>
            <a:noAutofit/>
          </a:bodyPr>
          <a:lstStyle/>
          <a:p>
            <a:pPr marL="0" indent="0">
              <a:buNone/>
            </a:pPr>
            <a:r>
              <a:rPr lang="en-US" sz="2400" b="1" dirty="0"/>
              <a:t>ARTICLE 1.  </a:t>
            </a:r>
            <a:r>
              <a:rPr lang="en-US" sz="2400" dirty="0"/>
              <a:t>Diocese/eparchies are to reach out to victims/survivors and their families and demonstrate a sincere commitment to their spiritual and emotional well-being; the first obligation of the Church with regard to the victims is for healing and reconciliation</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11</a:t>
            </a:fld>
            <a:endParaRPr lang="en-US" sz="1600" b="1" dirty="0">
              <a:solidFill>
                <a:schemeClr val="tx1">
                  <a:lumMod val="50000"/>
                  <a:lumOff val="50000"/>
                </a:schemeClr>
              </a:solidFill>
            </a:endParaRPr>
          </a:p>
        </p:txBody>
      </p:sp>
      <p:sp>
        <p:nvSpPr>
          <p:cNvPr id="5" name="TextBox 4"/>
          <p:cNvSpPr txBox="1"/>
          <p:nvPr/>
        </p:nvSpPr>
        <p:spPr>
          <a:xfrm>
            <a:off x="402772" y="3352800"/>
            <a:ext cx="8458200" cy="2923877"/>
          </a:xfrm>
          <a:prstGeom prst="rect">
            <a:avLst/>
          </a:prstGeom>
          <a:noFill/>
          <a:ln w="38100">
            <a:noFill/>
          </a:ln>
        </p:spPr>
        <p:txBody>
          <a:bodyPr wrap="square" rtlCol="0">
            <a:spAutoFit/>
          </a:bodyPr>
          <a:lstStyle/>
          <a:p>
            <a:pPr lvl="0">
              <a:spcBef>
                <a:spcPct val="20000"/>
              </a:spcBef>
            </a:pPr>
            <a:r>
              <a:rPr lang="en-US" sz="2400" b="1" dirty="0">
                <a:solidFill>
                  <a:prstClr val="black"/>
                </a:solidFill>
              </a:rPr>
              <a:t>Commitment:  </a:t>
            </a:r>
            <a:r>
              <a:rPr lang="en-US" sz="2400" dirty="0">
                <a:solidFill>
                  <a:prstClr val="black"/>
                </a:solidFill>
              </a:rPr>
              <a:t>to continue outreach to every person who has been the victim of sexual abuse as a minor by anyone in church service, whether the abuse was recent or occurred many years in the past</a:t>
            </a:r>
          </a:p>
          <a:p>
            <a:pPr lvl="0"/>
            <a:endParaRPr lang="en-US" sz="800" dirty="0" smtClean="0"/>
          </a:p>
          <a:p>
            <a:pPr lvl="0"/>
            <a:r>
              <a:rPr lang="en-US" sz="2400" dirty="0" smtClean="0"/>
              <a:t>Outreach may include provision of:</a:t>
            </a:r>
          </a:p>
          <a:p>
            <a:pPr marL="803275" indent="-346075"/>
            <a:r>
              <a:rPr lang="en-US" sz="2400" dirty="0" smtClean="0"/>
              <a:t>-  counseling		-</a:t>
            </a:r>
            <a:r>
              <a:rPr lang="en-US" sz="2400" dirty="0"/>
              <a:t> </a:t>
            </a:r>
            <a:r>
              <a:rPr lang="en-US" sz="2400" dirty="0" smtClean="0"/>
              <a:t> support </a:t>
            </a:r>
            <a:r>
              <a:rPr lang="en-US" sz="2400" dirty="0"/>
              <a:t>groups</a:t>
            </a:r>
          </a:p>
          <a:p>
            <a:pPr marL="803275" indent="-346075"/>
            <a:r>
              <a:rPr lang="en-US" sz="2400" dirty="0" smtClean="0"/>
              <a:t>-</a:t>
            </a:r>
            <a:r>
              <a:rPr lang="en-US" sz="2400" dirty="0"/>
              <a:t> </a:t>
            </a:r>
            <a:r>
              <a:rPr lang="en-US" sz="2400" dirty="0" smtClean="0"/>
              <a:t> spiritual assistance	-  other </a:t>
            </a:r>
            <a:r>
              <a:rPr lang="en-US" sz="2400" dirty="0"/>
              <a:t>social services</a:t>
            </a:r>
          </a:p>
          <a:p>
            <a:pPr marL="803275" indent="-346075">
              <a:buNone/>
            </a:pPr>
            <a:endParaRPr lang="en-US" sz="800" dirty="0" smtClean="0"/>
          </a:p>
        </p:txBody>
      </p:sp>
    </p:spTree>
    <p:extLst>
      <p:ext uri="{BB962C8B-B14F-4D97-AF65-F5344CB8AC3E}">
        <p14:creationId xmlns:p14="http://schemas.microsoft.com/office/powerpoint/2010/main" val="1754364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762000"/>
          </a:xfrm>
          <a:solidFill>
            <a:schemeClr val="accent1">
              <a:lumMod val="40000"/>
              <a:lumOff val="60000"/>
            </a:schemeClr>
          </a:solidFill>
          <a:ln>
            <a:solidFill>
              <a:schemeClr val="tx1"/>
            </a:solidFill>
          </a:ln>
        </p:spPr>
        <p:txBody>
          <a:bodyPr>
            <a:noAutofit/>
          </a:bodyPr>
          <a:lstStyle/>
          <a:p>
            <a:r>
              <a:rPr lang="en-US" sz="3600" b="1" dirty="0"/>
              <a:t>To Promote Healing and </a:t>
            </a:r>
            <a:r>
              <a:rPr lang="en-US" sz="3600" b="1" dirty="0" smtClean="0"/>
              <a:t>Reconciliation, </a:t>
            </a:r>
            <a:r>
              <a:rPr lang="en-US" sz="3600" b="1" dirty="0"/>
              <a:t>2</a:t>
            </a:r>
          </a:p>
        </p:txBody>
      </p:sp>
      <p:sp>
        <p:nvSpPr>
          <p:cNvPr id="3" name="Content Placeholder 2"/>
          <p:cNvSpPr>
            <a:spLocks noGrp="1"/>
          </p:cNvSpPr>
          <p:nvPr>
            <p:ph idx="1"/>
          </p:nvPr>
        </p:nvSpPr>
        <p:spPr>
          <a:xfrm>
            <a:off x="457200" y="1447800"/>
            <a:ext cx="8229600" cy="4343400"/>
          </a:xfrm>
          <a:ln w="38100">
            <a:noFill/>
          </a:ln>
        </p:spPr>
        <p:txBody>
          <a:bodyPr>
            <a:noAutofit/>
          </a:bodyPr>
          <a:lstStyle/>
          <a:p>
            <a:pPr marL="0" lvl="0" indent="0">
              <a:buNone/>
            </a:pPr>
            <a:r>
              <a:rPr lang="en-US" sz="2800" b="1" dirty="0" smtClean="0">
                <a:solidFill>
                  <a:prstClr val="black"/>
                </a:solidFill>
              </a:rPr>
              <a:t>ARTICLE 1.</a:t>
            </a:r>
          </a:p>
          <a:p>
            <a:pPr marL="0" lvl="0" indent="0">
              <a:buNone/>
            </a:pPr>
            <a:r>
              <a:rPr lang="en-US" sz="2800" b="1" dirty="0" smtClean="0">
                <a:solidFill>
                  <a:prstClr val="black"/>
                </a:solidFill>
              </a:rPr>
              <a:t>Further commitment:</a:t>
            </a:r>
            <a:endParaRPr lang="en-US" sz="2800" dirty="0" smtClean="0"/>
          </a:p>
          <a:p>
            <a:pPr marL="457200" lvl="0" indent="-457200"/>
            <a:r>
              <a:rPr lang="en-US" sz="2800" dirty="0" smtClean="0"/>
              <a:t>for </a:t>
            </a:r>
            <a:r>
              <a:rPr lang="en-US" sz="2800" dirty="0"/>
              <a:t>the diocesan/eparchial bishop or his representative to offer to meet with victims and their families</a:t>
            </a:r>
          </a:p>
          <a:p>
            <a:pPr marL="803275" indent="-346075">
              <a:buNone/>
            </a:pPr>
            <a:r>
              <a:rPr lang="en-US" sz="2800" dirty="0" smtClean="0"/>
              <a:t>-	to </a:t>
            </a:r>
            <a:r>
              <a:rPr lang="en-US" sz="2800" dirty="0"/>
              <a:t>listen with patience and compassion to their experiences and concerns</a:t>
            </a:r>
          </a:p>
          <a:p>
            <a:pPr marL="803275" indent="-346075">
              <a:buNone/>
            </a:pPr>
            <a:r>
              <a:rPr lang="en-US" sz="2800" dirty="0" smtClean="0"/>
              <a:t>-	to </a:t>
            </a:r>
            <a:r>
              <a:rPr lang="en-US" sz="2800" dirty="0"/>
              <a:t>share “the profound sense of solidarity and concern” (Pope John Paul II</a:t>
            </a:r>
            <a:r>
              <a:rPr lang="en-US" sz="2800" dirty="0" smtClean="0"/>
              <a:t>)  </a:t>
            </a:r>
            <a:endParaRPr lang="en-US" sz="28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12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48005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762000"/>
          </a:xfrm>
          <a:solidFill>
            <a:schemeClr val="accent1">
              <a:lumMod val="40000"/>
              <a:lumOff val="60000"/>
            </a:schemeClr>
          </a:solidFill>
          <a:ln w="28575">
            <a:solidFill>
              <a:schemeClr val="tx1"/>
            </a:solidFill>
          </a:ln>
        </p:spPr>
        <p:txBody>
          <a:bodyPr>
            <a:noAutofit/>
          </a:bodyPr>
          <a:lstStyle/>
          <a:p>
            <a:r>
              <a:rPr lang="en-US" sz="3600" b="1" dirty="0"/>
              <a:t>To Promote Healing and </a:t>
            </a:r>
            <a:r>
              <a:rPr lang="en-US" sz="3600" b="1" dirty="0" smtClean="0"/>
              <a:t>Reconciliation, 3</a:t>
            </a:r>
            <a:endParaRPr lang="en-US" sz="3600" b="1" dirty="0"/>
          </a:p>
        </p:txBody>
      </p:sp>
      <p:sp>
        <p:nvSpPr>
          <p:cNvPr id="3" name="Content Placeholder 2"/>
          <p:cNvSpPr>
            <a:spLocks noGrp="1"/>
          </p:cNvSpPr>
          <p:nvPr>
            <p:ph idx="1"/>
          </p:nvPr>
        </p:nvSpPr>
        <p:spPr>
          <a:xfrm>
            <a:off x="533400" y="1219200"/>
            <a:ext cx="8077200" cy="1524000"/>
          </a:xfrm>
          <a:ln w="38100">
            <a:solidFill>
              <a:schemeClr val="accent1">
                <a:lumMod val="75000"/>
              </a:schemeClr>
            </a:solidFill>
          </a:ln>
        </p:spPr>
        <p:txBody>
          <a:bodyPr>
            <a:noAutofit/>
          </a:bodyPr>
          <a:lstStyle/>
          <a:p>
            <a:pPr marL="0" indent="0">
              <a:buNone/>
            </a:pPr>
            <a:r>
              <a:rPr lang="en-US" sz="2400" b="1" dirty="0"/>
              <a:t>ARTICLE 2.  </a:t>
            </a:r>
            <a:r>
              <a:rPr lang="en-US" sz="2400" dirty="0"/>
              <a:t>Dioceses/eparchies are to have policies and procedures in place to respond promptly to any allegation where there is reason </a:t>
            </a:r>
            <a:r>
              <a:rPr lang="en-US" sz="2400" dirty="0" smtClean="0"/>
              <a:t>to </a:t>
            </a:r>
            <a:r>
              <a:rPr lang="en-US" sz="2400" dirty="0"/>
              <a:t>believe that sexual abuse of a minor has </a:t>
            </a:r>
            <a:r>
              <a:rPr lang="en-US" sz="2400" dirty="0" smtClean="0"/>
              <a:t>occurred</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pPr/>
              <a:t>13</a:t>
            </a:fld>
            <a:endParaRPr lang="en-US" sz="1600" b="1" dirty="0">
              <a:solidFill>
                <a:schemeClr val="tx1">
                  <a:lumMod val="50000"/>
                  <a:lumOff val="50000"/>
                </a:schemeClr>
              </a:solidFill>
            </a:endParaRPr>
          </a:p>
        </p:txBody>
      </p:sp>
      <p:sp>
        <p:nvSpPr>
          <p:cNvPr id="6" name="TextBox 5"/>
          <p:cNvSpPr txBox="1"/>
          <p:nvPr/>
        </p:nvSpPr>
        <p:spPr>
          <a:xfrm>
            <a:off x="533400" y="2971800"/>
            <a:ext cx="8153400" cy="3194721"/>
          </a:xfrm>
          <a:prstGeom prst="rect">
            <a:avLst/>
          </a:prstGeom>
          <a:noFill/>
        </p:spPr>
        <p:txBody>
          <a:bodyPr wrap="square" rtlCol="0">
            <a:spAutoFit/>
          </a:bodyPr>
          <a:lstStyle/>
          <a:p>
            <a:pPr lvl="0">
              <a:spcBef>
                <a:spcPct val="20000"/>
              </a:spcBef>
            </a:pPr>
            <a:r>
              <a:rPr lang="en-US" sz="2400" b="1" dirty="0" smtClean="0">
                <a:solidFill>
                  <a:prstClr val="black"/>
                </a:solidFill>
              </a:rPr>
              <a:t>Commitment: </a:t>
            </a:r>
          </a:p>
          <a:p>
            <a:pPr marL="457200" lvl="0" indent="-457200">
              <a:spcBef>
                <a:spcPct val="20000"/>
              </a:spcBef>
              <a:buFont typeface="Arial" pitchFamily="34" charset="0"/>
              <a:buChar char="•"/>
            </a:pPr>
            <a:r>
              <a:rPr lang="en-US" sz="2400" dirty="0">
                <a:solidFill>
                  <a:prstClr val="black"/>
                </a:solidFill>
              </a:rPr>
              <a:t>T</a:t>
            </a:r>
            <a:r>
              <a:rPr lang="en-US" sz="2400" dirty="0" smtClean="0">
                <a:solidFill>
                  <a:prstClr val="black"/>
                </a:solidFill>
              </a:rPr>
              <a:t>o </a:t>
            </a:r>
            <a:r>
              <a:rPr lang="en-US" sz="2400" dirty="0">
                <a:solidFill>
                  <a:prstClr val="black"/>
                </a:solidFill>
              </a:rPr>
              <a:t>have a competent person or persons to coordinate assistance for the immediate pastoral care of persons who report having been sexually abused</a:t>
            </a:r>
          </a:p>
          <a:p>
            <a:pPr marL="457200" lvl="0" indent="-457200">
              <a:spcBef>
                <a:spcPct val="20000"/>
              </a:spcBef>
              <a:buFont typeface="Arial" pitchFamily="34" charset="0"/>
              <a:buChar char="•"/>
            </a:pPr>
            <a:r>
              <a:rPr lang="en-US" sz="2400" dirty="0" smtClean="0">
                <a:solidFill>
                  <a:prstClr val="black"/>
                </a:solidFill>
              </a:rPr>
              <a:t>To have </a:t>
            </a:r>
            <a:r>
              <a:rPr lang="en-US" sz="2400" dirty="0">
                <a:solidFill>
                  <a:prstClr val="black"/>
                </a:solidFill>
              </a:rPr>
              <a:t>readily available </a:t>
            </a:r>
            <a:r>
              <a:rPr lang="en-US" sz="2400" dirty="0" smtClean="0">
                <a:solidFill>
                  <a:prstClr val="black"/>
                </a:solidFill>
              </a:rPr>
              <a:t>procedures </a:t>
            </a:r>
            <a:r>
              <a:rPr lang="en-US" sz="2400" dirty="0">
                <a:solidFill>
                  <a:prstClr val="black"/>
                </a:solidFill>
              </a:rPr>
              <a:t>for those making a complaint </a:t>
            </a:r>
            <a:r>
              <a:rPr lang="en-US" sz="2400" dirty="0" smtClean="0">
                <a:solidFill>
                  <a:prstClr val="black"/>
                </a:solidFill>
              </a:rPr>
              <a:t>in </a:t>
            </a:r>
            <a:r>
              <a:rPr lang="en-US" sz="2400" dirty="0">
                <a:solidFill>
                  <a:prstClr val="black"/>
                </a:solidFill>
              </a:rPr>
              <a:t>printed form in the principal languages in which the liturgy is celebrated in the diocese/eparchy and </a:t>
            </a:r>
            <a:r>
              <a:rPr lang="en-US" sz="2400" dirty="0" smtClean="0">
                <a:solidFill>
                  <a:prstClr val="black"/>
                </a:solidFill>
              </a:rPr>
              <a:t>to make them the </a:t>
            </a:r>
            <a:r>
              <a:rPr lang="en-US" sz="2400" dirty="0">
                <a:solidFill>
                  <a:prstClr val="black"/>
                </a:solidFill>
              </a:rPr>
              <a:t>subject of public announcements at least annually</a:t>
            </a:r>
          </a:p>
        </p:txBody>
      </p:sp>
    </p:spTree>
    <p:extLst>
      <p:ext uri="{BB962C8B-B14F-4D97-AF65-F5344CB8AC3E}">
        <p14:creationId xmlns:p14="http://schemas.microsoft.com/office/powerpoint/2010/main" val="2952907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solidFill>
            <a:schemeClr val="accent1">
              <a:lumMod val="40000"/>
              <a:lumOff val="60000"/>
            </a:schemeClr>
          </a:solidFill>
          <a:ln w="38100">
            <a:solidFill>
              <a:schemeClr val="accent1">
                <a:lumMod val="75000"/>
              </a:schemeClr>
            </a:solidFill>
          </a:ln>
        </p:spPr>
        <p:txBody>
          <a:bodyPr>
            <a:noAutofit/>
          </a:bodyPr>
          <a:lstStyle/>
          <a:p>
            <a:r>
              <a:rPr lang="en-US" sz="3600" b="1" dirty="0"/>
              <a:t>To Promote Healing and </a:t>
            </a:r>
            <a:r>
              <a:rPr lang="en-US" sz="3600" b="1" dirty="0" smtClean="0"/>
              <a:t>Reconciliation, 4</a:t>
            </a:r>
            <a:endParaRPr lang="en-US" sz="3600" b="1" dirty="0"/>
          </a:p>
        </p:txBody>
      </p:sp>
      <p:sp>
        <p:nvSpPr>
          <p:cNvPr id="3" name="Content Placeholder 2"/>
          <p:cNvSpPr>
            <a:spLocks noGrp="1"/>
          </p:cNvSpPr>
          <p:nvPr>
            <p:ph idx="1"/>
          </p:nvPr>
        </p:nvSpPr>
        <p:spPr>
          <a:xfrm>
            <a:off x="381000" y="1371600"/>
            <a:ext cx="8458200" cy="4800600"/>
          </a:xfrm>
        </p:spPr>
        <p:txBody>
          <a:bodyPr>
            <a:noAutofit/>
          </a:bodyPr>
          <a:lstStyle/>
          <a:p>
            <a:pPr marL="0" indent="0">
              <a:buNone/>
            </a:pPr>
            <a:r>
              <a:rPr lang="en-US" sz="2800" b="1" dirty="0"/>
              <a:t>ARTICLE </a:t>
            </a:r>
            <a:r>
              <a:rPr lang="en-US" sz="2800" b="1" dirty="0" smtClean="0"/>
              <a:t>2 </a:t>
            </a:r>
          </a:p>
          <a:p>
            <a:pPr marL="0" indent="0">
              <a:buNone/>
            </a:pPr>
            <a:r>
              <a:rPr lang="en-US" sz="2600" b="1" dirty="0" smtClean="0"/>
              <a:t>Further commitment:  </a:t>
            </a:r>
            <a:r>
              <a:rPr lang="en-US" sz="2600" dirty="0" smtClean="0"/>
              <a:t>to </a:t>
            </a:r>
            <a:r>
              <a:rPr lang="en-US" sz="2600" dirty="0"/>
              <a:t>have a review board that functions as a confidential consultative body to the </a:t>
            </a:r>
            <a:r>
              <a:rPr lang="en-US" sz="2600" dirty="0" smtClean="0"/>
              <a:t>bishop/eparch</a:t>
            </a:r>
          </a:p>
          <a:p>
            <a:pPr marL="0" indent="0">
              <a:buNone/>
            </a:pPr>
            <a:endParaRPr lang="en-US" sz="800" dirty="0"/>
          </a:p>
          <a:p>
            <a:pPr marL="457200" lvl="0" indent="-457200"/>
            <a:r>
              <a:rPr lang="en-US" sz="2400" dirty="0"/>
              <a:t>the majority of its members are to be lay persons not in the employ of the </a:t>
            </a:r>
            <a:r>
              <a:rPr lang="en-US" sz="2400" dirty="0" smtClean="0"/>
              <a:t>diocese/eparchy</a:t>
            </a:r>
          </a:p>
          <a:p>
            <a:pPr marL="457200" lvl="0" indent="-457200">
              <a:buNone/>
            </a:pPr>
            <a:endParaRPr lang="en-US" sz="1200" dirty="0"/>
          </a:p>
          <a:p>
            <a:pPr marL="457200" lvl="0" indent="-457200"/>
            <a:r>
              <a:rPr lang="en-US" sz="2400" dirty="0"/>
              <a:t>the board is to advise the diocesan/eparchial bishop in his assessment of allegations of sexual abuse of minors and in his determination of a cleric’s suitability for </a:t>
            </a:r>
            <a:r>
              <a:rPr lang="en-US" sz="2400" dirty="0" smtClean="0"/>
              <a:t>ministry</a:t>
            </a:r>
          </a:p>
          <a:p>
            <a:pPr marL="457200" lvl="0" indent="-457200">
              <a:buNone/>
            </a:pPr>
            <a:endParaRPr lang="en-US" sz="1200" dirty="0"/>
          </a:p>
          <a:p>
            <a:pPr marL="457200" lvl="0" indent="-457200"/>
            <a:r>
              <a:rPr lang="en-US" sz="2400" dirty="0"/>
              <a:t>the board is to review diocesan/eparchial policies and procedures for dealing with sexual abuse of </a:t>
            </a:r>
            <a:r>
              <a:rPr lang="en-US" sz="2400" dirty="0" smtClean="0"/>
              <a:t>minors</a:t>
            </a:r>
            <a:endParaRPr lang="en-US" sz="24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14</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228309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a:solidFill>
            <a:schemeClr val="accent1">
              <a:lumMod val="40000"/>
              <a:lumOff val="60000"/>
            </a:schemeClr>
          </a:solidFill>
          <a:ln>
            <a:solidFill>
              <a:schemeClr val="tx1"/>
            </a:solidFill>
          </a:ln>
        </p:spPr>
        <p:txBody>
          <a:bodyPr>
            <a:noAutofit/>
          </a:bodyPr>
          <a:lstStyle/>
          <a:p>
            <a:r>
              <a:rPr lang="en-US" sz="3600" b="1" dirty="0"/>
              <a:t>To Promote Healing and </a:t>
            </a:r>
            <a:r>
              <a:rPr lang="en-US" sz="3600" b="1" dirty="0" smtClean="0"/>
              <a:t>Reconciliation, 5</a:t>
            </a:r>
            <a:endParaRPr lang="en-US" sz="3600" b="1" dirty="0"/>
          </a:p>
        </p:txBody>
      </p:sp>
      <p:sp>
        <p:nvSpPr>
          <p:cNvPr id="3" name="Content Placeholder 2"/>
          <p:cNvSpPr>
            <a:spLocks noGrp="1"/>
          </p:cNvSpPr>
          <p:nvPr>
            <p:ph idx="1"/>
          </p:nvPr>
        </p:nvSpPr>
        <p:spPr>
          <a:xfrm>
            <a:off x="609600" y="2209800"/>
            <a:ext cx="8001000" cy="2667000"/>
          </a:xfrm>
          <a:ln w="38100">
            <a:solidFill>
              <a:schemeClr val="accent1">
                <a:lumMod val="75000"/>
              </a:schemeClr>
            </a:solidFill>
          </a:ln>
        </p:spPr>
        <p:txBody>
          <a:bodyPr>
            <a:noAutofit/>
          </a:bodyPr>
          <a:lstStyle/>
          <a:p>
            <a:pPr marL="0" indent="0">
              <a:buNone/>
            </a:pPr>
            <a:r>
              <a:rPr lang="en-US" b="1" dirty="0"/>
              <a:t>ARTICLE 3.  </a:t>
            </a:r>
            <a:r>
              <a:rPr lang="en-US" dirty="0"/>
              <a:t>Dioceses/eparchies are not to enter into settlements which bind the parties to confidentiality unless the victim/survivor requests confidentiality and this request is noted in the text of the </a:t>
            </a:r>
            <a:r>
              <a:rPr lang="en-US" dirty="0" smtClean="0"/>
              <a:t>agreement</a:t>
            </a:r>
            <a:endParaRPr lang="en-US"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15</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514660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1" y="152400"/>
            <a:ext cx="8458200" cy="1249362"/>
          </a:xfrm>
          <a:solidFill>
            <a:schemeClr val="accent1">
              <a:lumMod val="60000"/>
              <a:lumOff val="40000"/>
            </a:schemeClr>
          </a:solidFill>
          <a:ln w="28575">
            <a:solidFill>
              <a:schemeClr val="tx1"/>
            </a:solidFill>
          </a:ln>
        </p:spPr>
        <p:txBody>
          <a:bodyPr>
            <a:noAutofit/>
          </a:bodyPr>
          <a:lstStyle/>
          <a:p>
            <a:r>
              <a:rPr lang="en-US" sz="3600" b="1" dirty="0" smtClean="0"/>
              <a:t>C.  To </a:t>
            </a:r>
            <a:r>
              <a:rPr lang="en-US" sz="3600" b="1" dirty="0"/>
              <a:t>Guarantee an Effective Response to Allegations of Sexual Abuse of Minors</a:t>
            </a:r>
          </a:p>
        </p:txBody>
      </p:sp>
      <p:sp>
        <p:nvSpPr>
          <p:cNvPr id="3" name="Content Placeholder 2"/>
          <p:cNvSpPr>
            <a:spLocks noGrp="1"/>
          </p:cNvSpPr>
          <p:nvPr>
            <p:ph idx="1"/>
          </p:nvPr>
        </p:nvSpPr>
        <p:spPr>
          <a:xfrm>
            <a:off x="511629" y="1600200"/>
            <a:ext cx="8153400" cy="1447800"/>
          </a:xfrm>
          <a:ln w="38100">
            <a:solidFill>
              <a:schemeClr val="accent1">
                <a:lumMod val="75000"/>
              </a:schemeClr>
            </a:solidFill>
          </a:ln>
        </p:spPr>
        <p:txBody>
          <a:bodyPr>
            <a:noAutofit/>
          </a:bodyPr>
          <a:lstStyle/>
          <a:p>
            <a:pPr marL="0" indent="0">
              <a:buNone/>
            </a:pPr>
            <a:r>
              <a:rPr lang="en-US" sz="2800" b="1" dirty="0"/>
              <a:t>ARTICLE 4.  </a:t>
            </a:r>
            <a:r>
              <a:rPr lang="en-US" sz="2800" dirty="0"/>
              <a:t>Dioceses/eparchies are to report an allegation of sexual abuse of a person who is a minor to the public </a:t>
            </a:r>
            <a:r>
              <a:rPr lang="en-US" sz="2800" dirty="0" smtClean="0"/>
              <a:t>authorities</a:t>
            </a: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16</a:t>
            </a:fld>
            <a:endParaRPr lang="en-US" sz="1600" b="1" dirty="0">
              <a:solidFill>
                <a:schemeClr val="tx1">
                  <a:lumMod val="50000"/>
                  <a:lumOff val="50000"/>
                </a:schemeClr>
              </a:solidFill>
            </a:endParaRPr>
          </a:p>
        </p:txBody>
      </p:sp>
      <p:sp>
        <p:nvSpPr>
          <p:cNvPr id="5" name="TextBox 4"/>
          <p:cNvSpPr txBox="1"/>
          <p:nvPr/>
        </p:nvSpPr>
        <p:spPr>
          <a:xfrm flipH="1">
            <a:off x="228600" y="3276600"/>
            <a:ext cx="8686800" cy="3250121"/>
          </a:xfrm>
          <a:prstGeom prst="rect">
            <a:avLst/>
          </a:prstGeom>
          <a:noFill/>
        </p:spPr>
        <p:txBody>
          <a:bodyPr wrap="square" rtlCol="0">
            <a:spAutoFit/>
          </a:bodyPr>
          <a:lstStyle/>
          <a:p>
            <a:pPr marL="693738" lvl="0" indent="-346075">
              <a:spcBef>
                <a:spcPct val="20000"/>
              </a:spcBef>
            </a:pPr>
            <a:r>
              <a:rPr lang="en-US" sz="2700" b="1" dirty="0" smtClean="0">
                <a:solidFill>
                  <a:prstClr val="black"/>
                </a:solidFill>
              </a:rPr>
              <a:t>Commitment:  </a:t>
            </a:r>
          </a:p>
          <a:p>
            <a:pPr marL="804863" lvl="0" indent="-457200">
              <a:spcBef>
                <a:spcPct val="20000"/>
              </a:spcBef>
              <a:buFont typeface="Arial" pitchFamily="34" charset="0"/>
              <a:buChar char="•"/>
            </a:pPr>
            <a:r>
              <a:rPr lang="en-US" sz="2700" dirty="0" smtClean="0">
                <a:solidFill>
                  <a:prstClr val="black"/>
                </a:solidFill>
              </a:rPr>
              <a:t>To comply </a:t>
            </a:r>
            <a:r>
              <a:rPr lang="en-US" sz="2700" dirty="0">
                <a:solidFill>
                  <a:prstClr val="black"/>
                </a:solidFill>
              </a:rPr>
              <a:t>with all applicable civil laws</a:t>
            </a:r>
          </a:p>
          <a:p>
            <a:pPr marL="804863" lvl="0" indent="-457200">
              <a:spcBef>
                <a:spcPct val="20000"/>
              </a:spcBef>
              <a:buFont typeface="Arial" pitchFamily="34" charset="0"/>
              <a:buChar char="•"/>
            </a:pPr>
            <a:r>
              <a:rPr lang="en-US" sz="2700" dirty="0" smtClean="0">
                <a:solidFill>
                  <a:prstClr val="black"/>
                </a:solidFill>
              </a:rPr>
              <a:t>To </a:t>
            </a:r>
            <a:r>
              <a:rPr lang="en-US" sz="2700" dirty="0">
                <a:solidFill>
                  <a:prstClr val="black"/>
                </a:solidFill>
              </a:rPr>
              <a:t>cooperate with civil authorities in their investigation, even when the person is no longer a </a:t>
            </a:r>
            <a:r>
              <a:rPr lang="en-US" sz="2700" dirty="0" smtClean="0">
                <a:solidFill>
                  <a:prstClr val="black"/>
                </a:solidFill>
              </a:rPr>
              <a:t>minor</a:t>
            </a:r>
          </a:p>
          <a:p>
            <a:pPr marL="804863" lvl="0" indent="-457200">
              <a:spcBef>
                <a:spcPct val="20000"/>
              </a:spcBef>
              <a:buFont typeface="Arial" pitchFamily="34" charset="0"/>
              <a:buChar char="•"/>
            </a:pPr>
            <a:r>
              <a:rPr lang="en-US" sz="2700" dirty="0" smtClean="0">
                <a:solidFill>
                  <a:prstClr val="black"/>
                </a:solidFill>
              </a:rPr>
              <a:t>To </a:t>
            </a:r>
            <a:r>
              <a:rPr lang="en-US" sz="2700" dirty="0">
                <a:solidFill>
                  <a:prstClr val="black"/>
                </a:solidFill>
              </a:rPr>
              <a:t>advise victims of their right to make a report to public authorities and support this right</a:t>
            </a:r>
          </a:p>
        </p:txBody>
      </p:sp>
    </p:spTree>
    <p:extLst>
      <p:ext uri="{BB962C8B-B14F-4D97-AF65-F5344CB8AC3E}">
        <p14:creationId xmlns:p14="http://schemas.microsoft.com/office/powerpoint/2010/main" val="3502808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2" y="304800"/>
            <a:ext cx="8719458" cy="685800"/>
          </a:xfrm>
          <a:solidFill>
            <a:schemeClr val="accent1">
              <a:lumMod val="40000"/>
              <a:lumOff val="60000"/>
            </a:schemeClr>
          </a:solidFill>
          <a:ln>
            <a:solidFill>
              <a:schemeClr val="tx1"/>
            </a:solidFill>
          </a:ln>
        </p:spPr>
        <p:txBody>
          <a:bodyPr>
            <a:noAutofit/>
          </a:bodyPr>
          <a:lstStyle/>
          <a:p>
            <a:r>
              <a:rPr lang="en-US" sz="3600" b="1" dirty="0"/>
              <a:t>To Guarantee an Effective </a:t>
            </a:r>
            <a:r>
              <a:rPr lang="en-US" sz="3600" b="1" dirty="0" smtClean="0"/>
              <a:t>Response, 2</a:t>
            </a:r>
            <a:endParaRPr lang="en-US" sz="3600" b="1" dirty="0"/>
          </a:p>
        </p:txBody>
      </p:sp>
      <p:sp>
        <p:nvSpPr>
          <p:cNvPr id="3" name="Content Placeholder 2"/>
          <p:cNvSpPr>
            <a:spLocks noGrp="1"/>
          </p:cNvSpPr>
          <p:nvPr>
            <p:ph idx="1"/>
          </p:nvPr>
        </p:nvSpPr>
        <p:spPr>
          <a:xfrm>
            <a:off x="212271" y="1219200"/>
            <a:ext cx="8686800" cy="2743200"/>
          </a:xfrm>
          <a:ln w="38100">
            <a:solidFill>
              <a:schemeClr val="accent1">
                <a:lumMod val="75000"/>
              </a:schemeClr>
            </a:solidFill>
          </a:ln>
        </p:spPr>
        <p:txBody>
          <a:bodyPr>
            <a:noAutofit/>
          </a:bodyPr>
          <a:lstStyle/>
          <a:p>
            <a:pPr marL="0" indent="0">
              <a:buNone/>
            </a:pPr>
            <a:r>
              <a:rPr lang="en-US" sz="2600" b="1" dirty="0"/>
              <a:t>ARTICLE </a:t>
            </a:r>
            <a:r>
              <a:rPr lang="en-US" sz="2600" b="1" dirty="0" smtClean="0"/>
              <a:t>5.</a:t>
            </a:r>
            <a:r>
              <a:rPr lang="en-US" sz="2600" b="1" dirty="0"/>
              <a:t> </a:t>
            </a:r>
            <a:r>
              <a:rPr lang="en-US" sz="2600" b="1" dirty="0" smtClean="0"/>
              <a:t> </a:t>
            </a:r>
            <a:r>
              <a:rPr lang="en-US" sz="2600" dirty="0" smtClean="0"/>
              <a:t>Bishops affirm, “</a:t>
            </a:r>
            <a:r>
              <a:rPr lang="en-US" sz="2600" dirty="0"/>
              <a:t>There is no place in the priesthood or religious life for those who would harm the young.” </a:t>
            </a:r>
            <a:r>
              <a:rPr lang="en-US" sz="2600" dirty="0" smtClean="0"/>
              <a:t>(Pope </a:t>
            </a:r>
            <a:r>
              <a:rPr lang="en-US" sz="2600" dirty="0"/>
              <a:t>John Paul II, </a:t>
            </a:r>
            <a:r>
              <a:rPr lang="en-US" sz="2600" dirty="0" smtClean="0"/>
              <a:t>Address </a:t>
            </a:r>
            <a:r>
              <a:rPr lang="en-US" sz="2600" dirty="0"/>
              <a:t>to </a:t>
            </a:r>
            <a:r>
              <a:rPr lang="en-US" sz="2600" dirty="0" smtClean="0"/>
              <a:t>U.S. Cardinals and </a:t>
            </a:r>
            <a:r>
              <a:rPr lang="en-US" sz="2600" dirty="0"/>
              <a:t>Conference </a:t>
            </a:r>
            <a:r>
              <a:rPr lang="en-US" sz="2600" dirty="0" smtClean="0"/>
              <a:t>Officers)</a:t>
            </a:r>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17</a:t>
            </a:fld>
            <a:endParaRPr lang="en-US" sz="1600" b="1" dirty="0">
              <a:solidFill>
                <a:schemeClr val="tx1">
                  <a:lumMod val="50000"/>
                  <a:lumOff val="50000"/>
                </a:schemeClr>
              </a:solidFill>
            </a:endParaRPr>
          </a:p>
        </p:txBody>
      </p:sp>
      <p:sp>
        <p:nvSpPr>
          <p:cNvPr id="5" name="TextBox 4"/>
          <p:cNvSpPr txBox="1"/>
          <p:nvPr/>
        </p:nvSpPr>
        <p:spPr>
          <a:xfrm>
            <a:off x="304800" y="5562600"/>
            <a:ext cx="8458200" cy="369332"/>
          </a:xfrm>
          <a:prstGeom prst="rect">
            <a:avLst/>
          </a:prstGeom>
          <a:noFill/>
        </p:spPr>
        <p:txBody>
          <a:bodyPr wrap="square" rtlCol="0">
            <a:spAutoFit/>
          </a:bodyPr>
          <a:lstStyle/>
          <a:p>
            <a:endParaRPr lang="en-US" dirty="0"/>
          </a:p>
        </p:txBody>
      </p:sp>
      <p:sp>
        <p:nvSpPr>
          <p:cNvPr id="6" name="TextBox 5"/>
          <p:cNvSpPr txBox="1"/>
          <p:nvPr/>
        </p:nvSpPr>
        <p:spPr>
          <a:xfrm>
            <a:off x="304800" y="4114800"/>
            <a:ext cx="8458200" cy="2308324"/>
          </a:xfrm>
          <a:prstGeom prst="rect">
            <a:avLst/>
          </a:prstGeom>
          <a:noFill/>
          <a:ln>
            <a:noFill/>
          </a:ln>
        </p:spPr>
        <p:txBody>
          <a:bodyPr wrap="square" rtlCol="0">
            <a:spAutoFit/>
          </a:bodyPr>
          <a:lstStyle/>
          <a:p>
            <a:r>
              <a:rPr lang="en-US" sz="2400" b="1" dirty="0" smtClean="0"/>
              <a:t>Commitment:  </a:t>
            </a:r>
            <a:r>
              <a:rPr lang="en-US" sz="2400" dirty="0" smtClean="0"/>
              <a:t>Diocesan/eparchial </a:t>
            </a:r>
            <a:r>
              <a:rPr lang="en-US" sz="2400" dirty="0"/>
              <a:t>policy is to provide that for even a single act of sexual abuse of a minor—whenever it occurred—which is admitted or established after an appropriate process in accord with canon law, the offending priest or deacon is to be permanently removed from ministry and, if warranted, dismissed from the clerical state</a:t>
            </a:r>
            <a:r>
              <a:rPr lang="en-US" sz="2400" dirty="0" smtClean="0"/>
              <a:t>.</a:t>
            </a:r>
            <a:endParaRPr lang="en-US" sz="2400" dirty="0"/>
          </a:p>
        </p:txBody>
      </p:sp>
      <p:sp>
        <p:nvSpPr>
          <p:cNvPr id="7" name="TextBox 6"/>
          <p:cNvSpPr txBox="1"/>
          <p:nvPr/>
        </p:nvSpPr>
        <p:spPr>
          <a:xfrm>
            <a:off x="435429" y="2594610"/>
            <a:ext cx="3962400" cy="1154162"/>
          </a:xfrm>
          <a:prstGeom prst="rect">
            <a:avLst/>
          </a:prstGeom>
          <a:noFill/>
        </p:spPr>
        <p:txBody>
          <a:bodyPr wrap="square" rtlCol="0">
            <a:spAutoFit/>
          </a:bodyPr>
          <a:lstStyle/>
          <a:p>
            <a:pPr marL="457200" lvl="0" indent="-457200">
              <a:spcBef>
                <a:spcPct val="20000"/>
              </a:spcBef>
              <a:buFont typeface="Arial" pitchFamily="34" charset="0"/>
              <a:buChar char="•"/>
            </a:pPr>
            <a:r>
              <a:rPr lang="en-US" sz="2300" dirty="0">
                <a:solidFill>
                  <a:prstClr val="black"/>
                </a:solidFill>
              </a:rPr>
              <a:t>Sexual abuse of a minor by a cleric is a crime in the universal law of the Church</a:t>
            </a:r>
          </a:p>
        </p:txBody>
      </p:sp>
      <p:sp>
        <p:nvSpPr>
          <p:cNvPr id="8" name="TextBox 7"/>
          <p:cNvSpPr txBox="1"/>
          <p:nvPr/>
        </p:nvSpPr>
        <p:spPr>
          <a:xfrm>
            <a:off x="4800600" y="2590800"/>
            <a:ext cx="3962400" cy="1154162"/>
          </a:xfrm>
          <a:prstGeom prst="rect">
            <a:avLst/>
          </a:prstGeom>
          <a:noFill/>
        </p:spPr>
        <p:txBody>
          <a:bodyPr wrap="square" rtlCol="0">
            <a:spAutoFit/>
          </a:bodyPr>
          <a:lstStyle/>
          <a:p>
            <a:pPr marL="457200" lvl="0" indent="-457200">
              <a:spcBef>
                <a:spcPct val="20000"/>
              </a:spcBef>
              <a:buFont typeface="Arial" pitchFamily="34" charset="0"/>
              <a:buChar char="•"/>
            </a:pPr>
            <a:r>
              <a:rPr lang="en-US" sz="2300" dirty="0">
                <a:solidFill>
                  <a:prstClr val="black"/>
                </a:solidFill>
              </a:rPr>
              <a:t>Sexual abuse of a minor is also a crime in all civil jurisdictions in the </a:t>
            </a:r>
            <a:r>
              <a:rPr lang="en-US" sz="2300" dirty="0" smtClean="0">
                <a:solidFill>
                  <a:prstClr val="black"/>
                </a:solidFill>
              </a:rPr>
              <a:t>U. S.</a:t>
            </a:r>
            <a:endParaRPr lang="en-US" sz="2300" dirty="0">
              <a:solidFill>
                <a:prstClr val="black"/>
              </a:solidFill>
            </a:endParaRPr>
          </a:p>
        </p:txBody>
      </p:sp>
    </p:spTree>
    <p:extLst>
      <p:ext uri="{BB962C8B-B14F-4D97-AF65-F5344CB8AC3E}">
        <p14:creationId xmlns:p14="http://schemas.microsoft.com/office/powerpoint/2010/main" val="1108835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838200"/>
          </a:xfrm>
          <a:solidFill>
            <a:schemeClr val="accent1">
              <a:lumMod val="40000"/>
              <a:lumOff val="60000"/>
            </a:schemeClr>
          </a:solidFill>
          <a:ln w="28575">
            <a:solidFill>
              <a:schemeClr val="tx1"/>
            </a:solidFill>
          </a:ln>
        </p:spPr>
        <p:txBody>
          <a:bodyPr>
            <a:noAutofit/>
          </a:bodyPr>
          <a:lstStyle/>
          <a:p>
            <a:r>
              <a:rPr lang="en-US" sz="3600" b="1" dirty="0"/>
              <a:t>To Guarantee an Effective </a:t>
            </a:r>
            <a:r>
              <a:rPr lang="en-US" sz="3600" b="1" dirty="0" smtClean="0"/>
              <a:t>Response, 3</a:t>
            </a:r>
            <a:endParaRPr lang="en-US" sz="3600" b="1" dirty="0"/>
          </a:p>
        </p:txBody>
      </p:sp>
      <p:sp>
        <p:nvSpPr>
          <p:cNvPr id="3" name="Content Placeholder 2"/>
          <p:cNvSpPr>
            <a:spLocks noGrp="1"/>
          </p:cNvSpPr>
          <p:nvPr>
            <p:ph idx="1"/>
          </p:nvPr>
        </p:nvSpPr>
        <p:spPr>
          <a:xfrm>
            <a:off x="304800" y="1295400"/>
            <a:ext cx="8610600" cy="3200400"/>
          </a:xfrm>
        </p:spPr>
        <p:txBody>
          <a:bodyPr>
            <a:noAutofit/>
          </a:bodyPr>
          <a:lstStyle/>
          <a:p>
            <a:pPr marL="0" indent="0">
              <a:buNone/>
            </a:pPr>
            <a:r>
              <a:rPr lang="en-US" sz="2600" b="1" dirty="0"/>
              <a:t>ARTICLE </a:t>
            </a:r>
            <a:r>
              <a:rPr lang="en-US" sz="2600" b="1" dirty="0" smtClean="0"/>
              <a:t>5</a:t>
            </a:r>
          </a:p>
          <a:p>
            <a:pPr marL="0" indent="0">
              <a:buNone/>
            </a:pPr>
            <a:r>
              <a:rPr lang="en-US" sz="2600" b="1" dirty="0" smtClean="0"/>
              <a:t>Further commitment:</a:t>
            </a:r>
          </a:p>
          <a:p>
            <a:pPr marL="0" indent="0">
              <a:buNone/>
            </a:pPr>
            <a:r>
              <a:rPr lang="en-US" sz="2600" dirty="0" smtClean="0"/>
              <a:t>An </a:t>
            </a:r>
            <a:r>
              <a:rPr lang="en-US" sz="2600" dirty="0"/>
              <a:t>offending priest or deacon</a:t>
            </a:r>
            <a:r>
              <a:rPr lang="en-US" sz="2600" dirty="0" smtClean="0"/>
              <a:t>:</a:t>
            </a:r>
            <a:endParaRPr lang="en-US" sz="2600" dirty="0"/>
          </a:p>
          <a:p>
            <a:pPr marL="457200" lvl="0" indent="-457200"/>
            <a:r>
              <a:rPr lang="en-US" sz="2600" dirty="0"/>
              <a:t>is to be offered therapeutic professional </a:t>
            </a:r>
            <a:r>
              <a:rPr lang="en-US" sz="2600" dirty="0" smtClean="0"/>
              <a:t>assistance</a:t>
            </a:r>
            <a:endParaRPr lang="en-US" sz="2600" dirty="0"/>
          </a:p>
          <a:p>
            <a:pPr marL="457200" lvl="0" indent="-457200"/>
            <a:r>
              <a:rPr lang="en-US" sz="2600" dirty="0" smtClean="0"/>
              <a:t>is </a:t>
            </a:r>
            <a:r>
              <a:rPr lang="en-US" sz="2600" dirty="0"/>
              <a:t>to be accorded the presumption of innocence during the investigation of the allegation and all appropriate steps are to be taken to protect his reputation</a:t>
            </a:r>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18</a:t>
            </a:fld>
            <a:endParaRPr lang="en-US" sz="1600" b="1" dirty="0">
              <a:solidFill>
                <a:schemeClr val="tx1">
                  <a:lumMod val="50000"/>
                  <a:lumOff val="50000"/>
                </a:schemeClr>
              </a:solidFill>
            </a:endParaRPr>
          </a:p>
        </p:txBody>
      </p:sp>
      <p:sp>
        <p:nvSpPr>
          <p:cNvPr id="5" name="TextBox 4"/>
          <p:cNvSpPr txBox="1"/>
          <p:nvPr/>
        </p:nvSpPr>
        <p:spPr>
          <a:xfrm>
            <a:off x="304800" y="5562600"/>
            <a:ext cx="8458200" cy="369332"/>
          </a:xfrm>
          <a:prstGeom prst="rect">
            <a:avLst/>
          </a:prstGeom>
          <a:noFill/>
        </p:spPr>
        <p:txBody>
          <a:bodyPr wrap="square" rtlCol="0">
            <a:spAutoFit/>
          </a:bodyPr>
          <a:lstStyle/>
          <a:p>
            <a:endParaRPr lang="en-US" dirty="0"/>
          </a:p>
        </p:txBody>
      </p:sp>
      <p:sp>
        <p:nvSpPr>
          <p:cNvPr id="6" name="TextBox 5"/>
          <p:cNvSpPr txBox="1"/>
          <p:nvPr/>
        </p:nvSpPr>
        <p:spPr>
          <a:xfrm>
            <a:off x="571500" y="4800600"/>
            <a:ext cx="7924800" cy="1384995"/>
          </a:xfrm>
          <a:prstGeom prst="rect">
            <a:avLst/>
          </a:prstGeom>
          <a:noFill/>
          <a:ln>
            <a:solidFill>
              <a:schemeClr val="tx1"/>
            </a:solidFill>
          </a:ln>
        </p:spPr>
        <p:txBody>
          <a:bodyPr wrap="square" rtlCol="0">
            <a:spAutoFit/>
          </a:bodyPr>
          <a:lstStyle/>
          <a:p>
            <a:r>
              <a:rPr lang="en-US" sz="2800" i="1" dirty="0"/>
              <a:t>If the allegation is </a:t>
            </a:r>
            <a:r>
              <a:rPr lang="en-US" sz="2800" i="1" dirty="0" smtClean="0"/>
              <a:t>deemed not substantiated, </a:t>
            </a:r>
            <a:r>
              <a:rPr lang="en-US" sz="2800" i="1" dirty="0"/>
              <a:t>every step possible is to be taken to restore his good name, should it have been harmed.</a:t>
            </a:r>
          </a:p>
        </p:txBody>
      </p:sp>
    </p:spTree>
    <p:extLst>
      <p:ext uri="{BB962C8B-B14F-4D97-AF65-F5344CB8AC3E}">
        <p14:creationId xmlns:p14="http://schemas.microsoft.com/office/powerpoint/2010/main" val="1290821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990600"/>
          </a:xfrm>
          <a:solidFill>
            <a:schemeClr val="accent1">
              <a:lumMod val="40000"/>
              <a:lumOff val="60000"/>
            </a:schemeClr>
          </a:solidFill>
          <a:ln>
            <a:solidFill>
              <a:schemeClr val="tx1"/>
            </a:solidFill>
          </a:ln>
        </p:spPr>
        <p:txBody>
          <a:bodyPr>
            <a:noAutofit/>
          </a:bodyPr>
          <a:lstStyle/>
          <a:p>
            <a:r>
              <a:rPr lang="en-US" sz="3600" b="1" dirty="0" smtClean="0"/>
              <a:t>To Guarantee an Effective Response, 4</a:t>
            </a:r>
            <a:endParaRPr lang="en-US" sz="3600" b="1" dirty="0"/>
          </a:p>
        </p:txBody>
      </p:sp>
      <p:sp>
        <p:nvSpPr>
          <p:cNvPr id="3" name="Content Placeholder 2"/>
          <p:cNvSpPr>
            <a:spLocks noGrp="1"/>
          </p:cNvSpPr>
          <p:nvPr>
            <p:ph idx="1"/>
          </p:nvPr>
        </p:nvSpPr>
        <p:spPr>
          <a:xfrm>
            <a:off x="304800" y="1676400"/>
            <a:ext cx="8458200" cy="1752600"/>
          </a:xfrm>
          <a:ln w="38100">
            <a:solidFill>
              <a:schemeClr val="accent1">
                <a:lumMod val="75000"/>
              </a:schemeClr>
            </a:solidFill>
          </a:ln>
        </p:spPr>
        <p:txBody>
          <a:bodyPr>
            <a:noAutofit/>
          </a:bodyPr>
          <a:lstStyle/>
          <a:p>
            <a:pPr marL="0" indent="0">
              <a:buNone/>
            </a:pPr>
            <a:r>
              <a:rPr lang="en-US" b="1" dirty="0"/>
              <a:t>ARTICLE 6. </a:t>
            </a:r>
            <a:r>
              <a:rPr lang="en-US" b="1" dirty="0" smtClean="0"/>
              <a:t> </a:t>
            </a:r>
            <a:r>
              <a:rPr lang="en-US" dirty="0"/>
              <a:t> D</a:t>
            </a:r>
            <a:r>
              <a:rPr lang="en-US" dirty="0" smtClean="0"/>
              <a:t>iocesan/eparchial </a:t>
            </a:r>
            <a:r>
              <a:rPr lang="en-US" dirty="0"/>
              <a:t>standards of ministerial behavior and appropriate </a:t>
            </a:r>
            <a:r>
              <a:rPr lang="en-US" dirty="0" smtClean="0"/>
              <a:t>boundaries are to be clear and well publicized</a:t>
            </a:r>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19</a:t>
            </a:fld>
            <a:endParaRPr lang="en-US" sz="1600" b="1" dirty="0">
              <a:solidFill>
                <a:schemeClr val="tx1">
                  <a:lumMod val="50000"/>
                  <a:lumOff val="50000"/>
                </a:schemeClr>
              </a:solidFill>
            </a:endParaRPr>
          </a:p>
        </p:txBody>
      </p:sp>
      <p:sp>
        <p:nvSpPr>
          <p:cNvPr id="5" name="TextBox 4"/>
          <p:cNvSpPr txBox="1"/>
          <p:nvPr/>
        </p:nvSpPr>
        <p:spPr>
          <a:xfrm>
            <a:off x="381000" y="3657600"/>
            <a:ext cx="8305800" cy="2400657"/>
          </a:xfrm>
          <a:prstGeom prst="rect">
            <a:avLst/>
          </a:prstGeom>
          <a:noFill/>
        </p:spPr>
        <p:txBody>
          <a:bodyPr wrap="square" rtlCol="0">
            <a:spAutoFit/>
          </a:bodyPr>
          <a:lstStyle/>
          <a:p>
            <a:r>
              <a:rPr lang="en-US" sz="3000" dirty="0" smtClean="0"/>
              <a:t>These standards are</a:t>
            </a:r>
          </a:p>
          <a:p>
            <a:pPr marL="457200" indent="-457200">
              <a:buFont typeface="Arial" pitchFamily="34" charset="0"/>
              <a:buChar char="•"/>
            </a:pPr>
            <a:r>
              <a:rPr lang="en-US" sz="3000" dirty="0" smtClean="0"/>
              <a:t>for </a:t>
            </a:r>
            <a:r>
              <a:rPr lang="en-US" sz="3000" dirty="0"/>
              <a:t>clergy and for any other paid personnel and</a:t>
            </a:r>
          </a:p>
          <a:p>
            <a:pPr marL="457200" indent="-457200">
              <a:buFont typeface="Arial" pitchFamily="34" charset="0"/>
              <a:buChar char="•"/>
            </a:pPr>
            <a:r>
              <a:rPr lang="en-US" sz="3000" dirty="0"/>
              <a:t>for volunteers of the Church in positions of trust who have regular contact with children and young </a:t>
            </a:r>
            <a:r>
              <a:rPr lang="en-US" sz="3000" dirty="0" smtClean="0"/>
              <a:t>people</a:t>
            </a:r>
            <a:endParaRPr lang="en-US" sz="3000" dirty="0"/>
          </a:p>
        </p:txBody>
      </p:sp>
    </p:spTree>
    <p:extLst>
      <p:ext uri="{BB962C8B-B14F-4D97-AF65-F5344CB8AC3E}">
        <p14:creationId xmlns:p14="http://schemas.microsoft.com/office/powerpoint/2010/main" val="1531240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495800"/>
          </a:xfrm>
          <a:solidFill>
            <a:schemeClr val="accent1">
              <a:lumMod val="75000"/>
            </a:schemeClr>
          </a:solidFill>
          <a:ln w="38100">
            <a:solidFill>
              <a:schemeClr val="tx1"/>
            </a:solidFill>
          </a:ln>
        </p:spPr>
        <p:txBody>
          <a:bodyPr>
            <a:normAutofit/>
          </a:bodyPr>
          <a:lstStyle/>
          <a:p>
            <a:pPr marL="0" indent="0" algn="ctr">
              <a:buNone/>
            </a:pPr>
            <a:endParaRPr lang="en-US" sz="3600" b="1" dirty="0" smtClean="0"/>
          </a:p>
          <a:p>
            <a:pPr marL="0" indent="0"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“Promise to Protect - Pledge to Heal”</a:t>
            </a:r>
          </a:p>
          <a:p>
            <a:pPr marL="0" indent="0"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Charter for the Protection of Children</a:t>
            </a:r>
          </a:p>
          <a:p>
            <a:pPr marL="0" indent="0"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and Young People</a:t>
            </a:r>
          </a:p>
          <a:p>
            <a:pPr marL="0" indent="0"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Essential Norms</a:t>
            </a:r>
          </a:p>
          <a:p>
            <a:pPr marL="0" indent="0"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Statement of Episcopal Commitment</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t>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630691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914400"/>
          </a:xfrm>
          <a:solidFill>
            <a:schemeClr val="accent1">
              <a:lumMod val="40000"/>
              <a:lumOff val="60000"/>
            </a:schemeClr>
          </a:solidFill>
          <a:ln>
            <a:solidFill>
              <a:schemeClr val="tx1"/>
            </a:solidFill>
          </a:ln>
        </p:spPr>
        <p:txBody>
          <a:bodyPr>
            <a:noAutofit/>
          </a:bodyPr>
          <a:lstStyle/>
          <a:p>
            <a:r>
              <a:rPr lang="en-US" sz="3600" b="1" dirty="0" smtClean="0"/>
              <a:t>To Guarantee an Effective Response, 5</a:t>
            </a:r>
            <a:endParaRPr lang="en-US" sz="3600" b="1" dirty="0"/>
          </a:p>
        </p:txBody>
      </p:sp>
      <p:sp>
        <p:nvSpPr>
          <p:cNvPr id="3" name="Content Placeholder 2"/>
          <p:cNvSpPr>
            <a:spLocks noGrp="1"/>
          </p:cNvSpPr>
          <p:nvPr>
            <p:ph idx="1"/>
          </p:nvPr>
        </p:nvSpPr>
        <p:spPr>
          <a:xfrm>
            <a:off x="533400" y="1600200"/>
            <a:ext cx="8229600" cy="4724400"/>
          </a:xfrm>
          <a:ln w="38100">
            <a:solidFill>
              <a:schemeClr val="accent1">
                <a:lumMod val="75000"/>
              </a:schemeClr>
            </a:solidFill>
          </a:ln>
        </p:spPr>
        <p:txBody>
          <a:bodyPr>
            <a:noAutofit/>
          </a:bodyPr>
          <a:lstStyle/>
          <a:p>
            <a:pPr marL="0" indent="0">
              <a:buNone/>
            </a:pPr>
            <a:r>
              <a:rPr lang="en-US" b="1" dirty="0"/>
              <a:t>ARTICLE 7.  </a:t>
            </a:r>
            <a:r>
              <a:rPr lang="en-US" dirty="0"/>
              <a:t>Dioceses/eparchies </a:t>
            </a:r>
            <a:r>
              <a:rPr lang="en-US" dirty="0" smtClean="0"/>
              <a:t>are</a:t>
            </a:r>
            <a:endParaRPr lang="en-US" dirty="0"/>
          </a:p>
          <a:p>
            <a:pPr marL="457200" lvl="0" indent="-457200"/>
            <a:r>
              <a:rPr lang="en-US" dirty="0"/>
              <a:t>to be open and transparent in communicating with the public about sexual abuse of minors by clergy within the confines of respect for the privacy and the reputation of the individuals involved</a:t>
            </a:r>
          </a:p>
          <a:p>
            <a:pPr marL="457200" lvl="0" indent="-457200"/>
            <a:r>
              <a:rPr lang="en-US" dirty="0"/>
              <a:t>to inform parish and other church communities directly affected by the sexual abuse of a </a:t>
            </a:r>
            <a:r>
              <a:rPr lang="en-US" dirty="0" smtClean="0"/>
              <a:t>minor</a:t>
            </a:r>
            <a:endParaRPr lang="en-US"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20</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136682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990600"/>
          </a:xfrm>
          <a:solidFill>
            <a:schemeClr val="accent1">
              <a:lumMod val="60000"/>
              <a:lumOff val="40000"/>
            </a:schemeClr>
          </a:solidFill>
          <a:ln>
            <a:solidFill>
              <a:schemeClr val="accent1">
                <a:lumMod val="75000"/>
              </a:schemeClr>
            </a:solidFill>
          </a:ln>
        </p:spPr>
        <p:txBody>
          <a:bodyPr>
            <a:noAutofit/>
          </a:bodyPr>
          <a:lstStyle/>
          <a:p>
            <a:r>
              <a:rPr lang="en-US" sz="3600" b="1" dirty="0"/>
              <a:t>D.  To Ensure the </a:t>
            </a:r>
            <a:r>
              <a:rPr lang="en-US" sz="3600" b="1" dirty="0" smtClean="0"/>
              <a:t>Accountability</a:t>
            </a:r>
            <a:br>
              <a:rPr lang="en-US" sz="3600" b="1" dirty="0" smtClean="0"/>
            </a:br>
            <a:r>
              <a:rPr lang="en-US" sz="3600" b="1" dirty="0" smtClean="0"/>
              <a:t>of </a:t>
            </a:r>
            <a:r>
              <a:rPr lang="en-US" sz="3600" b="1" dirty="0"/>
              <a:t>Our Procedures</a:t>
            </a:r>
            <a:endParaRPr lang="en-US" sz="3600" dirty="0"/>
          </a:p>
        </p:txBody>
      </p:sp>
      <p:sp>
        <p:nvSpPr>
          <p:cNvPr id="3" name="Content Placeholder 2"/>
          <p:cNvSpPr>
            <a:spLocks noGrp="1"/>
          </p:cNvSpPr>
          <p:nvPr>
            <p:ph idx="1"/>
          </p:nvPr>
        </p:nvSpPr>
        <p:spPr>
          <a:xfrm>
            <a:off x="533400" y="1371600"/>
            <a:ext cx="8120744" cy="1219200"/>
          </a:xfrm>
          <a:ln w="38100">
            <a:solidFill>
              <a:schemeClr val="accent1">
                <a:lumMod val="75000"/>
              </a:schemeClr>
            </a:solidFill>
          </a:ln>
        </p:spPr>
        <p:txBody>
          <a:bodyPr>
            <a:noAutofit/>
          </a:bodyPr>
          <a:lstStyle/>
          <a:p>
            <a:pPr marL="0" indent="0">
              <a:buNone/>
            </a:pPr>
            <a:r>
              <a:rPr lang="en-US" sz="2700" b="1" dirty="0"/>
              <a:t>ARTICLE 8.  </a:t>
            </a:r>
            <a:r>
              <a:rPr lang="en-US" sz="2500" dirty="0"/>
              <a:t>The Committee for the Protection of Children and Young People is constituted </a:t>
            </a:r>
            <a:r>
              <a:rPr lang="en-US" sz="2500" dirty="0" smtClean="0"/>
              <a:t>by the bishops (formerly the </a:t>
            </a:r>
            <a:r>
              <a:rPr lang="en-US" sz="2500" dirty="0"/>
              <a:t>Ad Hoc Committee on Sexual Abuse</a:t>
            </a:r>
            <a:r>
              <a:rPr lang="en-US" sz="2500" dirty="0" smtClean="0"/>
              <a:t>)</a:t>
            </a:r>
            <a:endParaRPr lang="en-US" sz="25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21</a:t>
            </a:fld>
            <a:endParaRPr lang="en-US" sz="1600" b="1" dirty="0">
              <a:solidFill>
                <a:schemeClr val="tx1">
                  <a:lumMod val="50000"/>
                  <a:lumOff val="50000"/>
                </a:schemeClr>
              </a:solidFill>
            </a:endParaRPr>
          </a:p>
        </p:txBody>
      </p:sp>
      <p:sp>
        <p:nvSpPr>
          <p:cNvPr id="5" name="TextBox 4"/>
          <p:cNvSpPr txBox="1"/>
          <p:nvPr/>
        </p:nvSpPr>
        <p:spPr>
          <a:xfrm>
            <a:off x="533400" y="2819400"/>
            <a:ext cx="8077200" cy="3711785"/>
          </a:xfrm>
          <a:prstGeom prst="rect">
            <a:avLst/>
          </a:prstGeom>
          <a:noFill/>
        </p:spPr>
        <p:txBody>
          <a:bodyPr wrap="square" rtlCol="0">
            <a:spAutoFit/>
          </a:bodyPr>
          <a:lstStyle/>
          <a:p>
            <a:pPr lvl="0">
              <a:spcBef>
                <a:spcPct val="20000"/>
              </a:spcBef>
            </a:pPr>
            <a:r>
              <a:rPr lang="en-US" sz="2400" dirty="0" smtClean="0">
                <a:solidFill>
                  <a:prstClr val="black"/>
                </a:solidFill>
              </a:rPr>
              <a:t>Membership:</a:t>
            </a:r>
          </a:p>
          <a:p>
            <a:pPr marL="457200" lvl="0" indent="-457200">
              <a:spcBef>
                <a:spcPct val="20000"/>
              </a:spcBef>
              <a:buFont typeface="Arial" pitchFamily="34" charset="0"/>
              <a:buChar char="•"/>
            </a:pPr>
            <a:r>
              <a:rPr lang="en-US" sz="2400" dirty="0" smtClean="0">
                <a:solidFill>
                  <a:prstClr val="black"/>
                </a:solidFill>
              </a:rPr>
              <a:t>is </a:t>
            </a:r>
            <a:r>
              <a:rPr lang="en-US" sz="2400" dirty="0">
                <a:solidFill>
                  <a:prstClr val="black"/>
                </a:solidFill>
              </a:rPr>
              <a:t>to include representation from all episcopal regions of the country</a:t>
            </a:r>
          </a:p>
          <a:p>
            <a:pPr marL="457200" lvl="0" indent="-457200">
              <a:spcBef>
                <a:spcPct val="20000"/>
              </a:spcBef>
              <a:buFont typeface="Arial" pitchFamily="34" charset="0"/>
              <a:buChar char="•"/>
            </a:pPr>
            <a:r>
              <a:rPr lang="en-US" sz="2400" dirty="0">
                <a:solidFill>
                  <a:prstClr val="black"/>
                </a:solidFill>
              </a:rPr>
              <a:t>is to advise the USCCB on all matters related to child and youth protection</a:t>
            </a:r>
          </a:p>
          <a:p>
            <a:pPr marL="457200" lvl="0" indent="-457200">
              <a:spcBef>
                <a:spcPct val="20000"/>
              </a:spcBef>
              <a:buFont typeface="Arial" pitchFamily="34" charset="0"/>
              <a:buChar char="•"/>
            </a:pPr>
            <a:r>
              <a:rPr lang="en-US" sz="2400" dirty="0">
                <a:solidFill>
                  <a:prstClr val="black"/>
                </a:solidFill>
              </a:rPr>
              <a:t>is to oversee the development of the plans, programs, and budget of the </a:t>
            </a:r>
            <a:r>
              <a:rPr lang="en-US" sz="2400" dirty="0" smtClean="0">
                <a:solidFill>
                  <a:prstClr val="black"/>
                </a:solidFill>
              </a:rPr>
              <a:t>Secretariat of </a:t>
            </a:r>
            <a:r>
              <a:rPr lang="en-US" sz="2400" dirty="0">
                <a:solidFill>
                  <a:prstClr val="black"/>
                </a:solidFill>
              </a:rPr>
              <a:t>Child and Youth Protection</a:t>
            </a:r>
          </a:p>
          <a:p>
            <a:pPr marL="457200" lvl="0" indent="-457200">
              <a:spcBef>
                <a:spcPct val="20000"/>
              </a:spcBef>
              <a:buFont typeface="Arial" pitchFamily="34" charset="0"/>
              <a:buChar char="•"/>
            </a:pPr>
            <a:r>
              <a:rPr lang="en-US" sz="2400" dirty="0">
                <a:solidFill>
                  <a:prstClr val="black"/>
                </a:solidFill>
              </a:rPr>
              <a:t>is to provide the USCCB with comprehensive planning and recommendations concerning child and youth protection</a:t>
            </a:r>
          </a:p>
        </p:txBody>
      </p:sp>
    </p:spTree>
    <p:extLst>
      <p:ext uri="{BB962C8B-B14F-4D97-AF65-F5344CB8AC3E}">
        <p14:creationId xmlns:p14="http://schemas.microsoft.com/office/powerpoint/2010/main" val="1849072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534400" cy="838200"/>
          </a:xfrm>
          <a:solidFill>
            <a:schemeClr val="accent1">
              <a:lumMod val="40000"/>
              <a:lumOff val="60000"/>
            </a:schemeClr>
          </a:solidFill>
          <a:ln>
            <a:solidFill>
              <a:schemeClr val="tx1"/>
            </a:solidFill>
          </a:ln>
        </p:spPr>
        <p:txBody>
          <a:bodyPr>
            <a:noAutofit/>
          </a:bodyPr>
          <a:lstStyle/>
          <a:p>
            <a:r>
              <a:rPr lang="en-US" sz="3600" b="1" dirty="0" smtClean="0"/>
              <a:t>To </a:t>
            </a:r>
            <a:r>
              <a:rPr lang="en-US" sz="3600" b="1" dirty="0"/>
              <a:t>Ensure </a:t>
            </a:r>
            <a:r>
              <a:rPr lang="en-US" sz="3600" b="1" dirty="0" smtClean="0"/>
              <a:t>Accountability of Procedures, 2</a:t>
            </a:r>
            <a:endParaRPr lang="en-US" sz="3600" dirty="0"/>
          </a:p>
        </p:txBody>
      </p:sp>
      <p:sp>
        <p:nvSpPr>
          <p:cNvPr id="3" name="Content Placeholder 2"/>
          <p:cNvSpPr>
            <a:spLocks noGrp="1"/>
          </p:cNvSpPr>
          <p:nvPr>
            <p:ph idx="1"/>
          </p:nvPr>
        </p:nvSpPr>
        <p:spPr>
          <a:xfrm>
            <a:off x="457200" y="1447800"/>
            <a:ext cx="8153400" cy="1371600"/>
          </a:xfrm>
          <a:ln w="38100">
            <a:solidFill>
              <a:schemeClr val="accent1">
                <a:lumMod val="75000"/>
              </a:schemeClr>
            </a:solidFill>
          </a:ln>
        </p:spPr>
        <p:txBody>
          <a:bodyPr>
            <a:noAutofit/>
          </a:bodyPr>
          <a:lstStyle/>
          <a:p>
            <a:pPr marL="0" indent="0">
              <a:buNone/>
            </a:pPr>
            <a:r>
              <a:rPr lang="en-US" sz="2800" b="1" dirty="0"/>
              <a:t>ARTICLE </a:t>
            </a:r>
            <a:r>
              <a:rPr lang="en-US" sz="2800" b="1" dirty="0" smtClean="0"/>
              <a:t>9.  </a:t>
            </a:r>
            <a:r>
              <a:rPr lang="en-US" sz="2800" dirty="0" smtClean="0"/>
              <a:t>The Secretariat for </a:t>
            </a:r>
            <a:r>
              <a:rPr lang="en-US" sz="2800" dirty="0"/>
              <a:t>Child and Youth </a:t>
            </a:r>
            <a:r>
              <a:rPr lang="en-US" sz="2800" dirty="0" smtClean="0"/>
              <a:t>Protection is </a:t>
            </a:r>
            <a:r>
              <a:rPr lang="en-US" sz="2800" dirty="0"/>
              <a:t>to staff the Committee for the Protection of Children and Young </a:t>
            </a:r>
            <a:r>
              <a:rPr lang="en-US" sz="2800" dirty="0" smtClean="0"/>
              <a:t>People</a:t>
            </a: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22</a:t>
            </a:fld>
            <a:endParaRPr lang="en-US" sz="1600" b="1" dirty="0">
              <a:solidFill>
                <a:schemeClr val="tx1">
                  <a:lumMod val="50000"/>
                  <a:lumOff val="50000"/>
                </a:schemeClr>
              </a:solidFill>
            </a:endParaRPr>
          </a:p>
        </p:txBody>
      </p:sp>
      <p:sp>
        <p:nvSpPr>
          <p:cNvPr id="5" name="TextBox 4"/>
          <p:cNvSpPr txBox="1"/>
          <p:nvPr/>
        </p:nvSpPr>
        <p:spPr>
          <a:xfrm>
            <a:off x="762000" y="3047999"/>
            <a:ext cx="7434943" cy="3108543"/>
          </a:xfrm>
          <a:prstGeom prst="rect">
            <a:avLst/>
          </a:prstGeom>
          <a:noFill/>
        </p:spPr>
        <p:txBody>
          <a:bodyPr wrap="square" rtlCol="0">
            <a:spAutoFit/>
          </a:bodyPr>
          <a:lstStyle/>
          <a:p>
            <a:pPr marL="457200" lvl="0" indent="-457200"/>
            <a:r>
              <a:rPr lang="en-US" sz="2800" dirty="0" smtClean="0"/>
              <a:t>The Secretariat is</a:t>
            </a:r>
          </a:p>
          <a:p>
            <a:pPr marL="457200" lvl="0" indent="-457200">
              <a:buFont typeface="Arial" pitchFamily="34" charset="0"/>
              <a:buChar char="•"/>
            </a:pPr>
            <a:r>
              <a:rPr lang="en-US" sz="2800" dirty="0" smtClean="0"/>
              <a:t>to </a:t>
            </a:r>
            <a:r>
              <a:rPr lang="en-US" sz="2800" dirty="0"/>
              <a:t>be a resource for dioceses/eparchies for the implementation of “safe environment” programs</a:t>
            </a:r>
          </a:p>
          <a:p>
            <a:pPr marL="457200" lvl="0" indent="-457200">
              <a:buFont typeface="Arial" pitchFamily="34" charset="0"/>
              <a:buChar char="•"/>
            </a:pPr>
            <a:r>
              <a:rPr lang="en-US" sz="2800" dirty="0" smtClean="0"/>
              <a:t>to </a:t>
            </a:r>
            <a:r>
              <a:rPr lang="en-US" sz="2800" dirty="0"/>
              <a:t>produce an annual public report on the progress made in implementing and maintaining the standards in this </a:t>
            </a:r>
            <a:r>
              <a:rPr lang="en-US" sz="2800" i="1" dirty="0"/>
              <a:t>Charter</a:t>
            </a:r>
            <a:endParaRPr lang="en-US" sz="2800" dirty="0"/>
          </a:p>
        </p:txBody>
      </p:sp>
    </p:spTree>
    <p:extLst>
      <p:ext uri="{BB962C8B-B14F-4D97-AF65-F5344CB8AC3E}">
        <p14:creationId xmlns:p14="http://schemas.microsoft.com/office/powerpoint/2010/main" val="30603361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762000"/>
          </a:xfrm>
          <a:solidFill>
            <a:schemeClr val="accent1">
              <a:lumMod val="40000"/>
              <a:lumOff val="60000"/>
            </a:schemeClr>
          </a:solidFill>
          <a:ln>
            <a:solidFill>
              <a:schemeClr val="tx1"/>
            </a:solidFill>
          </a:ln>
        </p:spPr>
        <p:txBody>
          <a:bodyPr>
            <a:noAutofit/>
          </a:bodyPr>
          <a:lstStyle/>
          <a:p>
            <a:r>
              <a:rPr lang="en-US" sz="3600" b="1" dirty="0" smtClean="0"/>
              <a:t>To </a:t>
            </a:r>
            <a:r>
              <a:rPr lang="en-US" sz="3600" b="1" dirty="0"/>
              <a:t>Ensure </a:t>
            </a:r>
            <a:r>
              <a:rPr lang="en-US" sz="3600" b="1" dirty="0" smtClean="0"/>
              <a:t>Accountability of Procedures, 3</a:t>
            </a:r>
            <a:endParaRPr lang="en-US" sz="3600" dirty="0"/>
          </a:p>
        </p:txBody>
      </p:sp>
      <p:sp>
        <p:nvSpPr>
          <p:cNvPr id="3" name="Content Placeholder 2"/>
          <p:cNvSpPr>
            <a:spLocks noGrp="1"/>
          </p:cNvSpPr>
          <p:nvPr>
            <p:ph idx="1"/>
          </p:nvPr>
        </p:nvSpPr>
        <p:spPr>
          <a:xfrm>
            <a:off x="304800" y="1066800"/>
            <a:ext cx="8534400" cy="1905000"/>
          </a:xfrm>
          <a:ln w="38100">
            <a:solidFill>
              <a:schemeClr val="accent1">
                <a:lumMod val="75000"/>
              </a:schemeClr>
            </a:solidFill>
          </a:ln>
        </p:spPr>
        <p:txBody>
          <a:bodyPr>
            <a:noAutofit/>
          </a:bodyPr>
          <a:lstStyle/>
          <a:p>
            <a:pPr marL="0" indent="0">
              <a:buNone/>
            </a:pPr>
            <a:r>
              <a:rPr lang="en-US" sz="2600" b="1" dirty="0"/>
              <a:t>ARTICLE 10</a:t>
            </a:r>
            <a:r>
              <a:rPr lang="en-US" sz="2400" b="1" dirty="0"/>
              <a:t>.  </a:t>
            </a:r>
            <a:r>
              <a:rPr lang="en-US" sz="2400" dirty="0"/>
              <a:t>The whole Church, especially the laity, at both the diocesan and national levels, needs to be engaged in maintaining safe environments in the Church for children and young </a:t>
            </a:r>
            <a:r>
              <a:rPr lang="en-US" sz="2400" dirty="0" smtClean="0"/>
              <a:t>people.  The Committee for the Protection of Children and Young People is to be assisted by the  </a:t>
            </a:r>
            <a:r>
              <a:rPr lang="en-US" sz="2400" dirty="0"/>
              <a:t>National Review </a:t>
            </a:r>
            <a:r>
              <a:rPr lang="en-US" sz="2400" dirty="0" smtClean="0"/>
              <a:t>Board.</a:t>
            </a:r>
            <a:endParaRPr lang="en-US" sz="2400" dirty="0"/>
          </a:p>
          <a:p>
            <a:pPr marL="803275" indent="-346075">
              <a:buNone/>
            </a:pPr>
            <a:endParaRPr lang="en-US" sz="22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23</a:t>
            </a:fld>
            <a:endParaRPr lang="en-US" sz="1600" b="1" dirty="0">
              <a:solidFill>
                <a:schemeClr val="tx1">
                  <a:lumMod val="50000"/>
                  <a:lumOff val="50000"/>
                </a:schemeClr>
              </a:solidFill>
            </a:endParaRPr>
          </a:p>
        </p:txBody>
      </p:sp>
      <p:sp>
        <p:nvSpPr>
          <p:cNvPr id="5" name="TextBox 4"/>
          <p:cNvSpPr txBox="1"/>
          <p:nvPr/>
        </p:nvSpPr>
        <p:spPr>
          <a:xfrm>
            <a:off x="-185058" y="3124200"/>
            <a:ext cx="9329057" cy="3416320"/>
          </a:xfrm>
          <a:prstGeom prst="rect">
            <a:avLst/>
          </a:prstGeom>
          <a:noFill/>
        </p:spPr>
        <p:txBody>
          <a:bodyPr wrap="square" rtlCol="0">
            <a:spAutoFit/>
          </a:bodyPr>
          <a:lstStyle/>
          <a:p>
            <a:pPr marL="803275" indent="-346075">
              <a:buNone/>
            </a:pPr>
            <a:r>
              <a:rPr lang="en-US" sz="2400" dirty="0" smtClean="0"/>
              <a:t>The National Review Board will:</a:t>
            </a:r>
          </a:p>
          <a:p>
            <a:pPr marL="914400" indent="-457200">
              <a:buFont typeface="Arial" pitchFamily="34" charset="0"/>
              <a:buChar char="•"/>
            </a:pPr>
            <a:r>
              <a:rPr lang="en-US" sz="2400" dirty="0" smtClean="0"/>
              <a:t>review </a:t>
            </a:r>
            <a:r>
              <a:rPr lang="en-US" sz="2400" dirty="0"/>
              <a:t>the annual the annual report of the </a:t>
            </a:r>
            <a:r>
              <a:rPr lang="en-US" sz="2400" dirty="0" smtClean="0"/>
              <a:t>Secretariat of </a:t>
            </a:r>
            <a:r>
              <a:rPr lang="en-US" sz="2400" dirty="0"/>
              <a:t>Child and Youth Protection</a:t>
            </a:r>
          </a:p>
          <a:p>
            <a:pPr marL="914400" indent="-457200">
              <a:buFont typeface="Arial" pitchFamily="34" charset="0"/>
              <a:buChar char="•"/>
            </a:pPr>
            <a:r>
              <a:rPr lang="en-US" sz="2400" dirty="0" smtClean="0"/>
              <a:t>advise </a:t>
            </a:r>
            <a:r>
              <a:rPr lang="en-US" sz="2400" dirty="0"/>
              <a:t>the Conference President on future board members</a:t>
            </a:r>
          </a:p>
          <a:p>
            <a:pPr marL="914400" indent="-457200">
              <a:buFont typeface="Arial" pitchFamily="34" charset="0"/>
              <a:buChar char="•"/>
            </a:pPr>
            <a:r>
              <a:rPr lang="en-US" sz="2400" dirty="0" smtClean="0"/>
              <a:t>offer </a:t>
            </a:r>
            <a:r>
              <a:rPr lang="en-US" sz="2400" dirty="0"/>
              <a:t>advice on matters of child and youth protection, specifically on policies and best practices</a:t>
            </a:r>
          </a:p>
          <a:p>
            <a:pPr marL="914400" indent="-457200">
              <a:buFont typeface="Arial" pitchFamily="34" charset="0"/>
              <a:buChar char="•"/>
            </a:pPr>
            <a:r>
              <a:rPr lang="en-US" sz="2400" dirty="0" smtClean="0"/>
              <a:t>review </a:t>
            </a:r>
            <a:r>
              <a:rPr lang="en-US" sz="2400" dirty="0"/>
              <a:t>the work of the </a:t>
            </a:r>
            <a:r>
              <a:rPr lang="en-US" sz="2400" dirty="0" smtClean="0"/>
              <a:t>Secretariat of </a:t>
            </a:r>
            <a:r>
              <a:rPr lang="en-US" sz="2400" dirty="0"/>
              <a:t>Child and Youth Protection and make recommendations to the Director</a:t>
            </a:r>
          </a:p>
          <a:p>
            <a:pPr marL="914400" indent="-457200">
              <a:buFont typeface="Arial" pitchFamily="34" charset="0"/>
              <a:buChar char="•"/>
            </a:pPr>
            <a:r>
              <a:rPr lang="en-US" sz="2400" dirty="0" smtClean="0"/>
              <a:t>assist </a:t>
            </a:r>
            <a:r>
              <a:rPr lang="en-US" sz="2400" dirty="0"/>
              <a:t>the Director in the development of resources for dioceses</a:t>
            </a:r>
          </a:p>
        </p:txBody>
      </p:sp>
    </p:spTree>
    <p:extLst>
      <p:ext uri="{BB962C8B-B14F-4D97-AF65-F5344CB8AC3E}">
        <p14:creationId xmlns:p14="http://schemas.microsoft.com/office/powerpoint/2010/main" val="3276656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a:solidFill>
            <a:schemeClr val="accent1">
              <a:lumMod val="40000"/>
              <a:lumOff val="60000"/>
            </a:schemeClr>
          </a:solidFill>
          <a:ln>
            <a:solidFill>
              <a:schemeClr val="tx1"/>
            </a:solidFill>
          </a:ln>
        </p:spPr>
        <p:txBody>
          <a:bodyPr>
            <a:noAutofit/>
          </a:bodyPr>
          <a:lstStyle/>
          <a:p>
            <a:r>
              <a:rPr lang="en-US" sz="3600" b="1" dirty="0" smtClean="0"/>
              <a:t>To </a:t>
            </a:r>
            <a:r>
              <a:rPr lang="en-US" sz="3600" b="1" dirty="0"/>
              <a:t>Ensure </a:t>
            </a:r>
            <a:r>
              <a:rPr lang="en-US" sz="3600" b="1" dirty="0" smtClean="0"/>
              <a:t>Accountability of Procedures, 4</a:t>
            </a:r>
            <a:endParaRPr lang="en-US" sz="3600" dirty="0"/>
          </a:p>
        </p:txBody>
      </p:sp>
      <p:sp>
        <p:nvSpPr>
          <p:cNvPr id="3" name="Content Placeholder 2"/>
          <p:cNvSpPr>
            <a:spLocks noGrp="1"/>
          </p:cNvSpPr>
          <p:nvPr>
            <p:ph idx="1"/>
          </p:nvPr>
        </p:nvSpPr>
        <p:spPr>
          <a:xfrm>
            <a:off x="228600" y="1524000"/>
            <a:ext cx="8686800" cy="3200400"/>
          </a:xfrm>
          <a:ln w="38100">
            <a:solidFill>
              <a:schemeClr val="accent1">
                <a:lumMod val="75000"/>
              </a:schemeClr>
            </a:solidFill>
          </a:ln>
        </p:spPr>
        <p:txBody>
          <a:bodyPr>
            <a:noAutofit/>
          </a:bodyPr>
          <a:lstStyle/>
          <a:p>
            <a:pPr marL="0" indent="0">
              <a:buNone/>
            </a:pPr>
            <a:r>
              <a:rPr lang="en-US" b="1" dirty="0"/>
              <a:t>ARTICLE 11.  </a:t>
            </a:r>
            <a:r>
              <a:rPr lang="en-US" dirty="0"/>
              <a:t>The President of the Conference is to inform the Holy See of this revised </a:t>
            </a:r>
            <a:r>
              <a:rPr lang="en-US" i="1" dirty="0"/>
              <a:t>Charter </a:t>
            </a:r>
            <a:r>
              <a:rPr lang="en-US" dirty="0"/>
              <a:t>to indicate the manner in </a:t>
            </a:r>
            <a:r>
              <a:rPr lang="en-US" dirty="0" smtClean="0"/>
              <a:t>which </a:t>
            </a:r>
            <a:r>
              <a:rPr lang="en-US" dirty="0"/>
              <a:t>the Catholic bishops, together with the entire Church in the United States, intend to continue </a:t>
            </a:r>
            <a:r>
              <a:rPr lang="en-US" dirty="0" smtClean="0"/>
              <a:t>the </a:t>
            </a:r>
            <a:r>
              <a:rPr lang="en-US" dirty="0"/>
              <a:t>commitment to </a:t>
            </a:r>
            <a:r>
              <a:rPr lang="en-US" dirty="0" smtClean="0"/>
              <a:t>protect </a:t>
            </a:r>
            <a:r>
              <a:rPr lang="en-US" dirty="0"/>
              <a:t>children and young </a:t>
            </a:r>
            <a:r>
              <a:rPr lang="en-US" dirty="0" smtClean="0"/>
              <a:t>people</a:t>
            </a:r>
            <a:endParaRPr lang="en-US"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24</a:t>
            </a:fld>
            <a:endParaRPr lang="en-US" sz="1600" b="1" dirty="0">
              <a:solidFill>
                <a:schemeClr val="tx1">
                  <a:lumMod val="50000"/>
                  <a:lumOff val="50000"/>
                </a:schemeClr>
              </a:solidFill>
            </a:endParaRPr>
          </a:p>
        </p:txBody>
      </p:sp>
      <p:sp>
        <p:nvSpPr>
          <p:cNvPr id="5" name="TextBox 4"/>
          <p:cNvSpPr txBox="1"/>
          <p:nvPr/>
        </p:nvSpPr>
        <p:spPr>
          <a:xfrm>
            <a:off x="247650" y="4953000"/>
            <a:ext cx="8686800" cy="1569660"/>
          </a:xfrm>
          <a:prstGeom prst="rect">
            <a:avLst/>
          </a:prstGeom>
          <a:noFill/>
        </p:spPr>
        <p:txBody>
          <a:bodyPr wrap="square" rtlCol="0">
            <a:spAutoFit/>
          </a:bodyPr>
          <a:lstStyle/>
          <a:p>
            <a:pPr marL="457200" indent="-457200">
              <a:buFont typeface="Arial" pitchFamily="34" charset="0"/>
              <a:buChar char="•"/>
            </a:pPr>
            <a:r>
              <a:rPr lang="en-US" sz="3200" dirty="0"/>
              <a:t>The President is also to share with the Holy See the annual reports on the implementation of the </a:t>
            </a:r>
            <a:r>
              <a:rPr lang="en-US" sz="3200" i="1" dirty="0" smtClean="0"/>
              <a:t>Charter</a:t>
            </a:r>
            <a:endParaRPr lang="en-US" sz="3200" dirty="0"/>
          </a:p>
        </p:txBody>
      </p:sp>
    </p:spTree>
    <p:extLst>
      <p:ext uri="{BB962C8B-B14F-4D97-AF65-F5344CB8AC3E}">
        <p14:creationId xmlns:p14="http://schemas.microsoft.com/office/powerpoint/2010/main" val="24990706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228600"/>
            <a:ext cx="8839200" cy="990600"/>
          </a:xfrm>
          <a:solidFill>
            <a:schemeClr val="accent1">
              <a:lumMod val="40000"/>
              <a:lumOff val="60000"/>
            </a:schemeClr>
          </a:solidFill>
          <a:ln>
            <a:solidFill>
              <a:schemeClr val="tx1"/>
            </a:solidFill>
          </a:ln>
        </p:spPr>
        <p:txBody>
          <a:bodyPr>
            <a:noAutofit/>
          </a:bodyPr>
          <a:lstStyle/>
          <a:p>
            <a:r>
              <a:rPr lang="en-US" sz="3600" b="1" dirty="0" smtClean="0"/>
              <a:t>E.  To Protect the Faithful in the Future</a:t>
            </a:r>
            <a:endParaRPr lang="en-US" sz="3600" dirty="0"/>
          </a:p>
        </p:txBody>
      </p:sp>
      <p:sp>
        <p:nvSpPr>
          <p:cNvPr id="3" name="Content Placeholder 2"/>
          <p:cNvSpPr>
            <a:spLocks noGrp="1"/>
          </p:cNvSpPr>
          <p:nvPr>
            <p:ph idx="1"/>
          </p:nvPr>
        </p:nvSpPr>
        <p:spPr>
          <a:xfrm>
            <a:off x="266700" y="1371600"/>
            <a:ext cx="8686800" cy="1828800"/>
          </a:xfrm>
          <a:ln w="38100">
            <a:solidFill>
              <a:schemeClr val="accent1">
                <a:lumMod val="75000"/>
              </a:schemeClr>
            </a:solidFill>
          </a:ln>
        </p:spPr>
        <p:txBody>
          <a:bodyPr>
            <a:noAutofit/>
          </a:bodyPr>
          <a:lstStyle/>
          <a:p>
            <a:pPr marL="0" indent="0">
              <a:buNone/>
            </a:pPr>
            <a:r>
              <a:rPr lang="en-US" sz="2800" b="1" dirty="0"/>
              <a:t>ARTICLE 12.  </a:t>
            </a:r>
            <a:r>
              <a:rPr lang="en-US" sz="2800" dirty="0"/>
              <a:t>Dioceses/eparchies are to maintain “safe environment” programs which the diocesan/eparchial bishop deems to be in accord with Catholic moral </a:t>
            </a:r>
            <a:r>
              <a:rPr lang="en-US" sz="2800" dirty="0" smtClean="0"/>
              <a:t>principles</a:t>
            </a:r>
            <a:endParaRPr lang="en-US" sz="2800" dirty="0"/>
          </a:p>
        </p:txBody>
      </p:sp>
      <p:sp>
        <p:nvSpPr>
          <p:cNvPr id="4" name="Slide Number Placeholder 3"/>
          <p:cNvSpPr>
            <a:spLocks noGrp="1"/>
          </p:cNvSpPr>
          <p:nvPr>
            <p:ph type="sldNum" sz="quarter" idx="12"/>
          </p:nvPr>
        </p:nvSpPr>
        <p:spPr>
          <a:xfrm>
            <a:off x="6477000" y="6354980"/>
            <a:ext cx="2133600" cy="365125"/>
          </a:xfrm>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25</a:t>
            </a:fld>
            <a:endParaRPr lang="en-US" sz="1600" b="1" dirty="0">
              <a:solidFill>
                <a:schemeClr val="tx1">
                  <a:lumMod val="50000"/>
                  <a:lumOff val="50000"/>
                </a:schemeClr>
              </a:solidFill>
            </a:endParaRPr>
          </a:p>
        </p:txBody>
      </p:sp>
      <p:sp>
        <p:nvSpPr>
          <p:cNvPr id="5" name="TextBox 4"/>
          <p:cNvSpPr txBox="1"/>
          <p:nvPr/>
        </p:nvSpPr>
        <p:spPr>
          <a:xfrm>
            <a:off x="381000" y="3429000"/>
            <a:ext cx="8458200" cy="3108543"/>
          </a:xfrm>
          <a:prstGeom prst="rect">
            <a:avLst/>
          </a:prstGeom>
          <a:noFill/>
        </p:spPr>
        <p:txBody>
          <a:bodyPr wrap="square" rtlCol="0">
            <a:spAutoFit/>
          </a:bodyPr>
          <a:lstStyle/>
          <a:p>
            <a:pPr lvl="0"/>
            <a:r>
              <a:rPr lang="en-US" sz="2800" b="1" dirty="0" smtClean="0"/>
              <a:t>Commitment:  </a:t>
            </a:r>
            <a:r>
              <a:rPr lang="en-US" sz="2800" dirty="0" smtClean="0"/>
              <a:t>Programs are</a:t>
            </a:r>
          </a:p>
          <a:p>
            <a:pPr marL="457200" lvl="0" indent="-457200">
              <a:buFont typeface="Arial" pitchFamily="34" charset="0"/>
              <a:buChar char="•"/>
            </a:pPr>
            <a:r>
              <a:rPr lang="en-US" sz="2800" dirty="0" smtClean="0"/>
              <a:t>to </a:t>
            </a:r>
            <a:r>
              <a:rPr lang="en-US" sz="2800" dirty="0"/>
              <a:t>be conducted cooperatively with parents, civil authorities, educators, and community organizations</a:t>
            </a:r>
          </a:p>
          <a:p>
            <a:pPr marL="457200" lvl="0" indent="-457200">
              <a:buFont typeface="Arial" pitchFamily="34" charset="0"/>
              <a:buChar char="•"/>
            </a:pPr>
            <a:r>
              <a:rPr lang="en-US" sz="2800" dirty="0"/>
              <a:t>to provide education and training for children, youth, parents, ministers, educators, volunteers, and others about ways to make and maintain a safe environment for children and young people</a:t>
            </a:r>
            <a:r>
              <a:rPr lang="en-US" sz="2800" dirty="0" smtClean="0"/>
              <a:t>.</a:t>
            </a:r>
            <a:endParaRPr lang="en-US" sz="2800" dirty="0"/>
          </a:p>
        </p:txBody>
      </p:sp>
    </p:spTree>
    <p:extLst>
      <p:ext uri="{BB962C8B-B14F-4D97-AF65-F5344CB8AC3E}">
        <p14:creationId xmlns:p14="http://schemas.microsoft.com/office/powerpoint/2010/main" val="11413596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 y="304800"/>
            <a:ext cx="8839200" cy="1066800"/>
          </a:xfrm>
          <a:solidFill>
            <a:schemeClr val="accent1">
              <a:lumMod val="40000"/>
              <a:lumOff val="60000"/>
            </a:schemeClr>
          </a:solidFill>
          <a:ln>
            <a:solidFill>
              <a:schemeClr val="tx1"/>
            </a:solidFill>
          </a:ln>
        </p:spPr>
        <p:txBody>
          <a:bodyPr>
            <a:noAutofit/>
          </a:bodyPr>
          <a:lstStyle/>
          <a:p>
            <a:r>
              <a:rPr lang="en-US" sz="3600" b="1" dirty="0" smtClean="0"/>
              <a:t>To Protect the Faithful in the Future, 2</a:t>
            </a:r>
            <a:endParaRPr lang="en-US" sz="3600" dirty="0"/>
          </a:p>
        </p:txBody>
      </p:sp>
      <p:sp>
        <p:nvSpPr>
          <p:cNvPr id="3" name="Content Placeholder 2"/>
          <p:cNvSpPr>
            <a:spLocks noGrp="1"/>
          </p:cNvSpPr>
          <p:nvPr>
            <p:ph idx="1"/>
          </p:nvPr>
        </p:nvSpPr>
        <p:spPr>
          <a:xfrm>
            <a:off x="270510" y="1676400"/>
            <a:ext cx="8686800" cy="990600"/>
          </a:xfrm>
          <a:ln w="38100">
            <a:solidFill>
              <a:schemeClr val="accent1">
                <a:lumMod val="75000"/>
              </a:schemeClr>
            </a:solidFill>
          </a:ln>
        </p:spPr>
        <p:txBody>
          <a:bodyPr>
            <a:noAutofit/>
          </a:bodyPr>
          <a:lstStyle/>
          <a:p>
            <a:pPr marL="0" indent="0">
              <a:buNone/>
            </a:pPr>
            <a:r>
              <a:rPr lang="en-US" sz="2800" b="1" dirty="0"/>
              <a:t>ARTICLE 13.  </a:t>
            </a:r>
            <a:r>
              <a:rPr lang="en-US" sz="2800" dirty="0"/>
              <a:t>Dioceses/eparchies are to evaluate the background of those who have contact with </a:t>
            </a:r>
            <a:r>
              <a:rPr lang="en-US" sz="2800" dirty="0" smtClean="0"/>
              <a:t>minors</a:t>
            </a:r>
            <a:endParaRPr lang="en-US" sz="2800" dirty="0"/>
          </a:p>
        </p:txBody>
      </p:sp>
      <p:sp>
        <p:nvSpPr>
          <p:cNvPr id="4" name="Slide Number Placeholder 3"/>
          <p:cNvSpPr>
            <a:spLocks noGrp="1"/>
          </p:cNvSpPr>
          <p:nvPr>
            <p:ph type="sldNum" sz="quarter" idx="12"/>
          </p:nvPr>
        </p:nvSpPr>
        <p:spPr>
          <a:xfrm>
            <a:off x="6553200" y="6459915"/>
            <a:ext cx="2133600" cy="365125"/>
          </a:xfrm>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26</a:t>
            </a:fld>
            <a:endParaRPr lang="en-US" sz="1600" b="1" dirty="0">
              <a:solidFill>
                <a:schemeClr val="tx1">
                  <a:lumMod val="50000"/>
                  <a:lumOff val="50000"/>
                </a:schemeClr>
              </a:solidFill>
            </a:endParaRPr>
          </a:p>
        </p:txBody>
      </p:sp>
      <p:sp>
        <p:nvSpPr>
          <p:cNvPr id="5" name="TextBox 4"/>
          <p:cNvSpPr txBox="1"/>
          <p:nvPr/>
        </p:nvSpPr>
        <p:spPr>
          <a:xfrm>
            <a:off x="274320" y="5092839"/>
            <a:ext cx="8686800" cy="1384995"/>
          </a:xfrm>
          <a:prstGeom prst="rect">
            <a:avLst/>
          </a:prstGeom>
          <a:noFill/>
          <a:ln>
            <a:solidFill>
              <a:schemeClr val="tx1"/>
            </a:solidFill>
          </a:ln>
        </p:spPr>
        <p:txBody>
          <a:bodyPr wrap="square" rtlCol="0">
            <a:spAutoFit/>
          </a:bodyPr>
          <a:lstStyle/>
          <a:p>
            <a:r>
              <a:rPr lang="en-US" sz="2800" dirty="0"/>
              <a:t>They are to employ adequate screening and evaluative techniques in deciding the fitness of candidates for ordination</a:t>
            </a:r>
            <a:r>
              <a:rPr lang="en-US" sz="2800" dirty="0" smtClean="0"/>
              <a:t>.</a:t>
            </a:r>
            <a:endParaRPr lang="en-US" sz="2800" dirty="0"/>
          </a:p>
        </p:txBody>
      </p:sp>
      <p:sp>
        <p:nvSpPr>
          <p:cNvPr id="6" name="TextBox 5"/>
          <p:cNvSpPr txBox="1"/>
          <p:nvPr/>
        </p:nvSpPr>
        <p:spPr>
          <a:xfrm>
            <a:off x="274320" y="2819400"/>
            <a:ext cx="8686800" cy="2246769"/>
          </a:xfrm>
          <a:prstGeom prst="rect">
            <a:avLst/>
          </a:prstGeom>
          <a:noFill/>
        </p:spPr>
        <p:txBody>
          <a:bodyPr wrap="square" rtlCol="0">
            <a:spAutoFit/>
          </a:bodyPr>
          <a:lstStyle/>
          <a:p>
            <a:pPr marL="457200" lvl="0" indent="-457200"/>
            <a:r>
              <a:rPr lang="en-US" sz="2800" b="1" dirty="0" smtClean="0"/>
              <a:t>Commitment:  </a:t>
            </a:r>
            <a:r>
              <a:rPr lang="en-US" sz="2800" dirty="0" smtClean="0"/>
              <a:t>Evaluation is to include</a:t>
            </a:r>
          </a:p>
          <a:p>
            <a:pPr marL="457200" lvl="0" indent="-457200">
              <a:buFont typeface="Arial" pitchFamily="34" charset="0"/>
              <a:buChar char="•"/>
            </a:pPr>
            <a:r>
              <a:rPr lang="en-US" sz="2800" dirty="0" smtClean="0"/>
              <a:t>all </a:t>
            </a:r>
            <a:r>
              <a:rPr lang="en-US" sz="2800" dirty="0"/>
              <a:t>incardinated and non-incardinated priests and deacons </a:t>
            </a:r>
          </a:p>
          <a:p>
            <a:pPr marL="457200" lvl="0" indent="-457200">
              <a:buFont typeface="Arial" pitchFamily="34" charset="0"/>
              <a:buChar char="•"/>
            </a:pPr>
            <a:r>
              <a:rPr lang="en-US" sz="2800" dirty="0"/>
              <a:t>all diocesan/eparchial and parish/school or other paid personnel and </a:t>
            </a:r>
            <a:r>
              <a:rPr lang="en-US" sz="2800" dirty="0" smtClean="0"/>
              <a:t>volunteers</a:t>
            </a:r>
            <a:endParaRPr lang="en-US" sz="2800" dirty="0"/>
          </a:p>
        </p:txBody>
      </p:sp>
    </p:spTree>
    <p:extLst>
      <p:ext uri="{BB962C8B-B14F-4D97-AF65-F5344CB8AC3E}">
        <p14:creationId xmlns:p14="http://schemas.microsoft.com/office/powerpoint/2010/main" val="2411499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249362"/>
          </a:xfrm>
          <a:solidFill>
            <a:schemeClr val="accent1">
              <a:lumMod val="40000"/>
              <a:lumOff val="60000"/>
            </a:schemeClr>
          </a:solidFill>
          <a:ln>
            <a:solidFill>
              <a:schemeClr val="tx1"/>
            </a:solidFill>
          </a:ln>
        </p:spPr>
        <p:txBody>
          <a:bodyPr>
            <a:noAutofit/>
          </a:bodyPr>
          <a:lstStyle/>
          <a:p>
            <a:r>
              <a:rPr lang="en-US" sz="3600" b="1" dirty="0" smtClean="0"/>
              <a:t>To Protect the Faithful in the Future, 3</a:t>
            </a:r>
            <a:endParaRPr lang="en-US" sz="3600" dirty="0"/>
          </a:p>
        </p:txBody>
      </p:sp>
      <p:sp>
        <p:nvSpPr>
          <p:cNvPr id="3" name="Content Placeholder 2"/>
          <p:cNvSpPr>
            <a:spLocks noGrp="1"/>
          </p:cNvSpPr>
          <p:nvPr>
            <p:ph idx="1"/>
          </p:nvPr>
        </p:nvSpPr>
        <p:spPr>
          <a:xfrm>
            <a:off x="228600" y="2057400"/>
            <a:ext cx="8686800" cy="1905000"/>
          </a:xfrm>
          <a:ln w="38100">
            <a:solidFill>
              <a:schemeClr val="accent1">
                <a:lumMod val="75000"/>
              </a:schemeClr>
            </a:solidFill>
          </a:ln>
        </p:spPr>
        <p:txBody>
          <a:bodyPr>
            <a:noAutofit/>
          </a:bodyPr>
          <a:lstStyle/>
          <a:p>
            <a:pPr marL="0" indent="0">
              <a:buNone/>
            </a:pPr>
            <a:r>
              <a:rPr lang="en-US" sz="2800" b="1" dirty="0"/>
              <a:t>ARTICLE </a:t>
            </a:r>
            <a:r>
              <a:rPr lang="en-US" sz="2800" b="1" dirty="0" smtClean="0"/>
              <a:t>14.  </a:t>
            </a:r>
            <a:r>
              <a:rPr lang="en-US" sz="2800" dirty="0" smtClean="0"/>
              <a:t>Transfers </a:t>
            </a:r>
            <a:r>
              <a:rPr lang="en-US" sz="2800" dirty="0"/>
              <a:t>of clergy who have committed an act of sexual abuse against a minor for residence, including retirement, shall be as in accord with Norm 12 of the Essential </a:t>
            </a:r>
            <a:r>
              <a:rPr lang="en-US" sz="2800" dirty="0" smtClean="0"/>
              <a:t>Norms</a:t>
            </a:r>
            <a:endParaRPr lang="en-US" sz="2800" dirty="0"/>
          </a:p>
          <a:p>
            <a:pPr marL="0" indent="0">
              <a:buNone/>
            </a:pP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27</a:t>
            </a:fld>
            <a:endParaRPr lang="en-US" sz="1600" b="1" dirty="0">
              <a:solidFill>
                <a:schemeClr val="tx1">
                  <a:lumMod val="50000"/>
                  <a:lumOff val="50000"/>
                </a:schemeClr>
              </a:solidFill>
            </a:endParaRPr>
          </a:p>
        </p:txBody>
      </p:sp>
      <p:sp>
        <p:nvSpPr>
          <p:cNvPr id="5" name="TextBox 4"/>
          <p:cNvSpPr txBox="1"/>
          <p:nvPr/>
        </p:nvSpPr>
        <p:spPr>
          <a:xfrm>
            <a:off x="381000" y="4648200"/>
            <a:ext cx="8458200" cy="954107"/>
          </a:xfrm>
          <a:prstGeom prst="rect">
            <a:avLst/>
          </a:prstGeom>
          <a:noFill/>
        </p:spPr>
        <p:txBody>
          <a:bodyPr wrap="square" rtlCol="0">
            <a:spAutoFit/>
          </a:bodyPr>
          <a:lstStyle/>
          <a:p>
            <a:r>
              <a:rPr lang="en-US" sz="2800" dirty="0"/>
              <a:t>(Norm 12.  Essentially requires  full disclosure regarding any transfers.  See </a:t>
            </a:r>
            <a:r>
              <a:rPr lang="en-US" sz="2800" dirty="0" smtClean="0"/>
              <a:t>J-40)</a:t>
            </a:r>
            <a:endParaRPr lang="en-US" sz="2800" dirty="0"/>
          </a:p>
        </p:txBody>
      </p:sp>
    </p:spTree>
    <p:extLst>
      <p:ext uri="{BB962C8B-B14F-4D97-AF65-F5344CB8AC3E}">
        <p14:creationId xmlns:p14="http://schemas.microsoft.com/office/powerpoint/2010/main" val="34141039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143000"/>
          </a:xfrm>
          <a:solidFill>
            <a:schemeClr val="accent1">
              <a:lumMod val="40000"/>
              <a:lumOff val="60000"/>
            </a:schemeClr>
          </a:solidFill>
          <a:ln>
            <a:solidFill>
              <a:schemeClr val="tx1"/>
            </a:solidFill>
          </a:ln>
        </p:spPr>
        <p:txBody>
          <a:bodyPr>
            <a:noAutofit/>
          </a:bodyPr>
          <a:lstStyle/>
          <a:p>
            <a:r>
              <a:rPr lang="en-US" sz="3600" b="1" dirty="0" smtClean="0"/>
              <a:t>To Protect the Faithful in the Future, 4</a:t>
            </a:r>
            <a:endParaRPr lang="en-US" sz="3600" dirty="0"/>
          </a:p>
        </p:txBody>
      </p:sp>
      <p:sp>
        <p:nvSpPr>
          <p:cNvPr id="3" name="Content Placeholder 2"/>
          <p:cNvSpPr>
            <a:spLocks noGrp="1"/>
          </p:cNvSpPr>
          <p:nvPr>
            <p:ph idx="1"/>
          </p:nvPr>
        </p:nvSpPr>
        <p:spPr>
          <a:xfrm>
            <a:off x="198120" y="1828800"/>
            <a:ext cx="8686800" cy="1447800"/>
          </a:xfrm>
          <a:ln w="38100">
            <a:solidFill>
              <a:schemeClr val="accent1">
                <a:lumMod val="75000"/>
              </a:schemeClr>
            </a:solidFill>
          </a:ln>
        </p:spPr>
        <p:txBody>
          <a:bodyPr>
            <a:noAutofit/>
          </a:bodyPr>
          <a:lstStyle/>
          <a:p>
            <a:pPr marL="0" indent="0">
              <a:buNone/>
            </a:pPr>
            <a:r>
              <a:rPr lang="en-US" sz="2800" b="1" dirty="0"/>
              <a:t>ARTICLE 15.  </a:t>
            </a:r>
            <a:r>
              <a:rPr lang="en-US" sz="2800" dirty="0" smtClean="0"/>
              <a:t>Collaboration </a:t>
            </a:r>
            <a:r>
              <a:rPr lang="en-US" sz="2800" dirty="0"/>
              <a:t>and mutuality with the Conference of Major Superiors of Men (CMSM) to protect children and young people is to be </a:t>
            </a:r>
            <a:r>
              <a:rPr lang="en-US" sz="2800" dirty="0" smtClean="0"/>
              <a:t>ensured</a:t>
            </a: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28</a:t>
            </a:fld>
            <a:endParaRPr lang="en-US" sz="1600" b="1" dirty="0">
              <a:solidFill>
                <a:schemeClr val="tx1">
                  <a:lumMod val="50000"/>
                  <a:lumOff val="50000"/>
                </a:schemeClr>
              </a:solidFill>
            </a:endParaRPr>
          </a:p>
        </p:txBody>
      </p:sp>
      <p:sp>
        <p:nvSpPr>
          <p:cNvPr id="5" name="TextBox 4"/>
          <p:cNvSpPr txBox="1"/>
          <p:nvPr/>
        </p:nvSpPr>
        <p:spPr>
          <a:xfrm>
            <a:off x="350520" y="3505200"/>
            <a:ext cx="8382000" cy="3108543"/>
          </a:xfrm>
          <a:prstGeom prst="rect">
            <a:avLst/>
          </a:prstGeom>
          <a:noFill/>
        </p:spPr>
        <p:txBody>
          <a:bodyPr wrap="square" rtlCol="0">
            <a:spAutoFit/>
          </a:bodyPr>
          <a:lstStyle/>
          <a:p>
            <a:pPr marL="457200" lvl="0" indent="-457200"/>
            <a:r>
              <a:rPr lang="en-US" sz="2800" b="1" dirty="0" smtClean="0"/>
              <a:t>Commitment:  </a:t>
            </a:r>
            <a:r>
              <a:rPr lang="en-US" sz="2800" dirty="0" smtClean="0"/>
              <a:t>To be achieved by having</a:t>
            </a:r>
          </a:p>
          <a:p>
            <a:pPr marL="457200" lvl="0" indent="-457200">
              <a:buFont typeface="Arial" pitchFamily="34" charset="0"/>
              <a:buChar char="•"/>
            </a:pPr>
            <a:r>
              <a:rPr lang="en-US" sz="2800" dirty="0" smtClean="0"/>
              <a:t>two </a:t>
            </a:r>
            <a:r>
              <a:rPr lang="en-US" sz="2800" dirty="0"/>
              <a:t>representatives of the CMSM </a:t>
            </a:r>
            <a:r>
              <a:rPr lang="en-US" sz="2800" dirty="0" smtClean="0"/>
              <a:t>serve as consultants </a:t>
            </a:r>
            <a:r>
              <a:rPr lang="en-US" sz="2800" dirty="0"/>
              <a:t>to the Committee for the Protection of Children and Young People</a:t>
            </a:r>
          </a:p>
          <a:p>
            <a:pPr marL="457200" lvl="0" indent="-457200">
              <a:buFont typeface="Arial" pitchFamily="34" charset="0"/>
              <a:buChar char="•"/>
            </a:pPr>
            <a:r>
              <a:rPr lang="en-US" sz="2800" dirty="0"/>
              <a:t>diocesan/eparchial bishops and major superiors or their </a:t>
            </a:r>
            <a:r>
              <a:rPr lang="en-US" sz="2800" dirty="0" smtClean="0"/>
              <a:t>delegates meet </a:t>
            </a:r>
            <a:r>
              <a:rPr lang="en-US" sz="2800" dirty="0"/>
              <a:t>periodically to coordinate their </a:t>
            </a:r>
            <a:r>
              <a:rPr lang="en-US" sz="2800" dirty="0" smtClean="0"/>
              <a:t>roles</a:t>
            </a:r>
            <a:endParaRPr lang="en-US" sz="2800" dirty="0"/>
          </a:p>
        </p:txBody>
      </p:sp>
    </p:spTree>
    <p:extLst>
      <p:ext uri="{BB962C8B-B14F-4D97-AF65-F5344CB8AC3E}">
        <p14:creationId xmlns:p14="http://schemas.microsoft.com/office/powerpoint/2010/main" val="25654845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1249362"/>
          </a:xfrm>
          <a:solidFill>
            <a:schemeClr val="accent1">
              <a:lumMod val="40000"/>
              <a:lumOff val="60000"/>
            </a:schemeClr>
          </a:solidFill>
          <a:ln>
            <a:solidFill>
              <a:schemeClr val="tx1"/>
            </a:solidFill>
          </a:ln>
        </p:spPr>
        <p:txBody>
          <a:bodyPr>
            <a:noAutofit/>
          </a:bodyPr>
          <a:lstStyle/>
          <a:p>
            <a:r>
              <a:rPr lang="en-US" sz="3600" b="1" dirty="0" smtClean="0"/>
              <a:t>To Protect the Faithful in the Future, 5</a:t>
            </a:r>
            <a:endParaRPr lang="en-US" sz="3600" dirty="0"/>
          </a:p>
        </p:txBody>
      </p:sp>
      <p:sp>
        <p:nvSpPr>
          <p:cNvPr id="3" name="Content Placeholder 2"/>
          <p:cNvSpPr>
            <a:spLocks noGrp="1"/>
          </p:cNvSpPr>
          <p:nvPr>
            <p:ph idx="1"/>
          </p:nvPr>
        </p:nvSpPr>
        <p:spPr>
          <a:xfrm>
            <a:off x="304800" y="2438400"/>
            <a:ext cx="8686800" cy="3276600"/>
          </a:xfrm>
          <a:ln w="38100">
            <a:solidFill>
              <a:schemeClr val="accent1">
                <a:lumMod val="75000"/>
              </a:schemeClr>
            </a:solidFill>
          </a:ln>
        </p:spPr>
        <p:txBody>
          <a:bodyPr>
            <a:noAutofit/>
          </a:bodyPr>
          <a:lstStyle/>
          <a:p>
            <a:pPr marL="0" indent="0">
              <a:buNone/>
            </a:pPr>
            <a:r>
              <a:rPr lang="en-US" b="1" dirty="0"/>
              <a:t>ARTICLE 16.  </a:t>
            </a:r>
            <a:r>
              <a:rPr lang="en-US" dirty="0"/>
              <a:t>Given the extent of the problem of the sexual abuse of minors in our society, we are willing to cooperate with other churches and ecclesial communities, other religious bodies, institutions of learning, and other interested organizations in conducting research in this </a:t>
            </a:r>
            <a:r>
              <a:rPr lang="en-US" dirty="0" smtClean="0"/>
              <a:t>area</a:t>
            </a:r>
            <a:endParaRPr lang="en-US"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29</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749315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01000" cy="1249362"/>
          </a:xfrm>
          <a:solidFill>
            <a:schemeClr val="accent1">
              <a:lumMod val="60000"/>
              <a:lumOff val="40000"/>
            </a:schemeClr>
          </a:solidFill>
          <a:ln>
            <a:solidFill>
              <a:schemeClr val="tx1"/>
            </a:solidFill>
          </a:ln>
        </p:spPr>
        <p:txBody>
          <a:bodyPr>
            <a:noAutofit/>
          </a:bodyPr>
          <a:lstStyle/>
          <a:p>
            <a:r>
              <a:rPr lang="en-US" sz="3600" b="1" dirty="0" smtClean="0"/>
              <a:t/>
            </a:r>
            <a:br>
              <a:rPr lang="en-US" sz="3600" b="1" dirty="0" smtClean="0"/>
            </a:br>
            <a:r>
              <a:rPr lang="en-US" sz="3600" b="1" dirty="0" smtClean="0"/>
              <a:t>Charter </a:t>
            </a:r>
            <a:r>
              <a:rPr lang="en-US" sz="3600" b="1" dirty="0"/>
              <a:t>for the Protection of </a:t>
            </a:r>
            <a:r>
              <a:rPr lang="en-US" sz="3600" b="1" dirty="0" smtClean="0"/>
              <a:t/>
            </a:r>
            <a:br>
              <a:rPr lang="en-US" sz="3600" b="1" dirty="0" smtClean="0"/>
            </a:br>
            <a:r>
              <a:rPr lang="en-US" sz="3600" b="1" dirty="0" smtClean="0"/>
              <a:t>Children and </a:t>
            </a:r>
            <a:r>
              <a:rPr lang="en-US" sz="3600" b="1" dirty="0"/>
              <a:t>Young People</a:t>
            </a:r>
            <a:r>
              <a:rPr lang="en-US" sz="3600" dirty="0"/>
              <a:t/>
            </a:r>
            <a:br>
              <a:rPr lang="en-US" sz="3600" dirty="0"/>
            </a:br>
            <a:endParaRPr lang="en-US" sz="3600" b="1" dirty="0"/>
          </a:p>
        </p:txBody>
      </p:sp>
      <p:sp>
        <p:nvSpPr>
          <p:cNvPr id="3" name="Content Placeholder 2"/>
          <p:cNvSpPr>
            <a:spLocks noGrp="1"/>
          </p:cNvSpPr>
          <p:nvPr>
            <p:ph idx="1"/>
          </p:nvPr>
        </p:nvSpPr>
        <p:spPr>
          <a:xfrm>
            <a:off x="533400" y="1905000"/>
            <a:ext cx="8305800" cy="4221163"/>
          </a:xfrm>
        </p:spPr>
        <p:txBody>
          <a:bodyPr>
            <a:normAutofit fontScale="92500"/>
          </a:bodyPr>
          <a:lstStyle/>
          <a:p>
            <a:pPr marL="457200" lvl="0" indent="-457200">
              <a:buFont typeface="+mj-lt"/>
              <a:buAutoNum type="alphaUcPeriod"/>
            </a:pPr>
            <a:r>
              <a:rPr lang="en-US" dirty="0"/>
              <a:t>Preamble</a:t>
            </a:r>
          </a:p>
          <a:p>
            <a:pPr marL="457200" lvl="0" indent="-457200">
              <a:buFont typeface="+mj-lt"/>
              <a:buAutoNum type="alphaUcPeriod"/>
            </a:pPr>
            <a:r>
              <a:rPr lang="en-US" dirty="0"/>
              <a:t>To Promote Healing and Reconciliation with Victims/Survivors of Sexual Abuse of Minors</a:t>
            </a:r>
          </a:p>
          <a:p>
            <a:pPr marL="457200" lvl="0" indent="-457200">
              <a:buFont typeface="+mj-lt"/>
              <a:buAutoNum type="alphaUcPeriod"/>
            </a:pPr>
            <a:r>
              <a:rPr lang="en-US" dirty="0"/>
              <a:t>To Guarantee an Effective Response to Allegations of Sexual Abuse of Minors</a:t>
            </a:r>
          </a:p>
          <a:p>
            <a:pPr marL="457200" lvl="0" indent="-457200">
              <a:buFont typeface="+mj-lt"/>
              <a:buAutoNum type="alphaUcPeriod"/>
            </a:pPr>
            <a:r>
              <a:rPr lang="en-US" dirty="0"/>
              <a:t>To Ensure the Accountability of Our Procedures</a:t>
            </a:r>
          </a:p>
          <a:p>
            <a:pPr marL="457200" lvl="0" indent="-457200">
              <a:buFont typeface="+mj-lt"/>
              <a:buAutoNum type="alphaUcPeriod"/>
            </a:pPr>
            <a:r>
              <a:rPr lang="en-US" dirty="0"/>
              <a:t>To Protect the Faithful in the Future</a:t>
            </a:r>
          </a:p>
          <a:p>
            <a:pPr marL="457200" lvl="0" indent="-457200">
              <a:buFont typeface="+mj-lt"/>
              <a:buAutoNum type="alphaUcPeriod"/>
            </a:pPr>
            <a:r>
              <a:rPr lang="en-US" dirty="0" smtClean="0"/>
              <a:t>Conclusion</a:t>
            </a:r>
            <a:endParaRPr lang="en-US"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3</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2602763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1249362"/>
          </a:xfrm>
          <a:solidFill>
            <a:schemeClr val="accent1">
              <a:lumMod val="40000"/>
              <a:lumOff val="60000"/>
            </a:schemeClr>
          </a:solidFill>
          <a:ln>
            <a:solidFill>
              <a:schemeClr val="tx1"/>
            </a:solidFill>
          </a:ln>
        </p:spPr>
        <p:txBody>
          <a:bodyPr>
            <a:noAutofit/>
          </a:bodyPr>
          <a:lstStyle/>
          <a:p>
            <a:r>
              <a:rPr lang="en-US" sz="3600" b="1" dirty="0" smtClean="0"/>
              <a:t>To Protect the Faithful in the Future, 6</a:t>
            </a:r>
            <a:endParaRPr lang="en-US" sz="3600" dirty="0"/>
          </a:p>
        </p:txBody>
      </p:sp>
      <p:sp>
        <p:nvSpPr>
          <p:cNvPr id="3" name="Content Placeholder 2"/>
          <p:cNvSpPr>
            <a:spLocks noGrp="1"/>
          </p:cNvSpPr>
          <p:nvPr>
            <p:ph idx="1"/>
          </p:nvPr>
        </p:nvSpPr>
        <p:spPr>
          <a:xfrm>
            <a:off x="304800" y="2133600"/>
            <a:ext cx="8686800" cy="1676400"/>
          </a:xfrm>
          <a:ln w="38100">
            <a:solidFill>
              <a:schemeClr val="accent1">
                <a:lumMod val="75000"/>
              </a:schemeClr>
            </a:solidFill>
          </a:ln>
        </p:spPr>
        <p:txBody>
          <a:bodyPr>
            <a:noAutofit/>
          </a:bodyPr>
          <a:lstStyle/>
          <a:p>
            <a:pPr marL="0" indent="0">
              <a:buNone/>
            </a:pPr>
            <a:r>
              <a:rPr lang="en-US" sz="2400" b="1" dirty="0"/>
              <a:t>ARTICLE 17.  </a:t>
            </a:r>
            <a:r>
              <a:rPr lang="en-US" sz="2400" dirty="0"/>
              <a:t>We commit ourselves to work individually in our dioceses/eparchies and together as a Conference, through the appropriate committees, to strengthen our programs both for initial priestly formation and for the ongoing formation of </a:t>
            </a:r>
            <a:r>
              <a:rPr lang="en-US" sz="2400" dirty="0" smtClean="0"/>
              <a:t>priests</a:t>
            </a:r>
            <a:endParaRPr lang="en-US" sz="24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30</a:t>
            </a:fld>
            <a:endParaRPr lang="en-US" sz="1600" b="1" dirty="0">
              <a:solidFill>
                <a:schemeClr val="tx1">
                  <a:lumMod val="50000"/>
                  <a:lumOff val="50000"/>
                </a:schemeClr>
              </a:solidFill>
            </a:endParaRPr>
          </a:p>
        </p:txBody>
      </p:sp>
      <p:sp>
        <p:nvSpPr>
          <p:cNvPr id="5" name="TextBox 4"/>
          <p:cNvSpPr txBox="1"/>
          <p:nvPr/>
        </p:nvSpPr>
        <p:spPr>
          <a:xfrm>
            <a:off x="304800" y="4114800"/>
            <a:ext cx="8610600" cy="2308324"/>
          </a:xfrm>
          <a:prstGeom prst="rect">
            <a:avLst/>
          </a:prstGeom>
          <a:noFill/>
          <a:ln>
            <a:noFill/>
          </a:ln>
        </p:spPr>
        <p:txBody>
          <a:bodyPr wrap="square" rtlCol="0">
            <a:spAutoFit/>
          </a:bodyPr>
          <a:lstStyle/>
          <a:p>
            <a:r>
              <a:rPr lang="en-US" sz="2400" dirty="0"/>
              <a:t>B</a:t>
            </a:r>
            <a:r>
              <a:rPr lang="en-US" sz="2400" dirty="0" smtClean="0"/>
              <a:t>ishops </a:t>
            </a:r>
            <a:r>
              <a:rPr lang="en-US" sz="2400" dirty="0"/>
              <a:t>and </a:t>
            </a:r>
            <a:r>
              <a:rPr lang="en-US" sz="2400" dirty="0" err="1"/>
              <a:t>eparchs</a:t>
            </a:r>
            <a:r>
              <a:rPr lang="en-US" sz="2400" dirty="0"/>
              <a:t> commit </a:t>
            </a:r>
            <a:r>
              <a:rPr lang="en-US" sz="2400" dirty="0" smtClean="0"/>
              <a:t>themselves </a:t>
            </a:r>
            <a:r>
              <a:rPr lang="en-US" sz="2400" dirty="0"/>
              <a:t>to work as one </a:t>
            </a:r>
            <a:r>
              <a:rPr lang="en-US" sz="2400" dirty="0" smtClean="0"/>
              <a:t>with </a:t>
            </a:r>
            <a:r>
              <a:rPr lang="en-US" sz="2400" dirty="0"/>
              <a:t>brother priests and deacons to foster reconciliation among all people in our dioceses/eparchies, especially with those individuals who were themselves abused and the communities that have suffered because of the sexual abuse of minors that occurred in their midst</a:t>
            </a:r>
            <a:r>
              <a:rPr lang="en-US" sz="2400" dirty="0" smtClean="0"/>
              <a:t>.</a:t>
            </a:r>
            <a:endParaRPr lang="en-US" sz="2400" dirty="0"/>
          </a:p>
        </p:txBody>
      </p:sp>
    </p:spTree>
    <p:extLst>
      <p:ext uri="{BB962C8B-B14F-4D97-AF65-F5344CB8AC3E}">
        <p14:creationId xmlns:p14="http://schemas.microsoft.com/office/powerpoint/2010/main" val="22963834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1249362"/>
          </a:xfrm>
          <a:solidFill>
            <a:schemeClr val="accent1">
              <a:lumMod val="40000"/>
              <a:lumOff val="60000"/>
            </a:schemeClr>
          </a:solidFill>
          <a:ln>
            <a:solidFill>
              <a:schemeClr val="tx1"/>
            </a:solidFill>
          </a:ln>
        </p:spPr>
        <p:txBody>
          <a:bodyPr>
            <a:noAutofit/>
          </a:bodyPr>
          <a:lstStyle/>
          <a:p>
            <a:r>
              <a:rPr lang="en-US" sz="3600" b="1" dirty="0" smtClean="0"/>
              <a:t>F.  Conclusion</a:t>
            </a:r>
            <a:endParaRPr lang="en-US" sz="3600" dirty="0"/>
          </a:p>
        </p:txBody>
      </p:sp>
      <p:sp>
        <p:nvSpPr>
          <p:cNvPr id="3" name="Content Placeholder 2"/>
          <p:cNvSpPr>
            <a:spLocks noGrp="1"/>
          </p:cNvSpPr>
          <p:nvPr>
            <p:ph idx="1"/>
          </p:nvPr>
        </p:nvSpPr>
        <p:spPr>
          <a:xfrm>
            <a:off x="304800" y="2133600"/>
            <a:ext cx="8686800" cy="4267200"/>
          </a:xfrm>
        </p:spPr>
        <p:txBody>
          <a:bodyPr>
            <a:noAutofit/>
          </a:bodyPr>
          <a:lstStyle/>
          <a:p>
            <a:pPr marL="457200" indent="-457200"/>
            <a:r>
              <a:rPr lang="en-US" sz="2800" dirty="0" smtClean="0"/>
              <a:t>Bishops </a:t>
            </a:r>
            <a:r>
              <a:rPr lang="en-US" sz="2800" dirty="0"/>
              <a:t>wish to reaffirm once again that the vast majority of priests and deacons serve their people faithfully and that they have the esteem and affection of their people. They also </a:t>
            </a:r>
            <a:r>
              <a:rPr lang="en-US" sz="2800" dirty="0" smtClean="0"/>
              <a:t>have </a:t>
            </a:r>
            <a:r>
              <a:rPr lang="en-US" sz="2800" dirty="0"/>
              <a:t>love and esteem </a:t>
            </a:r>
            <a:r>
              <a:rPr lang="en-US" sz="2800" dirty="0" smtClean="0"/>
              <a:t>and </a:t>
            </a:r>
            <a:r>
              <a:rPr lang="en-US" sz="2800" dirty="0"/>
              <a:t>commitment to their good names and well-being.</a:t>
            </a:r>
          </a:p>
          <a:p>
            <a:pPr marL="457200" indent="-457200">
              <a:buNone/>
            </a:pPr>
            <a:endParaRPr lang="en-US" sz="800" dirty="0"/>
          </a:p>
          <a:p>
            <a:pPr marL="457200" indent="-457200"/>
            <a:r>
              <a:rPr lang="en-US" sz="2800" dirty="0"/>
              <a:t>An essential means of dealing with the crisis is prayer for healing and reconciliation, and acts of reparation for the grave offense to God and the deep wound inflicted upon his holy people.</a:t>
            </a:r>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9161322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1066800"/>
          </a:xfrm>
          <a:solidFill>
            <a:schemeClr val="accent1">
              <a:lumMod val="40000"/>
              <a:lumOff val="60000"/>
            </a:schemeClr>
          </a:solidFill>
          <a:ln>
            <a:solidFill>
              <a:schemeClr val="tx1"/>
            </a:solidFill>
          </a:ln>
        </p:spPr>
        <p:txBody>
          <a:bodyPr>
            <a:noAutofit/>
          </a:bodyPr>
          <a:lstStyle/>
          <a:p>
            <a:r>
              <a:rPr lang="en-US" sz="3600" b="1" dirty="0" smtClean="0"/>
              <a:t>Conclusion, 2</a:t>
            </a:r>
            <a:endParaRPr lang="en-US" sz="3600" dirty="0"/>
          </a:p>
        </p:txBody>
      </p:sp>
      <p:sp>
        <p:nvSpPr>
          <p:cNvPr id="3" name="Content Placeholder 2"/>
          <p:cNvSpPr>
            <a:spLocks noGrp="1"/>
          </p:cNvSpPr>
          <p:nvPr>
            <p:ph idx="1"/>
          </p:nvPr>
        </p:nvSpPr>
        <p:spPr>
          <a:xfrm>
            <a:off x="304800" y="1600200"/>
            <a:ext cx="8686800" cy="4800600"/>
          </a:xfrm>
        </p:spPr>
        <p:txBody>
          <a:bodyPr>
            <a:noAutofit/>
          </a:bodyPr>
          <a:lstStyle/>
          <a:p>
            <a:pPr marL="0" indent="0">
              <a:buNone/>
            </a:pPr>
            <a:r>
              <a:rPr lang="en-US" sz="2400" dirty="0"/>
              <a:t>It is with reliance on prayer and penance that </a:t>
            </a:r>
            <a:r>
              <a:rPr lang="en-US" sz="2400" dirty="0" smtClean="0"/>
              <a:t>Bishops </a:t>
            </a:r>
            <a:r>
              <a:rPr lang="en-US" sz="2400" dirty="0"/>
              <a:t>renew the pledges </a:t>
            </a:r>
            <a:r>
              <a:rPr lang="en-US" sz="2400" dirty="0" smtClean="0"/>
              <a:t>made </a:t>
            </a:r>
            <a:r>
              <a:rPr lang="en-US" sz="2400" dirty="0"/>
              <a:t>in the original </a:t>
            </a:r>
            <a:r>
              <a:rPr lang="en-US" sz="2400" i="1" dirty="0"/>
              <a:t>Charter</a:t>
            </a:r>
            <a:r>
              <a:rPr lang="en-US" sz="2400" dirty="0" smtClean="0"/>
              <a:t>:</a:t>
            </a:r>
            <a:endParaRPr lang="en-US" sz="2400" dirty="0"/>
          </a:p>
          <a:p>
            <a:pPr marL="457200" indent="-457200"/>
            <a:r>
              <a:rPr lang="en-US" sz="2400" b="1" dirty="0"/>
              <a:t>We pledge most solemnly to one another and to you, God’s people, that we will work to our utmost for the protection of children and youth</a:t>
            </a:r>
            <a:r>
              <a:rPr lang="en-US" sz="2400" b="1" dirty="0" smtClean="0"/>
              <a:t>.</a:t>
            </a:r>
            <a:endParaRPr lang="en-US" sz="2400" dirty="0"/>
          </a:p>
          <a:p>
            <a:pPr marL="457200" indent="-457200"/>
            <a:r>
              <a:rPr lang="en-US" sz="2400" b="1" dirty="0"/>
              <a:t>We pledge that we will devote to this goal the resources and personnel necessary to accomplish it</a:t>
            </a:r>
            <a:r>
              <a:rPr lang="en-US" sz="2400" b="1" dirty="0" smtClean="0"/>
              <a:t>.</a:t>
            </a:r>
            <a:endParaRPr lang="en-US" sz="2400" dirty="0"/>
          </a:p>
          <a:p>
            <a:pPr marL="457200" indent="-457200"/>
            <a:r>
              <a:rPr lang="en-US" sz="2400" b="1" dirty="0"/>
              <a:t>We pledge that we will do our best to ordain to the priesthood and put into positions of trust only those who share this commitment to protecting children and youth</a:t>
            </a:r>
            <a:r>
              <a:rPr lang="en-US" sz="2400" b="1" dirty="0" smtClean="0"/>
              <a:t>.</a:t>
            </a:r>
            <a:endParaRPr lang="en-US" sz="2400" dirty="0"/>
          </a:p>
          <a:p>
            <a:pPr marL="457200" indent="-457200"/>
            <a:r>
              <a:rPr lang="en-US" sz="2400" b="1" dirty="0"/>
              <a:t>We pledge that we will work toward healing and reconciliation for those sexually abused by clerics.</a:t>
            </a:r>
            <a:endParaRPr lang="en-US" sz="24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7501532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28800"/>
            <a:ext cx="8839200" cy="2514600"/>
          </a:xfrm>
          <a:solidFill>
            <a:schemeClr val="accent1">
              <a:lumMod val="60000"/>
              <a:lumOff val="40000"/>
            </a:schemeClr>
          </a:solidFill>
          <a:ln>
            <a:solidFill>
              <a:schemeClr val="tx1"/>
            </a:solidFill>
          </a:ln>
        </p:spPr>
        <p:txBody>
          <a:bodyPr>
            <a:noAutofit/>
          </a:bodyPr>
          <a:lstStyle/>
          <a:p>
            <a:r>
              <a:rPr lang="en-US" sz="3600" b="1" dirty="0"/>
              <a:t>Essential Norms for Diocesan/Eparchial Policies Dealing with Allegations of Sexual Abuse of Minors by Priests or </a:t>
            </a:r>
            <a:r>
              <a:rPr lang="en-US" sz="3600" b="1" dirty="0" smtClean="0"/>
              <a:t>Deacons</a:t>
            </a:r>
            <a:endParaRPr lang="en-US" sz="36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33</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1089148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839200" cy="1295400"/>
          </a:xfrm>
          <a:solidFill>
            <a:schemeClr val="accent1">
              <a:lumMod val="40000"/>
              <a:lumOff val="60000"/>
            </a:schemeClr>
          </a:solidFill>
          <a:ln>
            <a:solidFill>
              <a:schemeClr val="tx1"/>
            </a:solidFill>
          </a:ln>
        </p:spPr>
        <p:txBody>
          <a:bodyPr>
            <a:noAutofit/>
          </a:bodyPr>
          <a:lstStyle/>
          <a:p>
            <a:r>
              <a:rPr lang="en-US" sz="3600" b="1" dirty="0" smtClean="0"/>
              <a:t>Essential Norms</a:t>
            </a:r>
            <a:endParaRPr lang="en-US" sz="3600" dirty="0"/>
          </a:p>
        </p:txBody>
      </p:sp>
      <p:sp>
        <p:nvSpPr>
          <p:cNvPr id="3" name="Content Placeholder 2"/>
          <p:cNvSpPr>
            <a:spLocks noGrp="1"/>
          </p:cNvSpPr>
          <p:nvPr>
            <p:ph idx="1"/>
          </p:nvPr>
        </p:nvSpPr>
        <p:spPr>
          <a:xfrm>
            <a:off x="228600" y="2362200"/>
            <a:ext cx="8686800" cy="4114800"/>
          </a:xfrm>
        </p:spPr>
        <p:txBody>
          <a:bodyPr>
            <a:noAutofit/>
          </a:bodyPr>
          <a:lstStyle/>
          <a:p>
            <a:pPr marL="0" indent="0">
              <a:buNone/>
            </a:pPr>
            <a:r>
              <a:rPr lang="en-US" sz="2800" dirty="0"/>
              <a:t>Preamble to Norms:</a:t>
            </a:r>
          </a:p>
          <a:p>
            <a:pPr marL="0" indent="0">
              <a:buNone/>
            </a:pPr>
            <a:endParaRPr lang="en-US" sz="800" dirty="0"/>
          </a:p>
          <a:p>
            <a:pPr marL="0" indent="0">
              <a:buNone/>
            </a:pPr>
            <a:r>
              <a:rPr lang="en-US" sz="2800" dirty="0"/>
              <a:t>To ensure that each diocese/eparchy in the United States of America will have procedures in place to respond promptly to all allegations of sexual abuse of minors, the United States Conference of Catholic Bishops decrees these norms for diocesan/eparchial policies dealing with allegations of sexual abuse of minors by diocesan and religious priests or deacons</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34</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4201901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1066800"/>
          </a:xfrm>
          <a:solidFill>
            <a:schemeClr val="accent1">
              <a:lumMod val="40000"/>
              <a:lumOff val="60000"/>
            </a:schemeClr>
          </a:solidFill>
          <a:ln>
            <a:solidFill>
              <a:schemeClr val="tx1"/>
            </a:solidFill>
          </a:ln>
        </p:spPr>
        <p:txBody>
          <a:bodyPr>
            <a:noAutofit/>
          </a:bodyPr>
          <a:lstStyle/>
          <a:p>
            <a:r>
              <a:rPr lang="en-US" sz="3600" b="1" dirty="0" smtClean="0"/>
              <a:t>Essential Norms, 2</a:t>
            </a:r>
            <a:endParaRPr lang="en-US" sz="3600" dirty="0"/>
          </a:p>
        </p:txBody>
      </p:sp>
      <p:sp>
        <p:nvSpPr>
          <p:cNvPr id="3" name="Content Placeholder 2"/>
          <p:cNvSpPr>
            <a:spLocks noGrp="1"/>
          </p:cNvSpPr>
          <p:nvPr>
            <p:ph idx="1"/>
          </p:nvPr>
        </p:nvSpPr>
        <p:spPr>
          <a:xfrm>
            <a:off x="228600" y="1600200"/>
            <a:ext cx="8686800" cy="5029200"/>
          </a:xfrm>
        </p:spPr>
        <p:txBody>
          <a:bodyPr>
            <a:noAutofit/>
          </a:bodyPr>
          <a:lstStyle/>
          <a:p>
            <a:pPr marL="457200" indent="-457200">
              <a:buNone/>
            </a:pPr>
            <a:r>
              <a:rPr lang="en-US" sz="2800" dirty="0"/>
              <a:t>1.</a:t>
            </a:r>
            <a:r>
              <a:rPr lang="en-US" sz="2800" b="1" dirty="0"/>
              <a:t>  </a:t>
            </a:r>
            <a:r>
              <a:rPr lang="en-US" sz="2800" dirty="0"/>
              <a:t>These Essential Norms have been granted </a:t>
            </a:r>
            <a:r>
              <a:rPr lang="en-US" sz="2800" i="1" dirty="0" err="1"/>
              <a:t>recognitio</a:t>
            </a:r>
            <a:r>
              <a:rPr lang="en-US" sz="2800" i="1" dirty="0"/>
              <a:t> </a:t>
            </a:r>
            <a:r>
              <a:rPr lang="en-US" sz="2800" dirty="0"/>
              <a:t>by the Holy See</a:t>
            </a:r>
            <a:r>
              <a:rPr lang="en-US" sz="2800" dirty="0" smtClean="0"/>
              <a:t>.</a:t>
            </a:r>
            <a:endParaRPr lang="en-US" sz="2800" dirty="0"/>
          </a:p>
          <a:p>
            <a:pPr marL="457200" indent="-457200">
              <a:buNone/>
            </a:pPr>
            <a:r>
              <a:rPr lang="en-US" sz="2800" dirty="0"/>
              <a:t>2.</a:t>
            </a:r>
            <a:r>
              <a:rPr lang="en-US" sz="2800" b="1" dirty="0"/>
              <a:t>  </a:t>
            </a:r>
            <a:r>
              <a:rPr lang="en-US" sz="2800" dirty="0"/>
              <a:t>Each diocese/eparchy will have a written policy on the sexual abuse of minors by priests and deacons, as well as by other church personnel, which is to comply fully with canon law</a:t>
            </a:r>
            <a:r>
              <a:rPr lang="en-US" sz="2800" dirty="0" smtClean="0"/>
              <a:t>.</a:t>
            </a:r>
            <a:endParaRPr lang="en-US" sz="2800" dirty="0"/>
          </a:p>
          <a:p>
            <a:pPr marL="457200" indent="-457200">
              <a:buNone/>
            </a:pPr>
            <a:r>
              <a:rPr lang="en-US" sz="2800" dirty="0"/>
              <a:t>3.</a:t>
            </a:r>
            <a:r>
              <a:rPr lang="en-US" sz="2800" b="1" dirty="0"/>
              <a:t>  </a:t>
            </a:r>
            <a:r>
              <a:rPr lang="en-US" sz="2800" dirty="0"/>
              <a:t>Each diocese/eparchy will designate a competent person to coordinate assistance for the immediate pastoral care of persons who claim to have been sexually abused when they were minors by priests or deacons.</a:t>
            </a:r>
          </a:p>
          <a:p>
            <a:pPr marL="0" indent="0">
              <a:buNone/>
            </a:pP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35</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8068592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1066800"/>
          </a:xfrm>
          <a:solidFill>
            <a:schemeClr val="accent1">
              <a:lumMod val="40000"/>
              <a:lumOff val="60000"/>
            </a:schemeClr>
          </a:solidFill>
          <a:ln>
            <a:solidFill>
              <a:schemeClr val="tx1"/>
            </a:solidFill>
          </a:ln>
        </p:spPr>
        <p:txBody>
          <a:bodyPr>
            <a:noAutofit/>
          </a:bodyPr>
          <a:lstStyle/>
          <a:p>
            <a:r>
              <a:rPr lang="en-US" sz="3600" b="1" dirty="0" smtClean="0"/>
              <a:t>Essential Norms, 3</a:t>
            </a:r>
            <a:endParaRPr lang="en-US" sz="3600" dirty="0"/>
          </a:p>
        </p:txBody>
      </p:sp>
      <p:sp>
        <p:nvSpPr>
          <p:cNvPr id="3" name="Content Placeholder 2"/>
          <p:cNvSpPr>
            <a:spLocks noGrp="1"/>
          </p:cNvSpPr>
          <p:nvPr>
            <p:ph idx="1"/>
          </p:nvPr>
        </p:nvSpPr>
        <p:spPr>
          <a:xfrm>
            <a:off x="228600" y="1600200"/>
            <a:ext cx="8686800" cy="5029200"/>
          </a:xfrm>
        </p:spPr>
        <p:txBody>
          <a:bodyPr>
            <a:noAutofit/>
          </a:bodyPr>
          <a:lstStyle/>
          <a:p>
            <a:pPr marL="457200" indent="-457200">
              <a:buFont typeface="+mj-lt"/>
              <a:buAutoNum type="arabicPeriod" startAt="4"/>
            </a:pPr>
            <a:r>
              <a:rPr lang="en-US" dirty="0" smtClean="0"/>
              <a:t>To </a:t>
            </a:r>
            <a:r>
              <a:rPr lang="en-US" dirty="0"/>
              <a:t>assist diocesan/eparchial bishops, </a:t>
            </a:r>
            <a:r>
              <a:rPr lang="en-US"/>
              <a:t>each </a:t>
            </a:r>
            <a:r>
              <a:rPr lang="en-US" smtClean="0"/>
              <a:t>diocese/eparchy </a:t>
            </a:r>
            <a:r>
              <a:rPr lang="en-US" dirty="0"/>
              <a:t>will also have a review board which will function as a confidential consultative body to the bishop/eparch in discharging his responsibilities</a:t>
            </a:r>
            <a:r>
              <a:rPr lang="en-US" dirty="0" smtClean="0"/>
              <a:t>.</a:t>
            </a:r>
            <a:endParaRPr lang="en-US" dirty="0"/>
          </a:p>
          <a:p>
            <a:pPr marL="457200" indent="-457200">
              <a:buFont typeface="+mj-lt"/>
              <a:buAutoNum type="arabicPeriod" startAt="4"/>
            </a:pPr>
            <a:r>
              <a:rPr lang="en-US" dirty="0" smtClean="0"/>
              <a:t>The </a:t>
            </a:r>
            <a:r>
              <a:rPr lang="en-US" dirty="0"/>
              <a:t>review board, established by the diocesan</a:t>
            </a:r>
            <a:r>
              <a:rPr lang="en-US" dirty="0" smtClean="0"/>
              <a:t>/ eparchial bishop</a:t>
            </a:r>
            <a:r>
              <a:rPr lang="en-US" dirty="0"/>
              <a:t>, will be composed of at least five persons of outstanding integrity and good judgment in full communion with the Church</a:t>
            </a:r>
            <a:r>
              <a:rPr lang="en-US" dirty="0" smtClean="0"/>
              <a:t>.</a:t>
            </a:r>
          </a:p>
          <a:p>
            <a:pPr marL="0" indent="0">
              <a:buNone/>
            </a:pP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36</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902580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1066800"/>
          </a:xfrm>
          <a:solidFill>
            <a:schemeClr val="accent1">
              <a:lumMod val="40000"/>
              <a:lumOff val="60000"/>
            </a:schemeClr>
          </a:solidFill>
          <a:ln>
            <a:solidFill>
              <a:schemeClr val="tx1"/>
            </a:solidFill>
          </a:ln>
        </p:spPr>
        <p:txBody>
          <a:bodyPr>
            <a:noAutofit/>
          </a:bodyPr>
          <a:lstStyle/>
          <a:p>
            <a:r>
              <a:rPr lang="en-US" sz="3600" b="1" dirty="0" smtClean="0"/>
              <a:t>Essential Norms, 4</a:t>
            </a:r>
            <a:endParaRPr lang="en-US" sz="3600" dirty="0"/>
          </a:p>
        </p:txBody>
      </p:sp>
      <p:sp>
        <p:nvSpPr>
          <p:cNvPr id="3" name="Content Placeholder 2"/>
          <p:cNvSpPr>
            <a:spLocks noGrp="1"/>
          </p:cNvSpPr>
          <p:nvPr>
            <p:ph idx="1"/>
          </p:nvPr>
        </p:nvSpPr>
        <p:spPr>
          <a:xfrm>
            <a:off x="304800" y="1828800"/>
            <a:ext cx="8686800" cy="4572000"/>
          </a:xfrm>
        </p:spPr>
        <p:txBody>
          <a:bodyPr>
            <a:noAutofit/>
          </a:bodyPr>
          <a:lstStyle/>
          <a:p>
            <a:pPr marL="514350" indent="-514350">
              <a:buFont typeface="+mj-lt"/>
              <a:buAutoNum type="arabicPeriod" startAt="6"/>
            </a:pPr>
            <a:r>
              <a:rPr lang="en-US" sz="3000" dirty="0"/>
              <a:t>When an allegation of sexual abuse of a minor by a priest or deacon is received, a preliminary investigation in accordance with canon law will be initiated and conducted promptly and objectively</a:t>
            </a:r>
            <a:r>
              <a:rPr lang="en-US" sz="3000" dirty="0" smtClean="0"/>
              <a:t>.</a:t>
            </a:r>
          </a:p>
          <a:p>
            <a:pPr marL="514350" indent="-514350">
              <a:buFont typeface="+mj-lt"/>
              <a:buAutoNum type="arabicPeriod" startAt="6"/>
            </a:pPr>
            <a:r>
              <a:rPr lang="en-US" sz="3000" dirty="0" smtClean="0"/>
              <a:t>The </a:t>
            </a:r>
            <a:r>
              <a:rPr lang="en-US" sz="3000" dirty="0"/>
              <a:t>alleged offender may be requested to seek, and may be urged voluntarily to comply with, an appropriate medical and psychological evaluation at a facility mutually acceptable to the diocese</a:t>
            </a:r>
            <a:r>
              <a:rPr lang="en-US" sz="3000" dirty="0" smtClean="0"/>
              <a:t>/ eparchy </a:t>
            </a:r>
            <a:r>
              <a:rPr lang="en-US" sz="3000" dirty="0"/>
              <a:t>and to the accused</a:t>
            </a:r>
            <a:r>
              <a:rPr lang="en-US" sz="3000" dirty="0" smtClean="0"/>
              <a:t>.</a:t>
            </a:r>
          </a:p>
          <a:p>
            <a:pPr marL="457200" indent="-457200">
              <a:buNone/>
            </a:pPr>
            <a:endParaRPr lang="en-US" sz="2800" dirty="0" smtClean="0"/>
          </a:p>
          <a:p>
            <a:pPr marL="0" indent="0">
              <a:buNone/>
            </a:pP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37</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8838123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914400"/>
          </a:xfrm>
          <a:solidFill>
            <a:schemeClr val="accent1">
              <a:lumMod val="40000"/>
              <a:lumOff val="60000"/>
            </a:schemeClr>
          </a:solidFill>
          <a:ln>
            <a:solidFill>
              <a:schemeClr val="tx1"/>
            </a:solidFill>
          </a:ln>
        </p:spPr>
        <p:txBody>
          <a:bodyPr>
            <a:noAutofit/>
          </a:bodyPr>
          <a:lstStyle/>
          <a:p>
            <a:r>
              <a:rPr lang="en-US" sz="3600" b="1" dirty="0" smtClean="0"/>
              <a:t>Essential Norms, 5</a:t>
            </a:r>
            <a:endParaRPr lang="en-US" sz="3600" dirty="0"/>
          </a:p>
        </p:txBody>
      </p:sp>
      <p:sp>
        <p:nvSpPr>
          <p:cNvPr id="3" name="Content Placeholder 2"/>
          <p:cNvSpPr>
            <a:spLocks noGrp="1"/>
          </p:cNvSpPr>
          <p:nvPr>
            <p:ph idx="1"/>
          </p:nvPr>
        </p:nvSpPr>
        <p:spPr>
          <a:xfrm>
            <a:off x="228600" y="1447800"/>
            <a:ext cx="8686800" cy="4953000"/>
          </a:xfrm>
        </p:spPr>
        <p:txBody>
          <a:bodyPr>
            <a:noAutofit/>
          </a:bodyPr>
          <a:lstStyle/>
          <a:p>
            <a:pPr marL="457200" indent="-457200">
              <a:buFont typeface="+mj-lt"/>
              <a:buAutoNum type="arabicPeriod" startAt="8"/>
            </a:pPr>
            <a:r>
              <a:rPr lang="en-US" sz="2600" dirty="0" smtClean="0"/>
              <a:t>When </a:t>
            </a:r>
            <a:r>
              <a:rPr lang="en-US" sz="2600" dirty="0"/>
              <a:t>even a single act of sexual abuse by a priest or deacon is admitted or is established after an appropriate process in accord with canon law, the offending priest or deacon will be removed permanently from ecclesiastical ministry, not excluding dismissal from the clerical state, if the case so warrants</a:t>
            </a:r>
            <a:r>
              <a:rPr lang="en-US" sz="2600" dirty="0" smtClean="0"/>
              <a:t>.</a:t>
            </a:r>
            <a:endParaRPr lang="en-US" sz="2600" dirty="0"/>
          </a:p>
          <a:p>
            <a:pPr marL="457200" indent="-457200">
              <a:buFont typeface="+mj-lt"/>
              <a:buAutoNum type="arabicPeriod" startAt="8"/>
            </a:pPr>
            <a:r>
              <a:rPr lang="en-US" sz="2600" dirty="0" smtClean="0"/>
              <a:t>At </a:t>
            </a:r>
            <a:r>
              <a:rPr lang="en-US" sz="2600" dirty="0"/>
              <a:t>all times, the diocesan bishop/eparch has the executive power of governance, within the parameters of the universal law of the Church, through an administrative act, to remove an offending cleric from office, to remove or restrict his faculties, and to limit his exercise of priestly ministry</a:t>
            </a:r>
            <a:r>
              <a:rPr lang="en-US" sz="2600" dirty="0" smtClean="0"/>
              <a:t>.</a:t>
            </a:r>
            <a:endParaRPr lang="en-US" sz="2600" dirty="0"/>
          </a:p>
          <a:p>
            <a:pPr marL="0" indent="0">
              <a:buNone/>
            </a:pP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38</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961852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1066800"/>
          </a:xfrm>
          <a:solidFill>
            <a:schemeClr val="accent1">
              <a:lumMod val="40000"/>
              <a:lumOff val="60000"/>
            </a:schemeClr>
          </a:solidFill>
          <a:ln>
            <a:solidFill>
              <a:schemeClr val="tx1"/>
            </a:solidFill>
          </a:ln>
        </p:spPr>
        <p:txBody>
          <a:bodyPr>
            <a:noAutofit/>
          </a:bodyPr>
          <a:lstStyle/>
          <a:p>
            <a:r>
              <a:rPr lang="en-US" sz="3600" b="1" dirty="0" smtClean="0"/>
              <a:t>Essential Norms, </a:t>
            </a:r>
            <a:r>
              <a:rPr lang="en-US" sz="3600" b="1" dirty="0"/>
              <a:t>6</a:t>
            </a:r>
            <a:endParaRPr lang="en-US" sz="3600" dirty="0"/>
          </a:p>
        </p:txBody>
      </p:sp>
      <p:sp>
        <p:nvSpPr>
          <p:cNvPr id="3" name="Content Placeholder 2"/>
          <p:cNvSpPr>
            <a:spLocks noGrp="1"/>
          </p:cNvSpPr>
          <p:nvPr>
            <p:ph idx="1"/>
          </p:nvPr>
        </p:nvSpPr>
        <p:spPr>
          <a:xfrm>
            <a:off x="228600" y="1752600"/>
            <a:ext cx="8686800" cy="4724400"/>
          </a:xfrm>
        </p:spPr>
        <p:txBody>
          <a:bodyPr>
            <a:noAutofit/>
          </a:bodyPr>
          <a:lstStyle/>
          <a:p>
            <a:pPr marL="571500" indent="-571500">
              <a:buFont typeface="+mj-lt"/>
              <a:buAutoNum type="arabicPeriod" startAt="10"/>
            </a:pPr>
            <a:r>
              <a:rPr lang="en-US" sz="2800" dirty="0" smtClean="0"/>
              <a:t>The </a:t>
            </a:r>
            <a:r>
              <a:rPr lang="en-US" sz="2800" dirty="0"/>
              <a:t>priest or deacon may at any time request </a:t>
            </a:r>
            <a:r>
              <a:rPr lang="en-US" sz="2800" dirty="0" smtClean="0"/>
              <a:t>a dispensation </a:t>
            </a:r>
            <a:r>
              <a:rPr lang="en-US" sz="2800" dirty="0"/>
              <a:t>from the obligations of the clerical state. In exceptional cases, the bishop/eparch may request of the Holy Father the dismissal of the priest or deacon from the clerical state </a:t>
            </a:r>
            <a:r>
              <a:rPr lang="en-US" sz="2800" i="1" dirty="0"/>
              <a:t>ex officio</a:t>
            </a:r>
            <a:r>
              <a:rPr lang="en-US" sz="2800" dirty="0"/>
              <a:t>, even without the consent of the priest or deacon</a:t>
            </a:r>
            <a:r>
              <a:rPr lang="en-US" sz="2800" dirty="0" smtClean="0"/>
              <a:t>.</a:t>
            </a:r>
          </a:p>
          <a:p>
            <a:pPr marL="571500" indent="-571500">
              <a:buFont typeface="+mj-lt"/>
              <a:buAutoNum type="arabicPeriod" startAt="10"/>
            </a:pPr>
            <a:endParaRPr lang="en-US" sz="800" dirty="0"/>
          </a:p>
          <a:p>
            <a:pPr marL="571500" indent="-571500">
              <a:buFont typeface="+mj-lt"/>
              <a:buAutoNum type="arabicPeriod" startAt="10"/>
            </a:pPr>
            <a:r>
              <a:rPr lang="en-US" sz="2800" dirty="0" smtClean="0"/>
              <a:t>The </a:t>
            </a:r>
            <a:r>
              <a:rPr lang="en-US" sz="2800" dirty="0"/>
              <a:t>diocese/eparchy will comply with all applicable civil laws with respect to the reporting of allegations of sexual abuse of minors to civil authorities and will cooperate in their investigation</a:t>
            </a:r>
            <a:r>
              <a:rPr lang="en-US" sz="2800" dirty="0" smtClean="0"/>
              <a:t>.</a:t>
            </a:r>
            <a:endParaRPr lang="en-US" sz="2800" dirty="0"/>
          </a:p>
          <a:p>
            <a:pPr marL="0" indent="0">
              <a:buNone/>
            </a:pP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39</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408164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a:solidFill>
            <a:schemeClr val="accent1">
              <a:lumMod val="40000"/>
              <a:lumOff val="60000"/>
            </a:schemeClr>
          </a:solidFill>
          <a:ln>
            <a:solidFill>
              <a:schemeClr val="tx1"/>
            </a:solidFill>
          </a:ln>
        </p:spPr>
        <p:txBody>
          <a:bodyPr>
            <a:noAutofit/>
          </a:bodyPr>
          <a:lstStyle/>
          <a:p>
            <a:r>
              <a:rPr lang="en-US" sz="3600" b="1" dirty="0" smtClean="0"/>
              <a:t>A.  Preamble, 1</a:t>
            </a:r>
            <a:endParaRPr lang="en-US" sz="3600" b="1" dirty="0"/>
          </a:p>
        </p:txBody>
      </p:sp>
      <p:sp>
        <p:nvSpPr>
          <p:cNvPr id="3" name="Content Placeholder 2"/>
          <p:cNvSpPr>
            <a:spLocks noGrp="1"/>
          </p:cNvSpPr>
          <p:nvPr>
            <p:ph idx="1"/>
          </p:nvPr>
        </p:nvSpPr>
        <p:spPr>
          <a:xfrm>
            <a:off x="533400" y="1752600"/>
            <a:ext cx="8153400" cy="4221163"/>
          </a:xfrm>
        </p:spPr>
        <p:txBody>
          <a:bodyPr>
            <a:normAutofit fontScale="92500" lnSpcReduction="20000"/>
          </a:bodyPr>
          <a:lstStyle/>
          <a:p>
            <a:pPr marL="0" indent="0">
              <a:buNone/>
            </a:pPr>
            <a:r>
              <a:rPr lang="en-US" sz="3500" dirty="0"/>
              <a:t>The bishops “express great sorrow and profound regret for what the Catholic people have endured” because of “the sexual abuse of children and young people by some deacons, priests, and bishops</a:t>
            </a:r>
            <a:r>
              <a:rPr lang="en-US" sz="3500" dirty="0" smtClean="0"/>
              <a:t>.</a:t>
            </a:r>
            <a:r>
              <a:rPr lang="en-US" dirty="0" smtClean="0"/>
              <a:t>”</a:t>
            </a:r>
            <a:endParaRPr lang="en-US" sz="2000" dirty="0" smtClean="0"/>
          </a:p>
          <a:p>
            <a:pPr marL="0" indent="0">
              <a:buNone/>
            </a:pPr>
            <a:r>
              <a:rPr lang="en-US" dirty="0"/>
              <a:t> </a:t>
            </a:r>
          </a:p>
          <a:p>
            <a:pPr marL="0" indent="0">
              <a:buNone/>
            </a:pPr>
            <a:r>
              <a:rPr lang="en-US" sz="3500" dirty="0"/>
              <a:t>The </a:t>
            </a:r>
            <a:r>
              <a:rPr lang="en-US" sz="3500" dirty="0" smtClean="0"/>
              <a:t>Charter </a:t>
            </a:r>
            <a:r>
              <a:rPr lang="en-US" sz="3500" dirty="0"/>
              <a:t>for the Protection of Children and Young </a:t>
            </a:r>
            <a:r>
              <a:rPr lang="en-US" sz="3500" dirty="0" smtClean="0"/>
              <a:t>People</a:t>
            </a:r>
            <a:r>
              <a:rPr lang="en-US" sz="3500" i="1" dirty="0" smtClean="0"/>
              <a:t> </a:t>
            </a:r>
            <a:r>
              <a:rPr lang="en-US" sz="3000" dirty="0" smtClean="0"/>
              <a:t>[hereafter </a:t>
            </a:r>
            <a:r>
              <a:rPr lang="en-US" sz="3000" i="1" dirty="0" smtClean="0"/>
              <a:t>Charter</a:t>
            </a:r>
            <a:r>
              <a:rPr lang="en-US" sz="3000" dirty="0"/>
              <a:t>]</a:t>
            </a:r>
            <a:r>
              <a:rPr lang="en-US" sz="3000" dirty="0" smtClean="0"/>
              <a:t> </a:t>
            </a:r>
            <a:r>
              <a:rPr lang="en-US" sz="3500" dirty="0" smtClean="0"/>
              <a:t>is </a:t>
            </a:r>
            <a:r>
              <a:rPr lang="en-US" sz="3500" dirty="0"/>
              <a:t>revised to “re-affirm our deep commitment to creating a safe environment</a:t>
            </a:r>
            <a:r>
              <a:rPr lang="en-US" sz="3500" dirty="0" smtClean="0"/>
              <a:t>.”</a:t>
            </a:r>
            <a:endParaRPr lang="en-US" sz="35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4</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0260469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1066800"/>
          </a:xfrm>
          <a:solidFill>
            <a:schemeClr val="accent1">
              <a:lumMod val="40000"/>
              <a:lumOff val="60000"/>
            </a:schemeClr>
          </a:solidFill>
          <a:ln>
            <a:solidFill>
              <a:schemeClr val="tx1"/>
            </a:solidFill>
          </a:ln>
        </p:spPr>
        <p:txBody>
          <a:bodyPr>
            <a:noAutofit/>
          </a:bodyPr>
          <a:lstStyle/>
          <a:p>
            <a:r>
              <a:rPr lang="en-US" sz="3600" b="1" dirty="0" smtClean="0"/>
              <a:t>Essential Norms, 7</a:t>
            </a:r>
            <a:endParaRPr lang="en-US" sz="3600" dirty="0"/>
          </a:p>
        </p:txBody>
      </p:sp>
      <p:sp>
        <p:nvSpPr>
          <p:cNvPr id="3" name="Content Placeholder 2"/>
          <p:cNvSpPr>
            <a:spLocks noGrp="1"/>
          </p:cNvSpPr>
          <p:nvPr>
            <p:ph idx="1"/>
          </p:nvPr>
        </p:nvSpPr>
        <p:spPr>
          <a:xfrm>
            <a:off x="228600" y="1680210"/>
            <a:ext cx="8686800" cy="1524000"/>
          </a:xfrm>
        </p:spPr>
        <p:txBody>
          <a:bodyPr>
            <a:noAutofit/>
          </a:bodyPr>
          <a:lstStyle/>
          <a:p>
            <a:pPr marL="571500" indent="-571500">
              <a:buNone/>
            </a:pPr>
            <a:r>
              <a:rPr lang="en-US" sz="2800" dirty="0" smtClean="0"/>
              <a:t>12.	No </a:t>
            </a:r>
            <a:r>
              <a:rPr lang="en-US" sz="2800" dirty="0"/>
              <a:t>priest or deacon who has committed an act of sexual abuse of a minor may be transferred for a ministerial assignment in another diocese/eparchy</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40</a:t>
            </a:fld>
            <a:endParaRPr lang="en-US" sz="1600" b="1" dirty="0">
              <a:solidFill>
                <a:schemeClr val="tx1">
                  <a:lumMod val="50000"/>
                  <a:lumOff val="50000"/>
                </a:schemeClr>
              </a:solidFill>
            </a:endParaRPr>
          </a:p>
        </p:txBody>
      </p:sp>
      <p:sp>
        <p:nvSpPr>
          <p:cNvPr id="5" name="TextBox 4"/>
          <p:cNvSpPr txBox="1"/>
          <p:nvPr/>
        </p:nvSpPr>
        <p:spPr>
          <a:xfrm>
            <a:off x="228600" y="3200400"/>
            <a:ext cx="8763000" cy="3108543"/>
          </a:xfrm>
          <a:prstGeom prst="rect">
            <a:avLst/>
          </a:prstGeom>
          <a:noFill/>
          <a:ln>
            <a:solidFill>
              <a:schemeClr val="tx1"/>
            </a:solidFill>
          </a:ln>
        </p:spPr>
        <p:txBody>
          <a:bodyPr wrap="square" rtlCol="0">
            <a:spAutoFit/>
          </a:bodyPr>
          <a:lstStyle/>
          <a:p>
            <a:pPr marL="571500" indent="-571500"/>
            <a:r>
              <a:rPr lang="en-US" sz="2800" dirty="0" smtClean="0"/>
              <a:t>13.	Care </a:t>
            </a:r>
            <a:r>
              <a:rPr lang="en-US" sz="2800" dirty="0"/>
              <a:t>will always be taken to protect the rights of all parties involved, particularly those of the person claiming to have been sexually abused and of the person against whom the charge has been made. When an accusation has been shown to be unfounded, every step possible will be taken to restore the good name of the person falsely accused</a:t>
            </a:r>
            <a:r>
              <a:rPr lang="en-US" sz="2800" dirty="0" smtClean="0"/>
              <a:t>.</a:t>
            </a:r>
            <a:endParaRPr lang="en-US" sz="2800" dirty="0"/>
          </a:p>
        </p:txBody>
      </p:sp>
    </p:spTree>
    <p:extLst>
      <p:ext uri="{BB962C8B-B14F-4D97-AF65-F5344CB8AC3E}">
        <p14:creationId xmlns:p14="http://schemas.microsoft.com/office/powerpoint/2010/main" val="36078275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990600"/>
          </a:xfrm>
          <a:solidFill>
            <a:schemeClr val="accent1">
              <a:lumMod val="40000"/>
              <a:lumOff val="60000"/>
            </a:schemeClr>
          </a:solidFill>
          <a:ln>
            <a:solidFill>
              <a:schemeClr val="tx1"/>
            </a:solidFill>
          </a:ln>
        </p:spPr>
        <p:txBody>
          <a:bodyPr>
            <a:noAutofit/>
          </a:bodyPr>
          <a:lstStyle/>
          <a:p>
            <a:r>
              <a:rPr lang="en-US" sz="3600" b="1" dirty="0" smtClean="0"/>
              <a:t>A Statement of Episcopal Commitment</a:t>
            </a:r>
            <a:endParaRPr lang="en-US" sz="3600" dirty="0"/>
          </a:p>
        </p:txBody>
      </p:sp>
      <p:sp>
        <p:nvSpPr>
          <p:cNvPr id="3" name="Content Placeholder 2"/>
          <p:cNvSpPr>
            <a:spLocks noGrp="1"/>
          </p:cNvSpPr>
          <p:nvPr>
            <p:ph idx="1"/>
          </p:nvPr>
        </p:nvSpPr>
        <p:spPr>
          <a:xfrm>
            <a:off x="304800" y="1371600"/>
            <a:ext cx="8686800" cy="5105400"/>
          </a:xfrm>
        </p:spPr>
        <p:txBody>
          <a:bodyPr>
            <a:noAutofit/>
          </a:bodyPr>
          <a:lstStyle/>
          <a:p>
            <a:pPr marL="0" indent="0">
              <a:buNone/>
            </a:pPr>
            <a:r>
              <a:rPr lang="en-US" sz="2400" dirty="0"/>
              <a:t>The bishops pledge</a:t>
            </a:r>
            <a:r>
              <a:rPr lang="en-US" sz="2400" dirty="0" smtClean="0"/>
              <a:t>:</a:t>
            </a:r>
            <a:endParaRPr lang="en-US" sz="2400" dirty="0"/>
          </a:p>
          <a:p>
            <a:pPr marL="457200" indent="-457200">
              <a:buFont typeface="+mj-lt"/>
              <a:buAutoNum type="arabicPeriod"/>
            </a:pPr>
            <a:r>
              <a:rPr lang="en-US" sz="2400" dirty="0" smtClean="0"/>
              <a:t>To </a:t>
            </a:r>
            <a:r>
              <a:rPr lang="en-US" sz="2400" dirty="0"/>
              <a:t>assist each other to interpret correctly and implement the </a:t>
            </a:r>
            <a:r>
              <a:rPr lang="en-US" sz="2400" i="1" dirty="0"/>
              <a:t>Charter for the Protection of Children and Young People</a:t>
            </a:r>
            <a:r>
              <a:rPr lang="en-US" sz="2400" dirty="0"/>
              <a:t>, always respecting Church law and striving to reflect the Gospel.</a:t>
            </a:r>
          </a:p>
          <a:p>
            <a:pPr marL="457200" indent="-457200">
              <a:buFont typeface="+mj-lt"/>
              <a:buAutoNum type="arabicPeriod"/>
            </a:pPr>
            <a:r>
              <a:rPr lang="en-US" sz="2400" dirty="0" smtClean="0"/>
              <a:t>The requirements of the </a:t>
            </a:r>
            <a:r>
              <a:rPr lang="en-US" sz="2400" i="1" dirty="0" smtClean="0"/>
              <a:t>Charter</a:t>
            </a:r>
            <a:r>
              <a:rPr lang="en-US" sz="2400" dirty="0" smtClean="0"/>
              <a:t> apply to bishops, respecting always Church law.  If a bishop is accused of the sexual abuse of a minor, the bishop is obliged to inform the Apostolic Nuncio.</a:t>
            </a:r>
            <a:endParaRPr lang="en-US" sz="2400" dirty="0"/>
          </a:p>
          <a:p>
            <a:pPr marL="457200" indent="-457200">
              <a:buFont typeface="+mj-lt"/>
              <a:buAutoNum type="arabicPeriod"/>
            </a:pPr>
            <a:r>
              <a:rPr lang="en-US" sz="2400" dirty="0" smtClean="0"/>
              <a:t>In </a:t>
            </a:r>
            <a:r>
              <a:rPr lang="en-US" sz="2400" dirty="0"/>
              <a:t>cases of financial demands for settlements involving allegations of any sexual misconduct by </a:t>
            </a:r>
            <a:r>
              <a:rPr lang="en-US" sz="2400" dirty="0" smtClean="0"/>
              <a:t>a bishop, he, or any of us who become aware of it, is obliged </a:t>
            </a:r>
            <a:r>
              <a:rPr lang="en-US" sz="2400" dirty="0"/>
              <a:t>to inform the Apostolic Nuncio.</a:t>
            </a:r>
          </a:p>
          <a:p>
            <a:pPr marL="457200" indent="-457200">
              <a:buFont typeface="+mj-lt"/>
              <a:buAutoNum type="arabicPeriod"/>
            </a:pPr>
            <a:r>
              <a:rPr lang="en-US" sz="2400" dirty="0" smtClean="0"/>
              <a:t>To </a:t>
            </a:r>
            <a:r>
              <a:rPr lang="en-US" sz="2400" dirty="0"/>
              <a:t>engage in ongoing mutual reflection upon our commitment to holiness of life and upon the exercise of our episcopal ministry</a:t>
            </a:r>
            <a:r>
              <a:rPr lang="en-US" sz="2400" dirty="0" smtClean="0"/>
              <a:t>.</a:t>
            </a:r>
            <a:endParaRPr lang="en-US" sz="2400" dirty="0"/>
          </a:p>
        </p:txBody>
      </p:sp>
      <p:sp>
        <p:nvSpPr>
          <p:cNvPr id="4" name="Slide Number Placeholder 3"/>
          <p:cNvSpPr>
            <a:spLocks noGrp="1"/>
          </p:cNvSpPr>
          <p:nvPr>
            <p:ph type="sldNum" sz="quarter" idx="12"/>
          </p:nvPr>
        </p:nvSpPr>
        <p:spPr>
          <a:xfrm>
            <a:off x="6781800" y="6485255"/>
            <a:ext cx="2133600" cy="365125"/>
          </a:xfrm>
        </p:spPr>
        <p:txBody>
          <a:bodyPr/>
          <a:lstStyle/>
          <a:p>
            <a:r>
              <a:rPr lang="en-US" sz="1600" b="1" dirty="0" smtClean="0">
                <a:solidFill>
                  <a:schemeClr val="tx1">
                    <a:lumMod val="50000"/>
                    <a:lumOff val="50000"/>
                  </a:schemeClr>
                </a:solidFill>
              </a:rPr>
              <a:t>J-</a:t>
            </a:r>
            <a:fld id="{3EE22AA8-BC2E-4F2F-AF96-7F618CB9577D}" type="slidenum">
              <a:rPr lang="en-US" sz="1600" b="1" smtClean="0">
                <a:solidFill>
                  <a:schemeClr val="tx1">
                    <a:lumMod val="50000"/>
                    <a:lumOff val="50000"/>
                  </a:schemeClr>
                </a:solidFill>
              </a:rPr>
              <a:pPr/>
              <a:t>41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6527665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920" y="990600"/>
            <a:ext cx="8229600" cy="4876800"/>
          </a:xfrm>
          <a:solidFill>
            <a:schemeClr val="accent1">
              <a:lumMod val="20000"/>
              <a:lumOff val="80000"/>
            </a:schemeClr>
          </a:solidFill>
          <a:ln w="38100">
            <a:solidFill>
              <a:schemeClr val="accent1">
                <a:lumMod val="60000"/>
                <a:lumOff val="40000"/>
              </a:schemeClr>
            </a:solidFill>
          </a:ln>
        </p:spPr>
        <p:txBody>
          <a:bodyPr>
            <a:normAutofit fontScale="92500" lnSpcReduction="20000"/>
          </a:bodyPr>
          <a:lstStyle/>
          <a:p>
            <a:pPr marL="0" indent="0">
              <a:buNone/>
            </a:pPr>
            <a:endParaRPr lang="en-US" sz="600" dirty="0" smtClean="0"/>
          </a:p>
          <a:p>
            <a:pPr marL="0" indent="0">
              <a:buNone/>
            </a:pPr>
            <a:r>
              <a:rPr lang="en-US" dirty="0" smtClean="0"/>
              <a:t>Prepared by:</a:t>
            </a:r>
          </a:p>
          <a:p>
            <a:pPr marL="0" indent="0">
              <a:buNone/>
            </a:pPr>
            <a:r>
              <a:rPr lang="en-US" dirty="0" smtClean="0"/>
              <a:t>Sister Katarina Schuth, O.S.F., St. Paul Seminary School of Divinity, University of St. Thomas</a:t>
            </a:r>
          </a:p>
          <a:p>
            <a:pPr marL="0" indent="0">
              <a:buNone/>
            </a:pPr>
            <a:endParaRPr lang="en-US" sz="1200" dirty="0" smtClean="0"/>
          </a:p>
          <a:p>
            <a:pPr marL="0" indent="0">
              <a:buNone/>
            </a:pPr>
            <a:r>
              <a:rPr lang="en-US" dirty="0" smtClean="0"/>
              <a:t>Technical Associate:  Catherine Slight</a:t>
            </a:r>
          </a:p>
          <a:p>
            <a:pPr marL="0" indent="0">
              <a:buNone/>
            </a:pPr>
            <a:endParaRPr lang="en-US" sz="1200" dirty="0" smtClean="0"/>
          </a:p>
          <a:p>
            <a:pPr marL="0" indent="0">
              <a:buNone/>
            </a:pPr>
            <a:r>
              <a:rPr lang="en-US" dirty="0" smtClean="0"/>
              <a:t>Consultants:  </a:t>
            </a:r>
          </a:p>
          <a:p>
            <a:pPr marL="0" indent="0">
              <a:buNone/>
            </a:pPr>
            <a:r>
              <a:rPr lang="en-US" dirty="0" smtClean="0"/>
              <a:t>Dr. Karen Terry and Margaret Smith, John Jay College of Criminal Justice, authors of major studies on sexual abuse for the USCCB; </a:t>
            </a:r>
          </a:p>
          <a:p>
            <a:pPr marL="0" indent="0">
              <a:buNone/>
            </a:pPr>
            <a:r>
              <a:rPr lang="en-US" dirty="0" smtClean="0"/>
              <a:t>Dr. Mary Gautier, Center for Applied Research in the Apostolate</a:t>
            </a:r>
          </a:p>
          <a:p>
            <a:pPr marL="0" indent="0">
              <a:buNone/>
            </a:pPr>
            <a:endParaRPr lang="en-US" sz="1300" dirty="0"/>
          </a:p>
        </p:txBody>
      </p:sp>
      <p:sp>
        <p:nvSpPr>
          <p:cNvPr id="4" name="TextBox 3"/>
          <p:cNvSpPr txBox="1"/>
          <p:nvPr/>
        </p:nvSpPr>
        <p:spPr>
          <a:xfrm>
            <a:off x="8001000" y="6172200"/>
            <a:ext cx="609600" cy="338554"/>
          </a:xfrm>
          <a:prstGeom prst="rect">
            <a:avLst/>
          </a:prstGeom>
          <a:noFill/>
        </p:spPr>
        <p:txBody>
          <a:bodyPr wrap="square" rtlCol="0">
            <a:spAutoFit/>
          </a:bodyPr>
          <a:lstStyle/>
          <a:p>
            <a:r>
              <a:rPr lang="en-US" sz="1600" b="1" dirty="0" smtClean="0">
                <a:solidFill>
                  <a:schemeClr val="tx1">
                    <a:lumMod val="50000"/>
                    <a:lumOff val="50000"/>
                  </a:schemeClr>
                </a:solidFill>
              </a:rPr>
              <a:t>J-42</a:t>
            </a:r>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1048847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a:solidFill>
            <a:schemeClr val="accent1">
              <a:lumMod val="40000"/>
              <a:lumOff val="60000"/>
            </a:schemeClr>
          </a:solidFill>
          <a:ln>
            <a:solidFill>
              <a:schemeClr val="tx1"/>
            </a:solidFill>
          </a:ln>
        </p:spPr>
        <p:txBody>
          <a:bodyPr>
            <a:noAutofit/>
          </a:bodyPr>
          <a:lstStyle/>
          <a:p>
            <a:r>
              <a:rPr lang="en-US" sz="3600" b="1" dirty="0" smtClean="0"/>
              <a:t>Preamble:  Apologies Offered, 2</a:t>
            </a:r>
            <a:endParaRPr lang="en-US" sz="3600" b="1" dirty="0"/>
          </a:p>
        </p:txBody>
      </p:sp>
      <p:sp>
        <p:nvSpPr>
          <p:cNvPr id="3" name="Content Placeholder 2"/>
          <p:cNvSpPr>
            <a:spLocks noGrp="1"/>
          </p:cNvSpPr>
          <p:nvPr>
            <p:ph idx="1"/>
          </p:nvPr>
        </p:nvSpPr>
        <p:spPr>
          <a:xfrm>
            <a:off x="533400" y="1828800"/>
            <a:ext cx="8077200" cy="4221163"/>
          </a:xfrm>
        </p:spPr>
        <p:txBody>
          <a:bodyPr>
            <a:normAutofit lnSpcReduction="10000"/>
          </a:bodyPr>
          <a:lstStyle/>
          <a:p>
            <a:pPr marL="0" indent="0">
              <a:buNone/>
            </a:pPr>
            <a:r>
              <a:rPr lang="en-US" dirty="0" smtClean="0"/>
              <a:t>Apologies are offered to </a:t>
            </a:r>
            <a:r>
              <a:rPr lang="en-US" dirty="0"/>
              <a:t>those affected</a:t>
            </a:r>
            <a:r>
              <a:rPr lang="en-US" dirty="0" smtClean="0"/>
              <a:t>:</a:t>
            </a:r>
          </a:p>
          <a:p>
            <a:pPr marL="0" indent="0">
              <a:buNone/>
            </a:pPr>
            <a:endParaRPr lang="en-US" sz="800" dirty="0"/>
          </a:p>
          <a:p>
            <a:pPr marL="457200" lvl="0" indent="-457200"/>
            <a:r>
              <a:rPr lang="en-US" dirty="0"/>
              <a:t>Victims of sexual abuse and their families for the damage caused</a:t>
            </a:r>
          </a:p>
          <a:p>
            <a:pPr marL="457200" lvl="0" indent="-457200"/>
            <a:r>
              <a:rPr lang="en-US" dirty="0"/>
              <a:t>The entire Catholic community</a:t>
            </a:r>
          </a:p>
          <a:p>
            <a:pPr marL="457200" lvl="0" indent="-457200"/>
            <a:r>
              <a:rPr lang="en-US" dirty="0"/>
              <a:t>The faithful priests and deacons who experience vulnerability to be misunderstood and even the possibility of false accusations</a:t>
            </a:r>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5</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57401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990600"/>
          </a:xfrm>
          <a:solidFill>
            <a:schemeClr val="accent1">
              <a:lumMod val="40000"/>
              <a:lumOff val="60000"/>
            </a:schemeClr>
          </a:solidFill>
          <a:ln>
            <a:solidFill>
              <a:schemeClr val="tx1"/>
            </a:solidFill>
          </a:ln>
        </p:spPr>
        <p:txBody>
          <a:bodyPr>
            <a:noAutofit/>
          </a:bodyPr>
          <a:lstStyle/>
          <a:p>
            <a:r>
              <a:rPr lang="en-US" sz="3600" b="1" dirty="0" smtClean="0"/>
              <a:t>Preamble:  Actions to be Taken, 3</a:t>
            </a:r>
            <a:endParaRPr lang="en-US" sz="3600" b="1" dirty="0"/>
          </a:p>
        </p:txBody>
      </p:sp>
      <p:sp>
        <p:nvSpPr>
          <p:cNvPr id="3" name="Content Placeholder 2"/>
          <p:cNvSpPr>
            <a:spLocks noGrp="1"/>
          </p:cNvSpPr>
          <p:nvPr>
            <p:ph idx="1"/>
          </p:nvPr>
        </p:nvSpPr>
        <p:spPr>
          <a:xfrm>
            <a:off x="609600" y="1676400"/>
            <a:ext cx="8077200" cy="4800600"/>
          </a:xfrm>
        </p:spPr>
        <p:txBody>
          <a:bodyPr>
            <a:noAutofit/>
          </a:bodyPr>
          <a:lstStyle/>
          <a:p>
            <a:pPr marL="0" indent="0">
              <a:buNone/>
            </a:pPr>
            <a:r>
              <a:rPr lang="en-US" sz="3000" dirty="0" smtClean="0"/>
              <a:t>Actions to be taken:</a:t>
            </a:r>
          </a:p>
          <a:p>
            <a:pPr marL="457200" lvl="0" indent="-457200"/>
            <a:r>
              <a:rPr lang="en-US" sz="3000" dirty="0" smtClean="0"/>
              <a:t>To </a:t>
            </a:r>
            <a:r>
              <a:rPr lang="en-US" sz="3000" dirty="0"/>
              <a:t>continue to work to restore the bonds of trust and unite people</a:t>
            </a:r>
          </a:p>
          <a:p>
            <a:pPr marL="457200" lvl="0" indent="-457200"/>
            <a:r>
              <a:rPr lang="en-US" sz="3000" dirty="0"/>
              <a:t>To ask for forgiveness for our own (bishops) faults</a:t>
            </a:r>
          </a:p>
          <a:p>
            <a:pPr marL="457200" lvl="0" indent="-457200"/>
            <a:r>
              <a:rPr lang="en-US" sz="3000" dirty="0"/>
              <a:t>To appeal to all – </a:t>
            </a:r>
            <a:r>
              <a:rPr lang="en-US" sz="3000" dirty="0" smtClean="0"/>
              <a:t>to those </a:t>
            </a:r>
            <a:r>
              <a:rPr lang="en-US" sz="3000" dirty="0"/>
              <a:t>who have been victimized, to those who have offended, and to all wounded by this scandal – to be reconciled to God and one </a:t>
            </a:r>
            <a:r>
              <a:rPr lang="en-US" sz="3000" dirty="0" smtClean="0"/>
              <a:t>another</a:t>
            </a:r>
            <a:endParaRPr lang="en-US" sz="3000"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6</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489545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914400"/>
          </a:xfrm>
          <a:solidFill>
            <a:schemeClr val="accent1">
              <a:lumMod val="40000"/>
              <a:lumOff val="60000"/>
            </a:schemeClr>
          </a:solidFill>
          <a:ln>
            <a:solidFill>
              <a:schemeClr val="tx1"/>
            </a:solidFill>
          </a:ln>
        </p:spPr>
        <p:txBody>
          <a:bodyPr>
            <a:noAutofit/>
          </a:bodyPr>
          <a:lstStyle/>
          <a:p>
            <a:r>
              <a:rPr lang="en-US" sz="3600" b="1" dirty="0" smtClean="0"/>
              <a:t>Preamble:  Steps Taken, 4</a:t>
            </a:r>
            <a:endParaRPr lang="en-US" sz="3600" b="1" dirty="0"/>
          </a:p>
        </p:txBody>
      </p:sp>
      <p:sp>
        <p:nvSpPr>
          <p:cNvPr id="3" name="Content Placeholder 2"/>
          <p:cNvSpPr>
            <a:spLocks noGrp="1"/>
          </p:cNvSpPr>
          <p:nvPr>
            <p:ph idx="1"/>
          </p:nvPr>
        </p:nvSpPr>
        <p:spPr>
          <a:xfrm>
            <a:off x="457200" y="1676400"/>
            <a:ext cx="8229600" cy="4602163"/>
          </a:xfrm>
        </p:spPr>
        <p:txBody>
          <a:bodyPr>
            <a:normAutofit fontScale="92500" lnSpcReduction="20000"/>
          </a:bodyPr>
          <a:lstStyle/>
          <a:p>
            <a:pPr marL="0" indent="0">
              <a:buNone/>
            </a:pPr>
            <a:r>
              <a:rPr lang="en-US" dirty="0" smtClean="0"/>
              <a:t>Steps that have been taken to integrate into church life the principles and procedures of the </a:t>
            </a:r>
            <a:r>
              <a:rPr lang="en-US" i="1" dirty="0" smtClean="0"/>
              <a:t>Charter:</a:t>
            </a:r>
          </a:p>
          <a:p>
            <a:pPr marL="0" indent="0">
              <a:buNone/>
            </a:pPr>
            <a:endParaRPr lang="en-US" sz="800" dirty="0"/>
          </a:p>
          <a:p>
            <a:pPr marL="457200" lvl="0" indent="-457200"/>
            <a:r>
              <a:rPr lang="en-US" dirty="0" smtClean="0"/>
              <a:t>Establishment of </a:t>
            </a:r>
            <a:r>
              <a:rPr lang="en-US" dirty="0"/>
              <a:t>the Office for Child and Youth Protection, which provides the focus for the work and the means to be accountable to the </a:t>
            </a:r>
            <a:r>
              <a:rPr lang="en-US" i="1" dirty="0" smtClean="0"/>
              <a:t>Charter</a:t>
            </a:r>
          </a:p>
          <a:p>
            <a:pPr marL="0" lvl="0" indent="0">
              <a:buNone/>
            </a:pPr>
            <a:endParaRPr lang="en-US" sz="1300" dirty="0"/>
          </a:p>
          <a:p>
            <a:pPr marL="457200" lvl="0" indent="-457200"/>
            <a:r>
              <a:rPr lang="en-US" dirty="0" smtClean="0"/>
              <a:t>Establishment of </a:t>
            </a:r>
            <a:r>
              <a:rPr lang="en-US" dirty="0"/>
              <a:t>the National Review Board, which assists in the assessment of diocesan compliance with the </a:t>
            </a:r>
            <a:r>
              <a:rPr lang="en-US" i="1" dirty="0"/>
              <a:t>Charter</a:t>
            </a:r>
            <a:r>
              <a:rPr lang="en-US" dirty="0"/>
              <a:t> and commissions studies on sexual abuse of minors</a:t>
            </a:r>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7</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494247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a:solidFill>
            <a:schemeClr val="accent1">
              <a:lumMod val="60000"/>
              <a:lumOff val="40000"/>
            </a:schemeClr>
          </a:solidFill>
          <a:ln w="28575">
            <a:solidFill>
              <a:schemeClr val="tx1"/>
            </a:solidFill>
          </a:ln>
        </p:spPr>
        <p:txBody>
          <a:bodyPr>
            <a:normAutofit/>
          </a:bodyPr>
          <a:lstStyle/>
          <a:p>
            <a:r>
              <a:rPr lang="en-US" sz="3600" b="1" dirty="0" smtClean="0"/>
              <a:t>Preamble:  Steps Taken, 5</a:t>
            </a:r>
            <a:endParaRPr lang="en-US" sz="3600" b="1" dirty="0"/>
          </a:p>
        </p:txBody>
      </p:sp>
      <p:sp>
        <p:nvSpPr>
          <p:cNvPr id="3" name="Content Placeholder 2"/>
          <p:cNvSpPr>
            <a:spLocks noGrp="1"/>
          </p:cNvSpPr>
          <p:nvPr>
            <p:ph idx="1"/>
          </p:nvPr>
        </p:nvSpPr>
        <p:spPr>
          <a:xfrm>
            <a:off x="457200" y="1676401"/>
            <a:ext cx="8229600" cy="3657599"/>
          </a:xfrm>
        </p:spPr>
        <p:txBody>
          <a:bodyPr>
            <a:normAutofit fontScale="85000" lnSpcReduction="20000"/>
          </a:bodyPr>
          <a:lstStyle/>
          <a:p>
            <a:pPr marL="0" indent="0">
              <a:buNone/>
            </a:pPr>
            <a:r>
              <a:rPr lang="en-US" dirty="0"/>
              <a:t>Reports presented to the United States Conference of Catholic Bishops by the John Jay College Research Team, The City University of New </a:t>
            </a:r>
            <a:r>
              <a:rPr lang="en-US" dirty="0" smtClean="0"/>
              <a:t>York*</a:t>
            </a:r>
          </a:p>
          <a:p>
            <a:pPr marL="0" indent="0">
              <a:buNone/>
            </a:pPr>
            <a:endParaRPr lang="en-US" sz="1300" dirty="0"/>
          </a:p>
          <a:p>
            <a:r>
              <a:rPr lang="en-US" sz="3000" i="1" dirty="0"/>
              <a:t>The Causes and Context of Sexual Abuse of Minors by Catholic Priests in the United States</a:t>
            </a:r>
            <a:r>
              <a:rPr lang="en-US" sz="3000" dirty="0"/>
              <a:t>, 1950-2010, March, </a:t>
            </a:r>
            <a:r>
              <a:rPr lang="en-US" sz="3000" dirty="0" smtClean="0"/>
              <a:t>2011</a:t>
            </a:r>
          </a:p>
          <a:p>
            <a:pPr marL="0" indent="0">
              <a:buNone/>
            </a:pPr>
            <a:endParaRPr lang="en-US" sz="900" dirty="0"/>
          </a:p>
          <a:p>
            <a:r>
              <a:rPr lang="en-US" sz="3000" i="1" dirty="0" smtClean="0"/>
              <a:t>The </a:t>
            </a:r>
            <a:r>
              <a:rPr lang="en-US" sz="3000" i="1" dirty="0"/>
              <a:t>Nature and Scope of Sexual Abuse of Minors by Catholic Priests and Deacons in the United States, 1950-2002</a:t>
            </a:r>
            <a:r>
              <a:rPr lang="en-US" sz="3000" dirty="0"/>
              <a:t>, February </a:t>
            </a:r>
            <a:r>
              <a:rPr lang="en-US" sz="3000" dirty="0" smtClean="0"/>
              <a:t>2004</a:t>
            </a:r>
          </a:p>
          <a:p>
            <a:endParaRPr lang="en-US" sz="1000" dirty="0" smtClean="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smtClean="0"/>
              <a:t>J-</a:t>
            </a:r>
            <a:fld id="{DB37EB8E-0F4F-491C-9BEA-E7F2FC979D23}" type="slidenum">
              <a:rPr lang="en-US" sz="1600" b="1" smtClean="0"/>
              <a:t>8</a:t>
            </a:fld>
            <a:endParaRPr lang="en-US" sz="1600" b="1" dirty="0"/>
          </a:p>
        </p:txBody>
      </p:sp>
      <p:sp>
        <p:nvSpPr>
          <p:cNvPr id="5" name="TextBox 4"/>
          <p:cNvSpPr txBox="1"/>
          <p:nvPr/>
        </p:nvSpPr>
        <p:spPr>
          <a:xfrm>
            <a:off x="609600" y="5486400"/>
            <a:ext cx="7772400" cy="707886"/>
          </a:xfrm>
          <a:prstGeom prst="rect">
            <a:avLst/>
          </a:prstGeom>
          <a:noFill/>
        </p:spPr>
        <p:txBody>
          <a:bodyPr wrap="square" rtlCol="0">
            <a:spAutoFit/>
          </a:bodyPr>
          <a:lstStyle/>
          <a:p>
            <a:r>
              <a:rPr lang="en-US" dirty="0" smtClean="0"/>
              <a:t>* </a:t>
            </a:r>
            <a:r>
              <a:rPr lang="en-US" sz="2000" dirty="0" smtClean="0"/>
              <a:t>The </a:t>
            </a:r>
            <a:r>
              <a:rPr lang="en-US" sz="2000" dirty="0"/>
              <a:t>two reports are based on data supplied by 97 percent of </a:t>
            </a:r>
            <a:r>
              <a:rPr lang="en-US" sz="2000" dirty="0" smtClean="0"/>
              <a:t>U.S. archdioceses </a:t>
            </a:r>
            <a:r>
              <a:rPr lang="en-US" sz="2000" dirty="0"/>
              <a:t>and dioceses on all clergy accused of sexual </a:t>
            </a:r>
            <a:r>
              <a:rPr lang="en-US" sz="2000" dirty="0" smtClean="0"/>
              <a:t>abuse </a:t>
            </a:r>
            <a:r>
              <a:rPr lang="en-US" sz="2000" dirty="0"/>
              <a:t>of minors</a:t>
            </a:r>
          </a:p>
        </p:txBody>
      </p:sp>
    </p:spTree>
    <p:extLst>
      <p:ext uri="{BB962C8B-B14F-4D97-AF65-F5344CB8AC3E}">
        <p14:creationId xmlns:p14="http://schemas.microsoft.com/office/powerpoint/2010/main" val="233045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914400"/>
          </a:xfrm>
          <a:solidFill>
            <a:schemeClr val="accent1">
              <a:lumMod val="40000"/>
              <a:lumOff val="60000"/>
            </a:schemeClr>
          </a:solidFill>
          <a:ln>
            <a:solidFill>
              <a:schemeClr val="tx1"/>
            </a:solidFill>
          </a:ln>
        </p:spPr>
        <p:txBody>
          <a:bodyPr>
            <a:noAutofit/>
          </a:bodyPr>
          <a:lstStyle/>
          <a:p>
            <a:r>
              <a:rPr lang="en-US" sz="3600" b="1" dirty="0" smtClean="0"/>
              <a:t>Preamble:  Steps Taken, 6</a:t>
            </a:r>
            <a:endParaRPr lang="en-US" sz="3600" b="1" dirty="0"/>
          </a:p>
        </p:txBody>
      </p:sp>
      <p:sp>
        <p:nvSpPr>
          <p:cNvPr id="3" name="Content Placeholder 2"/>
          <p:cNvSpPr>
            <a:spLocks noGrp="1"/>
          </p:cNvSpPr>
          <p:nvPr>
            <p:ph idx="1"/>
          </p:nvPr>
        </p:nvSpPr>
        <p:spPr>
          <a:xfrm>
            <a:off x="533400" y="1676400"/>
            <a:ext cx="8229600" cy="4449763"/>
          </a:xfrm>
        </p:spPr>
        <p:txBody>
          <a:bodyPr>
            <a:normAutofit fontScale="92500" lnSpcReduction="20000"/>
          </a:bodyPr>
          <a:lstStyle/>
          <a:p>
            <a:pPr marL="0" indent="0">
              <a:buNone/>
            </a:pPr>
            <a:r>
              <a:rPr lang="en-US" dirty="0" smtClean="0"/>
              <a:t>Additional steps taken:</a:t>
            </a:r>
            <a:endParaRPr lang="en-US" dirty="0"/>
          </a:p>
          <a:p>
            <a:pPr marL="0" indent="0">
              <a:buNone/>
            </a:pPr>
            <a:endParaRPr lang="en-US" sz="900" dirty="0"/>
          </a:p>
          <a:p>
            <a:pPr marL="457200" lvl="0" indent="-457200"/>
            <a:r>
              <a:rPr lang="en-US" dirty="0"/>
              <a:t>Victims’ assistance coordinators put in place to assist dioceses in responding to the pastoral needs of those who have been injured by </a:t>
            </a:r>
            <a:r>
              <a:rPr lang="en-US" dirty="0" smtClean="0"/>
              <a:t>abuse</a:t>
            </a:r>
          </a:p>
          <a:p>
            <a:pPr marL="0" lvl="0" indent="0">
              <a:buNone/>
            </a:pPr>
            <a:endParaRPr lang="en-US" sz="900" dirty="0"/>
          </a:p>
          <a:p>
            <a:pPr marL="457200" lvl="0" indent="-457200"/>
            <a:r>
              <a:rPr lang="en-US" dirty="0"/>
              <a:t>Diocesan/eparchial review boards put in place to assist bishops in making the decisions needed to fulfill the </a:t>
            </a:r>
            <a:r>
              <a:rPr lang="en-US" i="1" dirty="0" smtClean="0"/>
              <a:t>Charter</a:t>
            </a:r>
          </a:p>
          <a:p>
            <a:pPr marL="0" lvl="0" indent="0">
              <a:buNone/>
            </a:pPr>
            <a:endParaRPr lang="en-US" sz="900" dirty="0"/>
          </a:p>
          <a:p>
            <a:pPr marL="457200" lvl="0" indent="-457200"/>
            <a:r>
              <a:rPr lang="en-US" dirty="0"/>
              <a:t>Safe environment programs put in place to assist parents and children—and those who work with children—in preventing harm to young </a:t>
            </a:r>
            <a:r>
              <a:rPr lang="en-US" dirty="0" smtClean="0"/>
              <a:t>people</a:t>
            </a:r>
            <a:endParaRPr lang="en-US" dirty="0"/>
          </a:p>
        </p:txBody>
      </p:sp>
      <p:sp>
        <p:nvSpPr>
          <p:cNvPr id="4" name="Slide Number Placeholder 3"/>
          <p:cNvSpPr>
            <a:spLocks noGrp="1"/>
          </p:cNvSpPr>
          <p:nvPr>
            <p:ph type="sldNum" sz="quarter" idx="12"/>
          </p:nvPr>
        </p:nvSpPr>
        <p:spPr/>
        <p:txBody>
          <a:bodyPr/>
          <a:lstStyle/>
          <a:p>
            <a:r>
              <a:rPr lang="en-US" sz="1600" b="1" dirty="0">
                <a:solidFill>
                  <a:schemeClr val="tx1">
                    <a:lumMod val="50000"/>
                    <a:lumOff val="50000"/>
                  </a:schemeClr>
                </a:solidFill>
              </a:rPr>
              <a:t>J</a:t>
            </a:r>
            <a:r>
              <a:rPr lang="en-US" sz="1600" b="1" dirty="0" smtClean="0">
                <a:solidFill>
                  <a:schemeClr val="tx1">
                    <a:lumMod val="50000"/>
                    <a:lumOff val="50000"/>
                  </a:schemeClr>
                </a:solidFill>
              </a:rPr>
              <a:t>-</a:t>
            </a:r>
            <a:fld id="{3EE22AA8-BC2E-4F2F-AF96-7F618CB9577D}" type="slidenum">
              <a:rPr lang="en-US" sz="1600" b="1" smtClean="0">
                <a:solidFill>
                  <a:schemeClr val="tx1">
                    <a:lumMod val="50000"/>
                    <a:lumOff val="50000"/>
                  </a:schemeClr>
                </a:solidFill>
              </a:rPr>
              <a:t>9</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3132400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USCCB Document" ma:contentTypeID="0x0101003CA8930E8761C8469900DCF6AD3277DB0100CDBE1BE7942C9E4C9F42E309A22A71A6" ma:contentTypeVersion="17" ma:contentTypeDescription="Create a new Document" ma:contentTypeScope="" ma:versionID="19f92c911239557652a938bc7a55a04c">
  <xsd:schema xmlns:xsd="http://www.w3.org/2001/XMLSchema" xmlns:xs="http://www.w3.org/2001/XMLSchema" xmlns:p="http://schemas.microsoft.com/office/2006/metadata/properties" xmlns:ns2="8ff46219-4e0f-4843-9c7a-b2f626f15e88" targetNamespace="http://schemas.microsoft.com/office/2006/metadata/properties" ma:root="true" ma:fieldsID="304cdf07b161ce49529e638242d00f4c" ns2:_="">
    <xsd:import namespace="8ff46219-4e0f-4843-9c7a-b2f626f15e88"/>
    <xsd:element name="properties">
      <xsd:complexType>
        <xsd:sequence>
          <xsd:element name="documentManagement">
            <xsd:complexType>
              <xsd:all>
                <xsd:element ref="ns2:Expiration_x0020_Basis_x0020_Date" minOccurs="0"/>
                <xsd:element ref="ns2:Retention_x0020_Period"/>
                <xsd:element ref="ns2:USCCB_x0020_Department"/>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46219-4e0f-4843-9c7a-b2f626f15e88" elementFormDefault="qualified">
    <xsd:import namespace="http://schemas.microsoft.com/office/2006/documentManagement/types"/>
    <xsd:import namespace="http://schemas.microsoft.com/office/infopath/2007/PartnerControls"/>
    <xsd:element name="Expiration_x0020_Basis_x0020_Date" ma:index="8" nillable="true" ma:displayName="Expiration Basis Date" ma:default="[today]" ma:format="DateOnly" ma:internalName="Expiration_x0020_Basis_x0020_Date0">
      <xsd:simpleType>
        <xsd:restriction base="dms:DateTime"/>
      </xsd:simpleType>
    </xsd:element>
    <xsd:element name="Retention_x0020_Period" ma:index="9" ma:displayName="Retention Period" ma:format="Dropdown" ma:internalName="Retention_x0020_Period0" ma:readOnly="false">
      <xsd:simpleType>
        <xsd:restriction base="dms:Choice">
          <xsd:enumeration value="1yr–Gen doc t/b deleted"/>
          <xsd:enumeration value="3yrs–Other doc t/b deleted"/>
          <xsd:enumeration value="5yrs–Gen doc t/b archived"/>
          <xsd:enumeration value="10yrs–Other doc t/b archived"/>
          <xsd:enumeration value="Indef–Doc to stay in SP"/>
        </xsd:restriction>
      </xsd:simpleType>
    </xsd:element>
    <xsd:element name="USCCB_x0020_Department" ma:index="10" ma:displayName="USCCB Department" ma:default="CYP" ma:format="Dropdown" ma:internalName="USCCB_x0020_Department0" ma:readOnly="false">
      <xsd:simpleType>
        <xsd:restriction base="dms:Choice">
          <xsd:enumeration value="CCHD"/>
          <xsd:enumeration value="CCC"/>
          <xsd:enumeration value="CE"/>
          <xsd:enumeration value="CNS"/>
          <xsd:enumeration value="CYP"/>
          <xsd:enumeration value="CCLV"/>
          <xsd:enumeration value="COMM"/>
          <xsd:enumeration value="CDC"/>
          <xsd:enumeration value="DM"/>
          <xsd:enumeration value="DW"/>
          <xsd:enumeration value="DOC"/>
          <xsd:enumeration value="DSD"/>
          <xsd:enumeration value="EIA"/>
          <xsd:enumeration value="EC"/>
          <xsd:enumeration value="EXEC"/>
          <xsd:enumeration value="FB"/>
          <xsd:enumeration value="FA"/>
          <xsd:enumeration value="GC"/>
          <xsd:enumeration value="GS"/>
          <xsd:enumeration value="GR"/>
          <xsd:enumeration value="HR"/>
          <xsd:enumeration value="IT"/>
          <xsd:enumeration value="IJP"/>
          <xsd:enumeration value="JPHD"/>
          <xsd:enumeration value="LMFLY"/>
          <xsd:enumeration value="MR"/>
          <xsd:enumeration value="MRS"/>
          <xsd:enumeration value="NC"/>
          <xsd:enumeration value="PL"/>
          <xsd:enumeration value="PP"/>
          <xsd:enumeration value="PUB"/>
        </xsd:restriction>
      </xsd:simpleType>
    </xsd:element>
    <xsd:element name="Year" ma:index="11" nillable="true" ma:displayName="Year" ma:internalName="Year0">
      <xsd:simpleType>
        <xsd:restriction base="dms:Text">
          <xsd:maxLength value="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https://staff.usccb.org/dept/cyp/_cts/Parent_USCCB/f566a03fdfda284ccustomXsn.xsn</xsnLocation>
  <cached>True</cached>
  <openByDefault>True</openByDefault>
  <xsnScope>https://staff.usccb.org/dept/cyp</xsnScope>
</customXsn>
</file>

<file path=customXml/item4.xml><?xml version="1.0" encoding="utf-8"?>
<p:properties xmlns:p="http://schemas.microsoft.com/office/2006/metadata/properties" xmlns:xsi="http://www.w3.org/2001/XMLSchema-instance" xmlns:pc="http://schemas.microsoft.com/office/infopath/2007/PartnerControls">
  <documentManagement>
    <Year xmlns="8ff46219-4e0f-4843-9c7a-b2f626f15e88">2013</Year>
    <USCCB_x0020_Department xmlns="8ff46219-4e0f-4843-9c7a-b2f626f15e88">CYP</USCCB_x0020_Department>
    <Retention_x0020_Period xmlns="8ff46219-4e0f-4843-9c7a-b2f626f15e88">Indef–Doc to stay in SP</Retention_x0020_Period>
    <Expiration_x0020_Basis_x0020_Date xmlns="8ff46219-4e0f-4843-9c7a-b2f626f15e88">2013-05-10T04:00:00+00:00</Expiration_x0020_Basis_x0020_Date>
  </documentManagement>
</p:properties>
</file>

<file path=customXml/itemProps1.xml><?xml version="1.0" encoding="utf-8"?>
<ds:datastoreItem xmlns:ds="http://schemas.openxmlformats.org/officeDocument/2006/customXml" ds:itemID="{C86E6043-776C-43DF-8BD3-E59FB14093A7}"/>
</file>

<file path=customXml/itemProps2.xml><?xml version="1.0" encoding="utf-8"?>
<ds:datastoreItem xmlns:ds="http://schemas.openxmlformats.org/officeDocument/2006/customXml" ds:itemID="{53B97937-CAB1-4897-9DE1-4C61DDAAC02F}"/>
</file>

<file path=customXml/itemProps3.xml><?xml version="1.0" encoding="utf-8"?>
<ds:datastoreItem xmlns:ds="http://schemas.openxmlformats.org/officeDocument/2006/customXml" ds:itemID="{5AA349BC-4AD2-4E60-B20D-EE5790C3D93E}"/>
</file>

<file path=customXml/itemProps4.xml><?xml version="1.0" encoding="utf-8"?>
<ds:datastoreItem xmlns:ds="http://schemas.openxmlformats.org/officeDocument/2006/customXml" ds:itemID="{40CB0011-C23D-44D1-B07F-6C960651F7A1}"/>
</file>

<file path=docProps/app.xml><?xml version="1.0" encoding="utf-8"?>
<Properties xmlns="http://schemas.openxmlformats.org/officeDocument/2006/extended-properties" xmlns:vt="http://schemas.openxmlformats.org/officeDocument/2006/docPropsVTypes">
  <TotalTime>2208</TotalTime>
  <Words>3129</Words>
  <Application>Microsoft Office PowerPoint</Application>
  <PresentationFormat>On-screen Show (4:3)</PresentationFormat>
  <Paragraphs>258</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PowerPoint Presentation</vt:lpstr>
      <vt:lpstr>PowerPoint Presentation</vt:lpstr>
      <vt:lpstr> Charter for the Protection of  Children and Young People </vt:lpstr>
      <vt:lpstr>A.  Preamble, 1</vt:lpstr>
      <vt:lpstr>Preamble:  Apologies Offered, 2</vt:lpstr>
      <vt:lpstr>Preamble:  Actions to be Taken, 3</vt:lpstr>
      <vt:lpstr>Preamble:  Steps Taken, 4</vt:lpstr>
      <vt:lpstr>Preamble:  Steps Taken, 5</vt:lpstr>
      <vt:lpstr>Preamble:  Steps Taken, 6</vt:lpstr>
      <vt:lpstr>Preamble:  Ongoing Efforts, 7</vt:lpstr>
      <vt:lpstr>B.  To Promote Healing and Reconciliation with Victims/Survivors of Sexual Abuse of Minors, 1</vt:lpstr>
      <vt:lpstr>To Promote Healing and Reconciliation, 2</vt:lpstr>
      <vt:lpstr>To Promote Healing and Reconciliation, 3</vt:lpstr>
      <vt:lpstr>To Promote Healing and Reconciliation, 4</vt:lpstr>
      <vt:lpstr>To Promote Healing and Reconciliation, 5</vt:lpstr>
      <vt:lpstr>C.  To Guarantee an Effective Response to Allegations of Sexual Abuse of Minors</vt:lpstr>
      <vt:lpstr>To Guarantee an Effective Response, 2</vt:lpstr>
      <vt:lpstr>To Guarantee an Effective Response, 3</vt:lpstr>
      <vt:lpstr>To Guarantee an Effective Response, 4</vt:lpstr>
      <vt:lpstr>To Guarantee an Effective Response, 5</vt:lpstr>
      <vt:lpstr>D.  To Ensure the Accountability of Our Procedures</vt:lpstr>
      <vt:lpstr>To Ensure Accountability of Procedures, 2</vt:lpstr>
      <vt:lpstr>To Ensure Accountability of Procedures, 3</vt:lpstr>
      <vt:lpstr>To Ensure Accountability of Procedures, 4</vt:lpstr>
      <vt:lpstr>E.  To Protect the Faithful in the Future</vt:lpstr>
      <vt:lpstr>To Protect the Faithful in the Future, 2</vt:lpstr>
      <vt:lpstr>To Protect the Faithful in the Future, 3</vt:lpstr>
      <vt:lpstr>To Protect the Faithful in the Future, 4</vt:lpstr>
      <vt:lpstr>To Protect the Faithful in the Future, 5</vt:lpstr>
      <vt:lpstr>To Protect the Faithful in the Future, 6</vt:lpstr>
      <vt:lpstr>F.  Conclusion</vt:lpstr>
      <vt:lpstr>Conclusion, 2</vt:lpstr>
      <vt:lpstr>Essential Norms for Diocesan/Eparchial Policies Dealing with Allegations of Sexual Abuse of Minors by Priests or Deacons</vt:lpstr>
      <vt:lpstr>Essential Norms</vt:lpstr>
      <vt:lpstr>Essential Norms, 2</vt:lpstr>
      <vt:lpstr>Essential Norms, 3</vt:lpstr>
      <vt:lpstr>Essential Norms, 4</vt:lpstr>
      <vt:lpstr>Essential Norms, 5</vt:lpstr>
      <vt:lpstr>Essential Norms, 6</vt:lpstr>
      <vt:lpstr>Essential Norms, 7</vt:lpstr>
      <vt:lpstr>A Statement of Episcopal Commitment</vt:lpstr>
      <vt:lpstr>PowerPoint Presentation</vt:lpstr>
    </vt:vector>
  </TitlesOfParts>
  <Company>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Modules</dc:title>
  <dc:creator>Windows User</dc:creator>
  <cp:lastModifiedBy>Windows User</cp:lastModifiedBy>
  <cp:revision>97</cp:revision>
  <cp:lastPrinted>2012-05-29T18:27:09Z</cp:lastPrinted>
  <dcterms:created xsi:type="dcterms:W3CDTF">2012-05-22T16:14:29Z</dcterms:created>
  <dcterms:modified xsi:type="dcterms:W3CDTF">2013-01-25T22:37:57Z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0x0101003CA8930E8761C8469900DCF6AD3277DB0100CDBE1BE7942C9E4C9F42E309A22A71A6</vt:lpwstr>
  </property>
</Properties>
</file>