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3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3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5" r:id="rId3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90" y="-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customXml" Target="../customXml/item2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361264216972878"/>
          <c:y val="7.4548702245552684E-2"/>
          <c:w val="0.87254724409449635"/>
          <c:h val="0.74191652852603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'Incident Years'!$A$12</c:f>
              <c:strCache>
                <c:ptCount val="1"/>
                <c:pt idx="0">
                  <c:v>CARA</c:v>
                </c:pt>
              </c:strCache>
            </c:strRef>
          </c:tx>
          <c:invertIfNegative val="0"/>
          <c:cat>
            <c:strRef>
              <c:f>'Incident Years'!$B$11:$M$11</c:f>
              <c:strCache>
                <c:ptCount val="12"/>
                <c:pt idx="0">
                  <c:v>1954 or Earlier</c:v>
                </c:pt>
                <c:pt idx="1">
                  <c:v>1955-1959</c:v>
                </c:pt>
                <c:pt idx="2">
                  <c:v>1960-1964</c:v>
                </c:pt>
                <c:pt idx="3">
                  <c:v>1965-1969</c:v>
                </c:pt>
                <c:pt idx="4">
                  <c:v>1970-1974</c:v>
                </c:pt>
                <c:pt idx="5">
                  <c:v>1975-1979</c:v>
                </c:pt>
                <c:pt idx="6">
                  <c:v>1980-1984</c:v>
                </c:pt>
                <c:pt idx="7">
                  <c:v>1985-1989</c:v>
                </c:pt>
                <c:pt idx="8">
                  <c:v>1990-1994</c:v>
                </c:pt>
                <c:pt idx="9">
                  <c:v>1995-1999</c:v>
                </c:pt>
                <c:pt idx="10">
                  <c:v>2000-2002</c:v>
                </c:pt>
                <c:pt idx="11">
                  <c:v>2004-2008</c:v>
                </c:pt>
              </c:strCache>
            </c:strRef>
          </c:cat>
          <c:val>
            <c:numRef>
              <c:f>'Incident Years'!$B$12:$M$12</c:f>
              <c:numCache>
                <c:formatCode>General</c:formatCode>
                <c:ptCount val="12"/>
                <c:pt idx="0">
                  <c:v>282</c:v>
                </c:pt>
                <c:pt idx="1">
                  <c:v>325</c:v>
                </c:pt>
                <c:pt idx="2">
                  <c:v>506</c:v>
                </c:pt>
                <c:pt idx="3">
                  <c:v>609</c:v>
                </c:pt>
                <c:pt idx="4">
                  <c:v>679</c:v>
                </c:pt>
                <c:pt idx="5">
                  <c:v>585</c:v>
                </c:pt>
                <c:pt idx="6">
                  <c:v>403</c:v>
                </c:pt>
                <c:pt idx="7">
                  <c:v>189</c:v>
                </c:pt>
                <c:pt idx="8">
                  <c:v>87</c:v>
                </c:pt>
                <c:pt idx="9">
                  <c:v>64</c:v>
                </c:pt>
                <c:pt idx="10">
                  <c:v>46</c:v>
                </c:pt>
                <c:pt idx="11">
                  <c:v>60</c:v>
                </c:pt>
              </c:numCache>
            </c:numRef>
          </c:val>
        </c:ser>
        <c:ser>
          <c:idx val="1"/>
          <c:order val="1"/>
          <c:tx>
            <c:strRef>
              <c:f>'Incident Years'!$A$13</c:f>
              <c:strCache>
                <c:ptCount val="1"/>
                <c:pt idx="0">
                  <c:v>JJC</c:v>
                </c:pt>
              </c:strCache>
            </c:strRef>
          </c:tx>
          <c:invertIfNegative val="0"/>
          <c:cat>
            <c:strRef>
              <c:f>'Incident Years'!$B$11:$M$11</c:f>
              <c:strCache>
                <c:ptCount val="12"/>
                <c:pt idx="0">
                  <c:v>1954 or Earlier</c:v>
                </c:pt>
                <c:pt idx="1">
                  <c:v>1955-1959</c:v>
                </c:pt>
                <c:pt idx="2">
                  <c:v>1960-1964</c:v>
                </c:pt>
                <c:pt idx="3">
                  <c:v>1965-1969</c:v>
                </c:pt>
                <c:pt idx="4">
                  <c:v>1970-1974</c:v>
                </c:pt>
                <c:pt idx="5">
                  <c:v>1975-1979</c:v>
                </c:pt>
                <c:pt idx="6">
                  <c:v>1980-1984</c:v>
                </c:pt>
                <c:pt idx="7">
                  <c:v>1985-1989</c:v>
                </c:pt>
                <c:pt idx="8">
                  <c:v>1990-1994</c:v>
                </c:pt>
                <c:pt idx="9">
                  <c:v>1995-1999</c:v>
                </c:pt>
                <c:pt idx="10">
                  <c:v>2000-2002</c:v>
                </c:pt>
                <c:pt idx="11">
                  <c:v>2004-2008</c:v>
                </c:pt>
              </c:strCache>
            </c:strRef>
          </c:cat>
          <c:val>
            <c:numRef>
              <c:f>'Incident Years'!$B$13:$M$13</c:f>
              <c:numCache>
                <c:formatCode>General</c:formatCode>
                <c:ptCount val="12"/>
                <c:pt idx="0">
                  <c:v>325</c:v>
                </c:pt>
                <c:pt idx="1">
                  <c:v>615</c:v>
                </c:pt>
                <c:pt idx="2">
                  <c:v>1130</c:v>
                </c:pt>
                <c:pt idx="3">
                  <c:v>1405</c:v>
                </c:pt>
                <c:pt idx="4">
                  <c:v>1691</c:v>
                </c:pt>
                <c:pt idx="5">
                  <c:v>1757</c:v>
                </c:pt>
                <c:pt idx="6">
                  <c:v>1407</c:v>
                </c:pt>
                <c:pt idx="7">
                  <c:v>786</c:v>
                </c:pt>
                <c:pt idx="8">
                  <c:v>331</c:v>
                </c:pt>
                <c:pt idx="9">
                  <c:v>189</c:v>
                </c:pt>
                <c:pt idx="10">
                  <c:v>87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11104"/>
        <c:axId val="32512640"/>
      </c:barChart>
      <c:catAx>
        <c:axId val="32511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="1" i="0" baseline="0"/>
            </a:pPr>
            <a:endParaRPr lang="en-US"/>
          </a:p>
        </c:txPr>
        <c:crossAx val="32512640"/>
        <c:crosses val="autoZero"/>
        <c:auto val="1"/>
        <c:lblAlgn val="ctr"/>
        <c:lblOffset val="100"/>
        <c:noMultiLvlLbl val="0"/>
      </c:catAx>
      <c:valAx>
        <c:axId val="32512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51110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800" b="1" i="0" baseline="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800" b="1" i="0" baseline="0"/>
            </a:pPr>
            <a:endParaRPr lang="en-US"/>
          </a:p>
        </c:txPr>
      </c:legendEntry>
      <c:layout>
        <c:manualLayout>
          <c:xMode val="edge"/>
          <c:yMode val="edge"/>
          <c:x val="0.72919890448476554"/>
          <c:y val="7.7658417697787779E-2"/>
          <c:w val="0.21098908900049518"/>
          <c:h val="0.25067017203136982"/>
        </c:manualLayout>
      </c:layout>
      <c:overlay val="0"/>
      <c:spPr>
        <a:solidFill>
          <a:schemeClr val="bg1"/>
        </a:solidFill>
        <a:ln>
          <a:solidFill>
            <a:schemeClr val="tx2"/>
          </a:solidFill>
        </a:ln>
      </c:spPr>
      <c:txPr>
        <a:bodyPr/>
        <a:lstStyle/>
        <a:p>
          <a:pPr>
            <a:defRPr sz="1400" baseline="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5060B05-DBE5-4317-9958-8F90A0C493E5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093259A-C136-48AB-9A73-251FCF41D5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7584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C29BB0-3FC4-4F6E-82A4-5EDF48BDA4F2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802C0-8B2A-4451-8B0C-EE93474522A6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B2A3F-FB82-4D18-9D65-F933908685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828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38FDC-9E3E-4780-B2BC-5F17F2D578B2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B39FA-EBA9-418A-987C-F465754A97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87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592C1-9DFC-45B2-B5D0-695F52D2D352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CE8F5-8EED-4D7E-9CF7-0A3C37290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57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586AC-6DFD-4502-95C2-F2A567FC0AF0}" type="datetime1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C18E-A095-4049-8230-469E030E4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202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586AC-6DFD-4502-95C2-F2A567FC0AF0}" type="datetime1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AE7CE-A305-4AF4-9E3A-7EF6A81E3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78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586AC-6DFD-4502-95C2-F2A567FC0AF0}" type="datetime1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35B1A-F3E9-4098-B6B5-8CF4D6EAF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14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586AC-6DFD-4502-95C2-F2A567FC0AF0}" type="datetime1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688E7-BEE9-48AD-9A3E-8B2A9FBD08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8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586AC-6DFD-4502-95C2-F2A567FC0AF0}" type="datetime1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59090-6D4B-4943-8CF4-6C58BA3D74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15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586AC-6DFD-4502-95C2-F2A567FC0AF0}" type="datetime1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76DD3-F47E-46E9-B4A6-7D92ECA0F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1194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586AC-6DFD-4502-95C2-F2A567FC0AF0}" type="datetime1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B79D6-CAB6-4B78-8E44-6AE4CD293A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9116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586AC-6DFD-4502-95C2-F2A567FC0AF0}" type="datetime1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2E5F9-E6C8-4D74-84E8-241B34B32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78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0C5B0-1352-4971-A157-7E8887B31470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8FFB1-7FFC-44AA-8AD2-AFF414606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63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586AC-6DFD-4502-95C2-F2A567FC0AF0}" type="datetime1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09687-D295-4F6A-82BD-6A1753F1B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8961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586AC-6DFD-4502-95C2-F2A567FC0AF0}" type="datetime1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7C813-13D9-4E01-BAB8-3B22493C86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9348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586AC-6DFD-4502-95C2-F2A567FC0AF0}" type="datetime1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3B7FD-31D6-439D-ABE2-089A2409D2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068CB-91D3-4988-B86E-88E980596A2A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82B62-5A0A-4B25-B5FB-FC23E7610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41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6E6DC-4848-42EB-823F-0C1BF13D9635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979AB-5BCC-42A6-8CD7-6BF8C613F3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4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278E8-C6ED-4145-BBF6-034CD2DD6464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8FBFD-E6B9-42F5-B23A-77D9BB9C3C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9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90D44-5AAB-4FBF-A047-356B85FFDB38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959D8-5AFA-4A88-99D6-6EEACDE6C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5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8D337-4ADC-4EBB-9EDF-2249C237BA37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ECC86-80BD-4864-AC1D-6E53D93BC4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25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E09F0-E307-4A0D-95A5-A9DC53E6132B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5F156-6EF1-4980-AD25-763362EE0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195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5EF5C-3D43-4F66-9E37-15044D08517B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13650-8C50-456D-8686-3796810509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0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77F67E-7C27-4060-8335-D10E03FD12CD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9369C6-ADBE-41DF-95EB-42A1BFCD7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B586AC-6DFD-4502-95C2-F2A567FC0AF0}" type="datetime1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A2211A-0DBE-4183-BBA5-75952E6DF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ccb.org/issues-and-action/child-and-youth-protection/charter.cfm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1355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en-US" sz="5400" dirty="0" smtClean="0"/>
          </a:p>
          <a:p>
            <a:pPr marL="0" indent="0" algn="ctr" eaLnBrk="1" hangingPunct="1">
              <a:buFont typeface="Arial" charset="0"/>
              <a:buNone/>
            </a:pPr>
            <a:r>
              <a:rPr lang="en-US" sz="4400" dirty="0" smtClean="0"/>
              <a:t>Module K – Background and Responses to Sexual Abuse </a:t>
            </a:r>
          </a:p>
          <a:p>
            <a:pPr marL="0" indent="0" algn="ctr" eaLnBrk="1" hangingPunct="1">
              <a:buFont typeface="Arial" charset="0"/>
              <a:buNone/>
            </a:pPr>
            <a:endParaRPr lang="en-US" sz="1800" dirty="0" smtClean="0"/>
          </a:p>
          <a:p>
            <a:pPr marL="0" indent="0" algn="ctr" eaLnBrk="1" hangingPunct="1">
              <a:buFont typeface="Arial" charset="0"/>
              <a:buNone/>
            </a:pPr>
            <a:r>
              <a:rPr lang="en-US" sz="4400" dirty="0" smtClean="0"/>
              <a:t>Primarily for Parishes</a:t>
            </a:r>
            <a:endParaRPr lang="en-US" sz="4000" dirty="0" smtClean="0"/>
          </a:p>
          <a:p>
            <a:pPr marL="0" indent="0" algn="ctr" eaLnBrk="1" hangingPunct="1">
              <a:buFont typeface="Arial" charset="0"/>
              <a:buNone/>
            </a:pPr>
            <a:endParaRPr lang="en-US" sz="5400" dirty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AC48C9F9-BB41-4C35-8B82-B76BBD450C5B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z="1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28600"/>
            <a:ext cx="8229600" cy="7620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Decline in Incidence</a:t>
            </a:r>
            <a:endParaRPr lang="en-US" sz="3600" b="1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68313" y="1066800"/>
            <a:ext cx="8229600" cy="17526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800" smtClean="0"/>
              <a:t>The peak numbers of abuse cases precede the Gauthe scandal and actions by the Church; they match other indications of social stress on those in Catholic ministry, e.g., many resignations took place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980238" y="6294438"/>
            <a:ext cx="21336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A644C989-EB83-404F-8EB7-92F1762329C8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z="1600" smtClean="0">
              <a:solidFill>
                <a:srgbClr val="898989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9888" y="3048000"/>
            <a:ext cx="4191000" cy="1878013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700" dirty="0">
                <a:solidFill>
                  <a:prstClr val="black"/>
                </a:solidFill>
                <a:latin typeface="+mn-lt"/>
                <a:cs typeface="+mn-cs"/>
              </a:rPr>
              <a:t>The 1970s is the decade of greatest incidence and also the decade of universal statutory change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0" y="3048000"/>
            <a:ext cx="4092575" cy="1878013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700" dirty="0">
                <a:solidFill>
                  <a:prstClr val="black"/>
                </a:solidFill>
                <a:latin typeface="+mn-lt"/>
                <a:cs typeface="+mn-cs"/>
              </a:rPr>
              <a:t>After 1985, publicity and church action increase the rate of change and numbers decline rapidly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9313" y="5181600"/>
            <a:ext cx="7467600" cy="1477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000" i="1" dirty="0">
                <a:solidFill>
                  <a:prstClr val="black"/>
                </a:solidFill>
                <a:latin typeface="+mn-lt"/>
                <a:cs typeface="+mn-cs"/>
              </a:rPr>
              <a:t>The influence of statutory change is difficult to disaggregate from social forces and growing public understanding of domestic abuse.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Mainstream Seminary Formation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962400" cy="4754563"/>
          </a:xfr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/>
              <a:t>Major Seminary Education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Diocesan </a:t>
            </a:r>
            <a:r>
              <a:rPr lang="en-US" sz="2400" dirty="0"/>
              <a:t>priests who would later abuse were </a:t>
            </a:r>
            <a:r>
              <a:rPr lang="en-US" sz="2400" dirty="0" smtClean="0"/>
              <a:t>trained predominantly in </a:t>
            </a:r>
            <a:r>
              <a:rPr lang="en-US" sz="2400" dirty="0"/>
              <a:t>major U.S. theological </a:t>
            </a:r>
            <a:r>
              <a:rPr lang="en-US" sz="2400" dirty="0" smtClean="0"/>
              <a:t>seminaries</a:t>
            </a:r>
            <a:endParaRPr lang="en-US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Almost all major seminaries graduated priests who would later abuse </a:t>
            </a:r>
            <a:r>
              <a:rPr lang="en-US" sz="2400" dirty="0" smtClean="0"/>
              <a:t>minors, but the numbers varied significantly from one seminary to another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rtlCol="0">
            <a:normAutofit fontScale="92500"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b="1" dirty="0" smtClean="0">
                <a:solidFill>
                  <a:prstClr val="black"/>
                </a:solidFill>
              </a:rPr>
              <a:t>Minor Seminaries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prstClr val="black"/>
                </a:solidFill>
              </a:rPr>
              <a:t>Priests </a:t>
            </a:r>
            <a:r>
              <a:rPr lang="en-US" sz="2600" dirty="0">
                <a:solidFill>
                  <a:prstClr val="black"/>
                </a:solidFill>
              </a:rPr>
              <a:t>who began in minor seminary are not more likely to later </a:t>
            </a:r>
            <a:r>
              <a:rPr lang="en-US" sz="2600" dirty="0" smtClean="0">
                <a:solidFill>
                  <a:prstClr val="black"/>
                </a:solidFill>
              </a:rPr>
              <a:t>abuse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900" dirty="0" smtClean="0">
              <a:solidFill>
                <a:prstClr val="black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b="1" dirty="0" smtClean="0">
                <a:solidFill>
                  <a:prstClr val="black"/>
                </a:solidFill>
              </a:rPr>
              <a:t>Seminary Program Changes</a:t>
            </a:r>
            <a:endParaRPr lang="en-US" sz="2600" b="1" dirty="0">
              <a:solidFill>
                <a:prstClr val="black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prstClr val="black"/>
                </a:solidFill>
              </a:rPr>
              <a:t>Administrators and faculty evaluated seminary education over this period of time (1980s to the present) and introduced significant changes in programs of human formation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13317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B5B989CA-3442-4FB3-9C95-71873C62E0DB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z="1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144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/>
              <a:t>Sexual Abuse and Civil Authorities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077200" cy="3962400"/>
          </a:xfrm>
        </p:spPr>
        <p:txBody>
          <a:bodyPr rtlCol="0">
            <a:normAutofit lnSpcReduction="1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Until recently few incidents of abuse by priests </a:t>
            </a:r>
            <a:r>
              <a:rPr lang="en-US" sz="3600" dirty="0"/>
              <a:t>were reported to the </a:t>
            </a:r>
            <a:r>
              <a:rPr lang="en-US" sz="3600" dirty="0" smtClean="0"/>
              <a:t>police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/>
              <a:t>O</a:t>
            </a:r>
            <a:r>
              <a:rPr lang="en-US" sz="3600" dirty="0" smtClean="0"/>
              <a:t>ne-third </a:t>
            </a:r>
            <a:r>
              <a:rPr lang="en-US" sz="3600" dirty="0"/>
              <a:t>of those priests were charged with a </a:t>
            </a:r>
            <a:r>
              <a:rPr lang="en-US" sz="3600" dirty="0" smtClean="0"/>
              <a:t>crime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/>
              <a:t>O</a:t>
            </a:r>
            <a:r>
              <a:rPr lang="en-US" sz="3600" dirty="0" smtClean="0"/>
              <a:t>nly </a:t>
            </a:r>
            <a:r>
              <a:rPr lang="en-US" sz="3600" dirty="0"/>
              <a:t>3% of all priests with allegations served prison </a:t>
            </a:r>
            <a:r>
              <a:rPr lang="en-US" sz="3600" dirty="0" smtClean="0"/>
              <a:t>sentences</a:t>
            </a:r>
            <a:endParaRPr lang="en-US" sz="36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A0035646-2052-4230-97B7-E62A868B23C5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z="1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1"/>
            <a:ext cx="8229600" cy="10668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National Patterns of Accusations:</a:t>
            </a:r>
            <a:br>
              <a:rPr lang="en-US" sz="3600" b="1" dirty="0" smtClean="0"/>
            </a:br>
            <a:r>
              <a:rPr lang="en-US" sz="3600" b="1" dirty="0" smtClean="0"/>
              <a:t>Extent of the Problem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 rtlCol="0">
            <a:no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b="1" dirty="0"/>
              <a:t>M</a:t>
            </a:r>
            <a:r>
              <a:rPr lang="en-US" sz="2600" b="1" dirty="0" smtClean="0"/>
              <a:t>ost </a:t>
            </a:r>
            <a:r>
              <a:rPr lang="en-US" sz="2600" b="1" dirty="0"/>
              <a:t>accusations </a:t>
            </a:r>
            <a:r>
              <a:rPr lang="en-US" sz="2600" dirty="0"/>
              <a:t>of priests abusing children were </a:t>
            </a:r>
            <a:r>
              <a:rPr lang="en-US" sz="2600" b="1" dirty="0"/>
              <a:t>unknown </a:t>
            </a:r>
            <a:r>
              <a:rPr lang="en-US" sz="2600" dirty="0"/>
              <a:t>to civil authorities or church leaders before </a:t>
            </a:r>
            <a:r>
              <a:rPr lang="en-US" sz="2600" dirty="0" smtClean="0"/>
              <a:t>2002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 smtClean="0"/>
              <a:t>Between </a:t>
            </a:r>
            <a:r>
              <a:rPr lang="en-US" sz="2600" dirty="0"/>
              <a:t>1950 and 1985, the total number of incidents of sexual abuse of children </a:t>
            </a:r>
            <a:r>
              <a:rPr lang="en-US" sz="2600" b="1" dirty="0"/>
              <a:t>reported</a:t>
            </a:r>
            <a:r>
              <a:rPr lang="en-US" sz="2600" dirty="0"/>
              <a:t> to Catholic dioceses was </a:t>
            </a:r>
            <a:r>
              <a:rPr lang="en-US" sz="2600" dirty="0" smtClean="0"/>
              <a:t>810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 smtClean="0"/>
              <a:t>The </a:t>
            </a:r>
            <a:r>
              <a:rPr lang="en-US" sz="2600" dirty="0"/>
              <a:t>total reported (by 2010) </a:t>
            </a:r>
            <a:r>
              <a:rPr lang="en-US" sz="2600" b="1" dirty="0"/>
              <a:t>to have occurred </a:t>
            </a:r>
            <a:r>
              <a:rPr lang="en-US" sz="2600" dirty="0" smtClean="0"/>
              <a:t>between those years, 1950 and 1985, </a:t>
            </a:r>
            <a:r>
              <a:rPr lang="en-US" sz="2600" dirty="0"/>
              <a:t>exceeds 11,000  (11,719</a:t>
            </a:r>
            <a:r>
              <a:rPr lang="en-US" sz="2600" dirty="0" smtClean="0"/>
              <a:t>).  Reports came long after the abuse had occurred</a:t>
            </a:r>
            <a:r>
              <a:rPr lang="en-US" sz="2600" dirty="0" smtClean="0"/>
              <a:t>.</a:t>
            </a:r>
            <a:endParaRPr lang="en-US" sz="2600" dirty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 smtClean="0"/>
              <a:t>The total number of cases reported from 1950 through 2011 is 16,330.</a:t>
            </a:r>
            <a:endParaRPr lang="en-US" sz="2600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DE41F4BF-0A43-4AB5-AE1A-1071E9A73CA8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z="1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229600" cy="8382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Reports and Response, mid-1990s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3124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600" b="1" dirty="0"/>
              <a:t>Total Reports, 1990 to 1998 = 3,754 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/>
              <a:t>Almost all dioceses received reports in this </a:t>
            </a:r>
            <a:r>
              <a:rPr lang="en-US" sz="2600" dirty="0" smtClean="0"/>
              <a:t>period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     - 75</a:t>
            </a:r>
            <a:r>
              <a:rPr lang="en-US" sz="2600" dirty="0"/>
              <a:t>% of incidents reported by victim or attorney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     - 60</a:t>
            </a:r>
            <a:r>
              <a:rPr lang="en-US" sz="2600" dirty="0"/>
              <a:t>% reported to diocese, 9% by legal filing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     - 9</a:t>
            </a:r>
            <a:r>
              <a:rPr lang="en-US" sz="2600" dirty="0"/>
              <a:t>% reported within two </a:t>
            </a:r>
            <a:r>
              <a:rPr lang="en-US" sz="2600" dirty="0" smtClean="0"/>
              <a:t>years of </a:t>
            </a:r>
            <a:r>
              <a:rPr lang="en-US" sz="2600" dirty="0"/>
              <a:t>the </a:t>
            </a:r>
            <a:r>
              <a:rPr lang="en-US" sz="2600" dirty="0" smtClean="0"/>
              <a:t>incident, or less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     - 50</a:t>
            </a:r>
            <a:r>
              <a:rPr lang="en-US" sz="2600" dirty="0"/>
              <a:t>% reported 20 years or more after the </a:t>
            </a:r>
            <a:r>
              <a:rPr lang="en-US" sz="2600" dirty="0" smtClean="0"/>
              <a:t>incident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i="1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D775EC04-3B7C-481B-8ED2-1A3A0C7BF466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z="1600" smtClean="0">
              <a:solidFill>
                <a:srgbClr val="89898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4495800"/>
            <a:ext cx="7162800" cy="1816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prstClr val="black"/>
                </a:solidFill>
                <a:latin typeface="+mn-lt"/>
                <a:cs typeface="+mn-cs"/>
              </a:rPr>
              <a:t>Reports of abuse are now being made by adults many of whom are represented by lawyers and who are reporting abuse that took place many years earlier.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Nature and Scope:</a:t>
            </a:r>
            <a:br>
              <a:rPr lang="en-US" sz="4000" b="1" dirty="0" smtClean="0"/>
            </a:br>
            <a:r>
              <a:rPr lang="en-US" sz="4000" b="1" dirty="0" smtClean="0"/>
              <a:t>Reports of Abuse, by Year Reported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3A513085-8B5D-4C62-96A1-B37D0AE0615B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z="1600" smtClean="0">
              <a:solidFill>
                <a:srgbClr val="898989"/>
              </a:solidFill>
            </a:endParaRPr>
          </a:p>
        </p:txBody>
      </p:sp>
      <p:pic>
        <p:nvPicPr>
          <p:cNvPr id="17412" name="Content Placeholder 4" descr="Fig 1.2-300.t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851025"/>
            <a:ext cx="8458200" cy="45577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715962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Development of the Five Principles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18435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3810000" cy="5181600"/>
          </a:xfrm>
        </p:spPr>
        <p:txBody>
          <a:bodyPr/>
          <a:lstStyle/>
          <a:p>
            <a:pPr eaLnBrk="1" hangingPunct="1"/>
            <a:r>
              <a:rPr lang="en-US" sz="2400" smtClean="0"/>
              <a:t>1985 – 1995: The issue of sexual abuse is discussed annually at meetings of the bishops; expert presentations given</a:t>
            </a:r>
          </a:p>
          <a:p>
            <a:pPr eaLnBrk="1" hangingPunct="1"/>
            <a:r>
              <a:rPr lang="en-US" sz="2400" smtClean="0"/>
              <a:t>Leadership from Cardinal Bernardin, Archdiocese of Chicago, importance of lay review boards stressed</a:t>
            </a:r>
          </a:p>
          <a:p>
            <a:pPr eaLnBrk="1" hangingPunct="1"/>
            <a:r>
              <a:rPr lang="en-US" sz="2400" smtClean="0"/>
              <a:t>Work of the Ad Hoc Committee resulted in  publication of </a:t>
            </a:r>
            <a:r>
              <a:rPr lang="en-US" sz="2400" i="1" smtClean="0"/>
              <a:t>Restoring Trust </a:t>
            </a:r>
            <a:r>
              <a:rPr lang="en-US" sz="2400" smtClean="0"/>
              <a:t>and other changes</a:t>
            </a:r>
          </a:p>
        </p:txBody>
      </p:sp>
      <p:sp>
        <p:nvSpPr>
          <p:cNvPr id="18436" name="Content Placeholder 4"/>
          <p:cNvSpPr>
            <a:spLocks noGrp="1"/>
          </p:cNvSpPr>
          <p:nvPr>
            <p:ph sz="half" idx="2"/>
          </p:nvPr>
        </p:nvSpPr>
        <p:spPr>
          <a:xfrm>
            <a:off x="4343400" y="1219200"/>
            <a:ext cx="4495800" cy="51054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000000"/>
                </a:solidFill>
              </a:rPr>
              <a:t>Use of treatment continues, with extensive communication with treatment centers (surveys of treatment centers; reports to dioceses on priests referred for treatment provided)</a:t>
            </a:r>
          </a:p>
          <a:p>
            <a:pPr eaLnBrk="1" hangingPunct="1"/>
            <a:r>
              <a:rPr lang="en-US" sz="2400" smtClean="0">
                <a:solidFill>
                  <a:srgbClr val="000000"/>
                </a:solidFill>
              </a:rPr>
              <a:t>Growing advocacy for victims from organized groups of those who had been abused; included priests who had been abused</a:t>
            </a:r>
          </a:p>
          <a:p>
            <a:pPr eaLnBrk="1" hangingPunct="1"/>
            <a:r>
              <a:rPr lang="en-US" sz="2400" smtClean="0">
                <a:solidFill>
                  <a:srgbClr val="000000"/>
                </a:solidFill>
              </a:rPr>
              <a:t>Most dioceses had codified the Five Principles by mid-1990s; about 50% had review boards</a:t>
            </a:r>
          </a:p>
          <a:p>
            <a:pPr eaLnBrk="1" hangingPunct="1"/>
            <a:endParaRPr lang="en-US" sz="2400" smtClean="0"/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95435E13-C16E-4279-91D9-0BD29B8B034A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z="1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3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6096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/>
              <a:t>“Five Principles” Adopted by the Bishops’ Conference</a:t>
            </a:r>
          </a:p>
        </p:txBody>
      </p:sp>
      <p:sp>
        <p:nvSpPr>
          <p:cNvPr id="56323" name="Content Placeholder 4"/>
          <p:cNvSpPr>
            <a:spLocks noGrp="1"/>
          </p:cNvSpPr>
          <p:nvPr>
            <p:ph idx="1"/>
          </p:nvPr>
        </p:nvSpPr>
        <p:spPr>
          <a:xfrm>
            <a:off x="339725" y="990600"/>
            <a:ext cx="8461375" cy="5510213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/>
              <a:t>“Five Principles” to Guide the Response of Bishops  (1992)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sz="800" dirty="0" smtClean="0"/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200" dirty="0" smtClean="0"/>
              <a:t>(1)	Respond </a:t>
            </a:r>
            <a:r>
              <a:rPr lang="en-US" sz="2200" dirty="0"/>
              <a:t>promptly to all allegations of abuse where there is reasonable belief that abuse has occurred</a:t>
            </a:r>
            <a:r>
              <a:rPr lang="en-US" sz="2200" dirty="0" smtClean="0"/>
              <a:t>;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800" dirty="0"/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200" dirty="0"/>
              <a:t>(</a:t>
            </a:r>
            <a:r>
              <a:rPr lang="en-US" sz="2200" dirty="0" smtClean="0"/>
              <a:t>2)	If </a:t>
            </a:r>
            <a:r>
              <a:rPr lang="en-US" sz="2200" dirty="0"/>
              <a:t>such an allegation is supported by sufficient evidence, relieve the alleged offender promptly of his ministerial duties and refer him for appropriate medical evaluation and intervention</a:t>
            </a:r>
            <a:r>
              <a:rPr lang="en-US" sz="2200" dirty="0" smtClean="0"/>
              <a:t>;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800" dirty="0"/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200" dirty="0"/>
              <a:t>(</a:t>
            </a:r>
            <a:r>
              <a:rPr lang="en-US" sz="2200" dirty="0" smtClean="0"/>
              <a:t>3)	Comply </a:t>
            </a:r>
            <a:r>
              <a:rPr lang="en-US" sz="2200" dirty="0"/>
              <a:t>with the obligations of civil law regarding reporting of the incident and cooperating with the investigation</a:t>
            </a:r>
            <a:r>
              <a:rPr lang="en-US" sz="2200" dirty="0" smtClean="0"/>
              <a:t>;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800" dirty="0"/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200" dirty="0"/>
              <a:t>(</a:t>
            </a:r>
            <a:r>
              <a:rPr lang="en-US" sz="2200" dirty="0" smtClean="0"/>
              <a:t>4)	Reach </a:t>
            </a:r>
            <a:r>
              <a:rPr lang="en-US" sz="2200" dirty="0"/>
              <a:t>out to the victims and their families and communicate sincere commitment to their spiritual and emotional well-being; </a:t>
            </a:r>
            <a:r>
              <a:rPr lang="en-US" sz="2200" dirty="0" smtClean="0"/>
              <a:t>and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800" dirty="0"/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200" dirty="0"/>
              <a:t>(</a:t>
            </a:r>
            <a:r>
              <a:rPr lang="en-US" sz="2200" dirty="0" smtClean="0"/>
              <a:t>5)	Within </a:t>
            </a:r>
            <a:r>
              <a:rPr lang="en-US" sz="2200" dirty="0"/>
              <a:t>the confines of respect for privacy of the individuals involved, deal as openly as possible with the members of the </a:t>
            </a:r>
            <a:r>
              <a:rPr lang="en-US" sz="2200" dirty="0" smtClean="0"/>
              <a:t>community</a:t>
            </a:r>
            <a:endParaRPr lang="en-US" sz="2200" dirty="0"/>
          </a:p>
        </p:txBody>
      </p:sp>
      <p:sp>
        <p:nvSpPr>
          <p:cNvPr id="19460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F8EE99FC-5529-4927-9734-654195285C1D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z="1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/>
              <a:t>Problems with the </a:t>
            </a:r>
            <a:r>
              <a:rPr lang="en-US" sz="3600" b="1" dirty="0" smtClean="0"/>
              <a:t>Implementation</a:t>
            </a:r>
            <a:br>
              <a:rPr lang="en-US" sz="3600" b="1" dirty="0" smtClean="0"/>
            </a:br>
            <a:r>
              <a:rPr lang="en-US" sz="3600" b="1" dirty="0" smtClean="0"/>
              <a:t>of </a:t>
            </a:r>
            <a:r>
              <a:rPr lang="en-US" sz="3600" b="1" dirty="0"/>
              <a:t>the Five Principles, 1990 - 2002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525963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Diocesan leaders in many instances failed to meet with victims </a:t>
            </a:r>
            <a:r>
              <a:rPr lang="en-US" dirty="0" smtClean="0"/>
              <a:t>directly</a:t>
            </a:r>
            <a:endParaRPr lang="en-US" sz="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9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Reports </a:t>
            </a:r>
            <a:r>
              <a:rPr lang="en-US" dirty="0"/>
              <a:t>from family members did not result in any follow-up from the </a:t>
            </a:r>
            <a:r>
              <a:rPr lang="en-US" dirty="0" smtClean="0"/>
              <a:t>diocese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9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Priests </a:t>
            </a:r>
            <a:r>
              <a:rPr lang="en-US" dirty="0"/>
              <a:t>were sent for treatment, then returned to service; parishes were not notified of the history of </a:t>
            </a:r>
            <a:r>
              <a:rPr lang="en-US" dirty="0" smtClean="0"/>
              <a:t>abuse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525963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Communication </a:t>
            </a:r>
            <a:r>
              <a:rPr lang="en-US" dirty="0" smtClean="0"/>
              <a:t>took place with </a:t>
            </a:r>
            <a:r>
              <a:rPr lang="en-US" dirty="0"/>
              <a:t>civil authorities only in the most severe cases of repeated abuse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Diocesan </a:t>
            </a:r>
            <a:r>
              <a:rPr lang="en-US" dirty="0"/>
              <a:t>leaders </a:t>
            </a:r>
            <a:r>
              <a:rPr lang="en-US" dirty="0" smtClean="0"/>
              <a:t>who gave </a:t>
            </a:r>
            <a:r>
              <a:rPr lang="en-US" dirty="0"/>
              <a:t>testimony under oath in civil cases denied the substance of the Five Principles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Focus was on outcomes for priests, but lacked recognition </a:t>
            </a:r>
            <a:r>
              <a:rPr lang="en-US" dirty="0"/>
              <a:t>of responsibility for harm to </a:t>
            </a:r>
            <a:r>
              <a:rPr lang="en-US" dirty="0" smtClean="0"/>
              <a:t>victims</a:t>
            </a:r>
            <a:endParaRPr lang="en-US" dirty="0"/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92ECDC38-A789-4449-8A3A-82741323B4C6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z="1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8382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Diocesan Practices Changed Slowly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5059363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Diocesan failures </a:t>
            </a:r>
            <a:r>
              <a:rPr lang="en-US" dirty="0" smtClean="0"/>
              <a:t>during </a:t>
            </a:r>
            <a:r>
              <a:rPr lang="en-US" dirty="0"/>
              <a:t>the pre-2002 period </a:t>
            </a:r>
            <a:r>
              <a:rPr lang="en-US" dirty="0" smtClean="0"/>
              <a:t>anticipated </a:t>
            </a:r>
            <a:r>
              <a:rPr lang="en-US" dirty="0"/>
              <a:t>(</a:t>
            </a:r>
            <a:r>
              <a:rPr lang="en-US" dirty="0" smtClean="0"/>
              <a:t>predicted) </a:t>
            </a:r>
            <a:r>
              <a:rPr lang="en-US" dirty="0"/>
              <a:t>the confusion and lapses of the post-2002 period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Lack of full implementation </a:t>
            </a:r>
            <a:r>
              <a:rPr lang="en-US" dirty="0"/>
              <a:t>of the Five Principles in the </a:t>
            </a:r>
            <a:r>
              <a:rPr lang="en-US" dirty="0" smtClean="0"/>
              <a:t>mid-1990s led </a:t>
            </a:r>
            <a:r>
              <a:rPr lang="en-US" dirty="0"/>
              <a:t>to a reluctance to be transparent about the actions taken in response to reports of abuse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Lack of understanding </a:t>
            </a:r>
            <a:r>
              <a:rPr lang="en-US" dirty="0"/>
              <a:t>of the timing of abuse incidents (in the 1960s </a:t>
            </a:r>
            <a:r>
              <a:rPr lang="en-US" dirty="0" smtClean="0"/>
              <a:t>and </a:t>
            </a:r>
            <a:r>
              <a:rPr lang="en-US" dirty="0"/>
              <a:t>1970s) and reports of abuse (in the 1990s) </a:t>
            </a:r>
            <a:r>
              <a:rPr lang="en-US" dirty="0" smtClean="0"/>
              <a:t>complicated </a:t>
            </a:r>
            <a:r>
              <a:rPr lang="en-US" dirty="0"/>
              <a:t>diocesan explanations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Understanding of the harm </a:t>
            </a:r>
            <a:r>
              <a:rPr lang="en-US" dirty="0"/>
              <a:t>of abuse has come slowly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Change in practices </a:t>
            </a:r>
            <a:r>
              <a:rPr lang="en-US" dirty="0"/>
              <a:t>has come slowly; delay was pronounced in  large and influential dioceses</a:t>
            </a: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C7D0AA22-D061-4E36-827D-842A32940E26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z="1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3886200"/>
          </a:xfrm>
          <a:solidFill>
            <a:schemeClr val="accent1">
              <a:lumMod val="75000"/>
            </a:schemeClr>
          </a:solidFill>
          <a:ln w="3810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</a:rPr>
              <a:t>Background and Responses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to Sexual Abuse of Minors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by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Catholic Priests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in the United States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51960DD2-8832-4BD9-AEA0-D984CBD5504E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z="1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Understanding of Sexual Abuse</a:t>
            </a:r>
            <a:br>
              <a:rPr lang="en-US" sz="4000" b="1" dirty="0" smtClean="0"/>
            </a:br>
            <a:r>
              <a:rPr lang="en-US" sz="4000" b="1" dirty="0" smtClean="0"/>
              <a:t>by Church Leaders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458200" cy="4572000"/>
          </a:xfrm>
        </p:spPr>
        <p:txBody>
          <a:bodyPr rtlCol="0">
            <a:normAutofit fontScale="92500" lnSpcReduction="1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By 1985 bishops </a:t>
            </a:r>
            <a:r>
              <a:rPr lang="en-US" dirty="0" smtClean="0"/>
              <a:t>knew that sexual abuse of minors by priests was a problem, but they </a:t>
            </a:r>
            <a:r>
              <a:rPr lang="en-US" b="1" dirty="0" smtClean="0"/>
              <a:t>did not understand the scope </a:t>
            </a:r>
            <a:r>
              <a:rPr lang="en-US" dirty="0" smtClean="0"/>
              <a:t>of it nor the impact on victims; 810 cases had been reported to dioceses by 1985, so the problem did not appear to be as widespread and sizeable as it was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8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b="1" dirty="0" smtClean="0"/>
              <a:t>vast majority of cases were reported after 1995</a:t>
            </a:r>
            <a:r>
              <a:rPr lang="en-US" dirty="0" smtClean="0"/>
              <a:t>, and a third in the year 2002 alone; only after 2002 did most bishops become fully aware of the scale and scope of the problem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9D989691-FA15-4A9B-A63D-81AFCD6D9BA7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z="1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144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Church and Seminary </a:t>
            </a:r>
            <a:r>
              <a:rPr lang="en-US" sz="4000" b="1" dirty="0" smtClean="0"/>
              <a:t>Responses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038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/>
              <a:t>U</a:t>
            </a:r>
            <a:r>
              <a:rPr lang="en-US" sz="3600" dirty="0" smtClean="0"/>
              <a:t>ntil </a:t>
            </a:r>
            <a:r>
              <a:rPr lang="en-US" sz="3600" b="1" dirty="0"/>
              <a:t>1992 church documents generally did not reflect </a:t>
            </a:r>
            <a:r>
              <a:rPr lang="en-US" sz="3600" dirty="0"/>
              <a:t>the necessity of revising seminary formation to deal with reports of </a:t>
            </a:r>
            <a:r>
              <a:rPr lang="en-US" sz="3600" b="1" dirty="0"/>
              <a:t>abusive sexual behavior by </a:t>
            </a:r>
            <a:r>
              <a:rPr lang="en-US" sz="3600" b="1" dirty="0" smtClean="0"/>
              <a:t>priests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9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Nonetheless, </a:t>
            </a:r>
            <a:r>
              <a:rPr lang="en-US" sz="3600" b="1" dirty="0" smtClean="0"/>
              <a:t>seminaries </a:t>
            </a:r>
            <a:r>
              <a:rPr lang="en-US" sz="3600" dirty="0" smtClean="0"/>
              <a:t>recognized the need for change and</a:t>
            </a:r>
            <a:r>
              <a:rPr lang="en-US" sz="3600" b="1" dirty="0" smtClean="0"/>
              <a:t> began to </a:t>
            </a:r>
            <a:r>
              <a:rPr lang="en-US" sz="3600" b="1" dirty="0"/>
              <a:t>modify </a:t>
            </a:r>
            <a:r>
              <a:rPr lang="en-US" sz="3600" b="1" dirty="0" smtClean="0"/>
              <a:t>formation programs substantially by </a:t>
            </a:r>
            <a:r>
              <a:rPr lang="en-US" sz="3600" b="1" dirty="0"/>
              <a:t>the late </a:t>
            </a:r>
            <a:r>
              <a:rPr lang="en-US" sz="3600" b="1" dirty="0" smtClean="0"/>
              <a:t>1980s</a:t>
            </a:r>
            <a:endParaRPr lang="en-US" sz="3600" b="1" dirty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7AA47B10-C2D9-4C43-8739-90D13A59EC22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z="1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05800" cy="838200"/>
          </a:xfr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/>
              <a:t>Other Responses by the Bishops’ Conference, 1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983163"/>
          </a:xfrm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000" b="1" dirty="0" smtClean="0"/>
              <a:t> </a:t>
            </a:r>
            <a:r>
              <a:rPr lang="en-US" sz="3000" b="1" i="1" dirty="0" smtClean="0"/>
              <a:t>Charter for the Protection of Children and Young People</a:t>
            </a:r>
            <a:endParaRPr lang="en-US" b="1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9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/>
              <a:t>D</a:t>
            </a:r>
            <a:r>
              <a:rPr lang="en-US" sz="3000" dirty="0" smtClean="0"/>
              <a:t>eveloped from work of the Ad Hoc Committee on Sexual Abuse, entitled </a:t>
            </a:r>
            <a:r>
              <a:rPr lang="en-US" sz="3000" u="sng" dirty="0" smtClean="0"/>
              <a:t>Restoring Trust</a:t>
            </a:r>
            <a:r>
              <a:rPr lang="en-US" sz="3000" dirty="0" smtClean="0"/>
              <a:t>, 1994 Reports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“Essential Norms” were approved in 2002 and were published as the second part of what is commonly called “The Charter” or “The Dallas Charter”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“The Charter” was approved by U.S. Bishops in revised form in 2005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“The Charter” was revised and approved for a second time in 2011</a:t>
            </a:r>
            <a:endParaRPr lang="en-US" sz="3000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917FA439-1AA8-47A4-9FFC-A116FB6B4DC4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z="1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10600" cy="1096962"/>
          </a:xfr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/>
              <a:t>Other Responses by the Bishops’ Conference, 2</a:t>
            </a:r>
            <a:br>
              <a:rPr lang="en-US" sz="2800" b="1" dirty="0" smtClean="0"/>
            </a:br>
            <a:r>
              <a:rPr lang="en-US" sz="2800" b="1" dirty="0" smtClean="0"/>
              <a:t>“Office of Child and Youth Protection”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534400" cy="4495800"/>
          </a:xfrm>
        </p:spPr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300" dirty="0" smtClean="0"/>
              <a:t>The </a:t>
            </a:r>
            <a:r>
              <a:rPr lang="en-US" sz="3300" i="1" dirty="0" smtClean="0"/>
              <a:t>Charter</a:t>
            </a:r>
            <a:r>
              <a:rPr lang="en-US" sz="3300" dirty="0" smtClean="0"/>
              <a:t> created an Office of Child and Youth Protection* in 2002 with three assigned tasks</a:t>
            </a:r>
            <a:r>
              <a:rPr lang="en-US" sz="2800" dirty="0" smtClean="0"/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300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000" dirty="0" smtClean="0"/>
              <a:t>To assist each diocese and eparchy in implementing “Safe Environment” programs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000" dirty="0" smtClean="0"/>
              <a:t>To develop an appropriate compliance and mechanism to assist the Bishops and Eparchies in adhering to the responsibilities set forth in the </a:t>
            </a:r>
            <a:r>
              <a:rPr lang="en-US" sz="3000" i="1" dirty="0" smtClean="0"/>
              <a:t>Charter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000" dirty="0" smtClean="0"/>
              <a:t>To prepare a public, annual report describing the compliance of each diocese and eparchy to the </a:t>
            </a:r>
            <a:r>
              <a:rPr lang="en-US" sz="3000" i="1" dirty="0" smtClean="0"/>
              <a:t>Charter’s</a:t>
            </a:r>
            <a:r>
              <a:rPr lang="en-US" sz="3000" dirty="0" smtClean="0"/>
              <a:t> provisions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1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*Office</a:t>
            </a:r>
            <a:r>
              <a:rPr lang="en-US" dirty="0" smtClean="0"/>
              <a:t> </a:t>
            </a:r>
            <a:r>
              <a:rPr lang="en-US" sz="2800" dirty="0" smtClean="0"/>
              <a:t>was changed to “Secretariat” in 2008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7B913701-F335-45DF-AD39-649EFD4C6235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z="1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/>
              <a:t>Other </a:t>
            </a:r>
            <a:r>
              <a:rPr lang="en-US" sz="3200" b="1" dirty="0" smtClean="0">
                <a:solidFill>
                  <a:prstClr val="black"/>
                </a:solidFill>
              </a:rPr>
              <a:t>Responses </a:t>
            </a:r>
            <a:r>
              <a:rPr lang="en-US" sz="3200" b="1" dirty="0">
                <a:solidFill>
                  <a:prstClr val="black"/>
                </a:solidFill>
              </a:rPr>
              <a:t>by the Bishops’ Conference,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91000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This consultative </a:t>
            </a:r>
            <a:r>
              <a:rPr lang="en-US" sz="2800" dirty="0"/>
              <a:t>body </a:t>
            </a:r>
            <a:r>
              <a:rPr lang="en-US" sz="2800" dirty="0" smtClean="0"/>
              <a:t>was established </a:t>
            </a:r>
            <a:r>
              <a:rPr lang="en-US" sz="2800" dirty="0"/>
              <a:t>in 2002 by the USCCB.  </a:t>
            </a:r>
            <a:r>
              <a:rPr lang="en-US" sz="2800" dirty="0" smtClean="0"/>
              <a:t>Its duties include: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reviewing </a:t>
            </a:r>
            <a:r>
              <a:rPr lang="en-US" sz="2800" dirty="0"/>
              <a:t>the annual report of the Secretariat of Child and Youth Protection on the implementation of </a:t>
            </a:r>
            <a:r>
              <a:rPr lang="en-US" sz="2800" dirty="0" smtClean="0"/>
              <a:t>the </a:t>
            </a:r>
            <a:r>
              <a:rPr lang="en-US" sz="2800" i="1" dirty="0"/>
              <a:t>Charter</a:t>
            </a:r>
            <a:r>
              <a:rPr lang="en-US" sz="2800" dirty="0"/>
              <a:t> in each diocese/eparchy </a:t>
            </a:r>
            <a:endParaRPr lang="en-US" sz="2800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making recommendations </a:t>
            </a:r>
            <a:r>
              <a:rPr lang="en-US" sz="2800" dirty="0"/>
              <a:t>that emerge from </a:t>
            </a:r>
            <a:r>
              <a:rPr lang="en-US" sz="2800" dirty="0" smtClean="0"/>
              <a:t>the report, </a:t>
            </a:r>
            <a:r>
              <a:rPr lang="en-US" sz="2800" dirty="0"/>
              <a:t>and </a:t>
            </a:r>
            <a:r>
              <a:rPr lang="en-US" sz="2800" dirty="0" smtClean="0"/>
              <a:t>offering its </a:t>
            </a:r>
            <a:r>
              <a:rPr lang="en-US" sz="2800" dirty="0"/>
              <a:t>own assessment regarding its approval and publication to the </a:t>
            </a:r>
            <a:r>
              <a:rPr lang="en-US" sz="2800" dirty="0" smtClean="0"/>
              <a:t>USCCB President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a</a:t>
            </a:r>
            <a:r>
              <a:rPr lang="en-US" sz="2800" dirty="0" smtClean="0"/>
              <a:t>dvising </a:t>
            </a:r>
            <a:r>
              <a:rPr lang="en-US" sz="2800" dirty="0"/>
              <a:t>the Conference President on future </a:t>
            </a:r>
            <a:r>
              <a:rPr lang="en-US" sz="2800" dirty="0" smtClean="0"/>
              <a:t>members</a:t>
            </a:r>
            <a:endParaRPr lang="en-US" sz="2800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98B09F21-DAEB-483B-8AE1-138F610C2438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z="1600" smtClean="0">
              <a:solidFill>
                <a:srgbClr val="898989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1511300"/>
            <a:ext cx="5486400" cy="584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prstClr val="black"/>
                </a:solidFill>
                <a:latin typeface="+mn-lt"/>
                <a:cs typeface="+mn-cs"/>
              </a:rPr>
              <a:t>National Review Board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/>
              <a:t>Other </a:t>
            </a:r>
            <a:r>
              <a:rPr lang="en-US" sz="3200" b="1" dirty="0" smtClean="0">
                <a:solidFill>
                  <a:prstClr val="black"/>
                </a:solidFill>
              </a:rPr>
              <a:t>Responses </a:t>
            </a:r>
            <a:r>
              <a:rPr lang="en-US" sz="3200" b="1" dirty="0">
                <a:solidFill>
                  <a:prstClr val="black"/>
                </a:solidFill>
              </a:rPr>
              <a:t>by the Bishops’ Conference, </a:t>
            </a:r>
            <a:r>
              <a:rPr lang="en-US" sz="3200" b="1" dirty="0" smtClean="0">
                <a:solidFill>
                  <a:prstClr val="black"/>
                </a:solidFill>
              </a:rPr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488" y="2133600"/>
            <a:ext cx="8229600" cy="4267200"/>
          </a:xfrm>
        </p:spPr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Each </a:t>
            </a:r>
            <a:r>
              <a:rPr lang="en-US" dirty="0"/>
              <a:t>diocese/eparchy will </a:t>
            </a:r>
            <a:r>
              <a:rPr lang="en-US" dirty="0" smtClean="0"/>
              <a:t>have </a:t>
            </a:r>
            <a:r>
              <a:rPr lang="en-US" dirty="0"/>
              <a:t>a review board </a:t>
            </a:r>
            <a:r>
              <a:rPr lang="en-US" dirty="0" smtClean="0"/>
              <a:t>that </a:t>
            </a:r>
            <a:r>
              <a:rPr lang="en-US" dirty="0"/>
              <a:t>will function as a confidential consultative body to the bishop/eparch in discharging his responsibilities.  </a:t>
            </a: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The </a:t>
            </a:r>
            <a:r>
              <a:rPr lang="en-US" dirty="0"/>
              <a:t>functions of this board may </a:t>
            </a:r>
            <a:r>
              <a:rPr lang="en-US" dirty="0" smtClean="0"/>
              <a:t>include: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advising the diocesan bishop/eparch in his assessment of allegations of sexual abuse of minors and in his determination of suitability for ministry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reviewing </a:t>
            </a:r>
            <a:r>
              <a:rPr lang="en-US" dirty="0"/>
              <a:t>diocesan/eparchial policies for dealing with sexual abuse of </a:t>
            </a:r>
            <a:r>
              <a:rPr lang="en-US" dirty="0" smtClean="0"/>
              <a:t>minors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offering advice on all aspects of these cases, whether retrospectively or </a:t>
            </a:r>
            <a:r>
              <a:rPr lang="en-US" dirty="0" smtClean="0"/>
              <a:t>prospectively</a:t>
            </a:r>
            <a:endParaRPr lang="en-US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42D81707-95AF-4784-8B42-C807E0E96A09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z="1600" smtClean="0">
              <a:solidFill>
                <a:srgbClr val="898989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6400" y="1295400"/>
            <a:ext cx="5638800" cy="584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prstClr val="black"/>
                </a:solidFill>
                <a:latin typeface="+mn-lt"/>
                <a:cs typeface="+mn-cs"/>
              </a:rPr>
              <a:t>Diocesan Review Boards</a:t>
            </a:r>
            <a:endParaRPr lang="en-US" dirty="0">
              <a:solidFill>
                <a:prstClr val="black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Some Key Findings - 1</a:t>
            </a:r>
            <a:endParaRPr lang="en-US" sz="36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001000" cy="3962400"/>
          </a:xfrm>
        </p:spPr>
        <p:txBody>
          <a:bodyPr rtlCol="0">
            <a:noAutofit/>
          </a:bodyPr>
          <a:lstStyle/>
          <a:p>
            <a:pPr marL="0" lvl="1" indent="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None/>
              <a:defRPr/>
            </a:pPr>
            <a:endParaRPr lang="en-US" sz="800" kern="0" dirty="0" smtClean="0">
              <a:solidFill>
                <a:srgbClr val="000000"/>
              </a:solidFill>
            </a:endParaRPr>
          </a:p>
          <a:p>
            <a:pPr marL="457200" lvl="1" indent="-45720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en-US" sz="3600" kern="0" dirty="0" smtClean="0">
                <a:solidFill>
                  <a:srgbClr val="000000"/>
                </a:solidFill>
              </a:rPr>
              <a:t>Priests with intimacy deficits and an absence of close personal relationships before and during seminary were more likely to abuse minors</a:t>
            </a:r>
          </a:p>
          <a:p>
            <a:pPr marL="0" lvl="1" indent="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None/>
              <a:defRPr/>
            </a:pPr>
            <a:endParaRPr lang="en-US" sz="2000" kern="0" dirty="0" smtClean="0">
              <a:solidFill>
                <a:srgbClr val="000000"/>
              </a:solidFill>
            </a:endParaRPr>
          </a:p>
          <a:p>
            <a:pPr marL="457200" lvl="1" indent="-45720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en-US" sz="3600" kern="0" dirty="0" smtClean="0">
                <a:solidFill>
                  <a:srgbClr val="000000"/>
                </a:solidFill>
              </a:rPr>
              <a:t>Low self-esteem and social isolation are associated with child sexual abuse</a:t>
            </a:r>
            <a:endParaRPr lang="en-US" sz="3600" kern="0" dirty="0">
              <a:solidFill>
                <a:srgbClr val="000000"/>
              </a:solidFill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1185EFDD-B9E8-4E4B-A3CF-9D1B884131B5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z="1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9144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Some Key Findings - 2</a:t>
            </a:r>
            <a:endParaRPr lang="en-US" sz="36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495800"/>
          </a:xfrm>
        </p:spPr>
        <p:txBody>
          <a:bodyPr rtlCol="0">
            <a:noAutofit/>
          </a:bodyPr>
          <a:lstStyle/>
          <a:p>
            <a:pPr marL="0" lvl="1" indent="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None/>
              <a:defRPr/>
            </a:pPr>
            <a:endParaRPr lang="en-US" sz="800" kern="0" dirty="0" smtClean="0">
              <a:solidFill>
                <a:srgbClr val="000000"/>
              </a:solidFill>
            </a:endParaRPr>
          </a:p>
          <a:p>
            <a:pPr marL="457200" lvl="1" indent="-45720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en-US" sz="3200" kern="0" dirty="0" smtClean="0">
                <a:solidFill>
                  <a:srgbClr val="000000"/>
                </a:solidFill>
              </a:rPr>
              <a:t>Abusive priests commonly created opportunities to be alone with minors, for example, in their rectory, during retreats and/or while on camping trips or travelling </a:t>
            </a:r>
          </a:p>
          <a:p>
            <a:pPr marL="0" lvl="1" indent="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None/>
              <a:defRPr/>
            </a:pPr>
            <a:endParaRPr lang="en-US" sz="2000" kern="0" dirty="0" smtClean="0">
              <a:solidFill>
                <a:srgbClr val="000000"/>
              </a:solidFill>
            </a:endParaRPr>
          </a:p>
          <a:p>
            <a:pPr marL="457200" lvl="1" indent="-45720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en-US" sz="3200" kern="0" dirty="0" smtClean="0">
                <a:solidFill>
                  <a:srgbClr val="000000"/>
                </a:solidFill>
              </a:rPr>
              <a:t>These priests often integrated themselves into the families of victims and then sought occasions to be alone with the children or with one child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22C48467-F902-41BB-8930-2F71F3B0F9D5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z="1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Some Key Findings - 3</a:t>
            </a:r>
            <a:endParaRPr lang="en-US" sz="36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696200" cy="4724400"/>
          </a:xfrm>
        </p:spPr>
        <p:txBody>
          <a:bodyPr rtlCol="0">
            <a:noAutofit/>
          </a:bodyPr>
          <a:lstStyle/>
          <a:p>
            <a:pPr marL="0" lvl="1" indent="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None/>
              <a:defRPr/>
            </a:pPr>
            <a:endParaRPr lang="en-US" sz="800" kern="0" dirty="0" smtClean="0">
              <a:solidFill>
                <a:srgbClr val="000000"/>
              </a:solidFill>
            </a:endParaRPr>
          </a:p>
          <a:p>
            <a:pPr marL="457200" lvl="1" indent="-45720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en-US" sz="3200" b="1" kern="0" dirty="0" smtClean="0">
                <a:solidFill>
                  <a:srgbClr val="000000"/>
                </a:solidFill>
              </a:rPr>
              <a:t>No single “cause” </a:t>
            </a:r>
            <a:r>
              <a:rPr lang="en-US" sz="3200" kern="0" dirty="0" smtClean="0">
                <a:solidFill>
                  <a:srgbClr val="000000"/>
                </a:solidFill>
              </a:rPr>
              <a:t>of sexual abuse of minors by Catholic priests has been identified as a result of the John Jay research</a:t>
            </a:r>
          </a:p>
          <a:p>
            <a:pPr marL="0" lvl="1" indent="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None/>
              <a:defRPr/>
            </a:pPr>
            <a:endParaRPr lang="en-US" sz="2400" kern="0" dirty="0" smtClean="0">
              <a:solidFill>
                <a:srgbClr val="000000"/>
              </a:solidFill>
            </a:endParaRPr>
          </a:p>
          <a:p>
            <a:pPr marL="457200" lvl="1" indent="-45720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en-US" sz="3200" kern="0" dirty="0" smtClean="0">
                <a:solidFill>
                  <a:srgbClr val="000000"/>
                </a:solidFill>
              </a:rPr>
              <a:t>Nonetheless, when individual </a:t>
            </a:r>
            <a:r>
              <a:rPr lang="en-US" sz="3200" kern="0" dirty="0">
                <a:solidFill>
                  <a:srgbClr val="000000"/>
                </a:solidFill>
              </a:rPr>
              <a:t>priests </a:t>
            </a:r>
            <a:r>
              <a:rPr lang="en-US" sz="3200" kern="0" dirty="0" smtClean="0">
                <a:solidFill>
                  <a:srgbClr val="000000"/>
                </a:solidFill>
              </a:rPr>
              <a:t>abused minors, many organizational, psychological, and situational factors contributed to their susceptibility</a:t>
            </a:r>
            <a:endParaRPr lang="en-US" sz="3200" kern="0" dirty="0">
              <a:solidFill>
                <a:srgbClr val="000000"/>
              </a:solidFill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3057E176-7615-4152-A510-8660E80C8611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z="1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" y="228600"/>
            <a:ext cx="8229600" cy="792162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r>
              <a:rPr lang="en-US" sz="3600" b="1" dirty="0" smtClean="0"/>
              <a:t>Discussion Questions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387" y="1219201"/>
            <a:ext cx="8382000" cy="4038599"/>
          </a:xfrm>
        </p:spPr>
        <p:txBody>
          <a:bodyPr/>
          <a:lstStyle/>
          <a:p>
            <a:pPr lvl="0"/>
            <a:r>
              <a:rPr lang="en-US" sz="2400" dirty="0" smtClean="0"/>
              <a:t>What </a:t>
            </a:r>
            <a:r>
              <a:rPr lang="en-US" sz="2400" dirty="0"/>
              <a:t>reflections do you have about clerical sexual abuse in recent years?</a:t>
            </a:r>
          </a:p>
          <a:p>
            <a:pPr lvl="0"/>
            <a:r>
              <a:rPr lang="en-US" sz="2400" dirty="0"/>
              <a:t>How can the response by those who must be accountable for preventing sexual abuse in parishes be improved?</a:t>
            </a:r>
          </a:p>
          <a:p>
            <a:pPr lvl="0"/>
            <a:r>
              <a:rPr lang="en-US" sz="2400" dirty="0"/>
              <a:t>How can the “The Five Principles” be used in parish settings to help parishioners better understand the guidelines described by the USCCB?</a:t>
            </a:r>
          </a:p>
          <a:p>
            <a:pPr lvl="0"/>
            <a:r>
              <a:rPr lang="en-US" sz="2400" dirty="0"/>
              <a:t>What more needs to be done to ensure continued progress in understanding and acting on the problem of clerical sexual abuse in parish settings? 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0851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sz="1600" dirty="0" smtClean="0"/>
              <a:t>K-</a:t>
            </a:r>
            <a:fld id="{AA6AE7CE-A305-4AF4-9E3A-7EF6A81E3CEF}" type="slidenum">
              <a:rPr lang="en-US" sz="1600" smtClean="0"/>
              <a:pPr>
                <a:defRPr/>
              </a:pPr>
              <a:t>29</a:t>
            </a:fld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334000"/>
            <a:ext cx="830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>
              <a:buNone/>
            </a:pPr>
            <a:r>
              <a:rPr lang="en-US" sz="2400" dirty="0"/>
              <a:t>Link to USCCB – </a:t>
            </a: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www.usccb.org/issues-and-action/child-</a:t>
            </a:r>
          </a:p>
          <a:p>
            <a:pPr marL="0" lvl="0" indent="0">
              <a:buNone/>
            </a:pPr>
            <a:r>
              <a:rPr lang="en-US" sz="2400" dirty="0" smtClean="0">
                <a:hlinkClick r:id="rId2"/>
              </a:rPr>
              <a:t>and-youth-protection/</a:t>
            </a:r>
            <a:r>
              <a:rPr lang="en-US" sz="2400" dirty="0" err="1" smtClean="0">
                <a:hlinkClick r:id="rId2"/>
              </a:rPr>
              <a:t>charter.cfm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6706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Main Sources of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Reports presented to the United States Conference of Catholic Bishops by the John Jay College Research Team, The City University of New </a:t>
            </a:r>
            <a:r>
              <a:rPr lang="en-US" dirty="0" smtClean="0"/>
              <a:t>York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3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/>
              <a:t>The Causes and Context of Sexual Abuse of Minors by Catholic Priests in the United States</a:t>
            </a:r>
            <a:r>
              <a:rPr lang="en-US" dirty="0"/>
              <a:t>, 1950-2010, March, </a:t>
            </a:r>
            <a:r>
              <a:rPr lang="en-US" dirty="0" smtClean="0"/>
              <a:t>2011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5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/>
              <a:t>The </a:t>
            </a:r>
            <a:r>
              <a:rPr lang="en-US" i="1" dirty="0"/>
              <a:t>Nature and Scope of Sexual Abuse of Minors by Catholic Priests and Deacons in the United States, 1950-2002</a:t>
            </a:r>
            <a:r>
              <a:rPr lang="en-US" dirty="0"/>
              <a:t>, February 2004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2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200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19C13AEC-619A-4C3E-B072-E9978D88499A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z="1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876800"/>
          </a:xfr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dirty="0" smtClean="0"/>
              <a:t>Prepared by:</a:t>
            </a:r>
          </a:p>
          <a:p>
            <a:pPr marL="0" indent="0">
              <a:buNone/>
            </a:pPr>
            <a:r>
              <a:rPr lang="en-US" dirty="0" smtClean="0"/>
              <a:t>Sister Katarina Schuth, O.S.F., St. Paul Seminary School of Divinity, University of St. Thomas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Technical Associate:  Catherine Slight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Consultants:  </a:t>
            </a:r>
          </a:p>
          <a:p>
            <a:pPr marL="0" indent="0">
              <a:buNone/>
            </a:pPr>
            <a:r>
              <a:rPr lang="en-US" dirty="0" smtClean="0"/>
              <a:t>Dr. Karen Terry and Margaret Smith, John Jay College of Criminal Justice, authors of major studies on sexual abuse for the USCCB; </a:t>
            </a:r>
          </a:p>
          <a:p>
            <a:pPr marL="0" indent="0">
              <a:buNone/>
            </a:pPr>
            <a:r>
              <a:rPr lang="en-US" dirty="0" smtClean="0"/>
              <a:t>Dr. Mary Gautier, Center for Applied Research in the Apostolate</a:t>
            </a:r>
          </a:p>
          <a:p>
            <a:pPr marL="0" indent="0">
              <a:buNone/>
            </a:pPr>
            <a:endParaRPr lang="en-US" sz="1300" dirty="0"/>
          </a:p>
        </p:txBody>
      </p:sp>
      <p:sp>
        <p:nvSpPr>
          <p:cNvPr id="4" name="TextBox 3"/>
          <p:cNvSpPr txBox="1"/>
          <p:nvPr/>
        </p:nvSpPr>
        <p:spPr>
          <a:xfrm>
            <a:off x="8061960" y="6067157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K-30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73221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Timeframes of First Abuse</a:t>
            </a:r>
            <a:endParaRPr lang="en-US" sz="40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497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Most </a:t>
            </a:r>
            <a:r>
              <a:rPr lang="en-US" dirty="0"/>
              <a:t>priest abusers were </a:t>
            </a:r>
            <a:r>
              <a:rPr lang="en-US" b="1" dirty="0"/>
              <a:t>in seminary before the 1960s</a:t>
            </a:r>
            <a:r>
              <a:rPr lang="en-US" dirty="0"/>
              <a:t>, but </a:t>
            </a:r>
            <a:r>
              <a:rPr lang="en-US" b="1" dirty="0"/>
              <a:t>offended after the </a:t>
            </a:r>
            <a:r>
              <a:rPr lang="en-US" b="1" dirty="0" smtClean="0"/>
              <a:t>1960s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A</a:t>
            </a:r>
            <a:r>
              <a:rPr lang="en-US" dirty="0" smtClean="0"/>
              <a:t>mong priests </a:t>
            </a:r>
            <a:r>
              <a:rPr lang="en-US" dirty="0"/>
              <a:t>who engaged in abusive </a:t>
            </a:r>
            <a:r>
              <a:rPr lang="en-US" dirty="0" smtClean="0"/>
              <a:t>behavior, </a:t>
            </a:r>
            <a:r>
              <a:rPr lang="en-US" dirty="0"/>
              <a:t>the more recently </a:t>
            </a:r>
            <a:r>
              <a:rPr lang="en-US" dirty="0" smtClean="0"/>
              <a:t>they were ordained the </a:t>
            </a:r>
            <a:r>
              <a:rPr lang="en-US" b="1" dirty="0" smtClean="0"/>
              <a:t>more </a:t>
            </a:r>
            <a:r>
              <a:rPr lang="en-US" b="1" dirty="0"/>
              <a:t>quickly after </a:t>
            </a:r>
            <a:r>
              <a:rPr lang="en-US" b="1" dirty="0" smtClean="0"/>
              <a:t>ordination</a:t>
            </a:r>
            <a:r>
              <a:rPr lang="en-US" dirty="0" smtClean="0"/>
              <a:t> did they abuse</a:t>
            </a:r>
            <a:endParaRPr lang="en-US" b="1" dirty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170C9C37-1731-4B85-BD0C-D77E4B09A281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z="1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944563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Historical Changes in Abusers</a:t>
            </a:r>
            <a:endParaRPr lang="en-US" sz="36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8313"/>
            <a:ext cx="8305800" cy="4602162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  </a:t>
            </a:r>
            <a:r>
              <a:rPr lang="en-US" sz="2800" u="sng" dirty="0" smtClean="0"/>
              <a:t>Year of</a:t>
            </a:r>
            <a:r>
              <a:rPr lang="en-US" sz="2800" dirty="0" smtClean="0"/>
              <a:t>          </a:t>
            </a:r>
            <a:r>
              <a:rPr lang="en-US" sz="2800" u="sng" dirty="0" smtClean="0"/>
              <a:t>% of All</a:t>
            </a:r>
            <a:r>
              <a:rPr lang="en-US" sz="2800" dirty="0" smtClean="0"/>
              <a:t>  </a:t>
            </a:r>
            <a:r>
              <a:rPr lang="en-US" sz="2800" dirty="0"/>
              <a:t> </a:t>
            </a:r>
            <a:r>
              <a:rPr lang="en-US" sz="2800" dirty="0" smtClean="0"/>
              <a:t>    </a:t>
            </a:r>
            <a:r>
              <a:rPr lang="en-US" sz="2800" u="sng" dirty="0" smtClean="0"/>
              <a:t>Average Age</a:t>
            </a:r>
            <a:r>
              <a:rPr lang="en-US" sz="2800" dirty="0"/>
              <a:t>	</a:t>
            </a:r>
            <a:r>
              <a:rPr lang="en-US" sz="2800" dirty="0" smtClean="0"/>
              <a:t>     </a:t>
            </a:r>
            <a:r>
              <a:rPr lang="en-US" sz="2800" u="sng" dirty="0" smtClean="0"/>
              <a:t>Average Time</a:t>
            </a:r>
            <a:endParaRPr lang="en-US" sz="2800" u="sng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u="sng" dirty="0"/>
              <a:t>Ordination</a:t>
            </a:r>
            <a:r>
              <a:rPr lang="en-US" sz="2800" dirty="0"/>
              <a:t>	  </a:t>
            </a:r>
            <a:r>
              <a:rPr lang="en-US" sz="2800" u="sng" dirty="0" smtClean="0"/>
              <a:t>Abusers</a:t>
            </a:r>
            <a:r>
              <a:rPr lang="en-US" sz="2800" dirty="0" smtClean="0"/>
              <a:t>     </a:t>
            </a:r>
            <a:r>
              <a:rPr lang="en-US" sz="2800" u="sng" dirty="0" smtClean="0"/>
              <a:t>at 1</a:t>
            </a:r>
            <a:r>
              <a:rPr lang="en-US" sz="2800" u="sng" baseline="30000" dirty="0" smtClean="0"/>
              <a:t>st</a:t>
            </a:r>
            <a:r>
              <a:rPr lang="en-US" sz="2800" u="sng" dirty="0" smtClean="0"/>
              <a:t> </a:t>
            </a:r>
            <a:r>
              <a:rPr lang="en-US" sz="2800" u="sng" dirty="0"/>
              <a:t>Incident</a:t>
            </a:r>
            <a:r>
              <a:rPr lang="en-US" sz="2800" dirty="0"/>
              <a:t>    </a:t>
            </a:r>
            <a:r>
              <a:rPr lang="en-US" sz="2800" dirty="0" smtClean="0"/>
              <a:t>  </a:t>
            </a:r>
            <a:r>
              <a:rPr lang="en-US" sz="2800" u="sng" dirty="0" smtClean="0"/>
              <a:t>to 1</a:t>
            </a:r>
            <a:r>
              <a:rPr lang="en-US" sz="2800" u="sng" baseline="30000" dirty="0" smtClean="0"/>
              <a:t>st</a:t>
            </a:r>
            <a:r>
              <a:rPr lang="en-US" sz="2800" u="sng" dirty="0" smtClean="0"/>
              <a:t> Abuse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/>
              <a:t>	</a:t>
            </a:r>
            <a:r>
              <a:rPr lang="en-US" sz="2800" dirty="0" smtClean="0"/>
              <a:t>    	    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1940s		    40</a:t>
            </a:r>
            <a:r>
              <a:rPr lang="en-US" sz="2800" dirty="0"/>
              <a:t>%</a:t>
            </a:r>
            <a:r>
              <a:rPr lang="en-US" sz="2800" dirty="0" smtClean="0"/>
              <a:t>    	        44	</a:t>
            </a:r>
            <a:r>
              <a:rPr lang="en-US" sz="2800" dirty="0"/>
              <a:t> </a:t>
            </a:r>
            <a:r>
              <a:rPr lang="en-US" sz="2800" dirty="0" smtClean="0"/>
              <a:t>         17 years</a:t>
            </a:r>
            <a:endParaRPr lang="en-US" sz="28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1950s	    	    	       	        39        </a:t>
            </a:r>
            <a:r>
              <a:rPr lang="en-US" dirty="0" smtClean="0"/>
              <a:t>	</a:t>
            </a:r>
            <a:r>
              <a:rPr lang="en-US" sz="2800" dirty="0" smtClean="0"/>
              <a:t>          12 years	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1960s		    25%	        35	            8 years</a:t>
            </a:r>
            <a:endParaRPr lang="en-US" sz="28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1970s		    20%	        33		 5 years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1980s		    10%	        35		 3 years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/>
          </a:p>
        </p:txBody>
      </p:sp>
      <p:sp>
        <p:nvSpPr>
          <p:cNvPr id="4" name="Left Brace 3"/>
          <p:cNvSpPr/>
          <p:nvPr/>
        </p:nvSpPr>
        <p:spPr>
          <a:xfrm rot="10800000">
            <a:off x="1841500" y="3200400"/>
            <a:ext cx="538163" cy="9144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37647292-489C-4A51-A48A-B36D3D3A771F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z="1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8382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The Rise and Fall of Abuse</a:t>
            </a:r>
            <a:endParaRPr lang="en-US" sz="40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4953000"/>
          </a:xfrm>
        </p:spPr>
        <p:txBody>
          <a:bodyPr rtlCol="0">
            <a:no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Total credible accusations through 2010 is 14,076 (</a:t>
            </a:r>
            <a:r>
              <a:rPr lang="en-US" sz="2800" b="1" dirty="0" smtClean="0"/>
              <a:t>14,670 by 2011</a:t>
            </a:r>
            <a:r>
              <a:rPr lang="en-US" sz="2800" dirty="0" smtClean="0"/>
              <a:t>; </a:t>
            </a:r>
            <a:r>
              <a:rPr lang="en-US" sz="2800" dirty="0"/>
              <a:t>of </a:t>
            </a:r>
            <a:r>
              <a:rPr lang="en-US" sz="2800" dirty="0" smtClean="0"/>
              <a:t>the additional 594, a total of 23 were accusations of abuse happening in 2011, 21 </a:t>
            </a:r>
            <a:r>
              <a:rPr lang="en-US" sz="2800" dirty="0"/>
              <a:t>of whom were </a:t>
            </a:r>
            <a:r>
              <a:rPr lang="en-US" sz="2800" dirty="0" smtClean="0"/>
              <a:t>made against diocesan priests and 2 against religious priests)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800" dirty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A</a:t>
            </a:r>
            <a:r>
              <a:rPr lang="en-US" sz="2800" dirty="0" smtClean="0"/>
              <a:t>lthough </a:t>
            </a:r>
            <a:r>
              <a:rPr lang="en-US" sz="2800" dirty="0"/>
              <a:t>widely believed to be a significant ongoing problem, </a:t>
            </a:r>
            <a:r>
              <a:rPr lang="en-US" sz="2800" b="1" dirty="0"/>
              <a:t>most abuse occurred between 1960 and </a:t>
            </a:r>
            <a:r>
              <a:rPr lang="en-US" sz="2800" b="1" dirty="0" smtClean="0"/>
              <a:t>1984 (90.5%)</a:t>
            </a:r>
            <a:r>
              <a:rPr lang="en-US" sz="2800" dirty="0" smtClean="0"/>
              <a:t>; </a:t>
            </a:r>
            <a:r>
              <a:rPr lang="en-US" sz="2800" dirty="0"/>
              <a:t>after that year the numbers dropped substantially and remain </a:t>
            </a:r>
            <a:r>
              <a:rPr lang="en-US" sz="2800" dirty="0" smtClean="0"/>
              <a:t>low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8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From 1985 to the present the proportion is 9.5%</a:t>
            </a:r>
            <a:endParaRPr lang="en-US" sz="2800" dirty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40E291A2-22E8-4045-842B-7C0C33635CE3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z="1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8382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National Patterns of Social Change</a:t>
            </a:r>
            <a:endParaRPr lang="en-US" sz="40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80425" cy="838200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600" smtClean="0"/>
              <a:t>During the period under study, the U. S. experienced significant and widespread social change that encompassed: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4857C0EF-3616-4865-81A2-C2B926B5B158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z="1600" smtClean="0">
              <a:solidFill>
                <a:srgbClr val="898989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1788" y="2584450"/>
            <a:ext cx="4191000" cy="3540125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marL="342900" lvl="1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+mn-lt"/>
                <a:cs typeface="+mn-cs"/>
              </a:rPr>
              <a:t>Steady </a:t>
            </a:r>
            <a:r>
              <a:rPr lang="en-US" sz="2400" b="1" dirty="0">
                <a:solidFill>
                  <a:prstClr val="black"/>
                </a:solidFill>
                <a:latin typeface="+mn-lt"/>
                <a:cs typeface="+mn-cs"/>
              </a:rPr>
              <a:t>increases</a:t>
            </a:r>
            <a:r>
              <a:rPr lang="en-US" sz="2400" dirty="0">
                <a:solidFill>
                  <a:srgbClr val="C0504D"/>
                </a:solidFill>
                <a:latin typeface="+mn-lt"/>
                <a:cs typeface="+mn-cs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+mn-lt"/>
                <a:cs typeface="+mn-cs"/>
              </a:rPr>
              <a:t>in attitudes and behaviors associated with </a:t>
            </a:r>
            <a:r>
              <a:rPr lang="en-US" sz="2400" b="1" dirty="0">
                <a:solidFill>
                  <a:prstClr val="black"/>
                </a:solidFill>
                <a:latin typeface="+mn-lt"/>
                <a:cs typeface="+mn-cs"/>
              </a:rPr>
              <a:t>increased individualism </a:t>
            </a:r>
            <a:r>
              <a:rPr lang="en-US" sz="2400" dirty="0">
                <a:solidFill>
                  <a:prstClr val="black"/>
                </a:solidFill>
                <a:latin typeface="+mn-lt"/>
                <a:cs typeface="+mn-cs"/>
              </a:rPr>
              <a:t>between the 1960s and the 1980s – resulting in positive increases on creativity and productivity, and negative results associated with deviance and harm to others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78375" y="2584450"/>
            <a:ext cx="4114800" cy="3563938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marL="342900" lvl="1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+mn-lt"/>
                <a:cs typeface="+mn-cs"/>
              </a:rPr>
              <a:t>A sharp reaction in the 1980s and 1990s to increases in crime and an </a:t>
            </a:r>
            <a:r>
              <a:rPr lang="en-US" sz="2400" b="1" dirty="0">
                <a:solidFill>
                  <a:prstClr val="black"/>
                </a:solidFill>
                <a:latin typeface="+mn-lt"/>
                <a:cs typeface="+mn-cs"/>
              </a:rPr>
              <a:t>increased understanding of the harms </a:t>
            </a:r>
            <a:r>
              <a:rPr lang="en-US" sz="2400" dirty="0">
                <a:solidFill>
                  <a:prstClr val="black"/>
                </a:solidFill>
                <a:latin typeface="+mn-lt"/>
                <a:cs typeface="+mn-cs"/>
              </a:rPr>
              <a:t>of teenage parenthood, domestic violence, and abuse of children, followed by decreases in these behaviors</a:t>
            </a:r>
          </a:p>
          <a:p>
            <a:pPr marL="0" lvl="1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800" dirty="0">
              <a:solidFill>
                <a:prstClr val="black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317625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Distribution of Abuse – Incidence</a:t>
            </a:r>
            <a:r>
              <a:rPr lang="en-US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7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(Count of abuse incidents, JJC &amp; CARA, 1950-2002, 2004-2008)</a:t>
            </a:r>
            <a:endParaRPr lang="en-US" sz="27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" y="1752600"/>
          <a:ext cx="8763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4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407A3C82-1802-49C9-8E41-AFA5773406D9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z="1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Priests Who Have Allegations</a:t>
            </a:r>
            <a:br>
              <a:rPr lang="en-US" sz="3600" b="1" dirty="0" smtClean="0"/>
            </a:br>
            <a:r>
              <a:rPr lang="en-US" sz="3600" b="1" dirty="0" smtClean="0"/>
              <a:t>of Sexual Abuse </a:t>
            </a:r>
            <a:r>
              <a:rPr lang="en-US" sz="3600" b="1" dirty="0"/>
              <a:t>a</a:t>
            </a:r>
            <a:r>
              <a:rPr lang="en-US" sz="3600" b="1" dirty="0" smtClean="0"/>
              <a:t>gainst Them</a:t>
            </a:r>
            <a:endParaRPr lang="en-US" sz="3600" b="1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pPr marL="457200" indent="-457200" eaLnBrk="1" hangingPunct="1"/>
            <a:r>
              <a:rPr lang="en-US" b="1" smtClean="0"/>
              <a:t>The majority of priests with allegations of abuse</a:t>
            </a:r>
            <a:r>
              <a:rPr lang="en-US" smtClean="0"/>
              <a:t> from 1950-2002 </a:t>
            </a:r>
            <a:r>
              <a:rPr lang="en-US" b="1" smtClean="0"/>
              <a:t>were ordained between the 1950s and 1970s</a:t>
            </a:r>
          </a:p>
          <a:p>
            <a:pPr marL="457200" indent="-457200" eaLnBrk="1" hangingPunct="1"/>
            <a:r>
              <a:rPr lang="en-US" smtClean="0"/>
              <a:t>The majority of those with allegations against them are </a:t>
            </a:r>
            <a:r>
              <a:rPr lang="en-US" b="1" smtClean="0"/>
              <a:t>diocesan</a:t>
            </a:r>
            <a:r>
              <a:rPr lang="en-US" smtClean="0"/>
              <a:t> </a:t>
            </a:r>
            <a:r>
              <a:rPr lang="en-US" b="1" smtClean="0"/>
              <a:t>priests</a:t>
            </a:r>
          </a:p>
          <a:p>
            <a:pPr marL="457200" indent="-457200" eaLnBrk="1" hangingPunct="1"/>
            <a:r>
              <a:rPr lang="en-US" b="1" smtClean="0"/>
              <a:t>Religious priests have slightly more than half as many allegations</a:t>
            </a:r>
            <a:r>
              <a:rPr lang="en-US" smtClean="0"/>
              <a:t>; fewer religious have multiple allegations or “severe” offenses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smtClean="0">
                <a:solidFill>
                  <a:srgbClr val="898989"/>
                </a:solidFill>
              </a:rPr>
              <a:t>K-</a:t>
            </a:r>
            <a:fld id="{03361377-C78E-4B98-ACCC-5C6FADA86CA5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z="16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>https://staff.usccb.org/dept/cyp/_cts/Parent_USCCB/f566a03fdfda284ccustomXsn.xsn</xsnLocation>
  <cached>True</cached>
  <openByDefault>True</openByDefault>
  <xsnScope>https://staff.usccb.org/dept/cyp</xsnScope>
</customXs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SCCB Document" ma:contentTypeID="0x0101003CA8930E8761C8469900DCF6AD3277DB0100CDBE1BE7942C9E4C9F42E309A22A71A6" ma:contentTypeVersion="17" ma:contentTypeDescription="Create a new Document" ma:contentTypeScope="" ma:versionID="19f92c911239557652a938bc7a55a04c">
  <xsd:schema xmlns:xsd="http://www.w3.org/2001/XMLSchema" xmlns:xs="http://www.w3.org/2001/XMLSchema" xmlns:p="http://schemas.microsoft.com/office/2006/metadata/properties" xmlns:ns2="8ff46219-4e0f-4843-9c7a-b2f626f15e88" targetNamespace="http://schemas.microsoft.com/office/2006/metadata/properties" ma:root="true" ma:fieldsID="304cdf07b161ce49529e638242d00f4c" ns2:_="">
    <xsd:import namespace="8ff46219-4e0f-4843-9c7a-b2f626f15e88"/>
    <xsd:element name="properties">
      <xsd:complexType>
        <xsd:sequence>
          <xsd:element name="documentManagement">
            <xsd:complexType>
              <xsd:all>
                <xsd:element ref="ns2:Expiration_x0020_Basis_x0020_Date" minOccurs="0"/>
                <xsd:element ref="ns2:Retention_x0020_Period"/>
                <xsd:element ref="ns2:USCCB_x0020_Department"/>
                <xsd:element ref="ns2: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46219-4e0f-4843-9c7a-b2f626f15e88" elementFormDefault="qualified">
    <xsd:import namespace="http://schemas.microsoft.com/office/2006/documentManagement/types"/>
    <xsd:import namespace="http://schemas.microsoft.com/office/infopath/2007/PartnerControls"/>
    <xsd:element name="Expiration_x0020_Basis_x0020_Date" ma:index="8" nillable="true" ma:displayName="Expiration Basis Date" ma:default="[today]" ma:format="DateOnly" ma:internalName="Expiration_x0020_Basis_x0020_Date0">
      <xsd:simpleType>
        <xsd:restriction base="dms:DateTime"/>
      </xsd:simpleType>
    </xsd:element>
    <xsd:element name="Retention_x0020_Period" ma:index="9" ma:displayName="Retention Period" ma:format="Dropdown" ma:internalName="Retention_x0020_Period0" ma:readOnly="false">
      <xsd:simpleType>
        <xsd:restriction base="dms:Choice">
          <xsd:enumeration value="1yr–Gen doc t/b deleted"/>
          <xsd:enumeration value="3yrs–Other doc t/b deleted"/>
          <xsd:enumeration value="5yrs–Gen doc t/b archived"/>
          <xsd:enumeration value="10yrs–Other doc t/b archived"/>
          <xsd:enumeration value="Indef–Doc to stay in SP"/>
        </xsd:restriction>
      </xsd:simpleType>
    </xsd:element>
    <xsd:element name="USCCB_x0020_Department" ma:index="10" ma:displayName="USCCB Department" ma:default="CYP" ma:format="Dropdown" ma:internalName="USCCB_x0020_Department0" ma:readOnly="false">
      <xsd:simpleType>
        <xsd:restriction base="dms:Choice">
          <xsd:enumeration value="CCHD"/>
          <xsd:enumeration value="CCC"/>
          <xsd:enumeration value="CE"/>
          <xsd:enumeration value="CNS"/>
          <xsd:enumeration value="CYP"/>
          <xsd:enumeration value="CCLV"/>
          <xsd:enumeration value="COMM"/>
          <xsd:enumeration value="CDC"/>
          <xsd:enumeration value="DM"/>
          <xsd:enumeration value="DW"/>
          <xsd:enumeration value="DOC"/>
          <xsd:enumeration value="DSD"/>
          <xsd:enumeration value="EIA"/>
          <xsd:enumeration value="EC"/>
          <xsd:enumeration value="EXEC"/>
          <xsd:enumeration value="FB"/>
          <xsd:enumeration value="FA"/>
          <xsd:enumeration value="GC"/>
          <xsd:enumeration value="GS"/>
          <xsd:enumeration value="GR"/>
          <xsd:enumeration value="HR"/>
          <xsd:enumeration value="IT"/>
          <xsd:enumeration value="IJP"/>
          <xsd:enumeration value="JPHD"/>
          <xsd:enumeration value="LMFLY"/>
          <xsd:enumeration value="MR"/>
          <xsd:enumeration value="MRS"/>
          <xsd:enumeration value="NC"/>
          <xsd:enumeration value="PL"/>
          <xsd:enumeration value="PP"/>
          <xsd:enumeration value="PUB"/>
        </xsd:restriction>
      </xsd:simpleType>
    </xsd:element>
    <xsd:element name="Year" ma:index="11" nillable="true" ma:displayName="Year" ma:internalName="Year0">
      <xsd:simpleType>
        <xsd:restriction base="dms:Text">
          <xsd:maxLength value="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ff46219-4e0f-4843-9c7a-b2f626f15e88" xsi:nil="true"/>
    <USCCB_x0020_Department xmlns="8ff46219-4e0f-4843-9c7a-b2f626f15e88">CYP</USCCB_x0020_Department>
    <Retention_x0020_Period xmlns="8ff46219-4e0f-4843-9c7a-b2f626f15e88">Indef–Doc to stay in SP</Retention_x0020_Period>
    <Expiration_x0020_Basis_x0020_Date xmlns="8ff46219-4e0f-4843-9c7a-b2f626f15e88">2014-04-08T04:00:00+00:00</Expiration_x0020_Basis_x0020_Date>
  </documentManagement>
</p:properties>
</file>

<file path=customXml/itemProps1.xml><?xml version="1.0" encoding="utf-8"?>
<ds:datastoreItem xmlns:ds="http://schemas.openxmlformats.org/officeDocument/2006/customXml" ds:itemID="{DF71D952-ACAF-47C9-8520-0B163DC2D7B3}"/>
</file>

<file path=customXml/itemProps2.xml><?xml version="1.0" encoding="utf-8"?>
<ds:datastoreItem xmlns:ds="http://schemas.openxmlformats.org/officeDocument/2006/customXml" ds:itemID="{401D7D8F-54BB-483B-AE26-D8CA20206A39}"/>
</file>

<file path=customXml/itemProps3.xml><?xml version="1.0" encoding="utf-8"?>
<ds:datastoreItem xmlns:ds="http://schemas.openxmlformats.org/officeDocument/2006/customXml" ds:itemID="{046FD333-7518-4D01-95BB-D3FFF9D7E976}"/>
</file>

<file path=customXml/itemProps4.xml><?xml version="1.0" encoding="utf-8"?>
<ds:datastoreItem xmlns:ds="http://schemas.openxmlformats.org/officeDocument/2006/customXml" ds:itemID="{9D078B17-67F3-47F5-B45A-1C30B1F88B20}"/>
</file>

<file path=docProps/app.xml><?xml version="1.0" encoding="utf-8"?>
<Properties xmlns="http://schemas.openxmlformats.org/officeDocument/2006/extended-properties" xmlns:vt="http://schemas.openxmlformats.org/officeDocument/2006/docPropsVTypes">
  <TotalTime>18953</TotalTime>
  <Words>1939</Words>
  <Application>Microsoft Office PowerPoint</Application>
  <PresentationFormat>On-screen Show (4:3)</PresentationFormat>
  <Paragraphs>206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1_Office Theme</vt:lpstr>
      <vt:lpstr>2_Office Theme</vt:lpstr>
      <vt:lpstr>PowerPoint Presentation</vt:lpstr>
      <vt:lpstr>Background and Responses to Sexual Abuse of Minors by Catholic Priests in the United States</vt:lpstr>
      <vt:lpstr>Main Sources of Data</vt:lpstr>
      <vt:lpstr>Timeframes of First Abuse</vt:lpstr>
      <vt:lpstr>Historical Changes in Abusers</vt:lpstr>
      <vt:lpstr>The Rise and Fall of Abuse</vt:lpstr>
      <vt:lpstr>National Patterns of Social Change</vt:lpstr>
      <vt:lpstr>Distribution of Abuse – Incidence (Count of abuse incidents, JJC &amp; CARA, 1950-2002, 2004-2008)</vt:lpstr>
      <vt:lpstr>Priests Who Have Allegations of Sexual Abuse against Them</vt:lpstr>
      <vt:lpstr>Decline in Incidence</vt:lpstr>
      <vt:lpstr>Mainstream Seminary Formation</vt:lpstr>
      <vt:lpstr>Sexual Abuse and Civil Authorities</vt:lpstr>
      <vt:lpstr>National Patterns of Accusations: Extent of the Problem</vt:lpstr>
      <vt:lpstr> Reports and Response, mid-1990s </vt:lpstr>
      <vt:lpstr> Nature and Scope: Reports of Abuse, by Year Reported </vt:lpstr>
      <vt:lpstr> Development of the Five Principles </vt:lpstr>
      <vt:lpstr>“Five Principles” Adopted by the Bishops’ Conference</vt:lpstr>
      <vt:lpstr>Problems with the Implementation of the Five Principles, 1990 - 2002</vt:lpstr>
      <vt:lpstr> Diocesan Practices Changed Slowly </vt:lpstr>
      <vt:lpstr> Understanding of Sexual Abuse by Church Leaders </vt:lpstr>
      <vt:lpstr>Church and Seminary Responses</vt:lpstr>
      <vt:lpstr>Other Responses by the Bishops’ Conference, 1</vt:lpstr>
      <vt:lpstr>Other Responses by the Bishops’ Conference, 2 “Office of Child and Youth Protection”</vt:lpstr>
      <vt:lpstr>Other Responses by the Bishops’ Conference, 3</vt:lpstr>
      <vt:lpstr>Other Responses by the Bishops’ Conference, 4</vt:lpstr>
      <vt:lpstr>Some Key Findings - 1</vt:lpstr>
      <vt:lpstr>Some Key Findings - 2</vt:lpstr>
      <vt:lpstr>Some Key Findings - 3</vt:lpstr>
      <vt:lpstr>Discussion Questions</vt:lpstr>
      <vt:lpstr>PowerPoint Presentation</vt:lpstr>
    </vt:vector>
  </TitlesOfParts>
  <Company>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 K PowerPoint Presentation</dc:title>
  <dc:creator>Windows User</dc:creator>
  <cp:lastModifiedBy>Windows User</cp:lastModifiedBy>
  <cp:revision>13</cp:revision>
  <cp:lastPrinted>2013-06-21T17:07:34Z</cp:lastPrinted>
  <dcterms:created xsi:type="dcterms:W3CDTF">2012-12-06T15:07:33Z</dcterms:created>
  <dcterms:modified xsi:type="dcterms:W3CDTF">2013-06-24T19:40:55Z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0x0101003CA8930E8761C8469900DCF6AD3277DB0100CDBE1BE7942C9E4C9F42E309A22A71A6</vt:lpwstr>
  </property>
</Properties>
</file>