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45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5" r:id="rId3"/>
  </p:sldMasterIdLst>
  <p:notesMasterIdLst>
    <p:notesMasterId r:id="rId53"/>
  </p:notesMasterIdLst>
  <p:handoutMasterIdLst>
    <p:handoutMasterId r:id="rId54"/>
  </p:handoutMasterIdLst>
  <p:sldIdLst>
    <p:sldId id="257" r:id="rId4"/>
    <p:sldId id="258" r:id="rId5"/>
    <p:sldId id="307" r:id="rId6"/>
    <p:sldId id="259" r:id="rId7"/>
    <p:sldId id="260" r:id="rId8"/>
    <p:sldId id="261" r:id="rId9"/>
    <p:sldId id="262" r:id="rId10"/>
    <p:sldId id="263" r:id="rId11"/>
    <p:sldId id="264" r:id="rId12"/>
    <p:sldId id="306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4" r:id="rId49"/>
    <p:sldId id="305" r:id="rId50"/>
    <p:sldId id="302" r:id="rId51"/>
    <p:sldId id="301" r:id="rId52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61" Type="http://schemas.openxmlformats.org/officeDocument/2006/relationships/customXml" Target="../customXml/item3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customXml" Target="../customXml/item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handoutMaster" Target="handoutMasters/handoutMaster1.xml"/><Relationship Id="rId62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9D40802-5B7D-435D-8839-87276CC9D1FD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FE58F5F1-8848-4EBD-B64B-DC63AC067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18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F8549-3B4F-4EBA-AC20-80583BEBE8F7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08EDF-41F2-4666-B3A0-A9F4201E8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294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C29BB0-3FC4-4F6E-82A4-5EDF48BDA4F2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1EF98-5EB5-4794-91F3-D4293347595C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84093-D750-44A6-9A44-6DC4E3AE9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8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C2BA7-5EDF-4041-B65D-88B651905BBC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031C9-E460-4685-B063-D920880D5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6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BE46-1D56-4EF0-9415-8F102336E24F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5AF22-272A-4CEE-9DF6-3768929C8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076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C1596-4081-4093-82A8-B0DEB1DB2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0E8C8-8C24-4B1A-9A80-7DEDD069F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40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9D0E1-6491-4A9C-8B96-BA2AA02E5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337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6E56C-5A40-460B-BAD4-C8390E629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27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0FC3F-14C5-49F2-9836-5BB1D71B4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5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5DEC0-91D5-4EF2-BAE7-52A455AB9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68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C4DF0-4A5A-4AE6-A4F8-36074331D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6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70F7-879A-406F-8652-08AB15602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7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B1633-333E-4D71-A2D3-997A5599676C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18446-9250-41CA-9043-8BD705BA9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91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0EFC4-21C6-4935-BB4D-4B3AE11FF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93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C2777-D757-4304-B79D-359856F77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654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4C181-AF95-4246-82C8-8BCC6EA10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652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8EC13-D742-4E39-B884-576D4E0EB9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162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BB8E2-0E0F-4F27-A938-66CCD892A82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7184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23136-40E3-478A-9EFB-5EC421DC1B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2665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F2EB-BC98-4859-90E1-3C77EE57B6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334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D19A-40CA-45AF-A741-AD27D3BA11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399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0301-CA60-4B81-BEEF-DA20B7A77E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768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5BB8-9C0E-41BA-9A7D-EAD8C5AFE7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99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C5A62-B5BC-4E32-9BF7-B90502766E1D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9F165-03FC-461C-9708-E61F0AACF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968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2115-E832-4E09-9FA3-37D5542ECED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1246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77F4D-A249-44B5-8FEF-B51EE0EEAB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025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42F4-39D3-4FB9-BD2B-A6C3BFE27A4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4290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77FB2-DB0B-499E-A3BA-6C1EECB192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6/21/2013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37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FB3AE-8283-49BB-8A9A-E2FADF433767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AA2D8-3D39-4820-AB48-F9F11380D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7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9B653-6D36-4723-8FAE-7724E121CBC1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3A3DD-3870-4023-8B9C-29DBD0EED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1E496-498B-41F0-8259-974276D35183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C57F4-9D82-49B7-8E5E-7F783BAD9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7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74F8A-4E97-476F-9FE3-33FDE25D3937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62BE9-EA45-4292-8C5C-43B5D2001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43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75B3-4ADC-4931-869C-EA3D66A14D21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4045-62FD-431D-BA7F-EAE0BBE03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2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7EB6D-8446-4A75-8452-6F1DF0B5538D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A430A-E4D6-41DA-8525-44DE7CF0C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8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370877-268F-459A-8958-DB165DE4DD4B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57095E-0446-4763-A395-BEC0F427E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A7C277-2867-4CB2-BA36-E30A769A342B}" type="datetime1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4A36FE-9EF6-486A-B313-598535D29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589B606-A896-4162-BC9D-A9E21C7F3E8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6/21/2013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B1AA84F-5019-4DF5-B434-563BFC0CFEE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869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ccb.org/issues-and-action/child-and-youth-protection/charter.cfm" TargetMode="Externa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4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5720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sz="4400" dirty="0" smtClean="0"/>
              <a:t>Module L – Situational and Organizational Factors Affecting Sexual Abuse, Types of Offenders, Grooming Techniques, and Prevention of Abuse </a:t>
            </a:r>
          </a:p>
          <a:p>
            <a:pPr marL="0" indent="0" algn="ctr" eaLnBrk="1" hangingPunct="1">
              <a:buFont typeface="Arial" charset="0"/>
              <a:buNone/>
            </a:pPr>
            <a:endParaRPr lang="en-US" sz="1800" dirty="0" smtClean="0"/>
          </a:p>
          <a:p>
            <a:pPr marL="0" indent="0" algn="ctr" eaLnBrk="1" hangingPunct="1">
              <a:buFont typeface="Arial" charset="0"/>
              <a:buNone/>
            </a:pPr>
            <a:r>
              <a:rPr lang="en-US" sz="4400" dirty="0" smtClean="0"/>
              <a:t>For Parishes and Dioceses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9F016AE3-8EB8-43DA-AB69-C3060F4E74EF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Physical Locations of Abuse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772728"/>
              </p:ext>
            </p:extLst>
          </p:nvPr>
        </p:nvGraphicFramePr>
        <p:xfrm>
          <a:off x="533400" y="1752600"/>
          <a:ext cx="822960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of Abuse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A.	Church/Parish Related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62.7</a:t>
                      </a:r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B.	Residences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47.0</a:t>
                      </a:r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C.	Other</a:t>
                      </a:r>
                      <a:r>
                        <a:rPr lang="en-US" baseline="0" dirty="0" smtClean="0"/>
                        <a:t> Locations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prstClr val="black">
                    <a:tint val="75000"/>
                  </a:prstClr>
                </a:solidFill>
              </a:rPr>
              <a:t>L</a:t>
            </a:r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-</a:t>
            </a:r>
            <a:fld id="{2B1AA84F-5019-4DF5-B434-563BFC0CFEEB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2160" y="4764822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prstClr val="black"/>
                </a:solidFill>
                <a:latin typeface="Calibri"/>
                <a:cs typeface="+mn-cs"/>
              </a:rPr>
              <a:t>Note well:  Clergy sexual abuse occurs in multiple settings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Calibri"/>
                <a:cs typeface="+mn-cs"/>
              </a:rPr>
              <a:t>Most frequently it is in church-related locations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Calibri"/>
                <a:cs typeface="+mn-cs"/>
              </a:rPr>
              <a:t>A wide range of residential contexts are used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Calibri"/>
                <a:cs typeface="+mn-cs"/>
              </a:rPr>
              <a:t>Other public and private venues also are exploited</a:t>
            </a:r>
          </a:p>
        </p:txBody>
      </p:sp>
    </p:spTree>
    <p:extLst>
      <p:ext uri="{BB962C8B-B14F-4D97-AF65-F5344CB8AC3E}">
        <p14:creationId xmlns:p14="http://schemas.microsoft.com/office/powerpoint/2010/main" val="30379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391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A.  Church/Parish Related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905000"/>
          <a:ext cx="8229600" cy="3479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0096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Locations of Abuse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 marT="45712" marB="45712"/>
                </a:tc>
              </a:tr>
              <a:tr h="5131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Cleric’s Home/Parish</a:t>
                      </a:r>
                      <a:r>
                        <a:rPr lang="en-US" sz="1800" baseline="0" dirty="0" smtClean="0"/>
                        <a:t> Residence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36.3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30.7</a:t>
                      </a:r>
                      <a:endParaRPr lang="en-US" sz="1800" dirty="0"/>
                    </a:p>
                  </a:txBody>
                  <a:tcPr marT="45712" marB="45712"/>
                </a:tc>
              </a:tr>
              <a:tr h="5131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Church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14.2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12.9</a:t>
                      </a:r>
                      <a:endParaRPr lang="en-US" sz="1800" dirty="0"/>
                    </a:p>
                  </a:txBody>
                  <a:tcPr marT="45712" marB="45712"/>
                </a:tc>
              </a:tr>
              <a:tr h="5131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School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8.2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11.4</a:t>
                      </a:r>
                      <a:endParaRPr lang="en-US" sz="1800" dirty="0"/>
                    </a:p>
                  </a:txBody>
                  <a:tcPr marT="45712" marB="45712"/>
                </a:tc>
              </a:tr>
              <a:tr h="5131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Cleric’s Office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6.2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7.6</a:t>
                      </a:r>
                      <a:endParaRPr lang="en-US" sz="1800" dirty="0"/>
                    </a:p>
                  </a:txBody>
                  <a:tcPr marT="45712" marB="45712"/>
                </a:tc>
              </a:tr>
              <a:tr h="5131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Congregate Residence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0.6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0.1</a:t>
                      </a:r>
                    </a:p>
                  </a:txBody>
                  <a:tcPr marT="45712" marB="45712"/>
                </a:tc>
              </a:tr>
              <a:tr h="51313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Total </a:t>
                      </a:r>
                      <a:endParaRPr lang="en-US" sz="18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65.8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62.7</a:t>
                      </a:r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1232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709CFFAD-8309-4EF9-92D7-086E921A0CF4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696200" cy="9144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B.  Residences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8229600" cy="489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3578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Location</a:t>
                      </a:r>
                      <a:r>
                        <a:rPr lang="en-US" sz="1800" baseline="0" dirty="0" smtClean="0"/>
                        <a:t> of Abuse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 marT="45718" marB="45718"/>
                </a:tc>
              </a:tr>
              <a:tr h="5577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Victim’s Home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10.9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10.4</a:t>
                      </a:r>
                      <a:endParaRPr lang="en-US" sz="1800" dirty="0"/>
                    </a:p>
                  </a:txBody>
                  <a:tcPr marT="45718" marB="45718"/>
                </a:tc>
              </a:tr>
              <a:tr h="5577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Vacation House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9.9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5.0</a:t>
                      </a:r>
                      <a:endParaRPr lang="en-US" sz="1800" dirty="0"/>
                    </a:p>
                  </a:txBody>
                  <a:tcPr marT="45718" marB="45718"/>
                </a:tc>
              </a:tr>
              <a:tr h="5577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Other Residences (Friends, Family)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1.0</a:t>
                      </a:r>
                      <a:endParaRPr lang="en-US" sz="1800" u="sng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0.8</a:t>
                      </a:r>
                      <a:endParaRPr lang="en-US" sz="1800" u="sng" dirty="0"/>
                    </a:p>
                  </a:txBody>
                  <a:tcPr marT="45718" marB="45718"/>
                </a:tc>
              </a:tr>
              <a:tr h="55770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21.8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16.2</a:t>
                      </a:r>
                      <a:endParaRPr lang="en-US" sz="1800" dirty="0"/>
                    </a:p>
                  </a:txBody>
                  <a:tcPr marT="45718" marB="45718"/>
                </a:tc>
              </a:tr>
              <a:tr h="557706">
                <a:tc>
                  <a:txBody>
                    <a:bodyPr/>
                    <a:lstStyle/>
                    <a:p>
                      <a:r>
                        <a:rPr lang="en-US" sz="1800" i="1" dirty="0" smtClean="0"/>
                        <a:t>(Following residences also included in A above.)</a:t>
                      </a:r>
                      <a:endParaRPr lang="en-US" sz="1800" i="1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endParaRPr lang="en-US" sz="1800" u="none" dirty="0" smtClean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endParaRPr lang="en-US" sz="1800" u="none" dirty="0" smtClean="0"/>
                    </a:p>
                  </a:txBody>
                  <a:tcPr marT="45718" marB="45718"/>
                </a:tc>
              </a:tr>
              <a:tr h="5577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Cleric’s Home/Parish Residence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 smtClean="0"/>
                        <a:t>36.6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 smtClean="0"/>
                        <a:t>30.7</a:t>
                      </a:r>
                    </a:p>
                  </a:txBody>
                  <a:tcPr marT="45718" marB="45718"/>
                </a:tc>
              </a:tr>
              <a:tr h="5577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Congregate</a:t>
                      </a:r>
                      <a:r>
                        <a:rPr lang="en-US" sz="1800" baseline="0" dirty="0" smtClean="0"/>
                        <a:t> Residence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0.6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0.1</a:t>
                      </a:r>
                    </a:p>
                  </a:txBody>
                  <a:tcPr marT="45718" marB="45718"/>
                </a:tc>
              </a:tr>
              <a:tr h="55770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Total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59.0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47.0</a:t>
                      </a:r>
                    </a:p>
                  </a:txBody>
                  <a:tcPr marT="45718" marB="45718"/>
                </a:tc>
              </a:tr>
            </a:tbl>
          </a:graphicData>
        </a:graphic>
      </p:graphicFrame>
      <p:sp>
        <p:nvSpPr>
          <p:cNvPr id="13357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40080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704D117E-FE57-43A4-BACC-2D643BAE6EBC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8486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C.  Other Locations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828800"/>
          <a:ext cx="8229600" cy="4546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565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Location</a:t>
                      </a:r>
                      <a:r>
                        <a:rPr lang="en-US" sz="1800" baseline="0" dirty="0" smtClean="0"/>
                        <a:t> of Abuse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 marT="45719" marB="45719"/>
                </a:tc>
              </a:tr>
              <a:tr h="58429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a Car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8.5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8.4</a:t>
                      </a:r>
                      <a:endParaRPr lang="en-US" sz="1800" dirty="0"/>
                    </a:p>
                  </a:txBody>
                  <a:tcPr marT="45719" marB="45719"/>
                </a:tc>
              </a:tr>
              <a:tr h="58429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a Hotel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7.0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3.6</a:t>
                      </a:r>
                      <a:endParaRPr lang="en-US" sz="1800" dirty="0"/>
                    </a:p>
                  </a:txBody>
                  <a:tcPr marT="45719" marB="45719"/>
                </a:tc>
              </a:tr>
              <a:tr h="58429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 Outings – Camp, Park, Pool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7.8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5.7</a:t>
                      </a:r>
                      <a:endParaRPr lang="en-US" sz="1800" dirty="0"/>
                    </a:p>
                  </a:txBody>
                  <a:tcPr marT="45719" marB="45719"/>
                </a:tc>
              </a:tr>
              <a:tr h="58429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Retreat House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1.2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1.5</a:t>
                      </a:r>
                      <a:endParaRPr lang="en-US" sz="1800" dirty="0"/>
                    </a:p>
                  </a:txBody>
                  <a:tcPr marT="45719" marB="45719"/>
                </a:tc>
              </a:tr>
              <a:tr h="58429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the Hospital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0.7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0.7</a:t>
                      </a:r>
                      <a:endParaRPr lang="en-US" sz="1800" dirty="0"/>
                    </a:p>
                  </a:txBody>
                  <a:tcPr marT="45719" marB="45719"/>
                </a:tc>
              </a:tr>
              <a:tr h="58429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Other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5.3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5.5</a:t>
                      </a:r>
                    </a:p>
                  </a:txBody>
                  <a:tcPr marT="45719" marB="45719"/>
                </a:tc>
              </a:tr>
              <a:tr h="58429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 Total</a:t>
                      </a:r>
                      <a:endParaRPr lang="en-US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30.5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25.4</a:t>
                      </a:r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14377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423415D7-F879-4BCA-86E7-FF2C168225F3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53400" cy="11430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Circumstances/Timing of Abuse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286000"/>
          <a:ext cx="8229600" cy="276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Circumstances/Timing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A.	Church/Parish Related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27.8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B.	Social Event/Other Recreation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40.8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C.	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14.4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16.2</a:t>
                      </a:r>
                      <a:endParaRPr lang="en-US" u="sng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 smtClean="0"/>
                        <a:t>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83.7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84.8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89" name="TextBox 2"/>
          <p:cNvSpPr txBox="1">
            <a:spLocks noChangeArrowheads="1"/>
          </p:cNvSpPr>
          <p:nvPr/>
        </p:nvSpPr>
        <p:spPr bwMode="auto">
          <a:xfrm>
            <a:off x="609600" y="5486400"/>
            <a:ext cx="8077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* Categories are not mutually exclusive, as victims may have experienced abuse in more than one location.</a:t>
            </a:r>
          </a:p>
        </p:txBody>
      </p:sp>
      <p:sp>
        <p:nvSpPr>
          <p:cNvPr id="15390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331C56DE-4672-4141-82C7-E0BCA5F6264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15300" cy="9144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A.  Church/Parish Related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229600" cy="3622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8484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Circumstances/Timing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 marT="45716" marB="45716"/>
                </a:tc>
              </a:tr>
              <a:tr h="5229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Visiting/Working at Cleric’s Home/Rectory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13.2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13.1</a:t>
                      </a:r>
                      <a:endParaRPr lang="en-US" sz="1800" dirty="0"/>
                    </a:p>
                  </a:txBody>
                  <a:tcPr marT="45716" marB="45716"/>
                </a:tc>
              </a:tr>
              <a:tr h="5229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Church</a:t>
                      </a:r>
                      <a:r>
                        <a:rPr lang="en-US" sz="1800" baseline="0" dirty="0" smtClean="0"/>
                        <a:t> Service (Before, During, After)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8.0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3.4</a:t>
                      </a:r>
                      <a:endParaRPr lang="en-US" sz="1800" dirty="0"/>
                    </a:p>
                  </a:txBody>
                  <a:tcPr marT="45716" marB="45716"/>
                </a:tc>
              </a:tr>
              <a:tr h="5229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School Hours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4.2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8.2</a:t>
                      </a:r>
                      <a:endParaRPr lang="en-US" sz="1800" dirty="0"/>
                    </a:p>
                  </a:txBody>
                  <a:tcPr marT="45716" marB="45716"/>
                </a:tc>
              </a:tr>
              <a:tr h="5229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During Reconciliation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1.3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2.8</a:t>
                      </a:r>
                      <a:endParaRPr lang="en-US" sz="1800" dirty="0"/>
                    </a:p>
                  </a:txBody>
                  <a:tcPr marT="45716" marB="45716"/>
                </a:tc>
              </a:tr>
              <a:tr h="5229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Church</a:t>
                      </a:r>
                      <a:r>
                        <a:rPr lang="en-US" sz="1800" baseline="0" dirty="0" smtClean="0"/>
                        <a:t> Service, Training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 smtClean="0"/>
                        <a:t>  0.4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 smtClean="0"/>
                        <a:t>  0.3</a:t>
                      </a:r>
                    </a:p>
                  </a:txBody>
                  <a:tcPr marT="45716" marB="45716"/>
                </a:tc>
              </a:tr>
              <a:tr h="52297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 Total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27.1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27.8</a:t>
                      </a:r>
                    </a:p>
                  </a:txBody>
                  <a:tcPr marT="45716" marB="45716"/>
                </a:tc>
              </a:tr>
            </a:tbl>
          </a:graphicData>
        </a:graphic>
      </p:graphicFrame>
      <p:sp>
        <p:nvSpPr>
          <p:cNvPr id="16421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2460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F335A500-4E64-43BC-A0EB-85ACD3F88AF3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B.  Social Event/Other Recreation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905000"/>
          <a:ext cx="8229600" cy="3962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5657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Circumstances/Timing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During</a:t>
                      </a:r>
                      <a:r>
                        <a:rPr lang="en-US" sz="1800" baseline="0" dirty="0" smtClean="0"/>
                        <a:t> Social Event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17.8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21.9</a:t>
                      </a:r>
                      <a:endParaRPr lang="en-US" sz="1800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During Travel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14.0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7.2</a:t>
                      </a:r>
                      <a:endParaRPr lang="en-US" sz="1800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Cleric Visited Home of Victim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2.9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7.4</a:t>
                      </a:r>
                      <a:endParaRPr lang="en-US" sz="1800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During</a:t>
                      </a:r>
                      <a:r>
                        <a:rPr lang="en-US" sz="1800" baseline="0" dirty="0" smtClean="0"/>
                        <a:t> Sporting Event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4.5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2.5</a:t>
                      </a:r>
                      <a:endParaRPr lang="en-US" sz="1800" dirty="0"/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Outings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1.8</a:t>
                      </a:r>
                    </a:p>
                  </a:txBody>
                  <a:tcPr/>
                </a:tc>
              </a:tr>
              <a:tr h="58430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40.8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4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63E82B57-99D4-4937-9AF8-19D97EBB7BEB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8105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C.  Other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3813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5081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Circumstances/Timing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 marT="45718" marB="45718"/>
                </a:tc>
              </a:tr>
              <a:tr h="661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During Counseling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6.3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7.1</a:t>
                      </a:r>
                      <a:endParaRPr lang="en-US" sz="1800" dirty="0"/>
                    </a:p>
                  </a:txBody>
                  <a:tcPr marT="45718" marB="45718"/>
                </a:tc>
              </a:tr>
              <a:tr h="661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Hospital</a:t>
                      </a:r>
                      <a:r>
                        <a:rPr lang="en-US" sz="1800" baseline="0" dirty="0" smtClean="0"/>
                        <a:t> Visit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0.1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0.2</a:t>
                      </a:r>
                      <a:endParaRPr lang="en-US" sz="1800" dirty="0"/>
                    </a:p>
                  </a:txBody>
                  <a:tcPr marT="45718" marB="45718"/>
                </a:tc>
              </a:tr>
              <a:tr h="661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During a Retreat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0.8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1.4</a:t>
                      </a:r>
                      <a:endParaRPr lang="en-US" sz="1800" dirty="0"/>
                    </a:p>
                  </a:txBody>
                  <a:tcPr marT="45718" marB="45718"/>
                </a:tc>
              </a:tr>
              <a:tr h="66100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Other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7.2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7.5</a:t>
                      </a:r>
                    </a:p>
                  </a:txBody>
                  <a:tcPr marT="45718" marB="45718"/>
                </a:tc>
              </a:tr>
              <a:tr h="66100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14.4</a:t>
                      </a: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16.2</a:t>
                      </a:r>
                    </a:p>
                  </a:txBody>
                  <a:tcPr marT="45718" marB="45718"/>
                </a:tc>
              </a:tr>
            </a:tbl>
          </a:graphicData>
        </a:graphic>
      </p:graphicFrame>
      <p:sp>
        <p:nvSpPr>
          <p:cNvPr id="1846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9FE74325-56BE-4BC7-AF05-E15442AA76FE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6670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600" b="1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/>
              <a:t>II.  Organizational Factors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/>
              <a:t>Relating</a:t>
            </a:r>
            <a:r>
              <a:rPr lang="en-US" sz="4000" b="1" dirty="0"/>
              <a:t> </a:t>
            </a:r>
            <a:r>
              <a:rPr lang="en-US" sz="4000" b="1" dirty="0" smtClean="0"/>
              <a:t>to Abuse</a:t>
            </a:r>
            <a:endParaRPr lang="en-US" sz="4000" b="1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8498D740-77ED-4785-9D24-35A8896BAD47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4478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Priest’s Primary Duty or Role</a:t>
            </a:r>
            <a:br>
              <a:rPr lang="en-US" sz="4000" b="1" dirty="0" smtClean="0"/>
            </a:br>
            <a:r>
              <a:rPr lang="en-US" sz="4000" b="1" dirty="0" smtClean="0"/>
              <a:t>at Time of Abuse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286000"/>
          <a:ext cx="8229600" cy="3162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527050">
                <a:tc>
                  <a:txBody>
                    <a:bodyPr/>
                    <a:lstStyle/>
                    <a:p>
                      <a:r>
                        <a:rPr lang="en-US" dirty="0" smtClean="0"/>
                        <a:t>Duty or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A.	Pastoral/Parish Related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77.2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80.2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B.	Other</a:t>
                      </a:r>
                      <a:r>
                        <a:rPr lang="en-US" baseline="0" dirty="0" smtClean="0"/>
                        <a:t> Clerical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5.6</a:t>
                      </a:r>
                      <a:endParaRPr lang="en-US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C.	School/Teaching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    8.7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none" dirty="0" smtClean="0"/>
                        <a:t>    5.6</a:t>
                      </a:r>
                      <a:endParaRPr lang="en-US" u="none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en-US" dirty="0" smtClean="0"/>
                        <a:t>D.	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  7.4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  8.6</a:t>
                      </a:r>
                      <a:endParaRPr lang="en-US" u="sng" dirty="0"/>
                    </a:p>
                  </a:txBody>
                  <a:tcPr/>
                </a:tc>
              </a:tr>
              <a:tr h="5270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aseline="0" dirty="0" smtClean="0"/>
                        <a:t> 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100.0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13" name="TextBox 2"/>
          <p:cNvSpPr txBox="1">
            <a:spLocks noChangeArrowheads="1"/>
          </p:cNvSpPr>
          <p:nvPr/>
        </p:nvSpPr>
        <p:spPr bwMode="auto">
          <a:xfrm>
            <a:off x="609600" y="5867400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* Based on </a:t>
            </a:r>
            <a:r>
              <a:rPr lang="en-US" i="1">
                <a:solidFill>
                  <a:srgbClr val="000000"/>
                </a:solidFill>
              </a:rPr>
              <a:t>Nature and Scope </a:t>
            </a:r>
            <a:r>
              <a:rPr lang="en-US">
                <a:solidFill>
                  <a:srgbClr val="000000"/>
                </a:solidFill>
              </a:rPr>
              <a:t>victim surveys of 7,864 boys and 1,863 girls.</a:t>
            </a:r>
          </a:p>
        </p:txBody>
      </p:sp>
      <p:sp>
        <p:nvSpPr>
          <p:cNvPr id="20514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64CE139E-4500-484C-A34F-2CCA673133DF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343400"/>
          </a:xfrm>
          <a:solidFill>
            <a:schemeClr val="accent1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Situational and Organizational Factors Related to Sexual Abuse of Minors </a:t>
            </a:r>
            <a:r>
              <a:rPr lang="en-US" sz="4000" dirty="0">
                <a:solidFill>
                  <a:schemeClr val="bg1"/>
                </a:solidFill>
              </a:rPr>
              <a:t>by Catholic Priests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Types of Offenders, Grooming Techniques, and Prevention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FFB9FAAD-977C-4E6B-9FD5-EA4D4A892118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8486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A.  Pastoral/Parish Role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981200"/>
          <a:ext cx="8229600" cy="3733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50464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Duty or Role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/>
                </a:tc>
              </a:tr>
              <a:tr h="6458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Associate Pastor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42.2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42.1</a:t>
                      </a:r>
                      <a:endParaRPr lang="en-US" sz="1800" dirty="0"/>
                    </a:p>
                  </a:txBody>
                  <a:tcPr/>
                </a:tc>
              </a:tr>
              <a:tr h="6458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Pastor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25.0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26.0</a:t>
                      </a:r>
                      <a:endParaRPr lang="en-US" sz="1800" dirty="0"/>
                    </a:p>
                  </a:txBody>
                  <a:tcPr/>
                </a:tc>
              </a:tr>
              <a:tr h="6458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Resident Priest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8.8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10.9</a:t>
                      </a:r>
                      <a:endParaRPr lang="en-US" sz="1800" dirty="0"/>
                    </a:p>
                  </a:txBody>
                  <a:tcPr/>
                </a:tc>
              </a:tr>
              <a:tr h="6458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Saying Mass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1.2</a:t>
                      </a:r>
                    </a:p>
                  </a:txBody>
                  <a:tcPr/>
                </a:tc>
              </a:tr>
              <a:tr h="6458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Total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80.2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537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74E6C9EE-21DD-40E8-AEE5-74F35368910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924800" cy="10668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B.  Other Clerical Role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828800"/>
          <a:ext cx="8229600" cy="4038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6535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Duty or Role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Bishop, Vicar, Chancellor, Cardinal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0.2</a:t>
                      </a:r>
                      <a:endParaRPr lang="en-US" sz="1800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Seminarian/Seminary Administration/Faculty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1.4</a:t>
                      </a:r>
                      <a:endParaRPr lang="en-US" sz="1800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School/Institutional Administrator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1.7</a:t>
                      </a:r>
                      <a:endParaRPr lang="en-US" sz="1800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Chaplain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2.8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2.1</a:t>
                      </a:r>
                      <a:endParaRPr lang="en-US" sz="1800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Worked in Hospital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0.2</a:t>
                      </a:r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Total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5.6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56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28536FAD-5BFF-480C-8DE1-DF89F6B590B5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457200"/>
            <a:ext cx="8229600" cy="9906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C.  School/Teaching Role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828800"/>
          <a:ext cx="8229600" cy="4038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6535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Duty or Role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Teacher (up to grade 6)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</a:t>
                      </a:r>
                      <a:endParaRPr lang="en-US" sz="1800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Teacher</a:t>
                      </a:r>
                      <a:r>
                        <a:rPr lang="en-US" sz="1800" baseline="0" dirty="0" smtClean="0"/>
                        <a:t> (grades 7-8)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0.4</a:t>
                      </a:r>
                      <a:endParaRPr lang="en-US" sz="1800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Teacher</a:t>
                      </a:r>
                      <a:r>
                        <a:rPr lang="en-US" sz="1800" baseline="0" dirty="0" smtClean="0"/>
                        <a:t> (grades 9-12)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7.2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4.2</a:t>
                      </a:r>
                      <a:endParaRPr lang="en-US" sz="1800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Guidance Counselor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0.6</a:t>
                      </a:r>
                      <a:endParaRPr lang="en-US" sz="1800" dirty="0"/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Catechism Teacher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0.3</a:t>
                      </a:r>
                    </a:p>
                  </a:txBody>
                  <a:tcPr/>
                </a:tc>
              </a:tr>
              <a:tr h="59554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Total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5.6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58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A794ADD1-23E8-4F9A-A494-AF4CEE2A9B2B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581900" cy="9144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D.  Other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905000"/>
          <a:ext cx="8229600" cy="2771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5167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Duty or Role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56376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Boys Club/Recreation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1.6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1.2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56376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Cleric is Relative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0.3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1.0</a:t>
                      </a:r>
                      <a:endParaRPr lang="en-US" sz="1800" dirty="0"/>
                    </a:p>
                  </a:txBody>
                  <a:tcPr marT="45728" marB="45728"/>
                </a:tc>
              </a:tr>
              <a:tr h="56376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Other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5.5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6.4</a:t>
                      </a:r>
                    </a:p>
                  </a:txBody>
                  <a:tcPr marT="45728" marB="45728"/>
                </a:tc>
              </a:tr>
              <a:tr h="56376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 Total</a:t>
                      </a:r>
                      <a:endParaRPr lang="en-US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7.4</a:t>
                      </a: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8.6</a:t>
                      </a:r>
                    </a:p>
                  </a:txBody>
                  <a:tcPr marT="45728" marB="45728"/>
                </a:tc>
              </a:tr>
            </a:tbl>
          </a:graphicData>
        </a:graphic>
      </p:graphicFrame>
      <p:sp>
        <p:nvSpPr>
          <p:cNvPr id="2460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10C49942-5416-445D-84AC-2A4AD82A6426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77200" cy="868363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A.  The Fixated/Regressed Typology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74688" y="1371600"/>
            <a:ext cx="7935912" cy="1752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The distinction between fixated and regressed sexual offending exists on a continuum and is not simply a dichotomous distinction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800" smtClean="0"/>
              <a:t> </a:t>
            </a:r>
          </a:p>
          <a:p>
            <a:pPr marL="0" indent="0" eaLnBrk="1" hangingPunct="1">
              <a:buFont typeface="Arial" charset="0"/>
              <a:buNone/>
            </a:pPr>
            <a:endParaRPr lang="en-US" sz="1200" smtClean="0"/>
          </a:p>
          <a:p>
            <a:pPr marL="0" indent="0" eaLnBrk="1" hangingPunct="1">
              <a:buFont typeface="Arial" charset="0"/>
              <a:buNone/>
            </a:pPr>
            <a:endParaRPr lang="en-US" sz="120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A22E3BD7-E7D4-446B-9C3B-1DE08F764A0C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276600"/>
            <a:ext cx="7696200" cy="27701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prstClr val="black"/>
                </a:solidFill>
                <a:latin typeface="+mn-lt"/>
                <a:cs typeface="+mn-cs"/>
              </a:rPr>
              <a:t>Two issues that differentiate the types: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prstClr val="black"/>
                </a:solidFill>
                <a:latin typeface="+mn-lt"/>
                <a:cs typeface="+mn-cs"/>
              </a:rPr>
              <a:t>The degree to which deviant sexual behavior is entrenched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prstClr val="black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dirty="0">
                <a:solidFill>
                  <a:prstClr val="black"/>
                </a:solidFill>
                <a:latin typeface="+mn-lt"/>
                <a:cs typeface="+mn-cs"/>
              </a:rPr>
              <a:t>The basis of the psychological needs that lead to abuse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9696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Fixated </a:t>
            </a:r>
            <a:r>
              <a:rPr lang="en-US" sz="4000" b="1" dirty="0" smtClean="0"/>
              <a:t>Offenders:  </a:t>
            </a:r>
            <a:r>
              <a:rPr lang="en-US" sz="4000" b="1" dirty="0" smtClean="0"/>
              <a:t>Definition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They have persistent, </a:t>
            </a:r>
            <a:r>
              <a:rPr lang="en-US" dirty="0" smtClean="0"/>
              <a:t>continual, </a:t>
            </a:r>
            <a:r>
              <a:rPr lang="en-US" dirty="0"/>
              <a:t>and compulsive attraction exclusively to children from adolescence onward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1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They are usually diagnosed with pedophilia, or recurrent, intense, sexually arousing fantasies of at least six months in duration involving </a:t>
            </a:r>
            <a:r>
              <a:rPr lang="en-US" dirty="0" smtClean="0"/>
              <a:t>prepubescent </a:t>
            </a:r>
            <a:r>
              <a:rPr lang="en-US" dirty="0"/>
              <a:t>children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0678F15F-ED0F-4BBE-880A-958F82E2CC37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144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Regressed </a:t>
            </a:r>
            <a:r>
              <a:rPr lang="en-US" sz="4000" b="1" dirty="0" smtClean="0"/>
              <a:t>Offenders:  </a:t>
            </a:r>
            <a:r>
              <a:rPr lang="en-US" sz="4000" b="1" dirty="0" smtClean="0"/>
              <a:t>Definition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They usually begin offending in adulthood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Their offenses stem from stressors in the environment, which undermine self-esteem and confidence, and from disordered childhood relationships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They are not necessarily motivated by sexual needs alone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E470C4DD-A7A6-4B61-B19A-2C50C6F8B8CF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solidFill>
                  <a:schemeClr val="bg1"/>
                </a:solidFill>
              </a:rPr>
              <a:t>B.  FBI Typologies:  Situational Offenders, 1</a:t>
            </a:r>
            <a:endParaRPr lang="en-US" sz="3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038600"/>
          </a:xfrm>
        </p:spPr>
        <p:txBody>
          <a:bodyPr rtlCol="0">
            <a:normAutofit fontScale="4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000" u="sng" dirty="0" smtClean="0"/>
              <a:t>Regressed</a:t>
            </a:r>
            <a:r>
              <a:rPr lang="en-US" sz="5000" dirty="0"/>
              <a:t>		</a:t>
            </a:r>
            <a:r>
              <a:rPr lang="en-US" sz="5000" dirty="0" smtClean="0"/>
              <a:t>Offenders </a:t>
            </a:r>
            <a:r>
              <a:rPr lang="en-US" sz="5000" dirty="0"/>
              <a:t>have poor coping skills, target victims </a:t>
            </a:r>
            <a:r>
              <a:rPr lang="en-US" sz="5000" dirty="0" smtClean="0"/>
              <a:t>			who </a:t>
            </a:r>
            <a:r>
              <a:rPr lang="en-US" sz="5000" dirty="0"/>
              <a:t>are </a:t>
            </a:r>
            <a:r>
              <a:rPr lang="en-US" sz="5000" dirty="0" smtClean="0"/>
              <a:t>	easily accessible</a:t>
            </a:r>
            <a:r>
              <a:rPr lang="en-US" sz="5000" dirty="0"/>
              <a:t>, abuse children as a </a:t>
            </a:r>
            <a:r>
              <a:rPr lang="en-US" sz="5000" dirty="0" smtClean="0"/>
              <a:t>			substitute </a:t>
            </a:r>
            <a:r>
              <a:rPr lang="en-US" sz="5000" dirty="0"/>
              <a:t>for adult </a:t>
            </a:r>
            <a:r>
              <a:rPr lang="en-US" sz="5000" dirty="0" smtClean="0"/>
              <a:t>relationships</a:t>
            </a:r>
            <a:endParaRPr lang="en-US" sz="5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8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000" u="sng" dirty="0"/>
              <a:t>Morally Indiscriminate</a:t>
            </a:r>
            <a:r>
              <a:rPr lang="en-US" sz="5000" dirty="0"/>
              <a:t>	Offenders do not prefer children over adults and </a:t>
            </a:r>
            <a:r>
              <a:rPr lang="en-US" sz="5000" dirty="0" smtClean="0"/>
              <a:t>			tend </a:t>
            </a:r>
            <a:r>
              <a:rPr lang="en-US" sz="5000" dirty="0"/>
              <a:t>to </a:t>
            </a:r>
            <a:r>
              <a:rPr lang="en-US" sz="5000" dirty="0" smtClean="0"/>
              <a:t>use children </a:t>
            </a:r>
            <a:r>
              <a:rPr lang="en-US" sz="5000" dirty="0"/>
              <a:t>(or anyone accessible) for </a:t>
            </a:r>
            <a:r>
              <a:rPr lang="en-US" sz="5000" dirty="0" smtClean="0"/>
              <a:t>			their </a:t>
            </a:r>
            <a:r>
              <a:rPr lang="en-US" sz="5000" dirty="0"/>
              <a:t>own interest </a:t>
            </a:r>
            <a:r>
              <a:rPr lang="en-US" sz="5000" dirty="0" smtClean="0"/>
              <a:t>(</a:t>
            </a:r>
            <a:r>
              <a:rPr lang="en-US" sz="5000" dirty="0"/>
              <a:t>sexual </a:t>
            </a:r>
            <a:r>
              <a:rPr lang="en-US" sz="5000" dirty="0" smtClean="0"/>
              <a:t>and otherwise</a:t>
            </a:r>
            <a:r>
              <a:rPr lang="en-US" sz="5000" dirty="0"/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/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000" u="sng" dirty="0"/>
              <a:t>Sexually Indiscriminate</a:t>
            </a:r>
            <a:r>
              <a:rPr lang="en-US" sz="5000" dirty="0"/>
              <a:t>	Offenders are mainly interested in sexual </a:t>
            </a:r>
            <a:r>
              <a:rPr lang="en-US" sz="5000" dirty="0" smtClean="0"/>
              <a:t>				experimentation</a:t>
            </a:r>
            <a:r>
              <a:rPr lang="en-US" sz="5000" dirty="0"/>
              <a:t>, </a:t>
            </a:r>
            <a:r>
              <a:rPr lang="en-US" sz="5000" dirty="0" smtClean="0"/>
              <a:t>and abuse </a:t>
            </a:r>
            <a:r>
              <a:rPr lang="en-US" sz="5000" dirty="0"/>
              <a:t>children out </a:t>
            </a:r>
            <a:r>
              <a:rPr lang="en-US" sz="5000" dirty="0" smtClean="0"/>
              <a:t>of 				boredom</a:t>
            </a:r>
            <a:endParaRPr lang="en-US" sz="5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8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000" u="sng" dirty="0"/>
              <a:t>Inadequate</a:t>
            </a:r>
            <a:r>
              <a:rPr lang="en-US" sz="5000" dirty="0"/>
              <a:t>		</a:t>
            </a:r>
            <a:r>
              <a:rPr lang="en-US" sz="5000" dirty="0" smtClean="0"/>
              <a:t>Offenders </a:t>
            </a:r>
            <a:r>
              <a:rPr lang="en-US" sz="5000" dirty="0"/>
              <a:t>are social misfits who are insecure, have </a:t>
            </a:r>
            <a:r>
              <a:rPr lang="en-US" sz="5000" dirty="0" smtClean="0"/>
              <a:t>			low self-esteem</a:t>
            </a:r>
            <a:r>
              <a:rPr lang="en-US" sz="5000" dirty="0"/>
              <a:t>, and see relationships with </a:t>
            </a:r>
            <a:r>
              <a:rPr lang="en-US" sz="5000" dirty="0" smtClean="0"/>
              <a:t>				children </a:t>
            </a:r>
            <a:r>
              <a:rPr lang="en-US" sz="5000" dirty="0"/>
              <a:t>as their </a:t>
            </a:r>
            <a:r>
              <a:rPr lang="en-US" sz="5000" dirty="0" smtClean="0"/>
              <a:t>only sexual outlet</a:t>
            </a:r>
            <a:endParaRPr lang="en-US" sz="5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3DFF65C6-3B1D-4F6A-9FCF-27CA1FFFFC55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600200"/>
            <a:ext cx="2362200" cy="677863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+mn-lt"/>
                <a:cs typeface="+mn-cs"/>
              </a:rPr>
              <a:t>Type of Offender </a:t>
            </a:r>
            <a:r>
              <a:rPr lang="en-US" i="1" dirty="0">
                <a:solidFill>
                  <a:prstClr val="black"/>
                </a:solidFill>
                <a:latin typeface="+mn-lt"/>
                <a:cs typeface="+mn-cs"/>
              </a:rPr>
              <a:t>Situational offenders</a:t>
            </a: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1600200"/>
            <a:ext cx="5334000" cy="646113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" b="1" dirty="0">
              <a:solidFill>
                <a:prstClr val="black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  <a:latin typeface="+mn-lt"/>
                <a:cs typeface="+mn-cs"/>
              </a:rPr>
              <a:t>Characteristics of Offenders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" dirty="0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9144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bg1"/>
                </a:solidFill>
              </a:rPr>
              <a:t>FBI Typologies:  Preferential Offenders, 2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8229600" cy="42672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400" u="sng" smtClean="0"/>
              <a:t>Seductive</a:t>
            </a:r>
            <a:r>
              <a:rPr lang="en-US" sz="2400" smtClean="0"/>
              <a:t>	       Offenders “court” children and give them 		       much affection, love, gifts, and enticements in 		       order to carry on a “relationship”</a:t>
            </a:r>
          </a:p>
          <a:p>
            <a:pPr marL="0" indent="0" eaLnBrk="1" hangingPunct="1">
              <a:buFont typeface="Arial" charset="0"/>
              <a:buNone/>
            </a:pPr>
            <a:endParaRPr lang="en-US" sz="800" smtClean="0"/>
          </a:p>
          <a:p>
            <a:pPr marL="0" indent="0" eaLnBrk="1" hangingPunct="1">
              <a:buFont typeface="Arial" charset="0"/>
              <a:buNone/>
            </a:pPr>
            <a:r>
              <a:rPr lang="en-US" sz="2400" u="sng" smtClean="0"/>
              <a:t>Fixated</a:t>
            </a:r>
            <a:r>
              <a:rPr lang="en-US" sz="2400" smtClean="0"/>
              <a:t>		       Offenders have poor psychosexual 			       development, desire affection from children, 		       and are compulsively attracted to children</a:t>
            </a:r>
          </a:p>
          <a:p>
            <a:pPr marL="0" indent="0" eaLnBrk="1" hangingPunct="1">
              <a:buFont typeface="Arial" charset="0"/>
              <a:buNone/>
            </a:pPr>
            <a:endParaRPr lang="en-US" sz="800" smtClean="0"/>
          </a:p>
          <a:p>
            <a:pPr marL="0" indent="0" eaLnBrk="1" hangingPunct="1">
              <a:buFont typeface="Arial" charset="0"/>
              <a:buNone/>
            </a:pPr>
            <a:r>
              <a:rPr lang="en-US" sz="2400" u="sng" smtClean="0"/>
              <a:t>Sadistic</a:t>
            </a:r>
            <a:r>
              <a:rPr lang="en-US" sz="2400" smtClean="0"/>
              <a:t>	       Offenders are aggressive, sexually excited by		       violence, target stranger victims, and are		       extremely dangerous</a:t>
            </a:r>
          </a:p>
          <a:p>
            <a:pPr marL="0" indent="0" eaLnBrk="1" hangingPunct="1">
              <a:buFont typeface="Arial" charset="0"/>
              <a:buNone/>
            </a:pPr>
            <a:endParaRPr lang="en-US" sz="200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2A2C37EA-F64E-4763-8CCC-8D4ACA5AAB4B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7663" y="1295400"/>
            <a:ext cx="2286000" cy="677863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latin typeface="+mn-lt"/>
                <a:cs typeface="+mn-cs"/>
              </a:rPr>
              <a:t>Type of Offender</a:t>
            </a:r>
            <a:r>
              <a:rPr lang="en-US" b="1" dirty="0">
                <a:solidFill>
                  <a:prstClr val="black"/>
                </a:solidFill>
                <a:latin typeface="+mn-lt"/>
                <a:cs typeface="+mn-cs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prstClr val="black"/>
                </a:solidFill>
                <a:latin typeface="+mn-lt"/>
                <a:cs typeface="+mn-cs"/>
              </a:rPr>
              <a:t>Preferential offenders</a:t>
            </a:r>
            <a:endParaRPr lang="en-US" dirty="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1295400"/>
            <a:ext cx="5715000" cy="646113"/>
          </a:xfrm>
          <a:prstGeom prst="rect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" b="1" dirty="0">
              <a:solidFill>
                <a:prstClr val="black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  <a:latin typeface="+mn-lt"/>
                <a:cs typeface="+mn-cs"/>
              </a:rPr>
              <a:t>Characteristics of Offenders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600" dirty="0">
              <a:solidFill>
                <a:prstClr val="black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28600"/>
            <a:ext cx="8229600" cy="1066800"/>
          </a:xfr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bg1"/>
                </a:solidFill>
              </a:rPr>
              <a:t>C.  Personality Characteristics of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Clergy Offenders, 1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425" y="2895600"/>
            <a:ext cx="8359775" cy="3646488"/>
          </a:xfrm>
        </p:spPr>
        <p:txBody>
          <a:bodyPr rtlCol="0">
            <a:normAutofit fontScale="92500" lnSpcReduction="1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One review of literature maintained that clergy offenders displayed shyness, loneliness, and passivity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MMPI scores illustrated the presence of depression, authority concerns, </a:t>
            </a:r>
            <a:r>
              <a:rPr lang="en-US" sz="2800" dirty="0" smtClean="0"/>
              <a:t>and </a:t>
            </a:r>
            <a:r>
              <a:rPr lang="en-US" sz="2800" dirty="0"/>
              <a:t>addiction problems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Rorschach results indicated greater affect constriction than normal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9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Offending clergy </a:t>
            </a:r>
            <a:r>
              <a:rPr lang="en-US" sz="2800" dirty="0"/>
              <a:t>exhibited the presence of over-controlled hostility more than non-offending clergy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462713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6E0834D1-D27D-4036-8F88-4A4EAE420C10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524000"/>
            <a:ext cx="82296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Several researchers </a:t>
            </a:r>
            <a:r>
              <a:rPr lang="en-US" sz="2400" dirty="0" smtClean="0">
                <a:solidFill>
                  <a:prstClr val="black"/>
                </a:solidFill>
                <a:latin typeface="+mn-lt"/>
                <a:cs typeface="+mn-cs"/>
              </a:rPr>
              <a:t>have concluded </a:t>
            </a: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that clergy offenders are truly unique in comparison to offenders within the general population.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Main 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Reports presented to the United States Conference of Catholic Bishops by the John Jay College Research Team, The City University of New </a:t>
            </a:r>
            <a:r>
              <a:rPr lang="en-US" dirty="0" smtClean="0"/>
              <a:t>York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3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/>
              <a:t>The Causes and Context of Sexual Abuse of Minors by Catholic Priests in the United States</a:t>
            </a:r>
            <a:r>
              <a:rPr lang="en-US" dirty="0"/>
              <a:t>, 1950-2010, March, </a:t>
            </a:r>
            <a:r>
              <a:rPr lang="en-US" dirty="0" smtClean="0"/>
              <a:t>2011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5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The </a:t>
            </a:r>
            <a:r>
              <a:rPr lang="en-US" i="1" dirty="0"/>
              <a:t>Nature and Scope of Sexual Abuse of Minors by Catholic Priests and Deacons in the United States, 1950-2002</a:t>
            </a:r>
            <a:r>
              <a:rPr lang="en-US" dirty="0"/>
              <a:t>, February 2004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98989"/>
                </a:solidFill>
              </a:rPr>
              <a:t>L</a:t>
            </a:r>
            <a:r>
              <a:rPr lang="en-US" sz="1600" dirty="0" smtClean="0">
                <a:solidFill>
                  <a:srgbClr val="898989"/>
                </a:solidFill>
              </a:rPr>
              <a:t>-</a:t>
            </a:r>
            <a:fld id="{19C13AEC-619A-4C3E-B072-E9978D88499A}" type="slidenum">
              <a:rPr lang="en-US" sz="16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z="1600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14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28600"/>
            <a:ext cx="8229600" cy="10668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bg1"/>
                </a:solidFill>
              </a:rPr>
              <a:t>Personality Characteristics of</a:t>
            </a:r>
            <a:br>
              <a:rPr lang="en-US" sz="4000" b="1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Clergy Offenders, 2</a:t>
            </a:r>
            <a:endParaRPr lang="en-US" sz="31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275" y="1676400"/>
            <a:ext cx="8229600" cy="4876800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/>
              <a:t>One of the specific clergy studies found that offenders came from backgrounds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Characterized </a:t>
            </a:r>
            <a:r>
              <a:rPr lang="en-US" sz="2800" dirty="0"/>
              <a:t>by rigidity and dysfunction with themes of abuse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1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Had little insight into these areas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1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Had insufficient training in the issue of transference/counter transference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Had virtually no training or education concerning sexual abuse, domestic violence, addictive disease, or healthy professional boundaries, and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Failed to appreciate how their history of trauma affected their professional life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A0C73067-38AF-4B00-A3D7-3F6E61DB8B12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477962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b="1" dirty="0" smtClean="0"/>
              <a:t>Onset of Abuse, 3:  Overcoming External Factors that May Prevent Abuse from Occurring</a:t>
            </a:r>
            <a:endParaRPr lang="en-US" sz="3400" b="1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Abusers often create opportunities for the abuse to take place, such as socializing and building trust with the victim’s family</a:t>
            </a:r>
          </a:p>
          <a:p>
            <a:pPr marL="457200" indent="-457200" eaLnBrk="1" hangingPunct="1">
              <a:buFont typeface="Arial" charset="0"/>
              <a:buNone/>
            </a:pPr>
            <a:endParaRPr lang="en-US" sz="1000" smtClean="0"/>
          </a:p>
          <a:p>
            <a:pPr marL="457200" indent="-457200" eaLnBrk="1" hangingPunct="1"/>
            <a:r>
              <a:rPr lang="en-US" smtClean="0"/>
              <a:t>Abusers must overcome the child’s resistance to the abuse, which is generally achieved through grooming tactics such as verbal and/or physical coercion, seduction, games, and enticements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78BBDACB-9F6C-4575-86BF-95813CBC3F74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848600" cy="7620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bg1"/>
                </a:solidFill>
              </a:rPr>
              <a:t>C.  Grooming Behavior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971800"/>
            <a:ext cx="7848600" cy="3459163"/>
          </a:xfrm>
        </p:spPr>
        <p:txBody>
          <a:bodyPr rtlCol="0">
            <a:normAutofit fontScale="925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Examples of various </a:t>
            </a:r>
            <a:r>
              <a:rPr lang="en-US" dirty="0"/>
              <a:t>tactics or methods </a:t>
            </a:r>
            <a:r>
              <a:rPr lang="en-US" dirty="0" smtClean="0"/>
              <a:t>used </a:t>
            </a:r>
            <a:r>
              <a:rPr lang="en-US" dirty="0"/>
              <a:t>to entice victims: </a:t>
            </a:r>
            <a:endParaRPr lang="en-US" dirty="0" smtClean="0"/>
          </a:p>
          <a:p>
            <a:pPr marL="800100" lvl="1" indent="-3429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000" dirty="0" smtClean="0"/>
              <a:t>	seduction or manipulation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000" dirty="0"/>
              <a:t>	</a:t>
            </a:r>
            <a:r>
              <a:rPr lang="en-US" sz="3000" dirty="0" smtClean="0"/>
              <a:t>verbal </a:t>
            </a:r>
            <a:r>
              <a:rPr lang="en-US" sz="3000" dirty="0"/>
              <a:t>or physical </a:t>
            </a:r>
            <a:r>
              <a:rPr lang="en-US" sz="3000" dirty="0" smtClean="0"/>
              <a:t>intimidation</a:t>
            </a:r>
          </a:p>
          <a:p>
            <a:pPr marL="800100" lvl="1" indent="-3429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 </a:t>
            </a:r>
            <a:r>
              <a:rPr lang="en-US" sz="3000" dirty="0" smtClean="0"/>
              <a:t>provision of “benefits</a:t>
            </a:r>
            <a:r>
              <a:rPr lang="en-US" sz="3000" dirty="0"/>
              <a:t>” such as tickets </a:t>
            </a:r>
            <a:r>
              <a:rPr lang="en-US" sz="3000" dirty="0" smtClean="0"/>
              <a:t>to      	sporting </a:t>
            </a:r>
            <a:r>
              <a:rPr lang="en-US" sz="3000" dirty="0"/>
              <a:t>events, or taking them on trips</a:t>
            </a:r>
            <a:r>
              <a:rPr lang="en-US" sz="3000" dirty="0" smtClean="0"/>
              <a:t>,       	money</a:t>
            </a:r>
            <a:r>
              <a:rPr lang="en-US" sz="3000" dirty="0"/>
              <a:t>, or other </a:t>
            </a:r>
            <a:r>
              <a:rPr lang="en-US" sz="3000" dirty="0" smtClean="0"/>
              <a:t>gifts</a:t>
            </a:r>
          </a:p>
          <a:p>
            <a:pPr marL="800100" lvl="1" indent="-3429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/>
              <a:t>	</a:t>
            </a:r>
            <a:r>
              <a:rPr lang="en-US" sz="3000" dirty="0" smtClean="0"/>
              <a:t>building of personal and family relationships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295400"/>
            <a:ext cx="7848600" cy="1446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prstClr val="black"/>
                </a:solidFill>
                <a:latin typeface="+mn-lt"/>
                <a:cs typeface="+mn-cs"/>
              </a:rPr>
              <a:t>     </a:t>
            </a:r>
            <a:r>
              <a:rPr lang="en-US" sz="2800" b="1" dirty="0">
                <a:solidFill>
                  <a:prstClr val="black"/>
                </a:solidFill>
                <a:latin typeface="+mn-lt"/>
                <a:cs typeface="+mn-cs"/>
              </a:rPr>
              <a:t>Grooming </a:t>
            </a:r>
            <a:r>
              <a:rPr lang="en-US" sz="2800" dirty="0">
                <a:solidFill>
                  <a:prstClr val="black"/>
                </a:solidFill>
                <a:latin typeface="+mn-lt"/>
                <a:cs typeface="+mn-cs"/>
              </a:rPr>
              <a:t>is a pre-meditated behavior intended to manipulate a potential victim into complying with sexual abuse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CB081EE1-2DBF-4875-B7AF-A58655CED677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906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Grooming 2, </a:t>
            </a:r>
            <a:br>
              <a:rPr lang="en-US" sz="4000" b="1" dirty="0" smtClean="0"/>
            </a:br>
            <a:r>
              <a:rPr lang="en-US" sz="4000" b="1" dirty="0" smtClean="0"/>
              <a:t>Seduction and Testing of a Child</a:t>
            </a:r>
            <a:endParaRPr lang="en-US" sz="4000" b="1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4800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This tactic is used when there is a relationship with a child and the child is accustomed to the affectionate expression of the offender</a:t>
            </a:r>
          </a:p>
          <a:p>
            <a:pPr marL="457200" indent="-457200" eaLnBrk="1" hangingPunct="1">
              <a:buFont typeface="Arial" charset="0"/>
              <a:buNone/>
            </a:pPr>
            <a:endParaRPr lang="en-US" sz="1200" smtClean="0"/>
          </a:p>
          <a:p>
            <a:pPr marL="457200" indent="-457200" eaLnBrk="1" hangingPunct="1"/>
            <a:r>
              <a:rPr lang="en-US" smtClean="0"/>
              <a:t>The offender gradually extends the affectionate behavior, all the while “testing” the child’s response; if no overt resistance is observed, the sexual abuse continues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74DAA30F-C480-4D31-A7EE-8327EC310FE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954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Groom</a:t>
            </a:r>
            <a:r>
              <a:rPr lang="en-US" sz="4000" b="1" dirty="0" smtClean="0"/>
              <a:t>ing 3, Emotional Manipulation</a:t>
            </a:r>
            <a:br>
              <a:rPr lang="en-US" sz="4000" b="1" dirty="0" smtClean="0"/>
            </a:br>
            <a:r>
              <a:rPr lang="en-US" sz="4000" b="1" dirty="0" smtClean="0"/>
              <a:t>and Verbal Coercion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686800" cy="4419600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These were the most common tactics used by offenders to groom their victims.  Examples: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-	Doing favors for the victim in exchange for sex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-	Emotionally blackmailing the victim into compliance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-	Even though it may appear that there is room for negotiation on the part of the victim, the outcome always favors the </a:t>
            </a:r>
            <a:r>
              <a:rPr lang="en-US" dirty="0" smtClean="0"/>
              <a:t>offender</a:t>
            </a:r>
            <a:endParaRPr lang="en-US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647496FF-050B-47D4-BF56-B0F66DD4FB60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Grooming 4, </a:t>
            </a:r>
            <a:br>
              <a:rPr lang="en-US" sz="4000" b="1" dirty="0" smtClean="0"/>
            </a:br>
            <a:r>
              <a:rPr lang="en-US" sz="4000" b="1" dirty="0" smtClean="0"/>
              <a:t>Catching the Victim by Surprise</a:t>
            </a:r>
            <a:endParaRPr lang="en-US" sz="4000" b="1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800600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The offender orchestrates a situation to distract the victim or seizes the opportunity to abuse when it occurs</a:t>
            </a:r>
          </a:p>
          <a:p>
            <a:pPr marL="457200" indent="-457200" eaLnBrk="1" hangingPunct="1"/>
            <a:r>
              <a:rPr lang="en-US" smtClean="0"/>
              <a:t>A frequent situational opportunity arises when potential victims become altar servers or otherwise serve a role in the church</a:t>
            </a:r>
          </a:p>
          <a:p>
            <a:pPr marL="457200" indent="-457200" eaLnBrk="1" hangingPunct="1"/>
            <a:r>
              <a:rPr lang="en-US" smtClean="0"/>
              <a:t>Seizing the opportunity is most common and is usually the result of the offender’s frustration from waiting for the right time to initiate contact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6A59B0DA-3E8F-4F3A-8410-91DC2EF0EEF7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Grooming 5, </a:t>
            </a:r>
            <a:br>
              <a:rPr lang="en-US" sz="4000" b="1" dirty="0" smtClean="0"/>
            </a:br>
            <a:r>
              <a:rPr lang="en-US" sz="4000" b="1" dirty="0" smtClean="0"/>
              <a:t>Using Verbal or Physical Force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53400" cy="4572000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 offender garners victim compliance through use of </a:t>
            </a:r>
            <a:r>
              <a:rPr lang="en-US" dirty="0" smtClean="0"/>
              <a:t>force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 offender either commands the victim to perform sexual acts and/or physically forces the victim to engage in sexual </a:t>
            </a:r>
            <a:r>
              <a:rPr lang="en-US" dirty="0" smtClean="0"/>
              <a:t>acts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This factor is more common </a:t>
            </a:r>
            <a:r>
              <a:rPr lang="en-US" dirty="0" smtClean="0"/>
              <a:t>among the most </a:t>
            </a:r>
            <a:r>
              <a:rPr lang="en-US" dirty="0"/>
              <a:t>serious, repeat </a:t>
            </a:r>
            <a:r>
              <a:rPr lang="en-US" dirty="0" smtClean="0"/>
              <a:t>offenders</a:t>
            </a:r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29F1078C-8A20-49BF-BA48-53882D0FA73F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12192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Grooming 6, </a:t>
            </a:r>
            <a:br>
              <a:rPr lang="en-US" b="1" dirty="0" smtClean="0"/>
            </a:br>
            <a:r>
              <a:rPr lang="en-US" b="1" dirty="0" smtClean="0"/>
              <a:t>Disguising Sexual Advances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572000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This tactic disguised sexual advances in the context of playing a game.  Example</a:t>
            </a:r>
            <a:r>
              <a:rPr lang="en-US" dirty="0" smtClean="0"/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800" dirty="0"/>
          </a:p>
          <a:p>
            <a:pPr marL="9144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Offender </a:t>
            </a:r>
            <a:r>
              <a:rPr lang="en-US" dirty="0"/>
              <a:t>will begin by tickling the victim and gradually progress to </a:t>
            </a:r>
            <a:r>
              <a:rPr lang="en-US" dirty="0" smtClean="0"/>
              <a:t>fondling</a:t>
            </a:r>
          </a:p>
          <a:p>
            <a:pPr marL="4572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800" dirty="0"/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While this approach may appear spontaneous, </a:t>
            </a:r>
            <a:r>
              <a:rPr lang="en-US" dirty="0" smtClean="0"/>
              <a:t> it </a:t>
            </a:r>
            <a:r>
              <a:rPr lang="en-US" dirty="0"/>
              <a:t>has been well planned by the offender, yet orchestrated in a rather surreptitious </a:t>
            </a:r>
            <a:r>
              <a:rPr lang="en-US" dirty="0" smtClean="0"/>
              <a:t>manner</a:t>
            </a:r>
            <a:endParaRPr 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8C88EE05-4046-44F2-B327-9A13B2BFC200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838200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Grooming 7, Using Alcohol and Drugs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1219200"/>
            <a:ext cx="7391400" cy="1295400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/>
              <a:t>During the peak years of abuse, the use of alcohol and drugs by abusive priests increased significantly, but only for male </a:t>
            </a:r>
            <a:r>
              <a:rPr lang="en-US" sz="2800" dirty="0" smtClean="0"/>
              <a:t>victims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44513" y="2819400"/>
            <a:ext cx="8077200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  <a:latin typeface="+mn-lt"/>
                <a:cs typeface="+mn-cs"/>
              </a:rPr>
              <a:t>Why this finding is important: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The increase in the use of alcohol and drugs by the abuser is consistent with the increase in the abuse of males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The increase in the abuse of males is consistent with the increase in the abuse of minors by priests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+mn-lt"/>
                <a:cs typeface="+mn-cs"/>
              </a:rPr>
              <a:t>The use of alcohol and/or drugs by the abuser is a feature of the “situational” or “regressed” child abuser, but not of the “fixated” abuser</a:t>
            </a: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489E0A23-226A-43E6-950C-C31F84DC1CDE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954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Grooming 8, Building Relationships</a:t>
            </a:r>
            <a:br>
              <a:rPr lang="en-US" sz="3600" b="1" dirty="0" smtClean="0"/>
            </a:br>
            <a:r>
              <a:rPr lang="en-US" sz="3600" b="1" dirty="0" smtClean="0"/>
              <a:t>with the Families of Victims</a:t>
            </a:r>
            <a:endParaRPr lang="en-US" sz="3600" b="1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342900" y="1752600"/>
            <a:ext cx="8458200" cy="2895600"/>
          </a:xfrm>
        </p:spPr>
        <p:txBody>
          <a:bodyPr/>
          <a:lstStyle/>
          <a:p>
            <a:pPr marL="457200" indent="-457200" eaLnBrk="1" hangingPunct="1"/>
            <a:r>
              <a:rPr lang="en-US" smtClean="0"/>
              <a:t>Family relationships were built to gain trust</a:t>
            </a:r>
          </a:p>
          <a:p>
            <a:pPr marL="457200" indent="-457200" eaLnBrk="1" hangingPunct="1"/>
            <a:r>
              <a:rPr lang="en-US" smtClean="0"/>
              <a:t>Parents of abused children trusted the priests without reservation</a:t>
            </a:r>
          </a:p>
          <a:p>
            <a:pPr marL="457200" indent="-457200" eaLnBrk="1" hangingPunct="1"/>
            <a:r>
              <a:rPr lang="en-US" smtClean="0"/>
              <a:t>The children who were abused often accepted the abuse and did not report it for many years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4648200"/>
            <a:ext cx="7924800" cy="15700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marL="228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prstClr val="black"/>
                </a:solidFill>
                <a:latin typeface="+mn-lt"/>
                <a:cs typeface="+mn-cs"/>
              </a:rPr>
              <a:t>This lack of disclosure and concern about reporting the abuse was one reason it was able to persist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AA6F3191-6F18-4DFD-BB1C-BE64E6419EA8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3429000"/>
          </a:xfr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900" b="1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/>
              <a:t>I</a:t>
            </a:r>
            <a:r>
              <a:rPr lang="en-US" sz="4000" b="1" dirty="0" smtClean="0"/>
              <a:t>.  Situational Factors: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/>
              <a:t>Settings and Circumstances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 smtClean="0"/>
              <a:t>of Sexual Abuse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b="1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C6C8855E-B462-4C4D-A9BE-0AD64987B6D1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Grooming 9, </a:t>
            </a:r>
            <a:br>
              <a:rPr lang="en-US" sz="4000" b="1" dirty="0" smtClean="0"/>
            </a:br>
            <a:r>
              <a:rPr lang="en-US" sz="4000" b="1" dirty="0" smtClean="0"/>
              <a:t>Effects of Grooming over Time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572000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Grooming tactics are premeditated and more methodically </a:t>
            </a:r>
            <a:r>
              <a:rPr lang="en-US" dirty="0" smtClean="0"/>
              <a:t>planned than spontaneous abuse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800" dirty="0"/>
          </a:p>
          <a:p>
            <a:pPr marL="9144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The </a:t>
            </a:r>
            <a:r>
              <a:rPr lang="en-US" dirty="0"/>
              <a:t>offender is willing to wait months or even possibly years to accomplish his </a:t>
            </a:r>
            <a:r>
              <a:rPr lang="en-US" dirty="0" smtClean="0"/>
              <a:t>task</a:t>
            </a:r>
          </a:p>
          <a:p>
            <a:pPr marL="4572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800" dirty="0"/>
          </a:p>
          <a:p>
            <a:pPr marL="9144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Eventually </a:t>
            </a:r>
            <a:r>
              <a:rPr lang="en-US" dirty="0"/>
              <a:t>the victim becomes groomed to the point that engaging in sex with the offender is more or less </a:t>
            </a:r>
            <a:r>
              <a:rPr lang="en-US" dirty="0" smtClean="0"/>
              <a:t>automatic</a:t>
            </a:r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17B5178B-0DB2-4E8D-813F-42C71CA36975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Five Ways to Prevent Abuse</a:t>
            </a:r>
            <a:br>
              <a:rPr lang="en-US" sz="3600" b="1" dirty="0" smtClean="0"/>
            </a:br>
            <a:r>
              <a:rPr lang="en-US" sz="3600" b="1" dirty="0" smtClean="0"/>
              <a:t>by Implementing Situational</a:t>
            </a:r>
            <a:br>
              <a:rPr lang="en-US" sz="3600" b="1" dirty="0" smtClean="0"/>
            </a:br>
            <a:r>
              <a:rPr lang="en-US" sz="3600" b="1" dirty="0" smtClean="0"/>
              <a:t>Crime Prevention Models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114800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b="1" i="1" dirty="0" smtClean="0"/>
              <a:t>Increase </a:t>
            </a:r>
            <a:r>
              <a:rPr lang="en-US" b="1" i="1" dirty="0"/>
              <a:t>the effort</a:t>
            </a:r>
            <a:r>
              <a:rPr lang="en-US" b="1" dirty="0"/>
              <a:t> </a:t>
            </a:r>
            <a:r>
              <a:rPr lang="en-US" dirty="0"/>
              <a:t>it takes for priests </a:t>
            </a:r>
            <a:r>
              <a:rPr lang="en-US" dirty="0" smtClean="0"/>
              <a:t>to  commit </a:t>
            </a:r>
            <a:r>
              <a:rPr lang="en-US" dirty="0"/>
              <a:t>acts of </a:t>
            </a:r>
            <a:r>
              <a:rPr lang="en-US" dirty="0" smtClean="0"/>
              <a:t>abuse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Implement mandatory </a:t>
            </a:r>
            <a:r>
              <a:rPr lang="en-US" dirty="0"/>
              <a:t>safe environment training to raise </a:t>
            </a:r>
            <a:r>
              <a:rPr lang="en-US" dirty="0" smtClean="0"/>
              <a:t>awareness among</a:t>
            </a:r>
          </a:p>
          <a:p>
            <a:pPr marL="9144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Potential victims</a:t>
            </a:r>
          </a:p>
          <a:p>
            <a:pPr marL="9144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Guardians </a:t>
            </a:r>
          </a:p>
          <a:p>
            <a:pPr marL="9144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Potential abusers</a:t>
            </a:r>
          </a:p>
          <a:p>
            <a:pPr marL="914400" indent="-4572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dirty="0" smtClean="0"/>
          </a:p>
          <a:p>
            <a:pPr marL="9144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en-US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F8650BA3-98C9-4CD8-86FA-695E730966D5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Five Ways to Prevent Abuse, 2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153400" cy="5364163"/>
          </a:xfrm>
        </p:spPr>
        <p:txBody>
          <a:bodyPr rtlCol="0"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 startAt="2"/>
              <a:defRPr/>
            </a:pPr>
            <a:r>
              <a:rPr lang="en-US" b="1" i="1" dirty="0" smtClean="0"/>
              <a:t>Increase </a:t>
            </a:r>
            <a:r>
              <a:rPr lang="en-US" b="1" i="1" dirty="0"/>
              <a:t>the risks</a:t>
            </a:r>
            <a:r>
              <a:rPr lang="en-US" b="1" dirty="0"/>
              <a:t> </a:t>
            </a:r>
            <a:r>
              <a:rPr lang="en-US" dirty="0"/>
              <a:t>by making it more likely that </a:t>
            </a:r>
            <a:r>
              <a:rPr lang="en-US" dirty="0" smtClean="0"/>
              <a:t>those </a:t>
            </a:r>
            <a:r>
              <a:rPr lang="en-US" dirty="0"/>
              <a:t>who commit acts of abuse will be identified, and once identified</a:t>
            </a:r>
            <a:r>
              <a:rPr lang="en-US" dirty="0" smtClean="0"/>
              <a:t>, will </a:t>
            </a:r>
            <a:r>
              <a:rPr lang="en-US" dirty="0"/>
              <a:t>have more to lose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Increase </a:t>
            </a:r>
            <a:r>
              <a:rPr lang="en-US" dirty="0"/>
              <a:t>the risk of getting “caught” by educating potential victims and guardians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Enforce the </a:t>
            </a:r>
            <a:r>
              <a:rPr lang="en-US" dirty="0"/>
              <a:t>“zero tolerance” policy for </a:t>
            </a:r>
            <a:r>
              <a:rPr lang="en-US" dirty="0" smtClean="0"/>
              <a:t>abusers, which makes </a:t>
            </a:r>
            <a:r>
              <a:rPr lang="en-US" dirty="0"/>
              <a:t>the risk greater if one is recognized as an abuser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Institute </a:t>
            </a:r>
            <a:r>
              <a:rPr lang="en-US" dirty="0"/>
              <a:t>periodic evaluation of the performance of priests in dioceses so that questionable behavior </a:t>
            </a:r>
            <a:r>
              <a:rPr lang="en-US" dirty="0" smtClean="0"/>
              <a:t>will be </a:t>
            </a:r>
            <a:r>
              <a:rPr lang="en-US" dirty="0"/>
              <a:t>more likely to be </a:t>
            </a:r>
            <a:r>
              <a:rPr lang="en-US" dirty="0" smtClean="0"/>
              <a:t>detected and controlled</a:t>
            </a:r>
            <a:endParaRPr 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497543FD-C4DF-41CB-BCB7-FC9A194450AE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Five Ways to Prevent Abuse, 3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 startAt="3"/>
              <a:defRPr/>
            </a:pPr>
            <a:r>
              <a:rPr lang="en-US" b="1" i="1" dirty="0" smtClean="0"/>
              <a:t>Reduce </a:t>
            </a:r>
            <a:r>
              <a:rPr lang="en-US" b="1" i="1" dirty="0"/>
              <a:t>the rewards</a:t>
            </a:r>
            <a:r>
              <a:rPr lang="en-US" b="1" dirty="0"/>
              <a:t> </a:t>
            </a:r>
            <a:r>
              <a:rPr lang="en-US" dirty="0"/>
              <a:t>by providing </a:t>
            </a:r>
            <a:r>
              <a:rPr lang="en-US" dirty="0" smtClean="0"/>
              <a:t>alternate   outlets </a:t>
            </a:r>
            <a:r>
              <a:rPr lang="en-US" dirty="0"/>
              <a:t>for close bonds with others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Lessen </a:t>
            </a:r>
            <a:r>
              <a:rPr lang="en-US" dirty="0"/>
              <a:t>the need for priests to develop social bonds with adolescents they are mentoring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Increase </a:t>
            </a:r>
            <a:r>
              <a:rPr lang="en-US" dirty="0"/>
              <a:t>opportunities for priests to form social friendships and suitable bonds with age-appropriate </a:t>
            </a:r>
            <a:r>
              <a:rPr lang="en-US" dirty="0" smtClean="0"/>
              <a:t>persons</a:t>
            </a:r>
            <a:endParaRPr lang="en-US" dirty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E124E2A6-65AE-4113-A479-5634ECDD58C8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Five Ways to Prevent Abuse, 4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754563"/>
          </a:xfrm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 startAt="4"/>
              <a:defRPr/>
            </a:pPr>
            <a:r>
              <a:rPr lang="en-US" b="1" i="1" dirty="0" smtClean="0"/>
              <a:t>Reduce </a:t>
            </a:r>
            <a:r>
              <a:rPr lang="en-US" b="1" i="1" dirty="0"/>
              <a:t>provocations</a:t>
            </a:r>
            <a:r>
              <a:rPr lang="en-US" b="1" dirty="0"/>
              <a:t> </a:t>
            </a:r>
            <a:r>
              <a:rPr lang="en-US" dirty="0"/>
              <a:t>by diminishing the factors </a:t>
            </a:r>
            <a:r>
              <a:rPr lang="en-US" dirty="0" smtClean="0"/>
              <a:t>that </a:t>
            </a:r>
            <a:r>
              <a:rPr lang="en-US" dirty="0"/>
              <a:t>may lead priests to abuse, such as stress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Provide stress-reduction </a:t>
            </a:r>
            <a:r>
              <a:rPr lang="en-US" dirty="0"/>
              <a:t>seminars after transitions into a new parish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Require </a:t>
            </a:r>
            <a:r>
              <a:rPr lang="en-US" dirty="0"/>
              <a:t>ongoing formation, including opportunities to develop administrative and financial planning skills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Make available </a:t>
            </a:r>
            <a:r>
              <a:rPr lang="en-US" dirty="0"/>
              <a:t>time </a:t>
            </a:r>
            <a:r>
              <a:rPr lang="en-US" dirty="0" smtClean="0"/>
              <a:t>for participation in </a:t>
            </a:r>
            <a:r>
              <a:rPr lang="en-US" dirty="0"/>
              <a:t>priest support groups to decrease likelihood of isolation and </a:t>
            </a:r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05B7389B-02E8-4642-B39B-196A48BB786B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Five Ways to Prevent Abuse, 5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 rtlCol="0">
            <a:normAutofit fontScale="92500"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 startAt="5"/>
              <a:defRPr/>
            </a:pPr>
            <a:r>
              <a:rPr lang="en-US" b="1" i="1" dirty="0" smtClean="0"/>
              <a:t>Remove </a:t>
            </a:r>
            <a:r>
              <a:rPr lang="en-US" b="1" i="1" dirty="0"/>
              <a:t>excuses</a:t>
            </a:r>
            <a:r>
              <a:rPr lang="en-US" b="1" dirty="0"/>
              <a:t> </a:t>
            </a:r>
            <a:r>
              <a:rPr lang="en-US" dirty="0"/>
              <a:t>through education about </a:t>
            </a:r>
            <a:r>
              <a:rPr lang="en-US" dirty="0" smtClean="0"/>
              <a:t>what </a:t>
            </a:r>
            <a:r>
              <a:rPr lang="en-US" dirty="0"/>
              <a:t>types of behavior are and are not appropriate with minors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Eliminate</a:t>
            </a:r>
            <a:r>
              <a:rPr lang="en-US" dirty="0"/>
              <a:t>, as far as possible, the ability of priests to use techniques of ‘neutralization,’ whereby they excuse and justify inappropriate behavior</a:t>
            </a:r>
          </a:p>
          <a:p>
            <a:pPr marL="914400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Techniques </a:t>
            </a:r>
            <a:r>
              <a:rPr lang="en-US" dirty="0"/>
              <a:t>of neutralization often develop over time and after periods of stress or other negative </a:t>
            </a:r>
            <a:r>
              <a:rPr lang="en-US" dirty="0" smtClean="0"/>
              <a:t>experiences in work and life</a:t>
            </a:r>
            <a:endParaRPr lang="en-US" dirty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D9948163-527D-4CA5-A89B-24B1C16C3110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1371600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Summary of Situational and Organizational Factors, Types of Offenders, Grooming, and Prevention</a:t>
            </a:r>
            <a:br>
              <a:rPr lang="en-US" sz="3200" b="1" dirty="0" smtClean="0"/>
            </a:br>
            <a:r>
              <a:rPr lang="en-US" sz="3200" b="1" dirty="0" smtClean="0"/>
              <a:t>Related to Sexual Abuse of Minors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153400" cy="4419600"/>
          </a:xfrm>
        </p:spPr>
        <p:txBody>
          <a:bodyPr>
            <a:noAutofit/>
          </a:bodyPr>
          <a:lstStyle/>
          <a:p>
            <a:r>
              <a:rPr lang="en-US" sz="2300" dirty="0" smtClean="0"/>
              <a:t>Situational Factors:  Settings and Circumstances of Sexual Abuse</a:t>
            </a:r>
          </a:p>
          <a:p>
            <a:pPr marL="685800">
              <a:buFontTx/>
              <a:buChar char="-"/>
            </a:pPr>
            <a:r>
              <a:rPr lang="en-US" sz="2300" dirty="0" smtClean="0"/>
              <a:t>Settings Where Victims First Met Priests Who Abused Them, Physical Locations of Abuse, and Circumstances and Timing of Abuse</a:t>
            </a:r>
          </a:p>
          <a:p>
            <a:r>
              <a:rPr lang="en-US" sz="2300" dirty="0" smtClean="0"/>
              <a:t>Organizational Factors Related to Abuse</a:t>
            </a:r>
          </a:p>
          <a:p>
            <a:pPr marL="685800">
              <a:buNone/>
            </a:pPr>
            <a:r>
              <a:rPr lang="en-US" sz="2300" dirty="0" smtClean="0"/>
              <a:t>-	Priests</a:t>
            </a:r>
            <a:r>
              <a:rPr lang="en-US" sz="2300" dirty="0"/>
              <a:t>’ Primary Duty or Role at Time of Abuse</a:t>
            </a:r>
          </a:p>
          <a:p>
            <a:r>
              <a:rPr lang="en-US" sz="2300" dirty="0" smtClean="0"/>
              <a:t>Types of Offenders:  Fixated, Regressed, Situational, and Preferential</a:t>
            </a:r>
          </a:p>
          <a:p>
            <a:r>
              <a:rPr lang="en-US" sz="2300" dirty="0" smtClean="0"/>
              <a:t>Characteristics of Clergy Offenders</a:t>
            </a:r>
          </a:p>
          <a:p>
            <a:r>
              <a:rPr lang="en-US" sz="2300" dirty="0" smtClean="0"/>
              <a:t>Grooming Techniques</a:t>
            </a:r>
          </a:p>
          <a:p>
            <a:r>
              <a:rPr lang="en-US" sz="2300" dirty="0" smtClean="0"/>
              <a:t>Situational Crime Prevention </a:t>
            </a:r>
          </a:p>
          <a:p>
            <a:pPr marL="0" indent="0">
              <a:buNone/>
            </a:pPr>
            <a:r>
              <a:rPr lang="en-US" sz="2300" dirty="0"/>
              <a:t> </a:t>
            </a:r>
            <a:r>
              <a:rPr lang="en-US" sz="2300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L-46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07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sz="3600" b="1" dirty="0" smtClean="0"/>
              <a:t>Discussion </a:t>
            </a:r>
            <a:r>
              <a:rPr lang="en-US" sz="3600" b="1" dirty="0" smtClean="0"/>
              <a:t>Questions, </a:t>
            </a:r>
            <a:r>
              <a:rPr lang="en-US" sz="2800" b="1" dirty="0" smtClean="0"/>
              <a:t>1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22C0E8C8-8C24-4B1A-9A80-7DEDD069FFFD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defRPr/>
              </a:pPr>
              <a:t>47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pPr lvl="0"/>
            <a:r>
              <a:rPr lang="en-US" sz="2400" dirty="0"/>
              <a:t>Taking into account the circumstances and timing that were most common when abuse was perpetrated, what instructions should be given to parishioners, especially parents, and to children about sexual abuse? </a:t>
            </a:r>
            <a:endParaRPr lang="en-US" sz="2400" dirty="0" smtClean="0"/>
          </a:p>
          <a:p>
            <a:pPr marL="0" lvl="0" indent="0">
              <a:buNone/>
            </a:pPr>
            <a:endParaRPr lang="en-US" sz="800" dirty="0" smtClean="0"/>
          </a:p>
          <a:p>
            <a:pPr lvl="0">
              <a:buFont typeface="Arial" pitchFamily="34" charset="0"/>
              <a:buChar char="•"/>
            </a:pPr>
            <a:r>
              <a:rPr lang="en-US" sz="2400" dirty="0" smtClean="0"/>
              <a:t>What </a:t>
            </a:r>
            <a:r>
              <a:rPr lang="en-US" sz="2400" dirty="0"/>
              <a:t>safeguards should be </a:t>
            </a:r>
            <a:r>
              <a:rPr lang="en-US" sz="2400" dirty="0" smtClean="0"/>
              <a:t>implemented in parish settings   to reduce the probability of abuse?</a:t>
            </a:r>
            <a:endParaRPr lang="en-US" sz="800" dirty="0" smtClean="0"/>
          </a:p>
          <a:p>
            <a:pPr marL="0" lvl="0" indent="0">
              <a:buNone/>
            </a:pPr>
            <a:endParaRPr lang="en-US" sz="800" dirty="0" smtClean="0"/>
          </a:p>
          <a:p>
            <a:pPr lvl="0"/>
            <a:r>
              <a:rPr lang="en-US" sz="2400" dirty="0" smtClean="0"/>
              <a:t>Considering </a:t>
            </a:r>
            <a:r>
              <a:rPr lang="en-US" sz="2400" dirty="0"/>
              <a:t>the settings and locations where abuse took place, what precautions should priests and other church leaders take relative to where they meet young people</a:t>
            </a:r>
            <a:r>
              <a:rPr lang="en-US" sz="2400" dirty="0" smtClean="0"/>
              <a:t>?</a:t>
            </a:r>
          </a:p>
          <a:p>
            <a:pPr marL="0" lvl="0" indent="0">
              <a:buNone/>
            </a:pPr>
            <a:endParaRPr lang="en-US" sz="800" dirty="0"/>
          </a:p>
          <a:p>
            <a:pPr lvl="0"/>
            <a:r>
              <a:rPr lang="en-US" sz="2400" dirty="0"/>
              <a:t>What are the major differences between types of sexual offenders?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76395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/>
          <a:lstStyle/>
          <a:p>
            <a:r>
              <a:rPr lang="en-US" sz="3600" b="1" dirty="0" smtClean="0"/>
              <a:t>Discussion </a:t>
            </a:r>
            <a:r>
              <a:rPr lang="en-US" sz="3600" b="1" dirty="0" smtClean="0"/>
              <a:t>Questions, </a:t>
            </a:r>
            <a:r>
              <a:rPr lang="en-US" sz="2800" b="1" dirty="0" smtClean="0"/>
              <a:t>2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3962399"/>
          </a:xfrm>
        </p:spPr>
        <p:txBody>
          <a:bodyPr/>
          <a:lstStyle/>
          <a:p>
            <a:pPr lvl="0"/>
            <a:r>
              <a:rPr lang="en-US" sz="2400" dirty="0"/>
              <a:t>What risk factors particular to clergy might be observed in potential clergy sex offenders?</a:t>
            </a:r>
          </a:p>
          <a:p>
            <a:pPr lvl="0"/>
            <a:r>
              <a:rPr lang="en-US" sz="2400" dirty="0"/>
              <a:t>What are the essential ingredients of educational programs that can help prevent sexual abuse?</a:t>
            </a:r>
          </a:p>
          <a:p>
            <a:pPr lvl="0"/>
            <a:r>
              <a:rPr lang="en-US" sz="2400" dirty="0" smtClean="0"/>
              <a:t>What </a:t>
            </a:r>
            <a:r>
              <a:rPr lang="en-US" sz="2400" dirty="0"/>
              <a:t>components of the prevention models are most useful in your situation?</a:t>
            </a:r>
          </a:p>
          <a:p>
            <a:pPr lvl="0"/>
            <a:r>
              <a:rPr lang="en-US" sz="2400" dirty="0"/>
              <a:t>How can oversight be enhanced to prevent further sexual abuse</a:t>
            </a:r>
            <a:r>
              <a:rPr lang="en-US" sz="2400" dirty="0" smtClean="0"/>
              <a:t>?</a:t>
            </a:r>
            <a:r>
              <a:rPr lang="en-US" sz="2400" dirty="0"/>
              <a:t> 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/>
              <a:t>To what extent are recommendations on education of young people, parishioners, and church leaders being implemented?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3644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 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48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5486400"/>
            <a:ext cx="8435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400" dirty="0"/>
              <a:t>Link to USCCB – </a:t>
            </a:r>
            <a:r>
              <a:rPr lang="en-US" sz="2400" dirty="0">
                <a:hlinkClick r:id="rId2"/>
              </a:rPr>
              <a:t>http://www.usccb.org/issues-and-action/child-and-youth-protection/charter.cfm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2777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876800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dirty="0" smtClean="0"/>
              <a:t>Prepared by:</a:t>
            </a:r>
          </a:p>
          <a:p>
            <a:pPr marL="0" indent="0">
              <a:buNone/>
            </a:pPr>
            <a:r>
              <a:rPr lang="en-US" dirty="0" smtClean="0"/>
              <a:t>Sister Katarina Schuth, O.S.F., St. Paul Seminary School of Divinity, University of St. Thomas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Technical Associate:  Catherine Slight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Consultants:  </a:t>
            </a:r>
          </a:p>
          <a:p>
            <a:pPr marL="0" indent="0">
              <a:buNone/>
            </a:pPr>
            <a:r>
              <a:rPr lang="en-US" dirty="0" smtClean="0"/>
              <a:t>Dr. Karen Terry and Margaret Smith, John Jay College of Criminal Justice, authors of major studies on sexual abuse for the USCCB; </a:t>
            </a:r>
          </a:p>
          <a:p>
            <a:pPr marL="0" indent="0">
              <a:buNone/>
            </a:pPr>
            <a:r>
              <a:rPr lang="en-US" dirty="0" smtClean="0"/>
              <a:t>Dr. Mary Gautier, Center for Applied Research in the Apostolate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8001000" y="6096000"/>
            <a:ext cx="609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L-49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22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401763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Settings Where Victims First Met </a:t>
            </a:r>
            <a:br>
              <a:rPr lang="en-US" sz="3600" b="1" dirty="0" smtClean="0"/>
            </a:br>
            <a:r>
              <a:rPr lang="en-US" sz="3600" b="1" dirty="0" smtClean="0"/>
              <a:t>Priests Who Abused Them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1336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of First Meeting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Male Victims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Female Victims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A.	Church/Parish Related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58.9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B.	School/Teacher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13.6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C.	Home of Victim or Relative of Victim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14.2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D.	Other Institutions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7.8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7.3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marL="342900" indent="-342900"/>
                      <a:r>
                        <a:rPr lang="en-US" dirty="0" smtClean="0"/>
                        <a:t>E.	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    6.2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                         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100.2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81" name="TextBox 4"/>
          <p:cNvSpPr txBox="1">
            <a:spLocks noChangeArrowheads="1"/>
          </p:cNvSpPr>
          <p:nvPr/>
        </p:nvSpPr>
        <p:spPr bwMode="auto">
          <a:xfrm>
            <a:off x="685800" y="5589588"/>
            <a:ext cx="7924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* % Based on </a:t>
            </a:r>
            <a:r>
              <a:rPr lang="en-US" i="1">
                <a:solidFill>
                  <a:srgbClr val="000000"/>
                </a:solidFill>
              </a:rPr>
              <a:t>Nature and Scope </a:t>
            </a:r>
            <a:r>
              <a:rPr lang="en-US">
                <a:solidFill>
                  <a:srgbClr val="000000"/>
                </a:solidFill>
              </a:rPr>
              <a:t>and victim survey of 7,142 boys and 1,762 girls.</a:t>
            </a:r>
          </a:p>
        </p:txBody>
      </p:sp>
      <p:sp>
        <p:nvSpPr>
          <p:cNvPr id="6182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E66910F7-8882-4B21-AD78-C48E8BE56E9F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01000" cy="12192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A.  Church/Parish Related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133600"/>
          <a:ext cx="8229600" cy="3297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3799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Location of First Meeting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 marT="45724" marB="45724"/>
                </a:tc>
              </a:tr>
              <a:tr h="4862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At</a:t>
                      </a:r>
                      <a:r>
                        <a:rPr lang="en-US" sz="1800" baseline="0" dirty="0" smtClean="0"/>
                        <a:t> Mass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33.8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27.1</a:t>
                      </a:r>
                      <a:endParaRPr lang="en-US" sz="1800" dirty="0"/>
                    </a:p>
                  </a:txBody>
                  <a:tcPr marT="45724" marB="45724"/>
                </a:tc>
              </a:tr>
              <a:tr h="4862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At</a:t>
                      </a:r>
                      <a:r>
                        <a:rPr lang="en-US" sz="1800" baseline="0" dirty="0" smtClean="0"/>
                        <a:t> an Altar Service/In the Rectory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12.3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10.7</a:t>
                      </a:r>
                      <a:endParaRPr lang="en-US" sz="1800" dirty="0"/>
                    </a:p>
                  </a:txBody>
                  <a:tcPr marT="45724" marB="45724"/>
                </a:tc>
              </a:tr>
              <a:tr h="4862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the Parish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17.5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19.9</a:t>
                      </a:r>
                      <a:endParaRPr lang="en-US" sz="1800" dirty="0"/>
                    </a:p>
                  </a:txBody>
                  <a:tcPr marT="45724" marB="45724"/>
                </a:tc>
              </a:tr>
              <a:tr h="4862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Home of Cleric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0.8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0.7</a:t>
                      </a:r>
                      <a:endParaRPr lang="en-US" sz="1800" dirty="0"/>
                    </a:p>
                  </a:txBody>
                  <a:tcPr marT="45724" marB="45724"/>
                </a:tc>
              </a:tr>
              <a:tr h="4862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Choir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0.4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0.5</a:t>
                      </a:r>
                    </a:p>
                  </a:txBody>
                  <a:tcPr marT="45724" marB="45724"/>
                </a:tc>
              </a:tr>
              <a:tr h="4862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 Total</a:t>
                      </a:r>
                      <a:endParaRPr lang="en-US" sz="1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64.8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58.9</a:t>
                      </a:r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720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8103ADC2-4F4C-41FC-9227-77D672E55C94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15300" cy="11430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B. Teacher/School Related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828800"/>
          <a:ext cx="8229600" cy="4070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40873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Location of First Meeting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 marT="45726" marB="45726"/>
                </a:tc>
              </a:tr>
              <a:tr h="5230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Teacher (up to grade 6)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0.7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1.3</a:t>
                      </a:r>
                      <a:endParaRPr lang="en-US" sz="1800" dirty="0"/>
                    </a:p>
                  </a:txBody>
                  <a:tcPr marT="45726" marB="45726"/>
                </a:tc>
              </a:tr>
              <a:tr h="5230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Teacher (grades 7-8)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0.9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1.4</a:t>
                      </a:r>
                      <a:endParaRPr lang="en-US" sz="1800" dirty="0"/>
                    </a:p>
                  </a:txBody>
                  <a:tcPr marT="45726" marB="45726"/>
                </a:tc>
              </a:tr>
              <a:tr h="5230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Teacher (grades 9-12)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8.4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4.9</a:t>
                      </a:r>
                      <a:endParaRPr lang="en-US" sz="1800" dirty="0"/>
                    </a:p>
                  </a:txBody>
                  <a:tcPr marT="45726" marB="45726"/>
                </a:tc>
              </a:tr>
              <a:tr h="5230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Sunday/Parish School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0.8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  0.9</a:t>
                      </a:r>
                      <a:endParaRPr lang="en-US" sz="1800" dirty="0"/>
                    </a:p>
                  </a:txBody>
                  <a:tcPr marT="45726" marB="45726"/>
                </a:tc>
              </a:tr>
              <a:tr h="5230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Other School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 smtClean="0"/>
                        <a:t>  2.4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 smtClean="0"/>
                        <a:t>  4.9</a:t>
                      </a:r>
                    </a:p>
                  </a:txBody>
                  <a:tcPr marT="45726" marB="45726"/>
                </a:tc>
              </a:tr>
              <a:tr h="5230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Seminary Faculty/Administrator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1.9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0.2</a:t>
                      </a:r>
                    </a:p>
                  </a:txBody>
                  <a:tcPr marT="45726" marB="45726"/>
                </a:tc>
              </a:tr>
              <a:tr h="5230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  Total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15.1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13.6</a:t>
                      </a:r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8233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FBE63A96-DF9E-4B43-AA5F-079BB44E6C70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68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C.  Home of Victim or Relative of Victim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438400"/>
          <a:ext cx="8305800" cy="2776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4333"/>
                <a:gridCol w="1768828"/>
                <a:gridCol w="1922639"/>
              </a:tblGrid>
              <a:tr h="56747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Location of First Meeting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 marT="45718" marB="45718"/>
                </a:tc>
              </a:tr>
              <a:tr h="80405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Home of Victim/Social Function</a:t>
                      </a:r>
                      <a:r>
                        <a:rPr lang="en-US" sz="1800" baseline="0" dirty="0" smtClean="0"/>
                        <a:t> with Victim’s Family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4.5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12.7</a:t>
                      </a:r>
                      <a:endParaRPr lang="en-US" sz="1800" dirty="0"/>
                    </a:p>
                  </a:txBody>
                  <a:tcPr marT="45718" marB="45718"/>
                </a:tc>
              </a:tr>
              <a:tr h="70250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Cleric is Relative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0.4</a:t>
                      </a:r>
                      <a:endParaRPr lang="en-US" sz="1800" u="sng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  1.5</a:t>
                      </a:r>
                      <a:endParaRPr lang="en-US" sz="1800" u="sng" dirty="0"/>
                    </a:p>
                  </a:txBody>
                  <a:tcPr marT="45718" marB="45718"/>
                </a:tc>
              </a:tr>
              <a:tr h="70250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Total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4.9</a:t>
                      </a:r>
                      <a:endParaRPr lang="en-US" sz="18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14.2</a:t>
                      </a:r>
                      <a:endParaRPr lang="en-US" sz="1800" dirty="0"/>
                    </a:p>
                  </a:txBody>
                  <a:tcPr marT="45718" marB="45718"/>
                </a:tc>
              </a:tr>
            </a:tbl>
          </a:graphicData>
        </a:graphic>
      </p:graphicFrame>
      <p:sp>
        <p:nvSpPr>
          <p:cNvPr id="9241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61C0A6BF-66E4-47EE-84D3-6B87B6E984E4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D.  Other Institutions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79425" y="1752600"/>
          <a:ext cx="8229600" cy="2387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36583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Location of First Meeting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 marT="45730" marB="45730"/>
                </a:tc>
              </a:tr>
              <a:tr h="47365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Boys Club/Youth</a:t>
                      </a:r>
                      <a:r>
                        <a:rPr lang="en-US" sz="1800" baseline="0" dirty="0" smtClean="0"/>
                        <a:t> Recreation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4.9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5.6</a:t>
                      </a:r>
                      <a:endParaRPr lang="en-US" sz="1800" dirty="0"/>
                    </a:p>
                  </a:txBody>
                  <a:tcPr marT="45730" marB="45730"/>
                </a:tc>
              </a:tr>
              <a:tr h="38702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Work in Hospital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 smtClean="0"/>
                        <a:t>0.8</a:t>
                      </a:r>
                      <a:endParaRPr lang="en-US" sz="1800" u="none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dirty="0" smtClean="0"/>
                        <a:t>0.7</a:t>
                      </a:r>
                      <a:endParaRPr lang="en-US" sz="1800" u="none" dirty="0"/>
                    </a:p>
                  </a:txBody>
                  <a:tcPr marT="45730" marB="45730"/>
                </a:tc>
              </a:tr>
              <a:tr h="38702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 Jail/Prison/Youth Offender Residence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1.2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0.1</a:t>
                      </a:r>
                      <a:endParaRPr lang="en-US" sz="1800" dirty="0"/>
                    </a:p>
                  </a:txBody>
                  <a:tcPr marT="45730" marB="45730"/>
                </a:tc>
              </a:tr>
              <a:tr h="38702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Orphanage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0.9</a:t>
                      </a:r>
                      <a:endParaRPr lang="en-US" sz="1800" u="sng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sng" dirty="0" smtClean="0"/>
                        <a:t>0.9</a:t>
                      </a:r>
                      <a:endParaRPr lang="en-US" sz="1800" u="sng" dirty="0"/>
                    </a:p>
                  </a:txBody>
                  <a:tcPr marT="45730" marB="45730"/>
                </a:tc>
              </a:tr>
              <a:tr h="38702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                                                            Total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7.8</a:t>
                      </a:r>
                      <a:endParaRPr lang="en-US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7.3</a:t>
                      </a:r>
                      <a:endParaRPr lang="en-US" sz="1800" dirty="0"/>
                    </a:p>
                  </a:txBody>
                  <a:tcPr marT="45730" marB="45730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84188" y="5257800"/>
          <a:ext cx="8229600" cy="93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1752600"/>
                <a:gridCol w="1905000"/>
              </a:tblGrid>
              <a:tr h="3807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Location</a:t>
                      </a:r>
                      <a:endParaRPr lang="en-US" sz="1800" dirty="0"/>
                    </a:p>
                  </a:txBody>
                  <a:tcPr marT="45684" marB="456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Male Victims</a:t>
                      </a:r>
                      <a:endParaRPr lang="en-US" sz="1800" dirty="0"/>
                    </a:p>
                  </a:txBody>
                  <a:tcPr marT="45684" marB="456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% Female Victims</a:t>
                      </a:r>
                      <a:endParaRPr lang="en-US" sz="1800" dirty="0"/>
                    </a:p>
                  </a:txBody>
                  <a:tcPr marT="45684" marB="45684"/>
                </a:tc>
              </a:tr>
              <a:tr h="5591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Other</a:t>
                      </a:r>
                      <a:endParaRPr lang="en-US" sz="1800" dirty="0"/>
                    </a:p>
                  </a:txBody>
                  <a:tcPr marT="45684" marB="456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7.1</a:t>
                      </a:r>
                      <a:endParaRPr lang="en-US" sz="1800" dirty="0"/>
                    </a:p>
                  </a:txBody>
                  <a:tcPr marT="45684" marB="456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6.2</a:t>
                      </a:r>
                      <a:endParaRPr lang="en-US" sz="1800" dirty="0"/>
                    </a:p>
                  </a:txBody>
                  <a:tcPr marT="45684" marB="45684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4495800"/>
            <a:ext cx="8153400" cy="646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prstClr val="black"/>
                </a:solidFill>
                <a:latin typeface="+mn-lt"/>
                <a:cs typeface="+mn-cs"/>
              </a:rPr>
              <a:t>E.  Other</a:t>
            </a:r>
          </a:p>
        </p:txBody>
      </p:sp>
      <p:sp>
        <p:nvSpPr>
          <p:cNvPr id="10288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L-</a:t>
            </a:r>
            <a:fld id="{C308C3D8-23C5-4949-B717-9D625F6DF182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>https://staff.usccb.org/dept/cyp/_cts/Parent_USCCB/f566a03fdfda284ccustomXsn.xsn</xsnLocation>
  <cached>True</cached>
  <openByDefault>True</openByDefault>
  <xsnScope>https://staff.usccb.org/dept/cyp</xsnScope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SCCB Document" ma:contentTypeID="0x0101003CA8930E8761C8469900DCF6AD3277DB0100CDBE1BE7942C9E4C9F42E309A22A71A6" ma:contentTypeVersion="17" ma:contentTypeDescription="Create a new Document" ma:contentTypeScope="" ma:versionID="19f92c911239557652a938bc7a55a04c">
  <xsd:schema xmlns:xsd="http://www.w3.org/2001/XMLSchema" xmlns:xs="http://www.w3.org/2001/XMLSchema" xmlns:p="http://schemas.microsoft.com/office/2006/metadata/properties" xmlns:ns2="8ff46219-4e0f-4843-9c7a-b2f626f15e88" targetNamespace="http://schemas.microsoft.com/office/2006/metadata/properties" ma:root="true" ma:fieldsID="304cdf07b161ce49529e638242d00f4c" ns2:_="">
    <xsd:import namespace="8ff46219-4e0f-4843-9c7a-b2f626f15e88"/>
    <xsd:element name="properties">
      <xsd:complexType>
        <xsd:sequence>
          <xsd:element name="documentManagement">
            <xsd:complexType>
              <xsd:all>
                <xsd:element ref="ns2:Expiration_x0020_Basis_x0020_Date" minOccurs="0"/>
                <xsd:element ref="ns2:Retention_x0020_Period"/>
                <xsd:element ref="ns2:USCCB_x0020_Department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46219-4e0f-4843-9c7a-b2f626f15e88" elementFormDefault="qualified">
    <xsd:import namespace="http://schemas.microsoft.com/office/2006/documentManagement/types"/>
    <xsd:import namespace="http://schemas.microsoft.com/office/infopath/2007/PartnerControls"/>
    <xsd:element name="Expiration_x0020_Basis_x0020_Date" ma:index="8" nillable="true" ma:displayName="Expiration Basis Date" ma:default="[today]" ma:format="DateOnly" ma:internalName="Expiration_x0020_Basis_x0020_Date0">
      <xsd:simpleType>
        <xsd:restriction base="dms:DateTime"/>
      </xsd:simpleType>
    </xsd:element>
    <xsd:element name="Retention_x0020_Period" ma:index="9" ma:displayName="Retention Period" ma:format="Dropdown" ma:internalName="Retention_x0020_Period0" ma:readOnly="false">
      <xsd:simpleType>
        <xsd:restriction base="dms:Choice">
          <xsd:enumeration value="1yr–Gen doc t/b deleted"/>
          <xsd:enumeration value="3yrs–Other doc t/b deleted"/>
          <xsd:enumeration value="5yrs–Gen doc t/b archived"/>
          <xsd:enumeration value="10yrs–Other doc t/b archived"/>
          <xsd:enumeration value="Indef–Doc to stay in SP"/>
        </xsd:restriction>
      </xsd:simpleType>
    </xsd:element>
    <xsd:element name="USCCB_x0020_Department" ma:index="10" ma:displayName="USCCB Department" ma:default="CYP" ma:format="Dropdown" ma:internalName="USCCB_x0020_Department0" ma:readOnly="false">
      <xsd:simpleType>
        <xsd:restriction base="dms:Choice">
          <xsd:enumeration value="CCHD"/>
          <xsd:enumeration value="CCC"/>
          <xsd:enumeration value="CE"/>
          <xsd:enumeration value="CNS"/>
          <xsd:enumeration value="CYP"/>
          <xsd:enumeration value="CCLV"/>
          <xsd:enumeration value="COMM"/>
          <xsd:enumeration value="CDC"/>
          <xsd:enumeration value="DM"/>
          <xsd:enumeration value="DW"/>
          <xsd:enumeration value="DOC"/>
          <xsd:enumeration value="DSD"/>
          <xsd:enumeration value="EIA"/>
          <xsd:enumeration value="EC"/>
          <xsd:enumeration value="EXEC"/>
          <xsd:enumeration value="FB"/>
          <xsd:enumeration value="FA"/>
          <xsd:enumeration value="GC"/>
          <xsd:enumeration value="GS"/>
          <xsd:enumeration value="GR"/>
          <xsd:enumeration value="HR"/>
          <xsd:enumeration value="IT"/>
          <xsd:enumeration value="IJP"/>
          <xsd:enumeration value="JPHD"/>
          <xsd:enumeration value="LMFLY"/>
          <xsd:enumeration value="MR"/>
          <xsd:enumeration value="MRS"/>
          <xsd:enumeration value="NC"/>
          <xsd:enumeration value="PL"/>
          <xsd:enumeration value="PP"/>
          <xsd:enumeration value="PUB"/>
        </xsd:restriction>
      </xsd:simpleType>
    </xsd:element>
    <xsd:element name="Year" ma:index="11" nillable="true" ma:displayName="Year" ma:internalName="Year0">
      <xsd:simpleType>
        <xsd:restriction base="dms:Text">
          <xsd:maxLength value="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ff46219-4e0f-4843-9c7a-b2f626f15e88" xsi:nil="true"/>
    <USCCB_x0020_Department xmlns="8ff46219-4e0f-4843-9c7a-b2f626f15e88">CYP</USCCB_x0020_Department>
    <Retention_x0020_Period xmlns="8ff46219-4e0f-4843-9c7a-b2f626f15e88">Indef–Doc to stay in SP</Retention_x0020_Period>
    <Expiration_x0020_Basis_x0020_Date xmlns="8ff46219-4e0f-4843-9c7a-b2f626f15e88">2014-04-08T04:00:00+00:00</Expiration_x0020_Basis_x0020_Date>
  </documentManagement>
</p:properties>
</file>

<file path=customXml/itemProps1.xml><?xml version="1.0" encoding="utf-8"?>
<ds:datastoreItem xmlns:ds="http://schemas.openxmlformats.org/officeDocument/2006/customXml" ds:itemID="{2E285B72-B6E1-46B7-B119-AEDC85911465}"/>
</file>

<file path=customXml/itemProps2.xml><?xml version="1.0" encoding="utf-8"?>
<ds:datastoreItem xmlns:ds="http://schemas.openxmlformats.org/officeDocument/2006/customXml" ds:itemID="{704E146E-7152-4442-A0A2-3D11C4D9FC56}"/>
</file>

<file path=customXml/itemProps3.xml><?xml version="1.0" encoding="utf-8"?>
<ds:datastoreItem xmlns:ds="http://schemas.openxmlformats.org/officeDocument/2006/customXml" ds:itemID="{2F63B7F2-A62D-410A-93AE-DDA7815615F6}"/>
</file>

<file path=customXml/itemProps4.xml><?xml version="1.0" encoding="utf-8"?>
<ds:datastoreItem xmlns:ds="http://schemas.openxmlformats.org/officeDocument/2006/customXml" ds:itemID="{909C232F-B0FD-498E-BFC6-5AA218650C45}"/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2504</Words>
  <Application>Microsoft Office PowerPoint</Application>
  <PresentationFormat>On-screen Show (4:3)</PresentationFormat>
  <Paragraphs>618</Paragraphs>
  <Slides>49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1_Office Theme</vt:lpstr>
      <vt:lpstr>2_Office Theme</vt:lpstr>
      <vt:lpstr>Office Theme</vt:lpstr>
      <vt:lpstr>PowerPoint Presentation</vt:lpstr>
      <vt:lpstr>PowerPoint Presentation</vt:lpstr>
      <vt:lpstr>Main Sources of Data</vt:lpstr>
      <vt:lpstr>PowerPoint Presentation</vt:lpstr>
      <vt:lpstr>Settings Where Victims First Met  Priests Who Abused Them</vt:lpstr>
      <vt:lpstr>A.  Church/Parish Related</vt:lpstr>
      <vt:lpstr>B. Teacher/School Related</vt:lpstr>
      <vt:lpstr>C.  Home of Victim or Relative of Victim</vt:lpstr>
      <vt:lpstr>D.  Other Institutions</vt:lpstr>
      <vt:lpstr>Physical Locations of Abuse</vt:lpstr>
      <vt:lpstr>A.  Church/Parish Related</vt:lpstr>
      <vt:lpstr>B.  Residences</vt:lpstr>
      <vt:lpstr>C.  Other Locations</vt:lpstr>
      <vt:lpstr>Circumstances/Timing of Abuse</vt:lpstr>
      <vt:lpstr>A.  Church/Parish Related</vt:lpstr>
      <vt:lpstr>B.  Social Event/Other Recreation</vt:lpstr>
      <vt:lpstr>C.  Other</vt:lpstr>
      <vt:lpstr>PowerPoint Presentation</vt:lpstr>
      <vt:lpstr>Priest’s Primary Duty or Role at Time of Abuse</vt:lpstr>
      <vt:lpstr>A.  Pastoral/Parish Role</vt:lpstr>
      <vt:lpstr>B.  Other Clerical Role</vt:lpstr>
      <vt:lpstr>C.  School/Teaching Role</vt:lpstr>
      <vt:lpstr>D.  Other</vt:lpstr>
      <vt:lpstr>A.  The Fixated/Regressed Typology</vt:lpstr>
      <vt:lpstr>Fixated Offenders:  Definition</vt:lpstr>
      <vt:lpstr>Regressed Offenders:  Definition</vt:lpstr>
      <vt:lpstr>B.  FBI Typologies:  Situational Offenders, 1</vt:lpstr>
      <vt:lpstr>FBI Typologies:  Preferential Offenders, 2</vt:lpstr>
      <vt:lpstr>C.  Personality Characteristics of Clergy Offenders, 1</vt:lpstr>
      <vt:lpstr>Personality Characteristics of Clergy Offenders, 2</vt:lpstr>
      <vt:lpstr>Onset of Abuse, 3:  Overcoming External Factors that May Prevent Abuse from Occurring</vt:lpstr>
      <vt:lpstr>C.  Grooming Behavior</vt:lpstr>
      <vt:lpstr>Grooming 2,  Seduction and Testing of a Child</vt:lpstr>
      <vt:lpstr>Grooming 3, Emotional Manipulation and Verbal Coercion</vt:lpstr>
      <vt:lpstr>Grooming 4,  Catching the Victim by Surprise</vt:lpstr>
      <vt:lpstr>Grooming 5,  Using Verbal or Physical Force</vt:lpstr>
      <vt:lpstr>Grooming 6,  Disguising Sexual Advances</vt:lpstr>
      <vt:lpstr>Grooming 7, Using Alcohol and Drugs</vt:lpstr>
      <vt:lpstr>Grooming 8, Building Relationships with the Families of Victims</vt:lpstr>
      <vt:lpstr>Grooming 9,  Effects of Grooming over Time</vt:lpstr>
      <vt:lpstr>Five Ways to Prevent Abuse by Implementing Situational Crime Prevention Models</vt:lpstr>
      <vt:lpstr>Five Ways to Prevent Abuse, 2</vt:lpstr>
      <vt:lpstr>Five Ways to Prevent Abuse, 3</vt:lpstr>
      <vt:lpstr>Five Ways to Prevent Abuse, 4</vt:lpstr>
      <vt:lpstr>Five Ways to Prevent Abuse, 5</vt:lpstr>
      <vt:lpstr>Summary of Situational and Organizational Factors, Types of Offenders, Grooming, and Prevention Related to Sexual Abuse of Minors</vt:lpstr>
      <vt:lpstr>Discussion Questions, 1</vt:lpstr>
      <vt:lpstr>Discussion Questions, 2</vt:lpstr>
      <vt:lpstr>PowerPoint Presentation</vt:lpstr>
    </vt:vector>
  </TitlesOfParts>
  <Company>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 L PowerPoint Presentation</dc:title>
  <dc:creator>Windows User</dc:creator>
  <cp:lastModifiedBy>Windows User</cp:lastModifiedBy>
  <cp:revision>23</cp:revision>
  <cp:lastPrinted>2013-06-20T16:20:58Z</cp:lastPrinted>
  <dcterms:created xsi:type="dcterms:W3CDTF">2012-12-06T15:09:42Z</dcterms:created>
  <dcterms:modified xsi:type="dcterms:W3CDTF">2013-06-21T19:46:58Z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0x0101003CA8930E8761C8469900DCF6AD3277DB0100CDBE1BE7942C9E4C9F42E309A22A71A6</vt:lpwstr>
  </property>
</Properties>
</file>