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2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0"/>
  </p:notesMasterIdLst>
  <p:handoutMasterIdLst>
    <p:handoutMasterId r:id="rId31"/>
  </p:handoutMasterIdLst>
  <p:sldIdLst>
    <p:sldId id="257" r:id="rId3"/>
    <p:sldId id="258" r:id="rId4"/>
    <p:sldId id="28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90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6" r:id="rId27"/>
    <p:sldId id="289" r:id="rId28"/>
    <p:sldId id="281" r:id="rId29"/>
  </p:sldIdLst>
  <p:sldSz cx="9144000" cy="6858000" type="screen4x3"/>
  <p:notesSz cx="6954838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customXml" Target="../customXml/item4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38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customXml" Target="../customXml/item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361264216972878"/>
          <c:y val="7.4548702245552684E-2"/>
          <c:w val="0.87254724409449635"/>
          <c:h val="0.74191652852603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'Incident Years'!$A$12</c:f>
              <c:strCache>
                <c:ptCount val="1"/>
                <c:pt idx="0">
                  <c:v>CARA</c:v>
                </c:pt>
              </c:strCache>
            </c:strRef>
          </c:tx>
          <c:invertIfNegative val="0"/>
          <c:cat>
            <c:strRef>
              <c:f>'Incident Years'!$B$11:$M$11</c:f>
              <c:strCache>
                <c:ptCount val="12"/>
                <c:pt idx="0">
                  <c:v>1954 or Earlier</c:v>
                </c:pt>
                <c:pt idx="1">
                  <c:v>1955-1959</c:v>
                </c:pt>
                <c:pt idx="2">
                  <c:v>1960-1964</c:v>
                </c:pt>
                <c:pt idx="3">
                  <c:v>1965-1969</c:v>
                </c:pt>
                <c:pt idx="4">
                  <c:v>1970-1974</c:v>
                </c:pt>
                <c:pt idx="5">
                  <c:v>1975-1979</c:v>
                </c:pt>
                <c:pt idx="6">
                  <c:v>1980-1984</c:v>
                </c:pt>
                <c:pt idx="7">
                  <c:v>1985-1989</c:v>
                </c:pt>
                <c:pt idx="8">
                  <c:v>1990-1994</c:v>
                </c:pt>
                <c:pt idx="9">
                  <c:v>1995-1999</c:v>
                </c:pt>
                <c:pt idx="10">
                  <c:v>2000-2002</c:v>
                </c:pt>
                <c:pt idx="11">
                  <c:v>2004-2008</c:v>
                </c:pt>
              </c:strCache>
            </c:strRef>
          </c:cat>
          <c:val>
            <c:numRef>
              <c:f>'Incident Years'!$B$12:$M$12</c:f>
              <c:numCache>
                <c:formatCode>General</c:formatCode>
                <c:ptCount val="12"/>
                <c:pt idx="0">
                  <c:v>282</c:v>
                </c:pt>
                <c:pt idx="1">
                  <c:v>325</c:v>
                </c:pt>
                <c:pt idx="2">
                  <c:v>506</c:v>
                </c:pt>
                <c:pt idx="3">
                  <c:v>609</c:v>
                </c:pt>
                <c:pt idx="4">
                  <c:v>679</c:v>
                </c:pt>
                <c:pt idx="5">
                  <c:v>585</c:v>
                </c:pt>
                <c:pt idx="6">
                  <c:v>403</c:v>
                </c:pt>
                <c:pt idx="7">
                  <c:v>189</c:v>
                </c:pt>
                <c:pt idx="8">
                  <c:v>87</c:v>
                </c:pt>
                <c:pt idx="9">
                  <c:v>64</c:v>
                </c:pt>
                <c:pt idx="10">
                  <c:v>46</c:v>
                </c:pt>
                <c:pt idx="11">
                  <c:v>60</c:v>
                </c:pt>
              </c:numCache>
            </c:numRef>
          </c:val>
        </c:ser>
        <c:ser>
          <c:idx val="1"/>
          <c:order val="1"/>
          <c:tx>
            <c:strRef>
              <c:f>'Incident Years'!$A$13</c:f>
              <c:strCache>
                <c:ptCount val="1"/>
                <c:pt idx="0">
                  <c:v>JJC</c:v>
                </c:pt>
              </c:strCache>
            </c:strRef>
          </c:tx>
          <c:invertIfNegative val="0"/>
          <c:cat>
            <c:strRef>
              <c:f>'Incident Years'!$B$11:$M$11</c:f>
              <c:strCache>
                <c:ptCount val="12"/>
                <c:pt idx="0">
                  <c:v>1954 or Earlier</c:v>
                </c:pt>
                <c:pt idx="1">
                  <c:v>1955-1959</c:v>
                </c:pt>
                <c:pt idx="2">
                  <c:v>1960-1964</c:v>
                </c:pt>
                <c:pt idx="3">
                  <c:v>1965-1969</c:v>
                </c:pt>
                <c:pt idx="4">
                  <c:v>1970-1974</c:v>
                </c:pt>
                <c:pt idx="5">
                  <c:v>1975-1979</c:v>
                </c:pt>
                <c:pt idx="6">
                  <c:v>1980-1984</c:v>
                </c:pt>
                <c:pt idx="7">
                  <c:v>1985-1989</c:v>
                </c:pt>
                <c:pt idx="8">
                  <c:v>1990-1994</c:v>
                </c:pt>
                <c:pt idx="9">
                  <c:v>1995-1999</c:v>
                </c:pt>
                <c:pt idx="10">
                  <c:v>2000-2002</c:v>
                </c:pt>
                <c:pt idx="11">
                  <c:v>2004-2008</c:v>
                </c:pt>
              </c:strCache>
            </c:strRef>
          </c:cat>
          <c:val>
            <c:numRef>
              <c:f>'Incident Years'!$B$13:$M$13</c:f>
              <c:numCache>
                <c:formatCode>General</c:formatCode>
                <c:ptCount val="12"/>
                <c:pt idx="0">
                  <c:v>325</c:v>
                </c:pt>
                <c:pt idx="1">
                  <c:v>615</c:v>
                </c:pt>
                <c:pt idx="2">
                  <c:v>1130</c:v>
                </c:pt>
                <c:pt idx="3">
                  <c:v>1405</c:v>
                </c:pt>
                <c:pt idx="4">
                  <c:v>1691</c:v>
                </c:pt>
                <c:pt idx="5">
                  <c:v>1757</c:v>
                </c:pt>
                <c:pt idx="6">
                  <c:v>1407</c:v>
                </c:pt>
                <c:pt idx="7">
                  <c:v>786</c:v>
                </c:pt>
                <c:pt idx="8">
                  <c:v>331</c:v>
                </c:pt>
                <c:pt idx="9">
                  <c:v>189</c:v>
                </c:pt>
                <c:pt idx="10">
                  <c:v>87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184064"/>
        <c:axId val="144185600"/>
      </c:barChart>
      <c:catAx>
        <c:axId val="1441840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="1" i="0" baseline="0"/>
            </a:pPr>
            <a:endParaRPr lang="en-US"/>
          </a:p>
        </c:txPr>
        <c:crossAx val="144185600"/>
        <c:crosses val="autoZero"/>
        <c:auto val="1"/>
        <c:lblAlgn val="ctr"/>
        <c:lblOffset val="100"/>
        <c:noMultiLvlLbl val="0"/>
      </c:catAx>
      <c:valAx>
        <c:axId val="144185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418406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800" b="1" i="0" baseline="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800" b="1" i="0" baseline="0"/>
            </a:pPr>
            <a:endParaRPr lang="en-US"/>
          </a:p>
        </c:txPr>
      </c:legendEntry>
      <c:layout>
        <c:manualLayout>
          <c:xMode val="edge"/>
          <c:yMode val="edge"/>
          <c:x val="0.72919890448476554"/>
          <c:y val="7.7658417697787779E-2"/>
          <c:w val="0.21098908900049518"/>
          <c:h val="0.25067017203136982"/>
        </c:manualLayout>
      </c:layout>
      <c:overlay val="0"/>
      <c:spPr>
        <a:solidFill>
          <a:schemeClr val="bg1"/>
        </a:solidFill>
        <a:ln>
          <a:solidFill>
            <a:schemeClr val="tx2"/>
          </a:solidFill>
        </a:ln>
      </c:spPr>
      <c:txPr>
        <a:bodyPr/>
        <a:lstStyle/>
        <a:p>
          <a:pPr>
            <a:defRPr sz="1400" baseline="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87872F1A-4605-4A3A-ABD8-9797FB96C69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9FACF45-75A4-4268-96B4-153775236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4859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EB78E8A-91F9-485B-8B09-1C8A302D94BD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D5333BC-0AA4-4AC5-9521-30599FEE33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412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2DE3-42B7-47A6-98E2-847A31E021CE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019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74DC7-8FB3-4FB7-B90A-090981EFF3F7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1B0-072E-4105-85FA-1A247A4DF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070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8F314-3974-4B35-83C4-290850336B89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88ACB-C067-4BB3-BE02-9B3AE33D5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0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8F2E9-0FBC-41B7-96D2-0FAA0684FA33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55633-1943-4985-8B8C-118D9F9EB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9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3DB4-7787-4659-AB73-99B6CB2BB6A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164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64AD-B5C8-4984-8A1E-6E23770C505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089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12B3-A471-49E3-803B-9A43E79D8ED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8275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4591-B45F-438F-964E-0847BD340C0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971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79D9-A14B-477C-9225-95E781C39FD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7583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2917D-669A-4ED8-AAEA-01F8C568A0B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055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EDEEF-7EC1-4922-99C3-EC901D73B1D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105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EFC8-562C-4DDA-BB47-81F48C23D9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95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527C6-9B5C-489F-BC4B-8B5EDF9EDAD9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9E3CC-1A04-4316-9408-9DD3EF88D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48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D343-6998-4406-ACF9-2519937FCB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75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0ECD6-8279-4973-B142-59520F864FB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6532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71B8-0EFC-4336-B44F-EC1BC23EBB8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23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D721D-7288-4491-8414-D0194DD1B20C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C874B-497E-4674-BCE7-CD94222E3E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51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ED43C-0B2C-4889-8003-4158035C7DB4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CA2AA-C8FC-4663-9778-FACA2BDE64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29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2829F-B48B-4EE6-A1EE-82154DF3D265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CB902-CEDB-4002-8C7C-F2CB7314E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34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34E34-032F-46C8-8767-8896DF51F488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03E5D-006A-4787-B49D-66E777DAC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70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4172A-C16E-4DAB-A634-4A1DE35C2610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F5AF9-5B27-477B-BDA3-E28186B78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54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EE61C-08E3-4BCF-8D21-895869709D94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94A6E-F84B-4B5F-993D-181A81F54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62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33436-ACE0-43A0-A049-9A6B55734789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6262C-7477-4F88-AE43-31A4B91598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6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4E7D81-C67E-4F16-ABFE-512E0759B94B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A57690-491A-46EA-ACC8-E41C10ACA2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D934BBC-9982-414D-AF5D-6562C2F649E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6/24/2013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0937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ccb.org/issues-and-action/child-and-youth-protection/charter.cf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 sz="4400" dirty="0" smtClean="0"/>
              <a:t>Module M – Background and Responses to Sexual Abuse</a:t>
            </a:r>
          </a:p>
          <a:p>
            <a:pPr marL="0" indent="0" algn="ctr" eaLnBrk="1" hangingPunct="1">
              <a:buFont typeface="Arial" charset="0"/>
              <a:buNone/>
            </a:pPr>
            <a:endParaRPr lang="en-US" sz="1800" dirty="0" smtClean="0"/>
          </a:p>
          <a:p>
            <a:pPr marL="0" indent="0" algn="ctr" eaLnBrk="1" hangingPunct="1">
              <a:buFont typeface="Arial" charset="0"/>
              <a:buNone/>
            </a:pPr>
            <a:r>
              <a:rPr lang="en-US" sz="4400" dirty="0" smtClean="0"/>
              <a:t>Primarily for Dioceses</a:t>
            </a:r>
            <a:endParaRPr lang="en-US" sz="4000" dirty="0" smtClean="0"/>
          </a:p>
          <a:p>
            <a:pPr marL="0" indent="0" algn="ctr" eaLnBrk="1" hangingPunct="1">
              <a:buFont typeface="Arial" charset="0"/>
              <a:buNone/>
            </a:pPr>
            <a:endParaRPr lang="en-US" sz="5400" dirty="0" smtClean="0"/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</a:t>
            </a:r>
            <a:fld id="{481B5812-390C-49BF-B5BD-E791931C2EC5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28600"/>
            <a:ext cx="8229600" cy="7620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Decline in Incidence</a:t>
            </a:r>
            <a:endParaRPr lang="en-US" sz="3600" b="1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066800"/>
            <a:ext cx="8229600" cy="17526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800" smtClean="0"/>
              <a:t>The peak numbers of abuse cases precede the Gauthe scandal and actions by the Church; they match other indications of social stress on those in Catholic ministry, e.g., many resignations took place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980238" y="6294438"/>
            <a:ext cx="21336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</a:t>
            </a:r>
            <a:fld id="{01A05F2D-D1F6-4447-860C-C293F3E990E7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9888" y="3048000"/>
            <a:ext cx="4191000" cy="1878013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700" dirty="0">
                <a:solidFill>
                  <a:prstClr val="black"/>
                </a:solidFill>
                <a:latin typeface="+mn-lt"/>
                <a:cs typeface="+mn-cs"/>
              </a:rPr>
              <a:t>The 1970s is the decade of greatest incidence and also the decade of universal statutory change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0" y="3048000"/>
            <a:ext cx="4092575" cy="1878013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700" dirty="0">
                <a:solidFill>
                  <a:prstClr val="black"/>
                </a:solidFill>
                <a:latin typeface="+mn-lt"/>
                <a:cs typeface="+mn-cs"/>
              </a:rPr>
              <a:t>After 1985, publicity and church action increase the rate of change and numbers decline rapidly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9313" y="5181600"/>
            <a:ext cx="7467600" cy="1477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000" i="1" dirty="0">
                <a:solidFill>
                  <a:prstClr val="black"/>
                </a:solidFill>
                <a:latin typeface="+mn-lt"/>
                <a:cs typeface="+mn-cs"/>
              </a:rPr>
              <a:t>The influence of statutory change is difficult to disaggregate from social forces and growing public understanding of domestic abuse.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Mainstream Seminary Formation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962400" cy="4754563"/>
          </a:xfr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/>
              <a:t>Major Seminary Education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Diocesan </a:t>
            </a:r>
            <a:r>
              <a:rPr lang="en-US" sz="2400" dirty="0"/>
              <a:t>priests who would later abuse were </a:t>
            </a:r>
            <a:r>
              <a:rPr lang="en-US" sz="2400" dirty="0" smtClean="0"/>
              <a:t>trained predominantly in </a:t>
            </a:r>
            <a:r>
              <a:rPr lang="en-US" sz="2400" dirty="0"/>
              <a:t>major U.S. theological </a:t>
            </a:r>
            <a:r>
              <a:rPr lang="en-US" sz="2400" dirty="0" smtClean="0"/>
              <a:t>seminaries</a:t>
            </a:r>
            <a:endParaRPr lang="en-US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Almost all major seminaries graduated priests who would later abuse </a:t>
            </a:r>
            <a:r>
              <a:rPr lang="en-US" sz="2400" dirty="0" smtClean="0"/>
              <a:t>minors, but the numbers varied significantly from one seminary to another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rtlCol="0">
            <a:normAutofit fontScale="92500"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b="1" dirty="0" smtClean="0">
                <a:solidFill>
                  <a:prstClr val="black"/>
                </a:solidFill>
              </a:rPr>
              <a:t>Minor Seminaries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prstClr val="black"/>
                </a:solidFill>
              </a:rPr>
              <a:t>Priests </a:t>
            </a:r>
            <a:r>
              <a:rPr lang="en-US" sz="2600" dirty="0">
                <a:solidFill>
                  <a:prstClr val="black"/>
                </a:solidFill>
              </a:rPr>
              <a:t>who began in minor seminary are not more likely to later </a:t>
            </a:r>
            <a:r>
              <a:rPr lang="en-US" sz="2600" dirty="0" smtClean="0">
                <a:solidFill>
                  <a:prstClr val="black"/>
                </a:solidFill>
              </a:rPr>
              <a:t>abuse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900" dirty="0" smtClean="0">
              <a:solidFill>
                <a:prstClr val="black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b="1" dirty="0" smtClean="0">
                <a:solidFill>
                  <a:prstClr val="black"/>
                </a:solidFill>
              </a:rPr>
              <a:t>Seminary Program Changes</a:t>
            </a:r>
            <a:endParaRPr lang="en-US" sz="2600" b="1" dirty="0">
              <a:solidFill>
                <a:prstClr val="black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prstClr val="black"/>
                </a:solidFill>
              </a:rPr>
              <a:t>Administrators and faculty evaluated seminary education over this period of time (1980s to the present) and introduced significant changes in programs of human formation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</a:t>
            </a:r>
            <a:fld id="{2DAD1A6B-A837-4A80-9CB0-E66EE6E31EE7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144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/>
              <a:t>Sexual Abuse and Civil Authorities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077200" cy="3962400"/>
          </a:xfrm>
        </p:spPr>
        <p:txBody>
          <a:bodyPr rtlCol="0">
            <a:normAutofit lnSpcReduction="1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Until recently few incidents of abuse by priests </a:t>
            </a:r>
            <a:r>
              <a:rPr lang="en-US" sz="3600" dirty="0"/>
              <a:t>were reported to the </a:t>
            </a:r>
            <a:r>
              <a:rPr lang="en-US" sz="3600" dirty="0" smtClean="0"/>
              <a:t>police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/>
              <a:t>O</a:t>
            </a:r>
            <a:r>
              <a:rPr lang="en-US" sz="3600" dirty="0" smtClean="0"/>
              <a:t>ne-third </a:t>
            </a:r>
            <a:r>
              <a:rPr lang="en-US" sz="3600" dirty="0"/>
              <a:t>of those priests were charged with a </a:t>
            </a:r>
            <a:r>
              <a:rPr lang="en-US" sz="3600" dirty="0" smtClean="0"/>
              <a:t>crime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/>
              <a:t>O</a:t>
            </a:r>
            <a:r>
              <a:rPr lang="en-US" sz="3600" dirty="0" smtClean="0"/>
              <a:t>nly </a:t>
            </a:r>
            <a:r>
              <a:rPr lang="en-US" sz="3600" dirty="0"/>
              <a:t>3% of all priests with allegations served prison </a:t>
            </a:r>
            <a:r>
              <a:rPr lang="en-US" sz="3600" dirty="0" smtClean="0"/>
              <a:t>sentences</a:t>
            </a:r>
            <a:endParaRPr lang="en-US" sz="36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</a:t>
            </a:r>
            <a:fld id="{42BA0B36-25F7-49BD-B55F-872DA90ECD07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1"/>
            <a:ext cx="8229600" cy="10668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National Patterns of Accusations:</a:t>
            </a:r>
            <a:br>
              <a:rPr lang="en-US" sz="3600" b="1" dirty="0" smtClean="0"/>
            </a:br>
            <a:r>
              <a:rPr lang="en-US" sz="3600" b="1" dirty="0" smtClean="0"/>
              <a:t>Extent of the Problem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 rtlCol="0">
            <a:no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b="1" dirty="0"/>
              <a:t>M</a:t>
            </a:r>
            <a:r>
              <a:rPr lang="en-US" sz="2600" b="1" dirty="0" smtClean="0"/>
              <a:t>ost </a:t>
            </a:r>
            <a:r>
              <a:rPr lang="en-US" sz="2600" b="1" dirty="0"/>
              <a:t>accusations </a:t>
            </a:r>
            <a:r>
              <a:rPr lang="en-US" sz="2600" dirty="0"/>
              <a:t>of priests abusing children were </a:t>
            </a:r>
            <a:r>
              <a:rPr lang="en-US" sz="2600" b="1" dirty="0"/>
              <a:t>unknown </a:t>
            </a:r>
            <a:r>
              <a:rPr lang="en-US" sz="2600" dirty="0"/>
              <a:t>to civil authorities or church leaders before </a:t>
            </a:r>
            <a:r>
              <a:rPr lang="en-US" sz="2600" dirty="0" smtClean="0"/>
              <a:t>2002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 smtClean="0"/>
              <a:t>Between </a:t>
            </a:r>
            <a:r>
              <a:rPr lang="en-US" sz="2600" dirty="0"/>
              <a:t>1950 and 1985, the total number of incidents of sexual abuse of children </a:t>
            </a:r>
            <a:r>
              <a:rPr lang="en-US" sz="2600" b="1" dirty="0"/>
              <a:t>reported</a:t>
            </a:r>
            <a:r>
              <a:rPr lang="en-US" sz="2600" dirty="0"/>
              <a:t> to Catholic dioceses was </a:t>
            </a:r>
            <a:r>
              <a:rPr lang="en-US" sz="2600" dirty="0" smtClean="0"/>
              <a:t>810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 smtClean="0"/>
              <a:t>The </a:t>
            </a:r>
            <a:r>
              <a:rPr lang="en-US" sz="2600" dirty="0"/>
              <a:t>total reported (by 2010) </a:t>
            </a:r>
            <a:r>
              <a:rPr lang="en-US" sz="2600" b="1" dirty="0"/>
              <a:t>to have occurred </a:t>
            </a:r>
            <a:r>
              <a:rPr lang="en-US" sz="2600" dirty="0" smtClean="0"/>
              <a:t>between those years, 1950 and 1985, </a:t>
            </a:r>
            <a:r>
              <a:rPr lang="en-US" sz="2600" dirty="0"/>
              <a:t>exceeds 11,000  (11,719</a:t>
            </a:r>
            <a:r>
              <a:rPr lang="en-US" sz="2600" dirty="0" smtClean="0"/>
              <a:t>).  Reports came long after the abuse had occurred</a:t>
            </a:r>
            <a:r>
              <a:rPr lang="en-US" sz="2600" dirty="0" smtClean="0"/>
              <a:t>.</a:t>
            </a:r>
            <a:endParaRPr lang="en-US" sz="2600" dirty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 smtClean="0"/>
              <a:t>The total number of cases reported from 1950 through 2011 is 16,330.</a:t>
            </a:r>
            <a:endParaRPr lang="en-US" sz="2600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98989"/>
                </a:solidFill>
              </a:rPr>
              <a:t>M</a:t>
            </a:r>
            <a:r>
              <a:rPr lang="en-US" sz="1600" dirty="0" smtClean="0">
                <a:solidFill>
                  <a:srgbClr val="898989"/>
                </a:solidFill>
              </a:rPr>
              <a:t>-</a:t>
            </a:r>
            <a:fld id="{DE41F4BF-0A43-4AB5-AE1A-1071E9A73CA8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z="1600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10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229600" cy="8382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Reports and Response, mid-1990s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3124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600" b="1" dirty="0"/>
              <a:t>Total Reports, 1990 to 1998 = 3,754 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/>
              <a:t>Almost all dioceses received reports in this </a:t>
            </a:r>
            <a:r>
              <a:rPr lang="en-US" sz="2600" dirty="0" smtClean="0"/>
              <a:t>period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     - 75</a:t>
            </a:r>
            <a:r>
              <a:rPr lang="en-US" sz="2600" dirty="0"/>
              <a:t>% of incidents reported by victim or attorney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     - 60</a:t>
            </a:r>
            <a:r>
              <a:rPr lang="en-US" sz="2600" dirty="0"/>
              <a:t>% reported to diocese, 9% by legal filing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     - 9</a:t>
            </a:r>
            <a:r>
              <a:rPr lang="en-US" sz="2600" dirty="0"/>
              <a:t>% reported within two </a:t>
            </a:r>
            <a:r>
              <a:rPr lang="en-US" sz="2600" dirty="0" smtClean="0"/>
              <a:t>years of </a:t>
            </a:r>
            <a:r>
              <a:rPr lang="en-US" sz="2600" dirty="0"/>
              <a:t>the </a:t>
            </a:r>
            <a:r>
              <a:rPr lang="en-US" sz="2600" dirty="0" smtClean="0"/>
              <a:t>incident, or less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     - </a:t>
            </a:r>
            <a:r>
              <a:rPr lang="en-US" sz="2600" b="1" dirty="0" smtClean="0"/>
              <a:t>50</a:t>
            </a:r>
            <a:r>
              <a:rPr lang="en-US" sz="2600" b="1" dirty="0"/>
              <a:t>% reported 20 years or more after the </a:t>
            </a:r>
            <a:r>
              <a:rPr lang="en-US" sz="2600" b="1" dirty="0" smtClean="0"/>
              <a:t>incident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i="1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</a:t>
            </a:r>
            <a:fld id="{FA5EEC70-C5B4-4342-9D5A-1B1BF8FB3CAA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4495800"/>
            <a:ext cx="7162800" cy="1816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prstClr val="black"/>
                </a:solidFill>
                <a:latin typeface="+mn-lt"/>
                <a:cs typeface="+mn-cs"/>
              </a:rPr>
              <a:t>Reports of abuse are now being made by adults many of whom are represented by lawyers and who are reporting abuse that took place many years earlier.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Nature and Scope:</a:t>
            </a:r>
            <a:br>
              <a:rPr lang="en-US" sz="4000" b="1" dirty="0" smtClean="0"/>
            </a:br>
            <a:r>
              <a:rPr lang="en-US" sz="4000" b="1" dirty="0" smtClean="0"/>
              <a:t>Reports of Abuse, by Year Reported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</a:t>
            </a:r>
            <a:fld id="{9665511B-8950-4BAA-A867-82FA0A77A474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6388" name="Content Placeholder 4" descr="Fig 1.2-300.t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851025"/>
            <a:ext cx="8458200" cy="45577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715962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Development of the Five Principles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17411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3810000" cy="5181600"/>
          </a:xfrm>
          <a:ln w="28575"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en-US" sz="2400" dirty="0" smtClean="0"/>
              <a:t>1985 – 1995: The issue of sexual abuse is </a:t>
            </a:r>
            <a:r>
              <a:rPr lang="en-US" sz="2400" b="1" dirty="0" smtClean="0"/>
              <a:t>discussed annually </a:t>
            </a:r>
            <a:r>
              <a:rPr lang="en-US" sz="2400" dirty="0" smtClean="0"/>
              <a:t>at meetings of the bishops; expert presentations given</a:t>
            </a:r>
          </a:p>
          <a:p>
            <a:pPr eaLnBrk="1" hangingPunct="1"/>
            <a:r>
              <a:rPr lang="en-US" sz="2400" dirty="0" smtClean="0"/>
              <a:t>Leadership from Cardinal </a:t>
            </a:r>
            <a:r>
              <a:rPr lang="en-US" sz="2400" dirty="0" err="1" smtClean="0"/>
              <a:t>Bernardin</a:t>
            </a:r>
            <a:r>
              <a:rPr lang="en-US" sz="2400" dirty="0" smtClean="0"/>
              <a:t>, Archdiocese of Chicago, importance of lay </a:t>
            </a:r>
            <a:r>
              <a:rPr lang="en-US" sz="2400" b="1" dirty="0" smtClean="0"/>
              <a:t>review boards </a:t>
            </a:r>
            <a:r>
              <a:rPr lang="en-US" sz="2400" dirty="0" smtClean="0"/>
              <a:t>stressed</a:t>
            </a:r>
          </a:p>
          <a:p>
            <a:pPr eaLnBrk="1" hangingPunct="1"/>
            <a:r>
              <a:rPr lang="en-US" sz="2400" dirty="0" smtClean="0"/>
              <a:t>Work of the Ad Hoc Committee resulted in  </a:t>
            </a:r>
            <a:r>
              <a:rPr lang="en-US" sz="2400" b="1" dirty="0" smtClean="0"/>
              <a:t>publication of </a:t>
            </a:r>
            <a:r>
              <a:rPr lang="en-US" sz="2400" b="1" i="1" dirty="0" smtClean="0"/>
              <a:t>Restoring Trust </a:t>
            </a:r>
            <a:r>
              <a:rPr lang="en-US" sz="2400" dirty="0" smtClean="0"/>
              <a:t>and other changes</a:t>
            </a:r>
          </a:p>
        </p:txBody>
      </p:sp>
      <p:sp>
        <p:nvSpPr>
          <p:cNvPr id="17412" name="Content Placeholder 4"/>
          <p:cNvSpPr>
            <a:spLocks noGrp="1"/>
          </p:cNvSpPr>
          <p:nvPr>
            <p:ph sz="half" idx="2"/>
          </p:nvPr>
        </p:nvSpPr>
        <p:spPr>
          <a:xfrm>
            <a:off x="4343400" y="1219200"/>
            <a:ext cx="4495800" cy="5105400"/>
          </a:xfrm>
          <a:ln w="28575"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000000"/>
                </a:solidFill>
              </a:rPr>
              <a:t>Use of </a:t>
            </a:r>
            <a:r>
              <a:rPr lang="en-US" sz="2400" b="1" dirty="0" smtClean="0">
                <a:solidFill>
                  <a:srgbClr val="000000"/>
                </a:solidFill>
              </a:rPr>
              <a:t>treatment continues</a:t>
            </a:r>
            <a:r>
              <a:rPr lang="en-US" sz="2400" dirty="0" smtClean="0">
                <a:solidFill>
                  <a:srgbClr val="000000"/>
                </a:solidFill>
              </a:rPr>
              <a:t>, with extensive communication with treatment centers (surveys of treatment centers; reports to dioceses on priests referred for treatment provided)</a:t>
            </a:r>
          </a:p>
          <a:p>
            <a:pPr eaLnBrk="1" hangingPunct="1"/>
            <a:r>
              <a:rPr lang="en-US" sz="2400" b="1" dirty="0" smtClean="0">
                <a:solidFill>
                  <a:srgbClr val="000000"/>
                </a:solidFill>
              </a:rPr>
              <a:t>Growing advocacy for victims </a:t>
            </a:r>
            <a:r>
              <a:rPr lang="en-US" sz="2400" dirty="0" smtClean="0">
                <a:solidFill>
                  <a:srgbClr val="000000"/>
                </a:solidFill>
              </a:rPr>
              <a:t>from organized groups of those who had been abused; included priests who had been abused</a:t>
            </a:r>
          </a:p>
          <a:p>
            <a:pPr eaLnBrk="1" hangingPunct="1"/>
            <a:r>
              <a:rPr lang="en-US" sz="2400" dirty="0" smtClean="0">
                <a:solidFill>
                  <a:srgbClr val="000000"/>
                </a:solidFill>
              </a:rPr>
              <a:t>Most dioceses had </a:t>
            </a:r>
            <a:r>
              <a:rPr lang="en-US" sz="2400" b="1" dirty="0" smtClean="0">
                <a:solidFill>
                  <a:srgbClr val="000000"/>
                </a:solidFill>
              </a:rPr>
              <a:t>codified the Five Principles </a:t>
            </a:r>
            <a:r>
              <a:rPr lang="en-US" sz="2400" dirty="0" smtClean="0">
                <a:solidFill>
                  <a:srgbClr val="000000"/>
                </a:solidFill>
              </a:rPr>
              <a:t>by mid-1990s; about 50% had review boards</a:t>
            </a:r>
          </a:p>
          <a:p>
            <a:pPr eaLnBrk="1" hangingPunct="1"/>
            <a:endParaRPr lang="en-US" sz="2400" dirty="0" smtClean="0"/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</a:t>
            </a:r>
            <a:fld id="{A1D5D63B-5E84-4D4F-AE9B-ADC9D53AF2FC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3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6096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/>
              <a:t>“Five Principles” Adopted by the Bishops’ Conference</a:t>
            </a:r>
          </a:p>
        </p:txBody>
      </p:sp>
      <p:sp>
        <p:nvSpPr>
          <p:cNvPr id="56323" name="Content Placeholder 4"/>
          <p:cNvSpPr>
            <a:spLocks noGrp="1"/>
          </p:cNvSpPr>
          <p:nvPr>
            <p:ph idx="1"/>
          </p:nvPr>
        </p:nvSpPr>
        <p:spPr>
          <a:xfrm>
            <a:off x="339725" y="990600"/>
            <a:ext cx="8461375" cy="5510213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/>
              <a:t>“Five Principles” to Guide the Response of Bishops  (1992)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sz="800" dirty="0" smtClean="0"/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200" dirty="0" smtClean="0"/>
              <a:t>(1)	Respond </a:t>
            </a:r>
            <a:r>
              <a:rPr lang="en-US" sz="2200" dirty="0"/>
              <a:t>promptly to all allegations of abuse where there is reasonable belief that abuse has occurred</a:t>
            </a:r>
            <a:r>
              <a:rPr lang="en-US" sz="2200" dirty="0" smtClean="0"/>
              <a:t>;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800" dirty="0"/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200" dirty="0"/>
              <a:t>(</a:t>
            </a:r>
            <a:r>
              <a:rPr lang="en-US" sz="2200" dirty="0" smtClean="0"/>
              <a:t>2)	If </a:t>
            </a:r>
            <a:r>
              <a:rPr lang="en-US" sz="2200" dirty="0"/>
              <a:t>such an allegation is supported by sufficient evidence, relieve the alleged offender promptly of his ministerial duties and refer him for appropriate medical evaluation and intervention</a:t>
            </a:r>
            <a:r>
              <a:rPr lang="en-US" sz="2200" dirty="0" smtClean="0"/>
              <a:t>;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800" dirty="0"/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200" dirty="0"/>
              <a:t>(</a:t>
            </a:r>
            <a:r>
              <a:rPr lang="en-US" sz="2200" dirty="0" smtClean="0"/>
              <a:t>3)	Comply </a:t>
            </a:r>
            <a:r>
              <a:rPr lang="en-US" sz="2200" dirty="0"/>
              <a:t>with the obligations of civil law regarding reporting of the incident and cooperating with the investigation</a:t>
            </a:r>
            <a:r>
              <a:rPr lang="en-US" sz="2200" dirty="0" smtClean="0"/>
              <a:t>;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800" dirty="0"/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200" dirty="0"/>
              <a:t>(</a:t>
            </a:r>
            <a:r>
              <a:rPr lang="en-US" sz="2200" dirty="0" smtClean="0"/>
              <a:t>4)	Reach </a:t>
            </a:r>
            <a:r>
              <a:rPr lang="en-US" sz="2200" dirty="0"/>
              <a:t>out to the victims and their families and communicate sincere commitment to their spiritual and emotional well-being; </a:t>
            </a:r>
            <a:r>
              <a:rPr lang="en-US" sz="2200" dirty="0" smtClean="0"/>
              <a:t>and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800" dirty="0"/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200" dirty="0"/>
              <a:t>(</a:t>
            </a:r>
            <a:r>
              <a:rPr lang="en-US" sz="2200" dirty="0" smtClean="0"/>
              <a:t>5)	Within </a:t>
            </a:r>
            <a:r>
              <a:rPr lang="en-US" sz="2200" dirty="0"/>
              <a:t>the confines of respect for privacy of the individuals involved, deal as openly as possible with the members of the </a:t>
            </a:r>
            <a:r>
              <a:rPr lang="en-US" sz="2200" dirty="0" smtClean="0"/>
              <a:t>community</a:t>
            </a:r>
            <a:endParaRPr lang="en-US" sz="2200" dirty="0"/>
          </a:p>
        </p:txBody>
      </p:sp>
      <p:sp>
        <p:nvSpPr>
          <p:cNvPr id="18436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</a:t>
            </a:r>
            <a:fld id="{6BDD3A46-3DD3-4439-99A3-A1CEE92A46CA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/>
              <a:t>Problems with the </a:t>
            </a:r>
            <a:r>
              <a:rPr lang="en-US" sz="3600" b="1" dirty="0" smtClean="0"/>
              <a:t>Implementation</a:t>
            </a:r>
            <a:br>
              <a:rPr lang="en-US" sz="3600" b="1" dirty="0" smtClean="0"/>
            </a:br>
            <a:r>
              <a:rPr lang="en-US" sz="3600" b="1" dirty="0" smtClean="0"/>
              <a:t>of </a:t>
            </a:r>
            <a:r>
              <a:rPr lang="en-US" sz="3600" b="1" dirty="0"/>
              <a:t>the Five Principles, 1990 - 2002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525963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Diocesan leaders in many instances failed to meet with victims </a:t>
            </a:r>
            <a:r>
              <a:rPr lang="en-US" dirty="0" smtClean="0"/>
              <a:t>directly</a:t>
            </a:r>
            <a:endParaRPr lang="en-US" sz="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9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Reports </a:t>
            </a:r>
            <a:r>
              <a:rPr lang="en-US" dirty="0"/>
              <a:t>from family members did not result in any follow-up from the </a:t>
            </a:r>
            <a:r>
              <a:rPr lang="en-US" dirty="0" smtClean="0"/>
              <a:t>diocese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9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Priests </a:t>
            </a:r>
            <a:r>
              <a:rPr lang="en-US" dirty="0"/>
              <a:t>were sent for treatment, then returned to service; parishes were not notified of the history of </a:t>
            </a:r>
            <a:r>
              <a:rPr lang="en-US" dirty="0" smtClean="0"/>
              <a:t>abuse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525963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Communication </a:t>
            </a:r>
            <a:r>
              <a:rPr lang="en-US" dirty="0" smtClean="0"/>
              <a:t>took place with </a:t>
            </a:r>
            <a:r>
              <a:rPr lang="en-US" dirty="0"/>
              <a:t>civil authorities only in the most severe cases of repeated abuse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Diocesan </a:t>
            </a:r>
            <a:r>
              <a:rPr lang="en-US" dirty="0"/>
              <a:t>leaders </a:t>
            </a:r>
            <a:r>
              <a:rPr lang="en-US" dirty="0" smtClean="0"/>
              <a:t>who gave </a:t>
            </a:r>
            <a:r>
              <a:rPr lang="en-US" dirty="0"/>
              <a:t>testimony under oath in civil cases denied the substance of the Five Principles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Focus was on outcomes for priests, but lacked recognition </a:t>
            </a:r>
            <a:r>
              <a:rPr lang="en-US" dirty="0"/>
              <a:t>of responsibility for harm to </a:t>
            </a:r>
            <a:r>
              <a:rPr lang="en-US" dirty="0" smtClean="0"/>
              <a:t>victims</a:t>
            </a:r>
            <a:endParaRPr lang="en-US" dirty="0"/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</a:t>
            </a:r>
            <a:fld id="{42DBF651-8BFA-4AA1-ACCC-D88040C75F7A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8382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Diocesan Practices Changed Slowly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5059363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Diocesan failures </a:t>
            </a:r>
            <a:r>
              <a:rPr lang="en-US" dirty="0" smtClean="0"/>
              <a:t>during </a:t>
            </a:r>
            <a:r>
              <a:rPr lang="en-US" dirty="0"/>
              <a:t>the pre-2002 period </a:t>
            </a:r>
            <a:r>
              <a:rPr lang="en-US" dirty="0" smtClean="0"/>
              <a:t>anticipated </a:t>
            </a:r>
            <a:r>
              <a:rPr lang="en-US" dirty="0"/>
              <a:t>(</a:t>
            </a:r>
            <a:r>
              <a:rPr lang="en-US" dirty="0" smtClean="0"/>
              <a:t>predicted) </a:t>
            </a:r>
            <a:r>
              <a:rPr lang="en-US" dirty="0"/>
              <a:t>the confusion and lapses of the post-2002 period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Lack of full implementation </a:t>
            </a:r>
            <a:r>
              <a:rPr lang="en-US" dirty="0"/>
              <a:t>of the Five Principles in the </a:t>
            </a:r>
            <a:r>
              <a:rPr lang="en-US" dirty="0" smtClean="0"/>
              <a:t>mid-1990s led </a:t>
            </a:r>
            <a:r>
              <a:rPr lang="en-US" dirty="0"/>
              <a:t>to a reluctance to be transparent about the actions taken in response to reports of abuse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Lack of understanding </a:t>
            </a:r>
            <a:r>
              <a:rPr lang="en-US" dirty="0"/>
              <a:t>of the timing of abuse incidents (in the 1960s </a:t>
            </a:r>
            <a:r>
              <a:rPr lang="en-US" dirty="0" smtClean="0"/>
              <a:t>and </a:t>
            </a:r>
            <a:r>
              <a:rPr lang="en-US" dirty="0"/>
              <a:t>1970s) and reports of abuse (in the 1990s) </a:t>
            </a:r>
            <a:r>
              <a:rPr lang="en-US" dirty="0" smtClean="0"/>
              <a:t>complicated </a:t>
            </a:r>
            <a:r>
              <a:rPr lang="en-US" dirty="0"/>
              <a:t>diocesan explanations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Understanding of the harm </a:t>
            </a:r>
            <a:r>
              <a:rPr lang="en-US" dirty="0"/>
              <a:t>of abuse has come slowly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Change in practices </a:t>
            </a:r>
            <a:r>
              <a:rPr lang="en-US" dirty="0"/>
              <a:t>has come slowly; delay was pronounced in  large and influential dioceses</a:t>
            </a:r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</a:t>
            </a:r>
            <a:fld id="{F31B3BC7-F950-4C27-BDDB-715145E9D406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3886200"/>
          </a:xfrm>
          <a:solidFill>
            <a:schemeClr val="accent1">
              <a:lumMod val="75000"/>
            </a:schemeClr>
          </a:solidFill>
          <a:ln w="3810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</a:rPr>
              <a:t>Background and Responses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to Sexual Abuse of Minors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by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Catholic Priests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in the United States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</a:t>
            </a:r>
            <a:fld id="{64A057FE-1B08-4D75-B1F5-8F92D3CBD614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Understanding of Sexual Abuse</a:t>
            </a:r>
            <a:br>
              <a:rPr lang="en-US" sz="4000" b="1" dirty="0" smtClean="0"/>
            </a:br>
            <a:r>
              <a:rPr lang="en-US" sz="4000" b="1" dirty="0" smtClean="0"/>
              <a:t>by Church Leaders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754563"/>
          </a:xfrm>
        </p:spPr>
        <p:txBody>
          <a:bodyPr rtlCol="0">
            <a:normAutofit fontScale="92500" lnSpcReduction="1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By 1985 bishops </a:t>
            </a:r>
            <a:r>
              <a:rPr lang="en-US" dirty="0" smtClean="0"/>
              <a:t>knew that sexual abuse of minors by priests was a problem, but they </a:t>
            </a:r>
            <a:r>
              <a:rPr lang="en-US" b="1" dirty="0" smtClean="0"/>
              <a:t>did not understand the scope </a:t>
            </a:r>
            <a:r>
              <a:rPr lang="en-US" dirty="0" smtClean="0"/>
              <a:t>of it nor the impact on victims; 810 cases had been reported to dioceses by 1985, so the problem did not appear to be as widespread and sizeable as it was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8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b="1" dirty="0" smtClean="0"/>
              <a:t>vast majority of cases were reported after 1995</a:t>
            </a:r>
            <a:r>
              <a:rPr lang="en-US" dirty="0" smtClean="0"/>
              <a:t>, and a third in the year 2002 alone; only after 2002 did most bishops become fully aware of the scale and scope of the problem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</a:t>
            </a:r>
            <a:fld id="{325CCF6A-9DB0-42F5-9C09-8F188EF489FA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144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Church and Seminary </a:t>
            </a:r>
            <a:r>
              <a:rPr lang="en-US" sz="4000" b="1" dirty="0" smtClean="0"/>
              <a:t>Responses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038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/>
              <a:t>U</a:t>
            </a:r>
            <a:r>
              <a:rPr lang="en-US" sz="3600" dirty="0" smtClean="0"/>
              <a:t>ntil </a:t>
            </a:r>
            <a:r>
              <a:rPr lang="en-US" sz="3600" b="1" dirty="0"/>
              <a:t>1992 church documents generally did not reflect </a:t>
            </a:r>
            <a:r>
              <a:rPr lang="en-US" sz="3600" dirty="0"/>
              <a:t>the necessity of revising seminary formation to deal with reports of </a:t>
            </a:r>
            <a:r>
              <a:rPr lang="en-US" sz="3600" b="1" dirty="0"/>
              <a:t>abusive sexual behavior by </a:t>
            </a:r>
            <a:r>
              <a:rPr lang="en-US" sz="3600" b="1" dirty="0" smtClean="0"/>
              <a:t>priests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9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Nonetheless, </a:t>
            </a:r>
            <a:r>
              <a:rPr lang="en-US" sz="3600" b="1" dirty="0" smtClean="0"/>
              <a:t>seminaries </a:t>
            </a:r>
            <a:r>
              <a:rPr lang="en-US" sz="3600" dirty="0" smtClean="0"/>
              <a:t>recognized the need for change and</a:t>
            </a:r>
            <a:r>
              <a:rPr lang="en-US" sz="3600" b="1" dirty="0" smtClean="0"/>
              <a:t> began to </a:t>
            </a:r>
            <a:r>
              <a:rPr lang="en-US" sz="3600" b="1" dirty="0"/>
              <a:t>modify </a:t>
            </a:r>
            <a:r>
              <a:rPr lang="en-US" sz="3600" b="1" dirty="0" smtClean="0"/>
              <a:t>formation programs substantially by </a:t>
            </a:r>
            <a:r>
              <a:rPr lang="en-US" sz="3600" b="1" dirty="0"/>
              <a:t>the late </a:t>
            </a:r>
            <a:r>
              <a:rPr lang="en-US" sz="3600" b="1" dirty="0" smtClean="0"/>
              <a:t>1980s</a:t>
            </a:r>
            <a:endParaRPr lang="en-US" sz="3600" b="1" dirty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</a:t>
            </a:r>
            <a:fld id="{CFD21247-687F-40CD-B06A-6F7B6ECB0F46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Some Key Findings - 1</a:t>
            </a:r>
            <a:endParaRPr lang="en-US" sz="36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001000" cy="3962400"/>
          </a:xfrm>
        </p:spPr>
        <p:txBody>
          <a:bodyPr rtlCol="0">
            <a:noAutofit/>
          </a:bodyPr>
          <a:lstStyle/>
          <a:p>
            <a:pPr marL="0" lvl="1" indent="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None/>
              <a:defRPr/>
            </a:pPr>
            <a:endParaRPr lang="en-US" sz="800" kern="0" dirty="0" smtClean="0">
              <a:solidFill>
                <a:srgbClr val="000000"/>
              </a:solidFill>
            </a:endParaRPr>
          </a:p>
          <a:p>
            <a:pPr marL="457200" lvl="1" indent="-45720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en-US" sz="3600" kern="0" dirty="0" smtClean="0">
                <a:solidFill>
                  <a:srgbClr val="000000"/>
                </a:solidFill>
              </a:rPr>
              <a:t>Priests with intimacy deficits and an absence of close personal relationships before and during seminary were more likely to abuse minors</a:t>
            </a:r>
          </a:p>
          <a:p>
            <a:pPr marL="0" lvl="1" indent="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None/>
              <a:defRPr/>
            </a:pPr>
            <a:endParaRPr lang="en-US" sz="2000" kern="0" dirty="0" smtClean="0">
              <a:solidFill>
                <a:srgbClr val="000000"/>
              </a:solidFill>
            </a:endParaRPr>
          </a:p>
          <a:p>
            <a:pPr marL="457200" lvl="1" indent="-45720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en-US" sz="3600" kern="0" dirty="0" smtClean="0">
                <a:solidFill>
                  <a:srgbClr val="000000"/>
                </a:solidFill>
              </a:rPr>
              <a:t>Low self-esteem and social isolation are associated with child sexual abuse</a:t>
            </a:r>
            <a:endParaRPr lang="en-US" sz="3600" kern="0" dirty="0">
              <a:solidFill>
                <a:srgbClr val="000000"/>
              </a:solidFill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</a:t>
            </a:r>
            <a:fld id="{6E7DC7E8-54C9-43B4-BE70-C3664274858E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9144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Some Key Findings - 2</a:t>
            </a:r>
            <a:endParaRPr lang="en-US" sz="36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495800"/>
          </a:xfrm>
        </p:spPr>
        <p:txBody>
          <a:bodyPr rtlCol="0">
            <a:noAutofit/>
          </a:bodyPr>
          <a:lstStyle/>
          <a:p>
            <a:pPr marL="0" lvl="1" indent="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None/>
              <a:defRPr/>
            </a:pPr>
            <a:endParaRPr lang="en-US" sz="800" kern="0" dirty="0" smtClean="0">
              <a:solidFill>
                <a:srgbClr val="000000"/>
              </a:solidFill>
            </a:endParaRPr>
          </a:p>
          <a:p>
            <a:pPr marL="457200" lvl="1" indent="-45720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en-US" sz="3200" kern="0" dirty="0" smtClean="0">
                <a:solidFill>
                  <a:srgbClr val="000000"/>
                </a:solidFill>
              </a:rPr>
              <a:t>Abusive priests commonly created opportunities to be alone with minors, for example, in their rectory, during retreats and/or while on camping trips or travelling </a:t>
            </a:r>
          </a:p>
          <a:p>
            <a:pPr marL="0" lvl="1" indent="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None/>
              <a:defRPr/>
            </a:pPr>
            <a:endParaRPr lang="en-US" sz="2000" kern="0" dirty="0" smtClean="0">
              <a:solidFill>
                <a:srgbClr val="000000"/>
              </a:solidFill>
            </a:endParaRPr>
          </a:p>
          <a:p>
            <a:pPr marL="457200" lvl="1" indent="-45720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en-US" sz="3200" kern="0" dirty="0" smtClean="0">
                <a:solidFill>
                  <a:srgbClr val="000000"/>
                </a:solidFill>
              </a:rPr>
              <a:t>These priests often integrated themselves into the families of victims and then sought occasions to be alone with the children or with one child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</a:t>
            </a:r>
            <a:fld id="{BF52D548-1241-47A8-9028-5EA0921CC008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Some Key Findings - 3</a:t>
            </a:r>
            <a:endParaRPr lang="en-US" sz="36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696200" cy="4724400"/>
          </a:xfrm>
        </p:spPr>
        <p:txBody>
          <a:bodyPr rtlCol="0">
            <a:noAutofit/>
          </a:bodyPr>
          <a:lstStyle/>
          <a:p>
            <a:pPr marL="0" lvl="1" indent="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None/>
              <a:defRPr/>
            </a:pPr>
            <a:endParaRPr lang="en-US" sz="800" kern="0" dirty="0" smtClean="0">
              <a:solidFill>
                <a:srgbClr val="000000"/>
              </a:solidFill>
            </a:endParaRPr>
          </a:p>
          <a:p>
            <a:pPr marL="457200" lvl="1" indent="-45720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en-US" sz="3200" b="1" kern="0" dirty="0" smtClean="0">
                <a:solidFill>
                  <a:srgbClr val="000000"/>
                </a:solidFill>
              </a:rPr>
              <a:t>No single “cause” </a:t>
            </a:r>
            <a:r>
              <a:rPr lang="en-US" sz="3200" kern="0" dirty="0" smtClean="0">
                <a:solidFill>
                  <a:srgbClr val="000000"/>
                </a:solidFill>
              </a:rPr>
              <a:t>of sexual abuse of minors by Catholic priests has been identified as a result of the John Jay research</a:t>
            </a:r>
          </a:p>
          <a:p>
            <a:pPr marL="0" lvl="1" indent="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None/>
              <a:defRPr/>
            </a:pPr>
            <a:endParaRPr lang="en-US" sz="2400" kern="0" dirty="0" smtClean="0">
              <a:solidFill>
                <a:srgbClr val="000000"/>
              </a:solidFill>
            </a:endParaRPr>
          </a:p>
          <a:p>
            <a:pPr marL="457200" lvl="1" indent="-457200" defTabSz="914501">
              <a:lnSpc>
                <a:spcPct val="90000"/>
              </a:lnSpc>
              <a:spcBef>
                <a:spcPct val="1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en-US" sz="3200" kern="0" dirty="0" smtClean="0">
                <a:solidFill>
                  <a:srgbClr val="000000"/>
                </a:solidFill>
              </a:rPr>
              <a:t>Nonetheless, when individual </a:t>
            </a:r>
            <a:r>
              <a:rPr lang="en-US" sz="3200" kern="0" dirty="0">
                <a:solidFill>
                  <a:srgbClr val="000000"/>
                </a:solidFill>
              </a:rPr>
              <a:t>priests </a:t>
            </a:r>
            <a:r>
              <a:rPr lang="en-US" sz="3200" kern="0" dirty="0" smtClean="0">
                <a:solidFill>
                  <a:srgbClr val="000000"/>
                </a:solidFill>
              </a:rPr>
              <a:t>abused minors, many organizational, psychological, and situational factors contributed to their susceptibility</a:t>
            </a:r>
            <a:endParaRPr lang="en-US" sz="3200" kern="0" dirty="0">
              <a:solidFill>
                <a:srgbClr val="000000"/>
              </a:solidFill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</a:t>
            </a:r>
            <a:fld id="{DFEE1C69-35E2-4409-B49A-9F58115FE06A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Discussion Questions, 1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5181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What </a:t>
            </a:r>
            <a:r>
              <a:rPr lang="en-US" sz="2800" dirty="0"/>
              <a:t>reflections do you have about clerical sexual abuse in recent years?</a:t>
            </a:r>
          </a:p>
          <a:p>
            <a:r>
              <a:rPr lang="en-US" sz="2800" dirty="0"/>
              <a:t>What are some of the major concerns </a:t>
            </a:r>
            <a:r>
              <a:rPr lang="en-US" sz="2800" dirty="0" smtClean="0"/>
              <a:t>you have about the </a:t>
            </a:r>
            <a:r>
              <a:rPr lang="en-US" sz="2800" dirty="0"/>
              <a:t>implications of sexual abuse at the diocesan level?</a:t>
            </a:r>
          </a:p>
          <a:p>
            <a:r>
              <a:rPr lang="en-US" sz="2800" dirty="0"/>
              <a:t>How can dioceses improve implementation of “The Five Principles”?</a:t>
            </a:r>
          </a:p>
          <a:p>
            <a:r>
              <a:rPr lang="en-US" sz="2800" dirty="0"/>
              <a:t>How can the response by those who must be accountable for preventing sexual abuse be improved</a:t>
            </a:r>
            <a:r>
              <a:rPr lang="en-US" sz="2800" dirty="0" smtClean="0"/>
              <a:t>?</a:t>
            </a:r>
          </a:p>
          <a:p>
            <a:r>
              <a:rPr lang="en-US" sz="2800" dirty="0"/>
              <a:t>What more needs to be done to ensure continued progress in understanding and acting on the problem of clerical sexual abuse?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</a:t>
            </a:r>
            <a:fld id="{DB37EB8E-0F4F-491C-9BEA-E7F2FC979D23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25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16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15962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sz="3600" b="1" dirty="0" smtClean="0"/>
              <a:t>Discussion Questions, 2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343400"/>
          </a:xfrm>
        </p:spPr>
        <p:txBody>
          <a:bodyPr/>
          <a:lstStyle/>
          <a:p>
            <a:pPr lvl="0"/>
            <a:r>
              <a:rPr lang="en-US" sz="2800" dirty="0">
                <a:solidFill>
                  <a:prstClr val="black"/>
                </a:solidFill>
              </a:rPr>
              <a:t>What lessons can be learned from the changes in patterns of abuse over time?</a:t>
            </a:r>
          </a:p>
          <a:p>
            <a:pPr lvl="0"/>
            <a:r>
              <a:rPr lang="en-US" sz="2800" dirty="0">
                <a:solidFill>
                  <a:prstClr val="black"/>
                </a:solidFill>
              </a:rPr>
              <a:t>What precautions should be taken into account by dioceses when assessing possible “causes” or risk factors involved in sexual abuse? </a:t>
            </a:r>
          </a:p>
          <a:p>
            <a:pPr lvl="0"/>
            <a:r>
              <a:rPr lang="en-US" sz="2800" dirty="0">
                <a:solidFill>
                  <a:prstClr val="black"/>
                </a:solidFill>
              </a:rPr>
              <a:t>What situational safeguards might be put in place to help prevent sexual abuse?</a:t>
            </a:r>
          </a:p>
          <a:p>
            <a:pPr lvl="0"/>
            <a:r>
              <a:rPr lang="en-US" sz="2800" dirty="0">
                <a:solidFill>
                  <a:prstClr val="black"/>
                </a:solidFill>
              </a:rPr>
              <a:t>What other preventative measures are needed in the future</a:t>
            </a:r>
            <a:r>
              <a:rPr lang="en-US" sz="2800" dirty="0" smtClean="0">
                <a:solidFill>
                  <a:prstClr val="black"/>
                </a:solidFill>
              </a:rPr>
              <a:t>?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55626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hangingPunct="0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Calibri"/>
                <a:cs typeface="+mn-cs"/>
              </a:rPr>
              <a:t>Link to USCCB – </a:t>
            </a:r>
            <a:r>
              <a:rPr lang="en-US" sz="2800" dirty="0">
                <a:solidFill>
                  <a:prstClr val="black"/>
                </a:solidFill>
                <a:latin typeface="Calibri"/>
                <a:cs typeface="+mn-cs"/>
                <a:hlinkClick r:id="rId2"/>
              </a:rPr>
              <a:t>http://</a:t>
            </a:r>
            <a:r>
              <a:rPr lang="en-US" sz="2800" dirty="0" smtClean="0">
                <a:solidFill>
                  <a:prstClr val="black"/>
                </a:solidFill>
                <a:latin typeface="Calibri"/>
                <a:cs typeface="+mn-cs"/>
                <a:hlinkClick r:id="rId2"/>
              </a:rPr>
              <a:t>www.usccb.org/issues-and-action/child-and-youth-protection/charter.cfm</a:t>
            </a:r>
            <a:endParaRPr lang="en-US" sz="2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31480" y="6332041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M-26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36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876800"/>
          </a:xfr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dirty="0" smtClean="0"/>
              <a:t>Prepared by:</a:t>
            </a:r>
          </a:p>
          <a:p>
            <a:pPr marL="0" indent="0">
              <a:buNone/>
            </a:pPr>
            <a:r>
              <a:rPr lang="en-US" dirty="0" smtClean="0"/>
              <a:t>Sister Katarina Schuth, O.S.F., St. Paul Seminary School of Divinity, University of St. Thomas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Technical Associate:  Catherine Slight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Consultants:  </a:t>
            </a:r>
          </a:p>
          <a:p>
            <a:pPr marL="0" indent="0">
              <a:buNone/>
            </a:pPr>
            <a:r>
              <a:rPr lang="en-US" dirty="0" smtClean="0"/>
              <a:t>Dr. Karen Terry and Margaret Smith, John Jay College of Criminal Justice, authors of major studies on sexual abuse for the USCCB; </a:t>
            </a:r>
          </a:p>
          <a:p>
            <a:pPr marL="0" indent="0">
              <a:buNone/>
            </a:pPr>
            <a:r>
              <a:rPr lang="en-US" dirty="0" smtClean="0"/>
              <a:t>Dr. Mary Gautier, Center for Applied Research in the Apostolate</a:t>
            </a:r>
          </a:p>
          <a:p>
            <a:pPr marL="0" indent="0">
              <a:buNone/>
            </a:pPr>
            <a:endParaRPr lang="en-US" sz="1300" dirty="0"/>
          </a:p>
        </p:txBody>
      </p:sp>
      <p:sp>
        <p:nvSpPr>
          <p:cNvPr id="4" name="TextBox 3"/>
          <p:cNvSpPr txBox="1"/>
          <p:nvPr/>
        </p:nvSpPr>
        <p:spPr>
          <a:xfrm>
            <a:off x="8001000" y="6136793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M-27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22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68362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/>
              <a:t>Main Sources of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36575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Reports presented to the United States Conference of Catholic Bishops by the John Jay College Research Team, The City University of New </a:t>
            </a:r>
            <a:r>
              <a:rPr lang="en-US" dirty="0" smtClean="0"/>
              <a:t>York*</a:t>
            </a:r>
          </a:p>
          <a:p>
            <a:pPr marL="0" indent="0">
              <a:buNone/>
            </a:pPr>
            <a:endParaRPr lang="en-US" sz="1300" dirty="0"/>
          </a:p>
          <a:p>
            <a:r>
              <a:rPr lang="en-US" sz="3000" i="1" dirty="0"/>
              <a:t>The Causes and Context of Sexual Abuse of Minors by Catholic Priests in the United States</a:t>
            </a:r>
            <a:r>
              <a:rPr lang="en-US" sz="3000" dirty="0"/>
              <a:t>, 1950-2010, March, </a:t>
            </a:r>
            <a:r>
              <a:rPr lang="en-US" sz="3000" dirty="0" smtClean="0"/>
              <a:t>2011</a:t>
            </a:r>
          </a:p>
          <a:p>
            <a:pPr marL="0" indent="0">
              <a:buNone/>
            </a:pPr>
            <a:endParaRPr lang="en-US" sz="900" dirty="0"/>
          </a:p>
          <a:p>
            <a:r>
              <a:rPr lang="en-US" sz="3000" i="1" dirty="0" smtClean="0"/>
              <a:t>The </a:t>
            </a:r>
            <a:r>
              <a:rPr lang="en-US" sz="3000" i="1" dirty="0"/>
              <a:t>Nature and Scope of Sexual Abuse of Minors by Catholic Priests and Deacons in the United States, 1950-2002</a:t>
            </a:r>
            <a:r>
              <a:rPr lang="en-US" sz="3000" dirty="0"/>
              <a:t>, February </a:t>
            </a:r>
            <a:r>
              <a:rPr lang="en-US" sz="3000" dirty="0" smtClean="0"/>
              <a:t>2004</a:t>
            </a:r>
          </a:p>
          <a:p>
            <a:endParaRPr lang="en-US" sz="1000" dirty="0" smtClean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prstClr val="black">
                    <a:tint val="75000"/>
                  </a:prstClr>
                </a:solidFill>
              </a:rPr>
              <a:t>M</a:t>
            </a:r>
            <a:r>
              <a:rPr lang="en-US" sz="1600" b="1" dirty="0" smtClean="0">
                <a:solidFill>
                  <a:prstClr val="black">
                    <a:tint val="75000"/>
                  </a:prstClr>
                </a:solidFill>
              </a:rPr>
              <a:t>-</a:t>
            </a:r>
            <a:fld id="{DB37EB8E-0F4F-491C-9BEA-E7F2FC979D23}" type="slidenum">
              <a:rPr lang="en-US" sz="1600" b="1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54864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  <a:cs typeface="+mn-cs"/>
              </a:rPr>
              <a:t>* </a:t>
            </a:r>
            <a:r>
              <a:rPr lang="en-US" sz="2000" dirty="0" smtClean="0">
                <a:solidFill>
                  <a:prstClr val="black"/>
                </a:solidFill>
                <a:latin typeface="Calibri"/>
                <a:cs typeface="+mn-cs"/>
              </a:rPr>
              <a:t>The </a:t>
            </a:r>
            <a:r>
              <a:rPr lang="en-US" sz="2000" dirty="0">
                <a:solidFill>
                  <a:prstClr val="black"/>
                </a:solidFill>
                <a:latin typeface="Calibri"/>
                <a:cs typeface="+mn-cs"/>
              </a:rPr>
              <a:t>two reports are based on data supplied by 97 percent of </a:t>
            </a:r>
            <a:r>
              <a:rPr lang="en-US" sz="2000" dirty="0" smtClean="0">
                <a:solidFill>
                  <a:prstClr val="black"/>
                </a:solidFill>
                <a:latin typeface="Calibri"/>
                <a:cs typeface="+mn-cs"/>
              </a:rPr>
              <a:t>U.S. archdioceses </a:t>
            </a:r>
            <a:r>
              <a:rPr lang="en-US" sz="2000" dirty="0">
                <a:solidFill>
                  <a:prstClr val="black"/>
                </a:solidFill>
                <a:latin typeface="Calibri"/>
                <a:cs typeface="+mn-cs"/>
              </a:rPr>
              <a:t>and dioceses on all clergy accused of sexual </a:t>
            </a:r>
            <a:r>
              <a:rPr lang="en-US" sz="2000" dirty="0" smtClean="0">
                <a:solidFill>
                  <a:prstClr val="black"/>
                </a:solidFill>
                <a:latin typeface="Calibri"/>
                <a:cs typeface="+mn-cs"/>
              </a:rPr>
              <a:t>abuse </a:t>
            </a:r>
            <a:r>
              <a:rPr lang="en-US" sz="2000" dirty="0">
                <a:solidFill>
                  <a:prstClr val="black"/>
                </a:solidFill>
                <a:latin typeface="Calibri"/>
                <a:cs typeface="+mn-cs"/>
              </a:rPr>
              <a:t>of minors</a:t>
            </a:r>
          </a:p>
        </p:txBody>
      </p:sp>
    </p:spTree>
    <p:extLst>
      <p:ext uri="{BB962C8B-B14F-4D97-AF65-F5344CB8AC3E}">
        <p14:creationId xmlns:p14="http://schemas.microsoft.com/office/powerpoint/2010/main" val="212321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Timeframes of First Abuse</a:t>
            </a:r>
            <a:endParaRPr lang="en-US" sz="40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497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Most </a:t>
            </a:r>
            <a:r>
              <a:rPr lang="en-US" dirty="0"/>
              <a:t>priest abusers were </a:t>
            </a:r>
            <a:r>
              <a:rPr lang="en-US" b="1" dirty="0"/>
              <a:t>in seminary before the 1960s</a:t>
            </a:r>
            <a:r>
              <a:rPr lang="en-US" dirty="0"/>
              <a:t>, but </a:t>
            </a:r>
            <a:r>
              <a:rPr lang="en-US" b="1" dirty="0"/>
              <a:t>offended after the </a:t>
            </a:r>
            <a:r>
              <a:rPr lang="en-US" b="1" dirty="0" smtClean="0"/>
              <a:t>1960s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A</a:t>
            </a:r>
            <a:r>
              <a:rPr lang="en-US" dirty="0" smtClean="0"/>
              <a:t>mong priests </a:t>
            </a:r>
            <a:r>
              <a:rPr lang="en-US" dirty="0"/>
              <a:t>who engaged in abusive </a:t>
            </a:r>
            <a:r>
              <a:rPr lang="en-US" dirty="0" smtClean="0"/>
              <a:t>behavior, </a:t>
            </a:r>
            <a:r>
              <a:rPr lang="en-US" dirty="0"/>
              <a:t>the more recently </a:t>
            </a:r>
            <a:r>
              <a:rPr lang="en-US" dirty="0" smtClean="0"/>
              <a:t>they were ordained the </a:t>
            </a:r>
            <a:r>
              <a:rPr lang="en-US" b="1" dirty="0" smtClean="0"/>
              <a:t>more </a:t>
            </a:r>
            <a:r>
              <a:rPr lang="en-US" b="1" dirty="0"/>
              <a:t>quickly after </a:t>
            </a:r>
            <a:r>
              <a:rPr lang="en-US" b="1" dirty="0" smtClean="0"/>
              <a:t>ordination</a:t>
            </a:r>
            <a:r>
              <a:rPr lang="en-US" dirty="0" smtClean="0"/>
              <a:t> did they abuse</a:t>
            </a:r>
            <a:endParaRPr lang="en-US" b="1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</a:t>
            </a:r>
            <a:fld id="{5EC90BEA-1815-4246-8109-5791FCCE9293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944563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Historical Changes in Abusers</a:t>
            </a:r>
            <a:endParaRPr lang="en-US" sz="36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8313"/>
            <a:ext cx="8305800" cy="4602162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  </a:t>
            </a:r>
            <a:r>
              <a:rPr lang="en-US" sz="2800" u="sng" dirty="0" smtClean="0"/>
              <a:t>Year of</a:t>
            </a:r>
            <a:r>
              <a:rPr lang="en-US" sz="2800" dirty="0" smtClean="0"/>
              <a:t>          </a:t>
            </a:r>
            <a:r>
              <a:rPr lang="en-US" sz="2800" u="sng" dirty="0" smtClean="0"/>
              <a:t>% of All</a:t>
            </a:r>
            <a:r>
              <a:rPr lang="en-US" sz="2800" dirty="0" smtClean="0"/>
              <a:t>  </a:t>
            </a:r>
            <a:r>
              <a:rPr lang="en-US" sz="2800" dirty="0"/>
              <a:t> </a:t>
            </a:r>
            <a:r>
              <a:rPr lang="en-US" sz="2800" dirty="0" smtClean="0"/>
              <a:t>    </a:t>
            </a:r>
            <a:r>
              <a:rPr lang="en-US" sz="2800" u="sng" dirty="0" smtClean="0"/>
              <a:t>Average Age</a:t>
            </a:r>
            <a:r>
              <a:rPr lang="en-US" sz="2800" dirty="0"/>
              <a:t>	</a:t>
            </a:r>
            <a:r>
              <a:rPr lang="en-US" sz="2800" dirty="0" smtClean="0"/>
              <a:t>     </a:t>
            </a:r>
            <a:r>
              <a:rPr lang="en-US" sz="2800" u="sng" dirty="0" smtClean="0"/>
              <a:t>Average Time</a:t>
            </a:r>
            <a:endParaRPr lang="en-US" sz="2800" u="sng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u="sng" dirty="0"/>
              <a:t>Ordination</a:t>
            </a:r>
            <a:r>
              <a:rPr lang="en-US" sz="2800" dirty="0"/>
              <a:t>	  </a:t>
            </a:r>
            <a:r>
              <a:rPr lang="en-US" sz="2800" u="sng" dirty="0" smtClean="0"/>
              <a:t>Abusers</a:t>
            </a:r>
            <a:r>
              <a:rPr lang="en-US" sz="2800" dirty="0" smtClean="0"/>
              <a:t>     </a:t>
            </a:r>
            <a:r>
              <a:rPr lang="en-US" sz="2800" u="sng" dirty="0" smtClean="0"/>
              <a:t>at 1</a:t>
            </a:r>
            <a:r>
              <a:rPr lang="en-US" sz="2800" u="sng" baseline="30000" dirty="0" smtClean="0"/>
              <a:t>st</a:t>
            </a:r>
            <a:r>
              <a:rPr lang="en-US" sz="2800" u="sng" dirty="0" smtClean="0"/>
              <a:t> </a:t>
            </a:r>
            <a:r>
              <a:rPr lang="en-US" sz="2800" u="sng" dirty="0"/>
              <a:t>Incident</a:t>
            </a:r>
            <a:r>
              <a:rPr lang="en-US" sz="2800" dirty="0"/>
              <a:t>    </a:t>
            </a:r>
            <a:r>
              <a:rPr lang="en-US" sz="2800" dirty="0" smtClean="0"/>
              <a:t>  </a:t>
            </a:r>
            <a:r>
              <a:rPr lang="en-US" sz="2800" u="sng" dirty="0" smtClean="0"/>
              <a:t>to 1</a:t>
            </a:r>
            <a:r>
              <a:rPr lang="en-US" sz="2800" u="sng" baseline="30000" dirty="0" smtClean="0"/>
              <a:t>st</a:t>
            </a:r>
            <a:r>
              <a:rPr lang="en-US" sz="2800" u="sng" dirty="0" smtClean="0"/>
              <a:t> Abuse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/>
              <a:t>	</a:t>
            </a:r>
            <a:r>
              <a:rPr lang="en-US" sz="2800" dirty="0" smtClean="0"/>
              <a:t>    	    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1940s		    40</a:t>
            </a:r>
            <a:r>
              <a:rPr lang="en-US" sz="2800" dirty="0"/>
              <a:t>%</a:t>
            </a:r>
            <a:r>
              <a:rPr lang="en-US" sz="2800" dirty="0" smtClean="0"/>
              <a:t>    	        44	</a:t>
            </a:r>
            <a:r>
              <a:rPr lang="en-US" sz="2800" dirty="0"/>
              <a:t> </a:t>
            </a:r>
            <a:r>
              <a:rPr lang="en-US" sz="2800" dirty="0" smtClean="0"/>
              <a:t>         17 years</a:t>
            </a:r>
            <a:endParaRPr lang="en-US" sz="28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1950s	    	    	       	        39        </a:t>
            </a:r>
            <a:r>
              <a:rPr lang="en-US" dirty="0" smtClean="0"/>
              <a:t>	</a:t>
            </a:r>
            <a:r>
              <a:rPr lang="en-US" sz="2800" dirty="0" smtClean="0"/>
              <a:t>          12 years	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1960s		    25%	        35	            8 years</a:t>
            </a:r>
            <a:endParaRPr lang="en-US" sz="28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1970s		    20%	        33		 5 years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1980s		    10%	        35		 3 years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/>
          </a:p>
        </p:txBody>
      </p:sp>
      <p:sp>
        <p:nvSpPr>
          <p:cNvPr id="4" name="Left Brace 3"/>
          <p:cNvSpPr/>
          <p:nvPr/>
        </p:nvSpPr>
        <p:spPr>
          <a:xfrm rot="10800000">
            <a:off x="1841500" y="3200400"/>
            <a:ext cx="538163" cy="9144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</a:t>
            </a:r>
            <a:fld id="{28F4E41F-0B58-400E-A224-1ECBE5180EB9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8382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The Rise and Fall of Abuse</a:t>
            </a:r>
            <a:endParaRPr lang="en-US" sz="40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4953000"/>
          </a:xfrm>
        </p:spPr>
        <p:txBody>
          <a:bodyPr rtlCol="0">
            <a:no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Total credible accusations through 2010 is 14,076 (</a:t>
            </a:r>
            <a:r>
              <a:rPr lang="en-US" sz="2800" b="1" dirty="0" smtClean="0"/>
              <a:t>14,670 by 2011</a:t>
            </a:r>
            <a:r>
              <a:rPr lang="en-US" sz="2800" dirty="0" smtClean="0"/>
              <a:t>; </a:t>
            </a:r>
            <a:r>
              <a:rPr lang="en-US" sz="2800" dirty="0"/>
              <a:t>of </a:t>
            </a:r>
            <a:r>
              <a:rPr lang="en-US" sz="2800" dirty="0" smtClean="0"/>
              <a:t>the additional 594, a total of 23 were accusations of abuse happening in 2011, 21 </a:t>
            </a:r>
            <a:r>
              <a:rPr lang="en-US" sz="2800" dirty="0"/>
              <a:t>of whom were </a:t>
            </a:r>
            <a:r>
              <a:rPr lang="en-US" sz="2800" dirty="0" smtClean="0"/>
              <a:t>made against diocesan priests and 2 against religious priests)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800" dirty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A</a:t>
            </a:r>
            <a:r>
              <a:rPr lang="en-US" sz="2800" dirty="0" smtClean="0"/>
              <a:t>lthough </a:t>
            </a:r>
            <a:r>
              <a:rPr lang="en-US" sz="2800" dirty="0"/>
              <a:t>widely believed to be a significant ongoing problem, </a:t>
            </a:r>
            <a:r>
              <a:rPr lang="en-US" sz="2800" b="1" dirty="0"/>
              <a:t>most abuse occurred between 1960 and </a:t>
            </a:r>
            <a:r>
              <a:rPr lang="en-US" sz="2800" b="1" dirty="0" smtClean="0"/>
              <a:t>1984 (90.5%)</a:t>
            </a:r>
            <a:r>
              <a:rPr lang="en-US" sz="2800" dirty="0" smtClean="0"/>
              <a:t>; </a:t>
            </a:r>
            <a:r>
              <a:rPr lang="en-US" sz="2800" dirty="0"/>
              <a:t>after that year the numbers dropped substantially and remain </a:t>
            </a:r>
            <a:r>
              <a:rPr lang="en-US" sz="2800" dirty="0" smtClean="0"/>
              <a:t>low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8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From 1985 to the present the proportion is 9.5%</a:t>
            </a:r>
            <a:endParaRPr lang="en-US" sz="2800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</a:t>
            </a:r>
            <a:fld id="{5846633A-6998-4476-AA49-68FE7109D24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8382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National Patterns of Social Change</a:t>
            </a:r>
            <a:endParaRPr lang="en-US" sz="40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80425" cy="838200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600" smtClean="0"/>
              <a:t>During the period under study, the U. S. experienced significant and widespread social change that encompassed: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</a:t>
            </a:r>
            <a:fld id="{1A3CE074-6411-473D-8AD6-B44CC8CB3C2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1788" y="2584450"/>
            <a:ext cx="4191000" cy="3540125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marL="342900" lvl="1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+mn-lt"/>
                <a:cs typeface="+mn-cs"/>
              </a:rPr>
              <a:t>Steady </a:t>
            </a:r>
            <a:r>
              <a:rPr lang="en-US" sz="2400" b="1" dirty="0">
                <a:solidFill>
                  <a:prstClr val="black"/>
                </a:solidFill>
                <a:latin typeface="+mn-lt"/>
                <a:cs typeface="+mn-cs"/>
              </a:rPr>
              <a:t>increases</a:t>
            </a:r>
            <a:r>
              <a:rPr lang="en-US" sz="2400" dirty="0">
                <a:solidFill>
                  <a:srgbClr val="C0504D"/>
                </a:solidFill>
                <a:latin typeface="+mn-lt"/>
                <a:cs typeface="+mn-cs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+mn-lt"/>
                <a:cs typeface="+mn-cs"/>
              </a:rPr>
              <a:t>in attitudes and behaviors associated with </a:t>
            </a:r>
            <a:r>
              <a:rPr lang="en-US" sz="2400" b="1" dirty="0">
                <a:solidFill>
                  <a:prstClr val="black"/>
                </a:solidFill>
                <a:latin typeface="+mn-lt"/>
                <a:cs typeface="+mn-cs"/>
              </a:rPr>
              <a:t>increased individualism </a:t>
            </a:r>
            <a:r>
              <a:rPr lang="en-US" sz="2400" dirty="0">
                <a:solidFill>
                  <a:prstClr val="black"/>
                </a:solidFill>
                <a:latin typeface="+mn-lt"/>
                <a:cs typeface="+mn-cs"/>
              </a:rPr>
              <a:t>between the 1960s and the 1980s – resulting in positive increases on creativity and productivity, and negative results associated with deviance and harm to others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78375" y="2584450"/>
            <a:ext cx="4114800" cy="3563938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marL="342900" lvl="1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+mn-lt"/>
                <a:cs typeface="+mn-cs"/>
              </a:rPr>
              <a:t>A sharp reaction in the 1980s and 1990s to increases in crime and an </a:t>
            </a:r>
            <a:r>
              <a:rPr lang="en-US" sz="2400" b="1" dirty="0">
                <a:solidFill>
                  <a:prstClr val="black"/>
                </a:solidFill>
                <a:latin typeface="+mn-lt"/>
                <a:cs typeface="+mn-cs"/>
              </a:rPr>
              <a:t>increased understanding of the harms </a:t>
            </a:r>
            <a:r>
              <a:rPr lang="en-US" sz="2400" dirty="0">
                <a:solidFill>
                  <a:prstClr val="black"/>
                </a:solidFill>
                <a:latin typeface="+mn-lt"/>
                <a:cs typeface="+mn-cs"/>
              </a:rPr>
              <a:t>of teenage parenthood, domestic violence, and abuse of children, followed by decreases in these behaviors</a:t>
            </a:r>
          </a:p>
          <a:p>
            <a:pPr marL="0" lvl="1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800" dirty="0">
              <a:solidFill>
                <a:prstClr val="black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317625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Distribution of Abuse – Incidence</a:t>
            </a:r>
            <a:r>
              <a:rPr lang="en-US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7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(Count of abuse incidents, JJC &amp; CARA, 1950-2002, 2004-2008)</a:t>
            </a:r>
            <a:endParaRPr lang="en-US" sz="27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" y="1752600"/>
          <a:ext cx="8763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220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</a:t>
            </a:r>
            <a:fld id="{F11D1179-8A86-4FB2-8FF9-D1458DF21DFA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Priests Who Have Allegations</a:t>
            </a:r>
            <a:br>
              <a:rPr lang="en-US" sz="3600" b="1" dirty="0" smtClean="0"/>
            </a:br>
            <a:r>
              <a:rPr lang="en-US" sz="3600" b="1" dirty="0" smtClean="0"/>
              <a:t>of Sexual Abuse </a:t>
            </a:r>
            <a:r>
              <a:rPr lang="en-US" sz="3600" b="1" dirty="0"/>
              <a:t>a</a:t>
            </a:r>
            <a:r>
              <a:rPr lang="en-US" sz="3600" b="1" dirty="0" smtClean="0"/>
              <a:t>gainst Them</a:t>
            </a:r>
            <a:endParaRPr lang="en-US" sz="3600" b="1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pPr marL="457200" indent="-457200" eaLnBrk="1" hangingPunct="1"/>
            <a:r>
              <a:rPr lang="en-US" b="1" smtClean="0"/>
              <a:t>The majority of priests with allegations of abuse</a:t>
            </a:r>
            <a:r>
              <a:rPr lang="en-US" smtClean="0"/>
              <a:t> from 1950-2002 </a:t>
            </a:r>
            <a:r>
              <a:rPr lang="en-US" b="1" smtClean="0"/>
              <a:t>were ordained between the 1950s and 1970s</a:t>
            </a:r>
          </a:p>
          <a:p>
            <a:pPr marL="457200" indent="-457200" eaLnBrk="1" hangingPunct="1"/>
            <a:r>
              <a:rPr lang="en-US" smtClean="0"/>
              <a:t>The majority of those with allegations against them are </a:t>
            </a:r>
            <a:r>
              <a:rPr lang="en-US" b="1" smtClean="0"/>
              <a:t>diocesan</a:t>
            </a:r>
            <a:r>
              <a:rPr lang="en-US" smtClean="0"/>
              <a:t> </a:t>
            </a:r>
            <a:r>
              <a:rPr lang="en-US" b="1" smtClean="0"/>
              <a:t>priests</a:t>
            </a:r>
          </a:p>
          <a:p>
            <a:pPr marL="457200" indent="-457200" eaLnBrk="1" hangingPunct="1"/>
            <a:r>
              <a:rPr lang="en-US" b="1" smtClean="0"/>
              <a:t>Religious priests have slightly more than half as many allegations</a:t>
            </a:r>
            <a:r>
              <a:rPr lang="en-US" smtClean="0"/>
              <a:t>; fewer religious have multiple allegations or “severe” offenses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M-</a:t>
            </a:r>
            <a:fld id="{BA75A01F-9B07-408A-8149-4465C4AE0D96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customXsn xmlns="http://schemas.microsoft.com/office/2006/metadata/customXsn">
  <xsnLocation>https://staff.usccb.org/dept/cyp/_cts/Parent_USCCB/f566a03fdfda284ccustomXsn.xsn</xsnLocation>
  <cached>True</cached>
  <openByDefault>True</openByDefault>
  <xsnScope>https://staff.usccb.org/dept/cyp</xsnScope>
</customXsn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SCCB Document" ma:contentTypeID="0x0101003CA8930E8761C8469900DCF6AD3277DB0100CDBE1BE7942C9E4C9F42E309A22A71A6" ma:contentTypeVersion="17" ma:contentTypeDescription="Create a new Document" ma:contentTypeScope="" ma:versionID="19f92c911239557652a938bc7a55a04c">
  <xsd:schema xmlns:xsd="http://www.w3.org/2001/XMLSchema" xmlns:xs="http://www.w3.org/2001/XMLSchema" xmlns:p="http://schemas.microsoft.com/office/2006/metadata/properties" xmlns:ns2="8ff46219-4e0f-4843-9c7a-b2f626f15e88" targetNamespace="http://schemas.microsoft.com/office/2006/metadata/properties" ma:root="true" ma:fieldsID="304cdf07b161ce49529e638242d00f4c" ns2:_="">
    <xsd:import namespace="8ff46219-4e0f-4843-9c7a-b2f626f15e88"/>
    <xsd:element name="properties">
      <xsd:complexType>
        <xsd:sequence>
          <xsd:element name="documentManagement">
            <xsd:complexType>
              <xsd:all>
                <xsd:element ref="ns2:Expiration_x0020_Basis_x0020_Date" minOccurs="0"/>
                <xsd:element ref="ns2:Retention_x0020_Period"/>
                <xsd:element ref="ns2:USCCB_x0020_Department"/>
                <xsd:element ref="ns2: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46219-4e0f-4843-9c7a-b2f626f15e88" elementFormDefault="qualified">
    <xsd:import namespace="http://schemas.microsoft.com/office/2006/documentManagement/types"/>
    <xsd:import namespace="http://schemas.microsoft.com/office/infopath/2007/PartnerControls"/>
    <xsd:element name="Expiration_x0020_Basis_x0020_Date" ma:index="8" nillable="true" ma:displayName="Expiration Basis Date" ma:default="[today]" ma:format="DateOnly" ma:internalName="Expiration_x0020_Basis_x0020_Date0">
      <xsd:simpleType>
        <xsd:restriction base="dms:DateTime"/>
      </xsd:simpleType>
    </xsd:element>
    <xsd:element name="Retention_x0020_Period" ma:index="9" ma:displayName="Retention Period" ma:format="Dropdown" ma:internalName="Retention_x0020_Period0" ma:readOnly="false">
      <xsd:simpleType>
        <xsd:restriction base="dms:Choice">
          <xsd:enumeration value="1yr–Gen doc t/b deleted"/>
          <xsd:enumeration value="3yrs–Other doc t/b deleted"/>
          <xsd:enumeration value="5yrs–Gen doc t/b archived"/>
          <xsd:enumeration value="10yrs–Other doc t/b archived"/>
          <xsd:enumeration value="Indef–Doc to stay in SP"/>
        </xsd:restriction>
      </xsd:simpleType>
    </xsd:element>
    <xsd:element name="USCCB_x0020_Department" ma:index="10" ma:displayName="USCCB Department" ma:default="CYP" ma:format="Dropdown" ma:internalName="USCCB_x0020_Department0" ma:readOnly="false">
      <xsd:simpleType>
        <xsd:restriction base="dms:Choice">
          <xsd:enumeration value="CCHD"/>
          <xsd:enumeration value="CCC"/>
          <xsd:enumeration value="CE"/>
          <xsd:enumeration value="CNS"/>
          <xsd:enumeration value="CYP"/>
          <xsd:enumeration value="CCLV"/>
          <xsd:enumeration value="COMM"/>
          <xsd:enumeration value="CDC"/>
          <xsd:enumeration value="DM"/>
          <xsd:enumeration value="DW"/>
          <xsd:enumeration value="DOC"/>
          <xsd:enumeration value="DSD"/>
          <xsd:enumeration value="EIA"/>
          <xsd:enumeration value="EC"/>
          <xsd:enumeration value="EXEC"/>
          <xsd:enumeration value="FB"/>
          <xsd:enumeration value="FA"/>
          <xsd:enumeration value="GC"/>
          <xsd:enumeration value="GS"/>
          <xsd:enumeration value="GR"/>
          <xsd:enumeration value="HR"/>
          <xsd:enumeration value="IT"/>
          <xsd:enumeration value="IJP"/>
          <xsd:enumeration value="JPHD"/>
          <xsd:enumeration value="LMFLY"/>
          <xsd:enumeration value="MR"/>
          <xsd:enumeration value="MRS"/>
          <xsd:enumeration value="NC"/>
          <xsd:enumeration value="PL"/>
          <xsd:enumeration value="PP"/>
          <xsd:enumeration value="PUB"/>
        </xsd:restriction>
      </xsd:simpleType>
    </xsd:element>
    <xsd:element name="Year" ma:index="11" nillable="true" ma:displayName="Year" ma:internalName="Year0">
      <xsd:simpleType>
        <xsd:restriction base="dms:Text">
          <xsd:maxLength value="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ff46219-4e0f-4843-9c7a-b2f626f15e88" xsi:nil="true"/>
    <USCCB_x0020_Department xmlns="8ff46219-4e0f-4843-9c7a-b2f626f15e88">CYP</USCCB_x0020_Department>
    <Retention_x0020_Period xmlns="8ff46219-4e0f-4843-9c7a-b2f626f15e88">Indef–Doc to stay in SP</Retention_x0020_Period>
    <Expiration_x0020_Basis_x0020_Date xmlns="8ff46219-4e0f-4843-9c7a-b2f626f15e88">2014-04-08T04:00:00+00:00</Expiration_x0020_Basis_x0020_Date>
  </documentManagement>
</p:properties>
</file>

<file path=customXml/itemProps1.xml><?xml version="1.0" encoding="utf-8"?>
<ds:datastoreItem xmlns:ds="http://schemas.openxmlformats.org/officeDocument/2006/customXml" ds:itemID="{1664C734-0D0F-4639-A5AE-498F2CD88E6D}"/>
</file>

<file path=customXml/itemProps2.xml><?xml version="1.0" encoding="utf-8"?>
<ds:datastoreItem xmlns:ds="http://schemas.openxmlformats.org/officeDocument/2006/customXml" ds:itemID="{39689887-3710-4A4F-AA5C-DEF76EC560C8}"/>
</file>

<file path=customXml/itemProps3.xml><?xml version="1.0" encoding="utf-8"?>
<ds:datastoreItem xmlns:ds="http://schemas.openxmlformats.org/officeDocument/2006/customXml" ds:itemID="{A6336EDD-FCB6-48DC-A945-0B5CEFC76BB2}"/>
</file>

<file path=customXml/itemProps4.xml><?xml version="1.0" encoding="utf-8"?>
<ds:datastoreItem xmlns:ds="http://schemas.openxmlformats.org/officeDocument/2006/customXml" ds:itemID="{553D20F5-02E9-4650-A752-BB964D780527}"/>
</file>

<file path=docProps/app.xml><?xml version="1.0" encoding="utf-8"?>
<Properties xmlns="http://schemas.openxmlformats.org/officeDocument/2006/extended-properties" xmlns:vt="http://schemas.openxmlformats.org/officeDocument/2006/docPropsVTypes">
  <TotalTime>1256</TotalTime>
  <Words>1675</Words>
  <Application>Microsoft Office PowerPoint</Application>
  <PresentationFormat>On-screen Show (4:3)</PresentationFormat>
  <Paragraphs>180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Office Theme</vt:lpstr>
      <vt:lpstr>1_Office Theme</vt:lpstr>
      <vt:lpstr>PowerPoint Presentation</vt:lpstr>
      <vt:lpstr>Background and Responses to Sexual Abuse of Minors by Catholic Priests in the United States</vt:lpstr>
      <vt:lpstr>Main Sources of Data</vt:lpstr>
      <vt:lpstr>Timeframes of First Abuse</vt:lpstr>
      <vt:lpstr>Historical Changes in Abusers</vt:lpstr>
      <vt:lpstr>The Rise and Fall of Abuse</vt:lpstr>
      <vt:lpstr>National Patterns of Social Change</vt:lpstr>
      <vt:lpstr>Distribution of Abuse – Incidence (Count of abuse incidents, JJC &amp; CARA, 1950-2002, 2004-2008)</vt:lpstr>
      <vt:lpstr>Priests Who Have Allegations of Sexual Abuse against Them</vt:lpstr>
      <vt:lpstr>Decline in Incidence</vt:lpstr>
      <vt:lpstr>Mainstream Seminary Formation</vt:lpstr>
      <vt:lpstr>Sexual Abuse and Civil Authorities</vt:lpstr>
      <vt:lpstr>National Patterns of Accusations: Extent of the Problem</vt:lpstr>
      <vt:lpstr> Reports and Response, mid-1990s </vt:lpstr>
      <vt:lpstr> Nature and Scope: Reports of Abuse, by Year Reported </vt:lpstr>
      <vt:lpstr> Development of the Five Principles </vt:lpstr>
      <vt:lpstr>“Five Principles” Adopted by the Bishops’ Conference</vt:lpstr>
      <vt:lpstr>Problems with the Implementation of the Five Principles, 1990 - 2002</vt:lpstr>
      <vt:lpstr> Diocesan Practices Changed Slowly </vt:lpstr>
      <vt:lpstr> Understanding of Sexual Abuse by Church Leaders </vt:lpstr>
      <vt:lpstr>Church and Seminary Responses</vt:lpstr>
      <vt:lpstr>Some Key Findings - 1</vt:lpstr>
      <vt:lpstr>Some Key Findings - 2</vt:lpstr>
      <vt:lpstr>Some Key Findings - 3</vt:lpstr>
      <vt:lpstr> Discussion Questions, 1 </vt:lpstr>
      <vt:lpstr>Discussion Questions, 2</vt:lpstr>
      <vt:lpstr>PowerPoint Presentation</vt:lpstr>
    </vt:vector>
  </TitlesOfParts>
  <Company>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 M PowerPoint Presentation</dc:title>
  <dc:creator>Windows User</dc:creator>
  <cp:lastModifiedBy>Windows User</cp:lastModifiedBy>
  <cp:revision>13</cp:revision>
  <cp:lastPrinted>2013-06-20T18:11:49Z</cp:lastPrinted>
  <dcterms:created xsi:type="dcterms:W3CDTF">2012-12-06T15:10:47Z</dcterms:created>
  <dcterms:modified xsi:type="dcterms:W3CDTF">2013-06-24T19:40:42Z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0x0101003CA8930E8761C8469900DCF6AD3277DB0100CDBE1BE7942C9E4C9F42E309A22A71A6</vt:lpwstr>
  </property>
</Properties>
</file>