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59.xml" ContentType="application/vnd.openxmlformats-officedocument.presentationml.slide+xml"/>
  <Override PartName="/ppt/presentation.xml" ContentType="application/vnd.openxmlformats-officedocument.presentationml.presentation.main+xml"/>
  <Override PartName="/ppt/slides/slide58.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37.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2.xml" ContentType="application/vnd.openxmlformats-officedocument.presentationml.slide+xml"/>
  <Override PartName="/ppt/slides/slide51.xml" ContentType="application/vnd.openxmlformats-officedocument.presentationml.slide+xml"/>
  <Override PartName="/ppt/slides/slide50.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57.xml" ContentType="application/vnd.openxmlformats-officedocument.presentationml.slide+xml"/>
  <Override PartName="/ppt/slides/slide36.xml" ContentType="application/vnd.openxmlformats-officedocument.presentationml.slide+xml"/>
  <Override PartName="/ppt/slideLayouts/slideLayout49.xml" ContentType="application/vnd.openxmlformats-officedocument.presentationml.slideLayout+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Layouts/slideLayout4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37.xml" ContentType="application/vnd.openxmlformats-officedocument.presentationml.slideLayout+xml"/>
  <Override PartName="/ppt/slideLayouts/slideLayout36.xml" ContentType="application/vnd.openxmlformats-officedocument.presentationml.slideLayout+xml"/>
  <Override PartName="/ppt/slideLayouts/slideLayout35.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5.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54.xml" ContentType="application/vnd.openxmlformats-officedocument.presentationml.slideLayout+xml"/>
  <Override PartName="/ppt/slideLayouts/slideLayout53.xml" ContentType="application/vnd.openxmlformats-officedocument.presentationml.slideLayout+xml"/>
  <Override PartName="/ppt/slideLayouts/slideLayout52.xml" ContentType="application/vnd.openxmlformats-officedocument.presentationml.slideLayout+xml"/>
  <Override PartName="/ppt/slideLayouts/slideLayout51.xml" ContentType="application/vnd.openxmlformats-officedocument.presentationml.slideLayout+xml"/>
  <Override PartName="/ppt/slideLayouts/slideLayout50.xml" ContentType="application/vnd.openxmlformats-officedocument.presentationml.slideLayout+xml"/>
  <Override PartName="/ppt/slideLayouts/slideLayout55.xml" ContentType="application/vnd.openxmlformats-officedocument.presentationml.slideLayout+xml"/>
  <Override PartName="/ppt/notesSlides/notesSlide1.xml" ContentType="application/vnd.openxmlformats-officedocument.presentationml.notesSlide+xml"/>
  <Override PartName="/ppt/slideLayouts/slideLayout47.xml" ContentType="application/vnd.openxmlformats-officedocument.presentationml.slideLayout+xml"/>
  <Override PartName="/ppt/slideLayouts/slideLayout46.xml" ContentType="application/vnd.openxmlformats-officedocument.presentationml.slideLayout+xml"/>
  <Override PartName="/ppt/slideLayouts/slideLayout29.xml" ContentType="application/vnd.openxmlformats-officedocument.presentationml.slideLayout+xml"/>
  <Override PartName="/ppt/slideLayouts/slideLayout32.xml" ContentType="application/vnd.openxmlformats-officedocument.presentationml.slideLayout+xml"/>
  <Override PartName="/ppt/slideLayouts/slideLayout28.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7.xml" ContentType="application/vnd.openxmlformats-officedocument.presentationml.slideLayout+xml"/>
  <Override PartName="/ppt/slideMasters/slideMaster1.xml" ContentType="application/vnd.openxmlformats-officedocument.presentationml.slideMaster+xml"/>
  <Override PartName="/ppt/slideLayouts/slideLayout19.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3.xml" ContentType="application/vnd.openxmlformats-officedocument.presentationml.slideLayout+xml"/>
  <Override PartName="/ppt/slideLayouts/slideLayout18.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1.xml" ContentType="application/vnd.openxmlformats-officedocument.theme+xml"/>
  <Override PartName="/ppt/theme/theme5.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Lst>
  <p:notesMasterIdLst>
    <p:notesMasterId r:id="rId65"/>
  </p:notesMasterIdLst>
  <p:handoutMasterIdLst>
    <p:handoutMasterId r:id="rId66"/>
  </p:handoutMasterIdLst>
  <p:sldIdLst>
    <p:sldId id="257" r:id="rId6"/>
    <p:sldId id="300" r:id="rId7"/>
    <p:sldId id="322" r:id="rId8"/>
    <p:sldId id="260" r:id="rId9"/>
    <p:sldId id="261" r:id="rId10"/>
    <p:sldId id="262" r:id="rId11"/>
    <p:sldId id="263" r:id="rId12"/>
    <p:sldId id="264" r:id="rId13"/>
    <p:sldId id="265" r:id="rId14"/>
    <p:sldId id="321"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301" r:id="rId29"/>
    <p:sldId id="302" r:id="rId30"/>
    <p:sldId id="281" r:id="rId31"/>
    <p:sldId id="282" r:id="rId32"/>
    <p:sldId id="283" r:id="rId33"/>
    <p:sldId id="284" r:id="rId34"/>
    <p:sldId id="285" r:id="rId35"/>
    <p:sldId id="286" r:id="rId36"/>
    <p:sldId id="287" r:id="rId37"/>
    <p:sldId id="305" r:id="rId38"/>
    <p:sldId id="306" r:id="rId39"/>
    <p:sldId id="307" r:id="rId40"/>
    <p:sldId id="308" r:id="rId41"/>
    <p:sldId id="309" r:id="rId42"/>
    <p:sldId id="310" r:id="rId43"/>
    <p:sldId id="311" r:id="rId44"/>
    <p:sldId id="312" r:id="rId45"/>
    <p:sldId id="313" r:id="rId46"/>
    <p:sldId id="303"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20" r:id="rId60"/>
    <p:sldId id="319" r:id="rId61"/>
    <p:sldId id="318" r:id="rId62"/>
    <p:sldId id="317" r:id="rId63"/>
    <p:sldId id="304" r:id="rId64"/>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20" y="-58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handoutMaster" Target="handoutMasters/handoutMaster1.xml"/><Relationship Id="rId74" Type="http://schemas.openxmlformats.org/officeDocument/2006/relationships/customXml" Target="../customXml/item4.xml"/><Relationship Id="rId5" Type="http://schemas.openxmlformats.org/officeDocument/2006/relationships/slideMaster" Target="slideMasters/slideMaster5.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theme" Target="theme/theme1.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customXml" Target="../customXml/item2.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presProps" Target="presProp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notesMaster" Target="notesMasters/notesMaster1.xml"/><Relationship Id="rId73" Type="http://schemas.openxmlformats.org/officeDocument/2006/relationships/customXml" Target="../customXml/item3.xml"/><Relationship Id="rId4" Type="http://schemas.openxmlformats.org/officeDocument/2006/relationships/slideMaster" Target="slideMasters/slideMaster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 Type="http://schemas.openxmlformats.org/officeDocument/2006/relationships/slide" Target="slides/slide2.xml"/><Relationship Id="rId71"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sz="quarter" idx="1"/>
          </p:nvPr>
        </p:nvSpPr>
        <p:spPr>
          <a:xfrm>
            <a:off x="3939466" y="0"/>
            <a:ext cx="3013763" cy="465455"/>
          </a:xfrm>
          <a:prstGeom prst="rect">
            <a:avLst/>
          </a:prstGeom>
        </p:spPr>
        <p:txBody>
          <a:bodyPr vert="horz" lIns="92930" tIns="46465" rIns="92930" bIns="46465" rtlCol="0"/>
          <a:lstStyle>
            <a:lvl1pPr algn="r">
              <a:defRPr sz="1200"/>
            </a:lvl1pPr>
          </a:lstStyle>
          <a:p>
            <a:fld id="{DB2A4326-0319-4FC7-8C83-73868EA66340}" type="datetimeFigureOut">
              <a:rPr lang="en-US" smtClean="0"/>
              <a:t>6/21/2013</a:t>
            </a:fld>
            <a:endParaRPr lang="en-US"/>
          </a:p>
        </p:txBody>
      </p:sp>
      <p:sp>
        <p:nvSpPr>
          <p:cNvPr id="4" name="Footer Placeholder 3"/>
          <p:cNvSpPr>
            <a:spLocks noGrp="1"/>
          </p:cNvSpPr>
          <p:nvPr>
            <p:ph type="ftr" sz="quarter" idx="2"/>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5" name="Slide Number Placeholder 4"/>
          <p:cNvSpPr>
            <a:spLocks noGrp="1"/>
          </p:cNvSpPr>
          <p:nvPr>
            <p:ph type="sldNum" sz="quarter" idx="3"/>
          </p:nvPr>
        </p:nvSpPr>
        <p:spPr>
          <a:xfrm>
            <a:off x="3939466" y="8842029"/>
            <a:ext cx="3013763" cy="465455"/>
          </a:xfrm>
          <a:prstGeom prst="rect">
            <a:avLst/>
          </a:prstGeom>
        </p:spPr>
        <p:txBody>
          <a:bodyPr vert="horz" lIns="92930" tIns="46465" rIns="92930" bIns="46465" rtlCol="0" anchor="b"/>
          <a:lstStyle>
            <a:lvl1pPr algn="r">
              <a:defRPr sz="1200"/>
            </a:lvl1pPr>
          </a:lstStyle>
          <a:p>
            <a:fld id="{27034292-3820-40D5-B082-7C754658D1AF}" type="slidenum">
              <a:rPr lang="en-US" smtClean="0"/>
              <a:t>‹#›</a:t>
            </a:fld>
            <a:endParaRPr lang="en-US"/>
          </a:p>
        </p:txBody>
      </p:sp>
    </p:spTree>
    <p:extLst>
      <p:ext uri="{BB962C8B-B14F-4D97-AF65-F5344CB8AC3E}">
        <p14:creationId xmlns:p14="http://schemas.microsoft.com/office/powerpoint/2010/main" val="15208707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40175" y="0"/>
            <a:ext cx="3013075" cy="465138"/>
          </a:xfrm>
          <a:prstGeom prst="rect">
            <a:avLst/>
          </a:prstGeom>
        </p:spPr>
        <p:txBody>
          <a:bodyPr vert="horz" lIns="91440" tIns="45720" rIns="91440" bIns="45720" rtlCol="0"/>
          <a:lstStyle>
            <a:lvl1pPr algn="r">
              <a:defRPr sz="1200"/>
            </a:lvl1pPr>
          </a:lstStyle>
          <a:p>
            <a:fld id="{6D5348D8-5F15-4F57-A4F9-27E6CB8DF1C8}" type="datetimeFigureOut">
              <a:rPr lang="en-US" smtClean="0"/>
              <a:t>6/21/2013</a:t>
            </a:fld>
            <a:endParaRPr lang="en-US"/>
          </a:p>
        </p:txBody>
      </p:sp>
      <p:sp>
        <p:nvSpPr>
          <p:cNvPr id="4" name="Slide Image Placeholder 3"/>
          <p:cNvSpPr>
            <a:spLocks noGrp="1" noRot="1" noChangeAspect="1"/>
          </p:cNvSpPr>
          <p:nvPr>
            <p:ph type="sldImg" idx="2"/>
          </p:nvPr>
        </p:nvSpPr>
        <p:spPr>
          <a:xfrm>
            <a:off x="1150938" y="698500"/>
            <a:ext cx="4652962" cy="34909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5325" y="4421188"/>
            <a:ext cx="5564188" cy="418941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375"/>
            <a:ext cx="30130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40175" y="8842375"/>
            <a:ext cx="3013075" cy="465138"/>
          </a:xfrm>
          <a:prstGeom prst="rect">
            <a:avLst/>
          </a:prstGeom>
        </p:spPr>
        <p:txBody>
          <a:bodyPr vert="horz" lIns="91440" tIns="45720" rIns="91440" bIns="45720" rtlCol="0" anchor="b"/>
          <a:lstStyle>
            <a:lvl1pPr algn="r">
              <a:defRPr sz="1200"/>
            </a:lvl1pPr>
          </a:lstStyle>
          <a:p>
            <a:fld id="{B2DD8B0E-0A05-4B44-BCD5-26D8682C8C9A}" type="slidenum">
              <a:rPr lang="en-US" smtClean="0"/>
              <a:t>‹#›</a:t>
            </a:fld>
            <a:endParaRPr lang="en-US"/>
          </a:p>
        </p:txBody>
      </p:sp>
    </p:spTree>
    <p:extLst>
      <p:ext uri="{BB962C8B-B14F-4D97-AF65-F5344CB8AC3E}">
        <p14:creationId xmlns:p14="http://schemas.microsoft.com/office/powerpoint/2010/main" val="4256854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BA2DE3-42B7-47A6-98E2-847A31E021CE}"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30430198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752EDDE-25B2-47DC-B874-353684AAD1D3}" type="datetimeFigureOut">
              <a:rPr lang="en-US" smtClean="0"/>
              <a:t>6/21/2013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48072B4-69FA-45E0-872E-53FDEBFFC641}" type="slidenum">
              <a:rPr lang="en-US" smtClean="0"/>
              <a:t>‹#›</a:t>
            </a:fld>
            <a:endParaRPr lang="en-US" dirty="0"/>
          </a:p>
        </p:txBody>
      </p:sp>
    </p:spTree>
    <p:extLst>
      <p:ext uri="{BB962C8B-B14F-4D97-AF65-F5344CB8AC3E}">
        <p14:creationId xmlns:p14="http://schemas.microsoft.com/office/powerpoint/2010/main" val="3741328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52EDDE-25B2-47DC-B874-353684AAD1D3}" type="datetimeFigureOut">
              <a:rPr lang="en-US" smtClean="0"/>
              <a:t>6/21/2013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48072B4-69FA-45E0-872E-53FDEBFFC641}" type="slidenum">
              <a:rPr lang="en-US" smtClean="0"/>
              <a:t>‹#›</a:t>
            </a:fld>
            <a:endParaRPr lang="en-US" dirty="0"/>
          </a:p>
        </p:txBody>
      </p:sp>
    </p:spTree>
    <p:extLst>
      <p:ext uri="{BB962C8B-B14F-4D97-AF65-F5344CB8AC3E}">
        <p14:creationId xmlns:p14="http://schemas.microsoft.com/office/powerpoint/2010/main" val="1867270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52EDDE-25B2-47DC-B874-353684AAD1D3}" type="datetimeFigureOut">
              <a:rPr lang="en-US" smtClean="0"/>
              <a:t>6/21/2013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48072B4-69FA-45E0-872E-53FDEBFFC641}" type="slidenum">
              <a:rPr lang="en-US" smtClean="0"/>
              <a:t>‹#›</a:t>
            </a:fld>
            <a:endParaRPr lang="en-US" dirty="0"/>
          </a:p>
        </p:txBody>
      </p:sp>
    </p:spTree>
    <p:extLst>
      <p:ext uri="{BB962C8B-B14F-4D97-AF65-F5344CB8AC3E}">
        <p14:creationId xmlns:p14="http://schemas.microsoft.com/office/powerpoint/2010/main" val="37951236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7EAA5F-A90C-4369-BDF0-1FECD7F7E9D1}" type="datetime1">
              <a:rPr lang="en-US" smtClean="0">
                <a:solidFill>
                  <a:prstClr val="black">
                    <a:tint val="75000"/>
                  </a:prstClr>
                </a:solidFill>
              </a:rPr>
              <a:pPr/>
              <a:t>6/21/2013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525432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5969D1-0F84-433F-8AE9-B93E67DDAA6B}" type="datetime1">
              <a:rPr lang="en-US" smtClean="0">
                <a:solidFill>
                  <a:prstClr val="black">
                    <a:tint val="75000"/>
                  </a:prstClr>
                </a:solidFill>
              </a:rPr>
              <a:pPr/>
              <a:t>6/21/2013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250689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208F98-C319-41B2-9673-5A08F2990974}" type="datetime1">
              <a:rPr lang="en-US" smtClean="0">
                <a:solidFill>
                  <a:prstClr val="black">
                    <a:tint val="75000"/>
                  </a:prstClr>
                </a:solidFill>
              </a:rPr>
              <a:pPr/>
              <a:t>6/21/2013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263025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6E429D4-49DD-4106-A2BA-45B3224D6DB3}" type="datetime1">
              <a:rPr lang="en-US" smtClean="0">
                <a:solidFill>
                  <a:prstClr val="black">
                    <a:tint val="75000"/>
                  </a:prstClr>
                </a:solidFill>
              </a:rPr>
              <a:pPr/>
              <a:t>6/21/2013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859655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2BE2254-96E3-4A18-BB49-DA7998169C86}" type="datetime1">
              <a:rPr lang="en-US" smtClean="0">
                <a:solidFill>
                  <a:prstClr val="black">
                    <a:tint val="75000"/>
                  </a:prstClr>
                </a:solidFill>
              </a:rPr>
              <a:pPr/>
              <a:t>6/21/2013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14390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57CDAC9-EE4D-4450-8353-914A6B01A111}" type="datetime1">
              <a:rPr lang="en-US" smtClean="0">
                <a:solidFill>
                  <a:prstClr val="black">
                    <a:tint val="75000"/>
                  </a:prstClr>
                </a:solidFill>
              </a:rPr>
              <a:pPr/>
              <a:t>6/21/2013</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181045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15AB36-CAD3-4D44-8D74-3ACDC0D56FD7}" type="datetime1">
              <a:rPr lang="en-US" smtClean="0">
                <a:solidFill>
                  <a:prstClr val="black">
                    <a:tint val="75000"/>
                  </a:prstClr>
                </a:solidFill>
              </a:rPr>
              <a:pPr/>
              <a:t>6/21/2013</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867461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235E25-2B62-45A4-9CC8-615C9B9DA725}" type="datetime1">
              <a:rPr lang="en-US" smtClean="0">
                <a:solidFill>
                  <a:prstClr val="black">
                    <a:tint val="75000"/>
                  </a:prstClr>
                </a:solidFill>
              </a:rPr>
              <a:pPr/>
              <a:t>6/21/2013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49698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52EDDE-25B2-47DC-B874-353684AAD1D3}" type="datetimeFigureOut">
              <a:rPr lang="en-US" smtClean="0"/>
              <a:t>6/21/2013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48072B4-69FA-45E0-872E-53FDEBFFC641}" type="slidenum">
              <a:rPr lang="en-US" smtClean="0"/>
              <a:t>‹#›</a:t>
            </a:fld>
            <a:endParaRPr lang="en-US" dirty="0"/>
          </a:p>
        </p:txBody>
      </p:sp>
    </p:spTree>
    <p:extLst>
      <p:ext uri="{BB962C8B-B14F-4D97-AF65-F5344CB8AC3E}">
        <p14:creationId xmlns:p14="http://schemas.microsoft.com/office/powerpoint/2010/main" val="18732280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DF0752-923E-4424-83A6-760DED75DA3A}" type="datetime1">
              <a:rPr lang="en-US" smtClean="0">
                <a:solidFill>
                  <a:prstClr val="black">
                    <a:tint val="75000"/>
                  </a:prstClr>
                </a:solidFill>
              </a:rPr>
              <a:pPr/>
              <a:t>6/21/2013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89978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1FD41A-30B6-499A-A4AB-E768CC805BEE}" type="datetime1">
              <a:rPr lang="en-US" smtClean="0">
                <a:solidFill>
                  <a:prstClr val="black">
                    <a:tint val="75000"/>
                  </a:prstClr>
                </a:solidFill>
              </a:rPr>
              <a:pPr/>
              <a:t>6/21/2013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744753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97DB12-ABDB-4C15-ACE4-8AF1DAF79A01}" type="datetime1">
              <a:rPr lang="en-US" smtClean="0">
                <a:solidFill>
                  <a:prstClr val="black">
                    <a:tint val="75000"/>
                  </a:prstClr>
                </a:solidFill>
              </a:rPr>
              <a:pPr/>
              <a:t>6/21/2013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952312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7EAA5F-A90C-4369-BDF0-1FECD7F7E9D1}" type="datetime1">
              <a:rPr lang="en-US" smtClean="0">
                <a:solidFill>
                  <a:prstClr val="black">
                    <a:tint val="75000"/>
                  </a:prstClr>
                </a:solidFill>
              </a:rPr>
              <a:pPr/>
              <a:t>6/21/2013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49404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5969D1-0F84-433F-8AE9-B93E67DDAA6B}" type="datetime1">
              <a:rPr lang="en-US" smtClean="0">
                <a:solidFill>
                  <a:prstClr val="black">
                    <a:tint val="75000"/>
                  </a:prstClr>
                </a:solidFill>
              </a:rPr>
              <a:pPr/>
              <a:t>6/21/2013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5375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208F98-C319-41B2-9673-5A08F2990974}" type="datetime1">
              <a:rPr lang="en-US" smtClean="0">
                <a:solidFill>
                  <a:prstClr val="black">
                    <a:tint val="75000"/>
                  </a:prstClr>
                </a:solidFill>
              </a:rPr>
              <a:pPr/>
              <a:t>6/21/2013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8534892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6E429D4-49DD-4106-A2BA-45B3224D6DB3}" type="datetime1">
              <a:rPr lang="en-US" smtClean="0">
                <a:solidFill>
                  <a:prstClr val="black">
                    <a:tint val="75000"/>
                  </a:prstClr>
                </a:solidFill>
              </a:rPr>
              <a:pPr/>
              <a:t>6/21/2013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1150952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2BE2254-96E3-4A18-BB49-DA7998169C86}" type="datetime1">
              <a:rPr lang="en-US" smtClean="0">
                <a:solidFill>
                  <a:prstClr val="black">
                    <a:tint val="75000"/>
                  </a:prstClr>
                </a:solidFill>
              </a:rPr>
              <a:pPr/>
              <a:t>6/21/2013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483202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57CDAC9-EE4D-4450-8353-914A6B01A111}" type="datetime1">
              <a:rPr lang="en-US" smtClean="0">
                <a:solidFill>
                  <a:prstClr val="black">
                    <a:tint val="75000"/>
                  </a:prstClr>
                </a:solidFill>
              </a:rPr>
              <a:pPr/>
              <a:t>6/21/2013</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9523998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15AB36-CAD3-4D44-8D74-3ACDC0D56FD7}" type="datetime1">
              <a:rPr lang="en-US" smtClean="0">
                <a:solidFill>
                  <a:prstClr val="black">
                    <a:tint val="75000"/>
                  </a:prstClr>
                </a:solidFill>
              </a:rPr>
              <a:pPr/>
              <a:t>6/21/2013</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47701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52EDDE-25B2-47DC-B874-353684AAD1D3}" type="datetimeFigureOut">
              <a:rPr lang="en-US" smtClean="0"/>
              <a:t>6/21/2013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48072B4-69FA-45E0-872E-53FDEBFFC641}" type="slidenum">
              <a:rPr lang="en-US" smtClean="0"/>
              <a:t>‹#›</a:t>
            </a:fld>
            <a:endParaRPr lang="en-US" dirty="0"/>
          </a:p>
        </p:txBody>
      </p:sp>
    </p:spTree>
    <p:extLst>
      <p:ext uri="{BB962C8B-B14F-4D97-AF65-F5344CB8AC3E}">
        <p14:creationId xmlns:p14="http://schemas.microsoft.com/office/powerpoint/2010/main" val="345804776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235E25-2B62-45A4-9CC8-615C9B9DA725}" type="datetime1">
              <a:rPr lang="en-US" smtClean="0">
                <a:solidFill>
                  <a:prstClr val="black">
                    <a:tint val="75000"/>
                  </a:prstClr>
                </a:solidFill>
              </a:rPr>
              <a:pPr/>
              <a:t>6/21/2013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9249670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DF0752-923E-4424-83A6-760DED75DA3A}" type="datetime1">
              <a:rPr lang="en-US" smtClean="0">
                <a:solidFill>
                  <a:prstClr val="black">
                    <a:tint val="75000"/>
                  </a:prstClr>
                </a:solidFill>
              </a:rPr>
              <a:pPr/>
              <a:t>6/21/2013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2527437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1FD41A-30B6-499A-A4AB-E768CC805BEE}" type="datetime1">
              <a:rPr lang="en-US" smtClean="0">
                <a:solidFill>
                  <a:prstClr val="black">
                    <a:tint val="75000"/>
                  </a:prstClr>
                </a:solidFill>
              </a:rPr>
              <a:pPr/>
              <a:t>6/21/2013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4720133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97DB12-ABDB-4C15-ACE4-8AF1DAF79A01}" type="datetime1">
              <a:rPr lang="en-US" smtClean="0">
                <a:solidFill>
                  <a:prstClr val="black">
                    <a:tint val="75000"/>
                  </a:prstClr>
                </a:solidFill>
              </a:rPr>
              <a:pPr/>
              <a:t>6/21/2013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910721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7B8EC13-D742-4E39-B884-576D4E0EB9A9}" type="datetime1">
              <a:rPr lang="en-US" smtClean="0">
                <a:solidFill>
                  <a:prstClr val="black">
                    <a:tint val="75000"/>
                  </a:prstClr>
                </a:solidFill>
              </a:rPr>
              <a:pPr/>
              <a:t>6/21/2013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B1AA84F-5019-4DF5-B434-563BFC0CFEE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241008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5BB8E2-0E0F-4F27-A938-66CCD892A823}" type="datetime1">
              <a:rPr lang="en-US" smtClean="0">
                <a:solidFill>
                  <a:prstClr val="black">
                    <a:tint val="75000"/>
                  </a:prstClr>
                </a:solidFill>
              </a:rPr>
              <a:pPr/>
              <a:t>6/21/2013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B1AA84F-5019-4DF5-B434-563BFC0CFEE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1893500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D23136-40E3-478A-9EFB-5EC421DC1BB9}" type="datetime1">
              <a:rPr lang="en-US" smtClean="0">
                <a:solidFill>
                  <a:prstClr val="black">
                    <a:tint val="75000"/>
                  </a:prstClr>
                </a:solidFill>
              </a:rPr>
              <a:pPr/>
              <a:t>6/21/2013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B1AA84F-5019-4DF5-B434-563BFC0CFEE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5973597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82F2EB-BC98-4859-90E1-3C77EE57B648}" type="datetime1">
              <a:rPr lang="en-US" smtClean="0">
                <a:solidFill>
                  <a:prstClr val="black">
                    <a:tint val="75000"/>
                  </a:prstClr>
                </a:solidFill>
              </a:rPr>
              <a:pPr/>
              <a:t>6/21/2013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B1AA84F-5019-4DF5-B434-563BFC0CFEE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9591432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C7ED19A-40CA-45AF-A741-AD27D3BA11B2}" type="datetime1">
              <a:rPr lang="en-US" smtClean="0">
                <a:solidFill>
                  <a:prstClr val="black">
                    <a:tint val="75000"/>
                  </a:prstClr>
                </a:solidFill>
              </a:rPr>
              <a:pPr/>
              <a:t>6/21/2013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2B1AA84F-5019-4DF5-B434-563BFC0CFEE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7122861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D70301-CA60-4B81-BEEF-DA20B7A77EF2}" type="datetime1">
              <a:rPr lang="en-US" smtClean="0">
                <a:solidFill>
                  <a:prstClr val="black">
                    <a:tint val="75000"/>
                  </a:prstClr>
                </a:solidFill>
              </a:rPr>
              <a:pPr/>
              <a:t>6/21/2013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2B1AA84F-5019-4DF5-B434-563BFC0CFEE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04118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752EDDE-25B2-47DC-B874-353684AAD1D3}" type="datetimeFigureOut">
              <a:rPr lang="en-US" smtClean="0"/>
              <a:t>6/21/2013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48072B4-69FA-45E0-872E-53FDEBFFC641}" type="slidenum">
              <a:rPr lang="en-US" smtClean="0"/>
              <a:t>‹#›</a:t>
            </a:fld>
            <a:endParaRPr lang="en-US" dirty="0"/>
          </a:p>
        </p:txBody>
      </p:sp>
    </p:spTree>
    <p:extLst>
      <p:ext uri="{BB962C8B-B14F-4D97-AF65-F5344CB8AC3E}">
        <p14:creationId xmlns:p14="http://schemas.microsoft.com/office/powerpoint/2010/main" val="269070400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385BB8-9C0E-41BA-9A7D-EAD8C5AFE7C1}" type="datetime1">
              <a:rPr lang="en-US" smtClean="0">
                <a:solidFill>
                  <a:prstClr val="black">
                    <a:tint val="75000"/>
                  </a:prstClr>
                </a:solidFill>
              </a:rPr>
              <a:pPr/>
              <a:t>6/21/2013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2B1AA84F-5019-4DF5-B434-563BFC0CFEE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1625627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E02115-E832-4E09-9FA3-37D5542ECEDB}" type="datetime1">
              <a:rPr lang="en-US" smtClean="0">
                <a:solidFill>
                  <a:prstClr val="black">
                    <a:tint val="75000"/>
                  </a:prstClr>
                </a:solidFill>
              </a:rPr>
              <a:pPr/>
              <a:t>6/21/2013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B1AA84F-5019-4DF5-B434-563BFC0CFEE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2107270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E77F4D-A249-44B5-8FEF-B51EE0EEAB0F}" type="datetime1">
              <a:rPr lang="en-US" smtClean="0">
                <a:solidFill>
                  <a:prstClr val="black">
                    <a:tint val="75000"/>
                  </a:prstClr>
                </a:solidFill>
              </a:rPr>
              <a:pPr/>
              <a:t>6/21/2013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B1AA84F-5019-4DF5-B434-563BFC0CFEE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3395440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0942F4-39D3-4FB9-BD2B-A6C3BFE27A41}" type="datetime1">
              <a:rPr lang="en-US" smtClean="0">
                <a:solidFill>
                  <a:prstClr val="black">
                    <a:tint val="75000"/>
                  </a:prstClr>
                </a:solidFill>
              </a:rPr>
              <a:pPr/>
              <a:t>6/21/2013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B1AA84F-5019-4DF5-B434-563BFC0CFEE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4801285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977FB2-DB0B-499E-A3BA-6C1EECB19250}" type="datetime1">
              <a:rPr lang="en-US" smtClean="0">
                <a:solidFill>
                  <a:prstClr val="black">
                    <a:tint val="75000"/>
                  </a:prstClr>
                </a:solidFill>
              </a:rPr>
              <a:pPr/>
              <a:t>6/21/2013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B1AA84F-5019-4DF5-B434-563BFC0CFEE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4500241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2D33DB4-7787-4659-AB73-99B6CB2BB6A3}" type="datetime1">
              <a:rPr lang="en-US" smtClean="0">
                <a:solidFill>
                  <a:prstClr val="black">
                    <a:tint val="75000"/>
                  </a:prstClr>
                </a:solidFill>
              </a:rPr>
              <a:pPr/>
              <a:t>6/21/2013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B37EB8E-0F4F-491C-9BEA-E7F2FC979D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4489993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A864AD-B5C8-4984-8A1E-6E23770C5050}" type="datetime1">
              <a:rPr lang="en-US" smtClean="0">
                <a:solidFill>
                  <a:prstClr val="black">
                    <a:tint val="75000"/>
                  </a:prstClr>
                </a:solidFill>
              </a:rPr>
              <a:pPr/>
              <a:t>6/21/2013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B37EB8E-0F4F-491C-9BEA-E7F2FC979D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4649891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5112B3-A471-49E3-803B-9A43E79D8ED0}" type="datetime1">
              <a:rPr lang="en-US" smtClean="0">
                <a:solidFill>
                  <a:prstClr val="black">
                    <a:tint val="75000"/>
                  </a:prstClr>
                </a:solidFill>
              </a:rPr>
              <a:pPr/>
              <a:t>6/21/2013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B37EB8E-0F4F-491C-9BEA-E7F2FC979D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6617084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BF4591-B45F-438F-964E-0847BD340C04}" type="datetime1">
              <a:rPr lang="en-US" smtClean="0">
                <a:solidFill>
                  <a:prstClr val="black">
                    <a:tint val="75000"/>
                  </a:prstClr>
                </a:solidFill>
              </a:rPr>
              <a:pPr/>
              <a:t>6/21/2013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B37EB8E-0F4F-491C-9BEA-E7F2FC979D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2889357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3A579D9-A14B-477C-9225-95E781C39FD7}" type="datetime1">
              <a:rPr lang="en-US" smtClean="0">
                <a:solidFill>
                  <a:prstClr val="black">
                    <a:tint val="75000"/>
                  </a:prstClr>
                </a:solidFill>
              </a:rPr>
              <a:pPr/>
              <a:t>6/21/2013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B37EB8E-0F4F-491C-9BEA-E7F2FC979D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9723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752EDDE-25B2-47DC-B874-353684AAD1D3}" type="datetimeFigureOut">
              <a:rPr lang="en-US" smtClean="0"/>
              <a:t>6/21/2013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48072B4-69FA-45E0-872E-53FDEBFFC641}" type="slidenum">
              <a:rPr lang="en-US" smtClean="0"/>
              <a:t>‹#›</a:t>
            </a:fld>
            <a:endParaRPr lang="en-US" dirty="0"/>
          </a:p>
        </p:txBody>
      </p:sp>
    </p:spTree>
    <p:extLst>
      <p:ext uri="{BB962C8B-B14F-4D97-AF65-F5344CB8AC3E}">
        <p14:creationId xmlns:p14="http://schemas.microsoft.com/office/powerpoint/2010/main" val="302633876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82917D-669A-4ED8-AAEA-01F8C568A0BD}" type="datetime1">
              <a:rPr lang="en-US" smtClean="0">
                <a:solidFill>
                  <a:prstClr val="black">
                    <a:tint val="75000"/>
                  </a:prstClr>
                </a:solidFill>
              </a:rPr>
              <a:pPr/>
              <a:t>6/21/2013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DB37EB8E-0F4F-491C-9BEA-E7F2FC979D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9596962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AEDEEF-7EC1-4922-99C3-EC901D73B1DA}" type="datetime1">
              <a:rPr lang="en-US" smtClean="0">
                <a:solidFill>
                  <a:prstClr val="black">
                    <a:tint val="75000"/>
                  </a:prstClr>
                </a:solidFill>
              </a:rPr>
              <a:pPr/>
              <a:t>6/21/2013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B37EB8E-0F4F-491C-9BEA-E7F2FC979D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4757349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BFEFC8-562C-4DDA-BB47-81F48C23D9E1}" type="datetime1">
              <a:rPr lang="en-US" smtClean="0">
                <a:solidFill>
                  <a:prstClr val="black">
                    <a:tint val="75000"/>
                  </a:prstClr>
                </a:solidFill>
              </a:rPr>
              <a:pPr/>
              <a:t>6/21/2013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B37EB8E-0F4F-491C-9BEA-E7F2FC979D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47034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CDD343-6998-4406-ACF9-2519937FCB93}" type="datetime1">
              <a:rPr lang="en-US" smtClean="0">
                <a:solidFill>
                  <a:prstClr val="black">
                    <a:tint val="75000"/>
                  </a:prstClr>
                </a:solidFill>
              </a:rPr>
              <a:pPr/>
              <a:t>6/21/2013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B37EB8E-0F4F-491C-9BEA-E7F2FC979D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0847048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B0ECD6-8279-4973-B142-59520F864FBE}" type="datetime1">
              <a:rPr lang="en-US" smtClean="0">
                <a:solidFill>
                  <a:prstClr val="black">
                    <a:tint val="75000"/>
                  </a:prstClr>
                </a:solidFill>
              </a:rPr>
              <a:pPr/>
              <a:t>6/21/2013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B37EB8E-0F4F-491C-9BEA-E7F2FC979D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043527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CC71B8-0EFC-4336-B44F-EC1BC23EBB8C}" type="datetime1">
              <a:rPr lang="en-US" smtClean="0">
                <a:solidFill>
                  <a:prstClr val="black">
                    <a:tint val="75000"/>
                  </a:prstClr>
                </a:solidFill>
              </a:rPr>
              <a:pPr/>
              <a:t>6/21/2013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B37EB8E-0F4F-491C-9BEA-E7F2FC979D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11810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752EDDE-25B2-47DC-B874-353684AAD1D3}" type="datetimeFigureOut">
              <a:rPr lang="en-US" smtClean="0"/>
              <a:t>6/21/2013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48072B4-69FA-45E0-872E-53FDEBFFC641}" type="slidenum">
              <a:rPr lang="en-US" smtClean="0"/>
              <a:t>‹#›</a:t>
            </a:fld>
            <a:endParaRPr lang="en-US" dirty="0"/>
          </a:p>
        </p:txBody>
      </p:sp>
    </p:spTree>
    <p:extLst>
      <p:ext uri="{BB962C8B-B14F-4D97-AF65-F5344CB8AC3E}">
        <p14:creationId xmlns:p14="http://schemas.microsoft.com/office/powerpoint/2010/main" val="1639438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52EDDE-25B2-47DC-B874-353684AAD1D3}" type="datetimeFigureOut">
              <a:rPr lang="en-US" smtClean="0"/>
              <a:t>6/21/2013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48072B4-69FA-45E0-872E-53FDEBFFC641}" type="slidenum">
              <a:rPr lang="en-US" smtClean="0"/>
              <a:t>‹#›</a:t>
            </a:fld>
            <a:endParaRPr lang="en-US" dirty="0"/>
          </a:p>
        </p:txBody>
      </p:sp>
    </p:spTree>
    <p:extLst>
      <p:ext uri="{BB962C8B-B14F-4D97-AF65-F5344CB8AC3E}">
        <p14:creationId xmlns:p14="http://schemas.microsoft.com/office/powerpoint/2010/main" val="607340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52EDDE-25B2-47DC-B874-353684AAD1D3}" type="datetimeFigureOut">
              <a:rPr lang="en-US" smtClean="0"/>
              <a:t>6/21/2013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48072B4-69FA-45E0-872E-53FDEBFFC641}" type="slidenum">
              <a:rPr lang="en-US" smtClean="0"/>
              <a:t>‹#›</a:t>
            </a:fld>
            <a:endParaRPr lang="en-US" dirty="0"/>
          </a:p>
        </p:txBody>
      </p:sp>
    </p:spTree>
    <p:extLst>
      <p:ext uri="{BB962C8B-B14F-4D97-AF65-F5344CB8AC3E}">
        <p14:creationId xmlns:p14="http://schemas.microsoft.com/office/powerpoint/2010/main" val="3782490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52EDDE-25B2-47DC-B874-353684AAD1D3}" type="datetimeFigureOut">
              <a:rPr lang="en-US" smtClean="0"/>
              <a:t>6/21/2013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48072B4-69FA-45E0-872E-53FDEBFFC641}" type="slidenum">
              <a:rPr lang="en-US" smtClean="0"/>
              <a:t>‹#›</a:t>
            </a:fld>
            <a:endParaRPr lang="en-US" dirty="0"/>
          </a:p>
        </p:txBody>
      </p:sp>
    </p:spTree>
    <p:extLst>
      <p:ext uri="{BB962C8B-B14F-4D97-AF65-F5344CB8AC3E}">
        <p14:creationId xmlns:p14="http://schemas.microsoft.com/office/powerpoint/2010/main" val="2003889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52EDDE-25B2-47DC-B874-353684AAD1D3}" type="datetimeFigureOut">
              <a:rPr lang="en-US" smtClean="0"/>
              <a:t>6/21/2013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8072B4-69FA-45E0-872E-53FDEBFFC641}" type="slidenum">
              <a:rPr lang="en-US" smtClean="0"/>
              <a:t>‹#›</a:t>
            </a:fld>
            <a:endParaRPr lang="en-US" dirty="0"/>
          </a:p>
        </p:txBody>
      </p:sp>
    </p:spTree>
    <p:extLst>
      <p:ext uri="{BB962C8B-B14F-4D97-AF65-F5344CB8AC3E}">
        <p14:creationId xmlns:p14="http://schemas.microsoft.com/office/powerpoint/2010/main" val="20728578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A7C277-2867-4CB2-BA36-E30A769A342B}" type="datetime1">
              <a:rPr lang="en-US" smtClean="0">
                <a:solidFill>
                  <a:prstClr val="black">
                    <a:tint val="75000"/>
                  </a:prstClr>
                </a:solidFill>
              </a:rPr>
              <a:pPr/>
              <a:t>6/21/2013</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037592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A7C277-2867-4CB2-BA36-E30A769A342B}" type="datetime1">
              <a:rPr lang="en-US" smtClean="0">
                <a:solidFill>
                  <a:prstClr val="black">
                    <a:tint val="75000"/>
                  </a:prstClr>
                </a:solidFill>
              </a:rPr>
              <a:pPr/>
              <a:t>6/21/2013</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8350D7-1250-4C4B-8EA8-247126CB654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536497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89B606-A896-4162-BC9D-A9E21C7F3E82}" type="datetime1">
              <a:rPr lang="en-US" smtClean="0">
                <a:solidFill>
                  <a:prstClr val="black">
                    <a:tint val="75000"/>
                  </a:prstClr>
                </a:solidFill>
              </a:rPr>
              <a:pPr/>
              <a:t>6/21/2013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1AA84F-5019-4DF5-B434-563BFC0CFEE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8211783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934BBC-9982-414D-AF5D-6562C2F649E1}" type="datetime1">
              <a:rPr lang="en-US" smtClean="0">
                <a:solidFill>
                  <a:prstClr val="black">
                    <a:tint val="75000"/>
                  </a:prstClr>
                </a:solidFill>
              </a:rPr>
              <a:pPr/>
              <a:t>6/21/2013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37EB8E-0F4F-491C-9BEA-E7F2FC979D2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3811940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8.xml.rels><?xml version="1.0" encoding="UTF-8" standalone="yes"?>
<Relationships xmlns="http://schemas.openxmlformats.org/package/2006/relationships"><Relationship Id="rId2" Type="http://schemas.openxmlformats.org/officeDocument/2006/relationships/hyperlink" Target="http://www.usccb.org/issues-and-action/child-and-youth-protection/charter.cfm" TargetMode="External"/><Relationship Id="rId1" Type="http://schemas.openxmlformats.org/officeDocument/2006/relationships/slideLayout" Target="../slideLayouts/slideLayout2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533400" y="990600"/>
            <a:ext cx="8229600" cy="4419600"/>
          </a:xfrm>
        </p:spPr>
        <p:txBody>
          <a:bodyPr>
            <a:noAutofit/>
          </a:bodyPr>
          <a:lstStyle/>
          <a:p>
            <a:pPr marL="0" indent="0" algn="ctr">
              <a:buNone/>
            </a:pPr>
            <a:r>
              <a:rPr lang="en-US" sz="4000" dirty="0" smtClean="0"/>
              <a:t>Module N – Situational and Organizational Factors Affecting Sexual Abuse, Types </a:t>
            </a:r>
            <a:r>
              <a:rPr lang="en-US" sz="4000" dirty="0"/>
              <a:t>of Offenders, Grooming </a:t>
            </a:r>
            <a:r>
              <a:rPr lang="en-US" sz="4000" dirty="0" smtClean="0"/>
              <a:t>Techniques, and Excuses, Justifications, and Desistance from Abuse</a:t>
            </a:r>
          </a:p>
          <a:p>
            <a:pPr marL="0" indent="0" algn="ctr">
              <a:buNone/>
            </a:pPr>
            <a:endParaRPr lang="en-US" sz="1800" dirty="0" smtClean="0"/>
          </a:p>
          <a:p>
            <a:pPr marL="0" indent="0" algn="ctr">
              <a:buNone/>
            </a:pPr>
            <a:r>
              <a:rPr lang="en-US" sz="4000" dirty="0" smtClean="0"/>
              <a:t>Primarily for Dioceses</a:t>
            </a:r>
            <a:endParaRPr lang="en-US" sz="4000" dirty="0"/>
          </a:p>
        </p:txBody>
      </p:sp>
      <p:sp>
        <p:nvSpPr>
          <p:cNvPr id="2" name="Slide Number Placeholder 1"/>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2B1AA84F-5019-4DF5-B434-563BFC0CFEEB}" type="slidenum">
              <a:rPr lang="en-US" sz="1600" b="1" smtClean="0">
                <a:solidFill>
                  <a:schemeClr val="tx1">
                    <a:lumMod val="50000"/>
                    <a:lumOff val="50000"/>
                  </a:schemeClr>
                </a:solidFill>
              </a:rPr>
              <a:t>1</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3527726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066800"/>
          </a:xfrm>
          <a:solidFill>
            <a:schemeClr val="accent1">
              <a:lumMod val="60000"/>
              <a:lumOff val="40000"/>
            </a:schemeClr>
          </a:solidFill>
          <a:ln w="28575">
            <a:solidFill>
              <a:schemeClr val="tx1"/>
            </a:solidFill>
          </a:ln>
        </p:spPr>
        <p:txBody>
          <a:bodyPr>
            <a:normAutofit/>
          </a:bodyPr>
          <a:lstStyle/>
          <a:p>
            <a:r>
              <a:rPr lang="en-US" sz="4000" b="1" dirty="0" smtClean="0"/>
              <a:t>Physical Locations of Abuse</a:t>
            </a:r>
            <a:endParaRPr lang="en-US" sz="40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92493590"/>
              </p:ext>
            </p:extLst>
          </p:nvPr>
        </p:nvGraphicFramePr>
        <p:xfrm>
          <a:off x="533400" y="1752600"/>
          <a:ext cx="8229600" cy="2819400"/>
        </p:xfrm>
        <a:graphic>
          <a:graphicData uri="http://schemas.openxmlformats.org/drawingml/2006/table">
            <a:tbl>
              <a:tblPr firstRow="1" bandRow="1">
                <a:tableStyleId>{5C22544A-7EE6-4342-B048-85BDC9FD1C3A}</a:tableStyleId>
              </a:tblPr>
              <a:tblGrid>
                <a:gridCol w="4572000"/>
                <a:gridCol w="1752600"/>
                <a:gridCol w="1905000"/>
              </a:tblGrid>
              <a:tr h="876300">
                <a:tc>
                  <a:txBody>
                    <a:bodyPr/>
                    <a:lstStyle/>
                    <a:p>
                      <a:r>
                        <a:rPr lang="en-US" dirty="0" smtClean="0"/>
                        <a:t>Location of Abuse</a:t>
                      </a:r>
                      <a:endParaRPr lang="en-US" dirty="0"/>
                    </a:p>
                  </a:txBody>
                  <a:tcPr/>
                </a:tc>
                <a:tc>
                  <a:txBody>
                    <a:bodyPr/>
                    <a:lstStyle/>
                    <a:p>
                      <a:pPr algn="ctr"/>
                      <a:r>
                        <a:rPr lang="en-US" dirty="0" smtClean="0"/>
                        <a:t>% Male Victims</a:t>
                      </a:r>
                      <a:endParaRPr lang="en-US" dirty="0"/>
                    </a:p>
                  </a:txBody>
                  <a:tcPr/>
                </a:tc>
                <a:tc>
                  <a:txBody>
                    <a:bodyPr/>
                    <a:lstStyle/>
                    <a:p>
                      <a:pPr algn="ctr"/>
                      <a:r>
                        <a:rPr lang="en-US" dirty="0" smtClean="0"/>
                        <a:t>% Female Victims</a:t>
                      </a:r>
                      <a:endParaRPr lang="en-US" dirty="0"/>
                    </a:p>
                  </a:txBody>
                  <a:tcPr/>
                </a:tc>
              </a:tr>
              <a:tr h="647700">
                <a:tc>
                  <a:txBody>
                    <a:bodyPr/>
                    <a:lstStyle/>
                    <a:p>
                      <a:pPr marL="342900" indent="-342900"/>
                      <a:r>
                        <a:rPr lang="en-US" dirty="0" smtClean="0"/>
                        <a:t>A.	Church/Parish Related</a:t>
                      </a:r>
                      <a:endParaRPr lang="en-US" dirty="0"/>
                    </a:p>
                  </a:txBody>
                  <a:tcPr/>
                </a:tc>
                <a:tc>
                  <a:txBody>
                    <a:bodyPr/>
                    <a:lstStyle/>
                    <a:p>
                      <a:pPr algn="ctr"/>
                      <a:r>
                        <a:rPr lang="en-US" dirty="0" smtClean="0"/>
                        <a:t>65.8</a:t>
                      </a:r>
                      <a:endParaRPr lang="en-US" dirty="0"/>
                    </a:p>
                  </a:txBody>
                  <a:tcPr/>
                </a:tc>
                <a:tc>
                  <a:txBody>
                    <a:bodyPr/>
                    <a:lstStyle/>
                    <a:p>
                      <a:pPr algn="ctr"/>
                      <a:r>
                        <a:rPr lang="en-US" dirty="0" smtClean="0"/>
                        <a:t>62.7</a:t>
                      </a:r>
                      <a:endParaRPr lang="en-US" dirty="0"/>
                    </a:p>
                  </a:txBody>
                  <a:tcPr/>
                </a:tc>
              </a:tr>
              <a:tr h="647700">
                <a:tc>
                  <a:txBody>
                    <a:bodyPr/>
                    <a:lstStyle/>
                    <a:p>
                      <a:pPr marL="342900" indent="-342900">
                        <a:buNone/>
                      </a:pPr>
                      <a:r>
                        <a:rPr lang="en-US" dirty="0" smtClean="0"/>
                        <a:t>B.	Residences</a:t>
                      </a:r>
                      <a:endParaRPr lang="en-US" dirty="0"/>
                    </a:p>
                  </a:txBody>
                  <a:tcPr/>
                </a:tc>
                <a:tc>
                  <a:txBody>
                    <a:bodyPr/>
                    <a:lstStyle/>
                    <a:p>
                      <a:pPr algn="ctr"/>
                      <a:r>
                        <a:rPr lang="en-US" dirty="0" smtClean="0"/>
                        <a:t>59.0</a:t>
                      </a:r>
                      <a:endParaRPr lang="en-US" dirty="0"/>
                    </a:p>
                  </a:txBody>
                  <a:tcPr/>
                </a:tc>
                <a:tc>
                  <a:txBody>
                    <a:bodyPr/>
                    <a:lstStyle/>
                    <a:p>
                      <a:pPr algn="ctr"/>
                      <a:r>
                        <a:rPr lang="en-US" dirty="0" smtClean="0"/>
                        <a:t>47.0</a:t>
                      </a:r>
                      <a:endParaRPr lang="en-US" dirty="0"/>
                    </a:p>
                  </a:txBody>
                  <a:tcPr/>
                </a:tc>
              </a:tr>
              <a:tr h="647700">
                <a:tc>
                  <a:txBody>
                    <a:bodyPr/>
                    <a:lstStyle/>
                    <a:p>
                      <a:pPr marL="342900" indent="-342900"/>
                      <a:r>
                        <a:rPr lang="en-US" dirty="0" smtClean="0"/>
                        <a:t>C.	Other</a:t>
                      </a:r>
                      <a:r>
                        <a:rPr lang="en-US" baseline="0" dirty="0" smtClean="0"/>
                        <a:t> Locations</a:t>
                      </a:r>
                      <a:endParaRPr lang="en-US" dirty="0"/>
                    </a:p>
                  </a:txBody>
                  <a:tcPr/>
                </a:tc>
                <a:tc>
                  <a:txBody>
                    <a:bodyPr/>
                    <a:lstStyle/>
                    <a:p>
                      <a:pPr algn="ctr"/>
                      <a:r>
                        <a:rPr lang="en-US" dirty="0" smtClean="0"/>
                        <a:t>30.5</a:t>
                      </a:r>
                      <a:endParaRPr lang="en-US" dirty="0"/>
                    </a:p>
                  </a:txBody>
                  <a:tcPr/>
                </a:tc>
                <a:tc>
                  <a:txBody>
                    <a:bodyPr/>
                    <a:lstStyle/>
                    <a:p>
                      <a:pPr algn="ctr"/>
                      <a:r>
                        <a:rPr lang="en-US" dirty="0" smtClean="0"/>
                        <a:t>25.4</a:t>
                      </a:r>
                      <a:endParaRPr lang="en-US" dirty="0"/>
                    </a:p>
                  </a:txBody>
                  <a:tcPr/>
                </a:tc>
              </a:tr>
            </a:tbl>
          </a:graphicData>
        </a:graphic>
      </p:graphicFrame>
      <p:sp>
        <p:nvSpPr>
          <p:cNvPr id="3" name="Slide Number Placeholder 2"/>
          <p:cNvSpPr>
            <a:spLocks noGrp="1"/>
          </p:cNvSpPr>
          <p:nvPr>
            <p:ph type="sldNum" sz="quarter" idx="12"/>
          </p:nvPr>
        </p:nvSpPr>
        <p:spPr/>
        <p:txBody>
          <a:bodyPr/>
          <a:lstStyle/>
          <a:p>
            <a:r>
              <a:rPr lang="en-US" sz="1600" b="1" dirty="0">
                <a:solidFill>
                  <a:prstClr val="black">
                    <a:tint val="75000"/>
                  </a:prstClr>
                </a:solidFill>
              </a:rPr>
              <a:t>N</a:t>
            </a:r>
            <a:r>
              <a:rPr lang="en-US" sz="1600" b="1" dirty="0" smtClean="0">
                <a:solidFill>
                  <a:prstClr val="black">
                    <a:tint val="75000"/>
                  </a:prstClr>
                </a:solidFill>
              </a:rPr>
              <a:t>-</a:t>
            </a:r>
            <a:fld id="{2B1AA84F-5019-4DF5-B434-563BFC0CFEEB}" type="slidenum">
              <a:rPr lang="en-US" sz="1600" b="1" smtClean="0">
                <a:solidFill>
                  <a:prstClr val="black">
                    <a:tint val="75000"/>
                  </a:prstClr>
                </a:solidFill>
              </a:rPr>
              <a:pPr/>
              <a:t>10</a:t>
            </a:fld>
            <a:endParaRPr lang="en-US" sz="1600" b="1" dirty="0">
              <a:solidFill>
                <a:prstClr val="black">
                  <a:tint val="75000"/>
                </a:prstClr>
              </a:solidFill>
            </a:endParaRPr>
          </a:p>
        </p:txBody>
      </p:sp>
      <p:sp>
        <p:nvSpPr>
          <p:cNvPr id="5" name="TextBox 4"/>
          <p:cNvSpPr txBox="1"/>
          <p:nvPr/>
        </p:nvSpPr>
        <p:spPr>
          <a:xfrm>
            <a:off x="772160" y="4764822"/>
            <a:ext cx="7391400" cy="1569660"/>
          </a:xfrm>
          <a:prstGeom prst="rect">
            <a:avLst/>
          </a:prstGeom>
          <a:noFill/>
        </p:spPr>
        <p:txBody>
          <a:bodyPr wrap="square" rtlCol="0">
            <a:spAutoFit/>
          </a:bodyPr>
          <a:lstStyle/>
          <a:p>
            <a:r>
              <a:rPr lang="en-US" sz="2400" dirty="0" smtClean="0">
                <a:solidFill>
                  <a:prstClr val="black"/>
                </a:solidFill>
              </a:rPr>
              <a:t>Note well:  Clergy sexual abuse occurs in multiple settings</a:t>
            </a:r>
          </a:p>
          <a:p>
            <a:pPr marL="342900" indent="-342900">
              <a:buFont typeface="Wingdings" pitchFamily="2" charset="2"/>
              <a:buChar char="Ø"/>
            </a:pPr>
            <a:r>
              <a:rPr lang="en-US" sz="2400" dirty="0" smtClean="0">
                <a:solidFill>
                  <a:prstClr val="black"/>
                </a:solidFill>
              </a:rPr>
              <a:t>Most frequently it is in church-related locations</a:t>
            </a:r>
          </a:p>
          <a:p>
            <a:pPr marL="342900" indent="-342900">
              <a:buFont typeface="Wingdings" pitchFamily="2" charset="2"/>
              <a:buChar char="Ø"/>
            </a:pPr>
            <a:r>
              <a:rPr lang="en-US" sz="2400" dirty="0" smtClean="0">
                <a:solidFill>
                  <a:prstClr val="black"/>
                </a:solidFill>
              </a:rPr>
              <a:t>A wide range of residential contexts are used</a:t>
            </a:r>
          </a:p>
          <a:p>
            <a:pPr marL="342900" indent="-342900">
              <a:buFont typeface="Wingdings" pitchFamily="2" charset="2"/>
              <a:buChar char="Ø"/>
            </a:pPr>
            <a:r>
              <a:rPr lang="en-US" sz="2400" dirty="0" smtClean="0">
                <a:solidFill>
                  <a:prstClr val="black"/>
                </a:solidFill>
              </a:rPr>
              <a:t>Other public and private venues also are exploited</a:t>
            </a:r>
          </a:p>
        </p:txBody>
      </p:sp>
    </p:spTree>
    <p:extLst>
      <p:ext uri="{BB962C8B-B14F-4D97-AF65-F5344CB8AC3E}">
        <p14:creationId xmlns:p14="http://schemas.microsoft.com/office/powerpoint/2010/main" val="21646947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039100" cy="990600"/>
          </a:xfrm>
          <a:solidFill>
            <a:schemeClr val="accent1">
              <a:lumMod val="20000"/>
              <a:lumOff val="80000"/>
            </a:schemeClr>
          </a:solidFill>
          <a:ln w="19050">
            <a:solidFill>
              <a:schemeClr val="tx1"/>
            </a:solidFill>
          </a:ln>
        </p:spPr>
        <p:txBody>
          <a:bodyPr>
            <a:normAutofit/>
          </a:bodyPr>
          <a:lstStyle/>
          <a:p>
            <a:r>
              <a:rPr lang="en-US" sz="3600" b="1" dirty="0" smtClean="0"/>
              <a:t>A.  Church/Parish Related</a:t>
            </a:r>
            <a:endParaRPr lang="en-US" sz="3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82919816"/>
              </p:ext>
            </p:extLst>
          </p:nvPr>
        </p:nvGraphicFramePr>
        <p:xfrm>
          <a:off x="533400" y="1904999"/>
          <a:ext cx="8229600" cy="3480381"/>
        </p:xfrm>
        <a:graphic>
          <a:graphicData uri="http://schemas.openxmlformats.org/drawingml/2006/table">
            <a:tbl>
              <a:tblPr firstRow="1" bandRow="1">
                <a:tableStyleId>{5C22544A-7EE6-4342-B048-85BDC9FD1C3A}</a:tableStyleId>
              </a:tblPr>
              <a:tblGrid>
                <a:gridCol w="4572000"/>
                <a:gridCol w="1752600"/>
                <a:gridCol w="1905000"/>
              </a:tblGrid>
              <a:tr h="401031">
                <a:tc>
                  <a:txBody>
                    <a:bodyPr/>
                    <a:lstStyle/>
                    <a:p>
                      <a:r>
                        <a:rPr lang="en-US" dirty="0" smtClean="0"/>
                        <a:t>Locations of Abuse</a:t>
                      </a:r>
                      <a:endParaRPr lang="en-US" dirty="0"/>
                    </a:p>
                  </a:txBody>
                  <a:tcPr/>
                </a:tc>
                <a:tc>
                  <a:txBody>
                    <a:bodyPr/>
                    <a:lstStyle/>
                    <a:p>
                      <a:pPr algn="ctr"/>
                      <a:r>
                        <a:rPr lang="en-US" dirty="0" smtClean="0"/>
                        <a:t>% Male Victims</a:t>
                      </a:r>
                      <a:endParaRPr lang="en-US" dirty="0"/>
                    </a:p>
                  </a:txBody>
                  <a:tcPr/>
                </a:tc>
                <a:tc>
                  <a:txBody>
                    <a:bodyPr/>
                    <a:lstStyle/>
                    <a:p>
                      <a:pPr algn="ctr"/>
                      <a:r>
                        <a:rPr lang="en-US" dirty="0" smtClean="0"/>
                        <a:t>% Female Victims</a:t>
                      </a:r>
                      <a:endParaRPr lang="en-US" dirty="0"/>
                    </a:p>
                  </a:txBody>
                  <a:tcPr/>
                </a:tc>
              </a:tr>
              <a:tr h="513225">
                <a:tc>
                  <a:txBody>
                    <a:bodyPr/>
                    <a:lstStyle/>
                    <a:p>
                      <a:r>
                        <a:rPr lang="en-US" dirty="0" smtClean="0"/>
                        <a:t>Cleric’s Home/Parish</a:t>
                      </a:r>
                      <a:r>
                        <a:rPr lang="en-US" baseline="0" dirty="0" smtClean="0"/>
                        <a:t> Residence</a:t>
                      </a:r>
                      <a:endParaRPr lang="en-US" dirty="0"/>
                    </a:p>
                  </a:txBody>
                  <a:tcPr/>
                </a:tc>
                <a:tc>
                  <a:txBody>
                    <a:bodyPr/>
                    <a:lstStyle/>
                    <a:p>
                      <a:pPr algn="ctr"/>
                      <a:r>
                        <a:rPr lang="en-US" dirty="0" smtClean="0"/>
                        <a:t>36.3</a:t>
                      </a:r>
                      <a:endParaRPr lang="en-US" dirty="0"/>
                    </a:p>
                  </a:txBody>
                  <a:tcPr/>
                </a:tc>
                <a:tc>
                  <a:txBody>
                    <a:bodyPr/>
                    <a:lstStyle/>
                    <a:p>
                      <a:pPr algn="ctr"/>
                      <a:r>
                        <a:rPr lang="en-US" dirty="0" smtClean="0"/>
                        <a:t>30.7</a:t>
                      </a:r>
                      <a:endParaRPr lang="en-US" dirty="0"/>
                    </a:p>
                  </a:txBody>
                  <a:tcPr/>
                </a:tc>
              </a:tr>
              <a:tr h="513225">
                <a:tc>
                  <a:txBody>
                    <a:bodyPr/>
                    <a:lstStyle/>
                    <a:p>
                      <a:r>
                        <a:rPr lang="en-US" dirty="0" smtClean="0"/>
                        <a:t>In Church</a:t>
                      </a:r>
                      <a:endParaRPr lang="en-US" dirty="0"/>
                    </a:p>
                  </a:txBody>
                  <a:tcPr/>
                </a:tc>
                <a:tc>
                  <a:txBody>
                    <a:bodyPr/>
                    <a:lstStyle/>
                    <a:p>
                      <a:pPr algn="ctr"/>
                      <a:r>
                        <a:rPr lang="en-US" dirty="0" smtClean="0"/>
                        <a:t>14.2</a:t>
                      </a:r>
                      <a:endParaRPr lang="en-US" dirty="0"/>
                    </a:p>
                  </a:txBody>
                  <a:tcPr/>
                </a:tc>
                <a:tc>
                  <a:txBody>
                    <a:bodyPr/>
                    <a:lstStyle/>
                    <a:p>
                      <a:pPr algn="ctr"/>
                      <a:r>
                        <a:rPr lang="en-US" dirty="0" smtClean="0"/>
                        <a:t>12.9</a:t>
                      </a:r>
                      <a:endParaRPr lang="en-US" dirty="0"/>
                    </a:p>
                  </a:txBody>
                  <a:tcPr/>
                </a:tc>
              </a:tr>
              <a:tr h="513225">
                <a:tc>
                  <a:txBody>
                    <a:bodyPr/>
                    <a:lstStyle/>
                    <a:p>
                      <a:r>
                        <a:rPr lang="en-US" dirty="0" smtClean="0"/>
                        <a:t>In School</a:t>
                      </a:r>
                      <a:endParaRPr lang="en-US" dirty="0"/>
                    </a:p>
                  </a:txBody>
                  <a:tcPr/>
                </a:tc>
                <a:tc>
                  <a:txBody>
                    <a:bodyPr/>
                    <a:lstStyle/>
                    <a:p>
                      <a:pPr algn="ctr"/>
                      <a:r>
                        <a:rPr lang="en-US" dirty="0" smtClean="0"/>
                        <a:t>  8.2</a:t>
                      </a:r>
                      <a:endParaRPr lang="en-US" dirty="0"/>
                    </a:p>
                  </a:txBody>
                  <a:tcPr/>
                </a:tc>
                <a:tc>
                  <a:txBody>
                    <a:bodyPr/>
                    <a:lstStyle/>
                    <a:p>
                      <a:pPr algn="ctr"/>
                      <a:r>
                        <a:rPr lang="en-US" dirty="0" smtClean="0"/>
                        <a:t>11.4</a:t>
                      </a:r>
                      <a:endParaRPr lang="en-US" dirty="0"/>
                    </a:p>
                  </a:txBody>
                  <a:tcPr/>
                </a:tc>
              </a:tr>
              <a:tr h="513225">
                <a:tc>
                  <a:txBody>
                    <a:bodyPr/>
                    <a:lstStyle/>
                    <a:p>
                      <a:r>
                        <a:rPr lang="en-US" dirty="0" smtClean="0"/>
                        <a:t>Cleric’s Office</a:t>
                      </a:r>
                      <a:endParaRPr lang="en-US" dirty="0"/>
                    </a:p>
                  </a:txBody>
                  <a:tcPr/>
                </a:tc>
                <a:tc>
                  <a:txBody>
                    <a:bodyPr/>
                    <a:lstStyle/>
                    <a:p>
                      <a:pPr algn="ctr"/>
                      <a:r>
                        <a:rPr lang="en-US" dirty="0" smtClean="0"/>
                        <a:t>  6.2</a:t>
                      </a:r>
                      <a:endParaRPr lang="en-US" dirty="0"/>
                    </a:p>
                  </a:txBody>
                  <a:tcPr/>
                </a:tc>
                <a:tc>
                  <a:txBody>
                    <a:bodyPr/>
                    <a:lstStyle/>
                    <a:p>
                      <a:pPr algn="ctr"/>
                      <a:r>
                        <a:rPr lang="en-US" dirty="0" smtClean="0"/>
                        <a:t>  7.6</a:t>
                      </a:r>
                      <a:endParaRPr lang="en-US" dirty="0"/>
                    </a:p>
                  </a:txBody>
                  <a:tcPr/>
                </a:tc>
              </a:tr>
              <a:tr h="513225">
                <a:tc>
                  <a:txBody>
                    <a:bodyPr/>
                    <a:lstStyle/>
                    <a:p>
                      <a:r>
                        <a:rPr lang="en-US" dirty="0" smtClean="0"/>
                        <a:t>Congregate Residence</a:t>
                      </a:r>
                      <a:endParaRPr lang="en-US" dirty="0"/>
                    </a:p>
                  </a:txBody>
                  <a:tcPr/>
                </a:tc>
                <a:tc>
                  <a:txBody>
                    <a:bodyPr/>
                    <a:lstStyle/>
                    <a:p>
                      <a:pPr algn="ctr"/>
                      <a:r>
                        <a:rPr lang="en-US" u="sng" dirty="0" smtClean="0"/>
                        <a:t>  0.6</a:t>
                      </a:r>
                    </a:p>
                  </a:txBody>
                  <a:tcPr/>
                </a:tc>
                <a:tc>
                  <a:txBody>
                    <a:bodyPr/>
                    <a:lstStyle/>
                    <a:p>
                      <a:pPr algn="ctr"/>
                      <a:r>
                        <a:rPr lang="en-US" u="sng" dirty="0" smtClean="0"/>
                        <a:t>  0.1</a:t>
                      </a:r>
                    </a:p>
                  </a:txBody>
                  <a:tcPr/>
                </a:tc>
              </a:tr>
              <a:tr h="513225">
                <a:tc>
                  <a:txBody>
                    <a:bodyPr/>
                    <a:lstStyle/>
                    <a:p>
                      <a:r>
                        <a:rPr lang="en-US" dirty="0" smtClean="0"/>
                        <a:t>                                                                  Total </a:t>
                      </a:r>
                      <a:endParaRPr lang="en-US" dirty="0"/>
                    </a:p>
                  </a:txBody>
                  <a:tcPr/>
                </a:tc>
                <a:tc>
                  <a:txBody>
                    <a:bodyPr/>
                    <a:lstStyle/>
                    <a:p>
                      <a:pPr algn="ctr"/>
                      <a:r>
                        <a:rPr lang="en-US" dirty="0" smtClean="0"/>
                        <a:t>65.8</a:t>
                      </a:r>
                    </a:p>
                  </a:txBody>
                  <a:tcPr/>
                </a:tc>
                <a:tc>
                  <a:txBody>
                    <a:bodyPr/>
                    <a:lstStyle/>
                    <a:p>
                      <a:pPr algn="ctr"/>
                      <a:r>
                        <a:rPr lang="en-US" dirty="0" smtClean="0"/>
                        <a:t>62.7</a:t>
                      </a:r>
                    </a:p>
                  </a:txBody>
                  <a:tcPr/>
                </a:tc>
              </a:tr>
            </a:tbl>
          </a:graphicData>
        </a:graphic>
      </p:graphicFrame>
      <p:sp>
        <p:nvSpPr>
          <p:cNvPr id="3" name="Slide Number Placeholder 2"/>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2B1AA84F-5019-4DF5-B434-563BFC0CFEEB}" type="slidenum">
              <a:rPr lang="en-US" sz="1600" b="1" smtClean="0">
                <a:solidFill>
                  <a:schemeClr val="tx1">
                    <a:lumMod val="50000"/>
                    <a:lumOff val="50000"/>
                  </a:schemeClr>
                </a:solidFill>
              </a:rPr>
              <a:t>11</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2973285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696200" cy="914400"/>
          </a:xfrm>
          <a:solidFill>
            <a:schemeClr val="accent1">
              <a:lumMod val="20000"/>
              <a:lumOff val="80000"/>
            </a:schemeClr>
          </a:solidFill>
          <a:ln w="19050">
            <a:solidFill>
              <a:schemeClr val="tx1"/>
            </a:solidFill>
          </a:ln>
        </p:spPr>
        <p:txBody>
          <a:bodyPr>
            <a:normAutofit/>
          </a:bodyPr>
          <a:lstStyle/>
          <a:p>
            <a:r>
              <a:rPr lang="en-US" sz="3600" b="1" dirty="0" smtClean="0"/>
              <a:t>B.  Residences</a:t>
            </a:r>
            <a:endParaRPr lang="en-US" sz="3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80438703"/>
              </p:ext>
            </p:extLst>
          </p:nvPr>
        </p:nvGraphicFramePr>
        <p:xfrm>
          <a:off x="533400" y="1524000"/>
          <a:ext cx="8229600" cy="4897621"/>
        </p:xfrm>
        <a:graphic>
          <a:graphicData uri="http://schemas.openxmlformats.org/drawingml/2006/table">
            <a:tbl>
              <a:tblPr firstRow="1" bandRow="1">
                <a:tableStyleId>{5C22544A-7EE6-4342-B048-85BDC9FD1C3A}</a:tableStyleId>
              </a:tblPr>
              <a:tblGrid>
                <a:gridCol w="4572000"/>
                <a:gridCol w="1752600"/>
                <a:gridCol w="1905000"/>
              </a:tblGrid>
              <a:tr h="435805">
                <a:tc>
                  <a:txBody>
                    <a:bodyPr/>
                    <a:lstStyle/>
                    <a:p>
                      <a:r>
                        <a:rPr lang="en-US" dirty="0" smtClean="0"/>
                        <a:t>Location</a:t>
                      </a:r>
                      <a:r>
                        <a:rPr lang="en-US" baseline="0" dirty="0" smtClean="0"/>
                        <a:t> of Abuse</a:t>
                      </a:r>
                      <a:endParaRPr lang="en-US" dirty="0"/>
                    </a:p>
                  </a:txBody>
                  <a:tcPr/>
                </a:tc>
                <a:tc>
                  <a:txBody>
                    <a:bodyPr/>
                    <a:lstStyle/>
                    <a:p>
                      <a:pPr algn="ctr"/>
                      <a:r>
                        <a:rPr lang="en-US" dirty="0" smtClean="0"/>
                        <a:t>% Male Victims</a:t>
                      </a:r>
                      <a:endParaRPr lang="en-US" dirty="0"/>
                    </a:p>
                  </a:txBody>
                  <a:tcPr/>
                </a:tc>
                <a:tc>
                  <a:txBody>
                    <a:bodyPr/>
                    <a:lstStyle/>
                    <a:p>
                      <a:pPr algn="ctr"/>
                      <a:r>
                        <a:rPr lang="en-US" dirty="0" smtClean="0"/>
                        <a:t>% Female Victims</a:t>
                      </a:r>
                      <a:endParaRPr lang="en-US" dirty="0"/>
                    </a:p>
                  </a:txBody>
                  <a:tcPr/>
                </a:tc>
              </a:tr>
              <a:tr h="557727">
                <a:tc>
                  <a:txBody>
                    <a:bodyPr/>
                    <a:lstStyle/>
                    <a:p>
                      <a:r>
                        <a:rPr lang="en-US" dirty="0" smtClean="0"/>
                        <a:t>In Victim’s Home</a:t>
                      </a:r>
                      <a:endParaRPr lang="en-US" dirty="0"/>
                    </a:p>
                  </a:txBody>
                  <a:tcPr/>
                </a:tc>
                <a:tc>
                  <a:txBody>
                    <a:bodyPr/>
                    <a:lstStyle/>
                    <a:p>
                      <a:pPr algn="ctr"/>
                      <a:r>
                        <a:rPr lang="en-US" dirty="0" smtClean="0"/>
                        <a:t>10.9</a:t>
                      </a:r>
                      <a:endParaRPr lang="en-US" dirty="0"/>
                    </a:p>
                  </a:txBody>
                  <a:tcPr/>
                </a:tc>
                <a:tc>
                  <a:txBody>
                    <a:bodyPr/>
                    <a:lstStyle/>
                    <a:p>
                      <a:pPr algn="ctr"/>
                      <a:r>
                        <a:rPr lang="en-US" dirty="0" smtClean="0"/>
                        <a:t>10.4</a:t>
                      </a:r>
                      <a:endParaRPr lang="en-US" dirty="0"/>
                    </a:p>
                  </a:txBody>
                  <a:tcPr/>
                </a:tc>
              </a:tr>
              <a:tr h="557727">
                <a:tc>
                  <a:txBody>
                    <a:bodyPr/>
                    <a:lstStyle/>
                    <a:p>
                      <a:r>
                        <a:rPr lang="en-US" dirty="0" smtClean="0"/>
                        <a:t>Vacation House</a:t>
                      </a:r>
                      <a:endParaRPr lang="en-US" dirty="0"/>
                    </a:p>
                  </a:txBody>
                  <a:tcPr/>
                </a:tc>
                <a:tc>
                  <a:txBody>
                    <a:bodyPr/>
                    <a:lstStyle/>
                    <a:p>
                      <a:pPr algn="ctr"/>
                      <a:r>
                        <a:rPr lang="en-US" dirty="0" smtClean="0"/>
                        <a:t>  9.9</a:t>
                      </a:r>
                      <a:endParaRPr lang="en-US" dirty="0"/>
                    </a:p>
                  </a:txBody>
                  <a:tcPr/>
                </a:tc>
                <a:tc>
                  <a:txBody>
                    <a:bodyPr/>
                    <a:lstStyle/>
                    <a:p>
                      <a:pPr algn="ctr"/>
                      <a:r>
                        <a:rPr lang="en-US" dirty="0" smtClean="0"/>
                        <a:t>  5.0</a:t>
                      </a:r>
                      <a:endParaRPr lang="en-US" dirty="0"/>
                    </a:p>
                  </a:txBody>
                  <a:tcPr/>
                </a:tc>
              </a:tr>
              <a:tr h="557727">
                <a:tc>
                  <a:txBody>
                    <a:bodyPr/>
                    <a:lstStyle/>
                    <a:p>
                      <a:r>
                        <a:rPr lang="en-US" dirty="0" smtClean="0"/>
                        <a:t>In Other Residences (Friends, Family)</a:t>
                      </a:r>
                      <a:endParaRPr lang="en-US" dirty="0"/>
                    </a:p>
                  </a:txBody>
                  <a:tcPr/>
                </a:tc>
                <a:tc>
                  <a:txBody>
                    <a:bodyPr/>
                    <a:lstStyle/>
                    <a:p>
                      <a:pPr algn="ctr"/>
                      <a:r>
                        <a:rPr lang="en-US" u="sng" dirty="0" smtClean="0"/>
                        <a:t>  1.0</a:t>
                      </a:r>
                      <a:endParaRPr lang="en-US" u="sng" dirty="0"/>
                    </a:p>
                  </a:txBody>
                  <a:tcPr/>
                </a:tc>
                <a:tc>
                  <a:txBody>
                    <a:bodyPr/>
                    <a:lstStyle/>
                    <a:p>
                      <a:pPr algn="ctr"/>
                      <a:r>
                        <a:rPr lang="en-US" u="sng" dirty="0" smtClean="0"/>
                        <a:t>  0.8</a:t>
                      </a:r>
                      <a:endParaRPr lang="en-US" u="sng" dirty="0"/>
                    </a:p>
                  </a:txBody>
                  <a:tcPr/>
                </a:tc>
              </a:tr>
              <a:tr h="557727">
                <a:tc>
                  <a:txBody>
                    <a:bodyPr/>
                    <a:lstStyle/>
                    <a:p>
                      <a:endParaRPr lang="en-US" dirty="0"/>
                    </a:p>
                  </a:txBody>
                  <a:tcPr/>
                </a:tc>
                <a:tc>
                  <a:txBody>
                    <a:bodyPr/>
                    <a:lstStyle/>
                    <a:p>
                      <a:pPr algn="ctr"/>
                      <a:r>
                        <a:rPr lang="en-US" dirty="0" smtClean="0"/>
                        <a:t>21.8</a:t>
                      </a:r>
                      <a:endParaRPr lang="en-US" dirty="0"/>
                    </a:p>
                  </a:txBody>
                  <a:tcPr/>
                </a:tc>
                <a:tc>
                  <a:txBody>
                    <a:bodyPr/>
                    <a:lstStyle/>
                    <a:p>
                      <a:pPr algn="ctr"/>
                      <a:r>
                        <a:rPr lang="en-US" dirty="0" smtClean="0"/>
                        <a:t>16.2</a:t>
                      </a:r>
                      <a:endParaRPr lang="en-US" dirty="0"/>
                    </a:p>
                  </a:txBody>
                  <a:tcPr/>
                </a:tc>
              </a:tr>
              <a:tr h="557727">
                <a:tc>
                  <a:txBody>
                    <a:bodyPr/>
                    <a:lstStyle/>
                    <a:p>
                      <a:r>
                        <a:rPr lang="en-US" i="1" dirty="0" smtClean="0"/>
                        <a:t>(Following residences also included in A above.)</a:t>
                      </a:r>
                      <a:endParaRPr lang="en-US" i="1" dirty="0"/>
                    </a:p>
                  </a:txBody>
                  <a:tcPr/>
                </a:tc>
                <a:tc>
                  <a:txBody>
                    <a:bodyPr/>
                    <a:lstStyle/>
                    <a:p>
                      <a:pPr algn="ctr"/>
                      <a:endParaRPr lang="en-US" u="none" dirty="0" smtClean="0"/>
                    </a:p>
                  </a:txBody>
                  <a:tcPr/>
                </a:tc>
                <a:tc>
                  <a:txBody>
                    <a:bodyPr/>
                    <a:lstStyle/>
                    <a:p>
                      <a:pPr algn="ctr"/>
                      <a:endParaRPr lang="en-US" u="none" dirty="0" smtClean="0"/>
                    </a:p>
                  </a:txBody>
                  <a:tcPr/>
                </a:tc>
              </a:tr>
              <a:tr h="557727">
                <a:tc>
                  <a:txBody>
                    <a:bodyPr/>
                    <a:lstStyle/>
                    <a:p>
                      <a:r>
                        <a:rPr lang="en-US" dirty="0" smtClean="0"/>
                        <a:t>Cleric’s Home/Parish Residence</a:t>
                      </a:r>
                      <a:endParaRPr lang="en-US" dirty="0"/>
                    </a:p>
                  </a:txBody>
                  <a:tcPr/>
                </a:tc>
                <a:tc>
                  <a:txBody>
                    <a:bodyPr/>
                    <a:lstStyle/>
                    <a:p>
                      <a:pPr algn="ctr"/>
                      <a:r>
                        <a:rPr lang="en-US" u="none" dirty="0" smtClean="0"/>
                        <a:t>36.6</a:t>
                      </a:r>
                    </a:p>
                  </a:txBody>
                  <a:tcPr/>
                </a:tc>
                <a:tc>
                  <a:txBody>
                    <a:bodyPr/>
                    <a:lstStyle/>
                    <a:p>
                      <a:pPr algn="ctr"/>
                      <a:r>
                        <a:rPr lang="en-US" u="none" dirty="0" smtClean="0"/>
                        <a:t>30.7</a:t>
                      </a:r>
                    </a:p>
                  </a:txBody>
                  <a:tcPr/>
                </a:tc>
              </a:tr>
              <a:tr h="557727">
                <a:tc>
                  <a:txBody>
                    <a:bodyPr/>
                    <a:lstStyle/>
                    <a:p>
                      <a:r>
                        <a:rPr lang="en-US" dirty="0" smtClean="0"/>
                        <a:t>Congregate</a:t>
                      </a:r>
                      <a:r>
                        <a:rPr lang="en-US" baseline="0" dirty="0" smtClean="0"/>
                        <a:t> Residence</a:t>
                      </a:r>
                      <a:endParaRPr lang="en-US" dirty="0"/>
                    </a:p>
                  </a:txBody>
                  <a:tcPr/>
                </a:tc>
                <a:tc>
                  <a:txBody>
                    <a:bodyPr/>
                    <a:lstStyle/>
                    <a:p>
                      <a:pPr algn="ctr"/>
                      <a:r>
                        <a:rPr lang="en-US" u="sng" dirty="0" smtClean="0"/>
                        <a:t>  0.6</a:t>
                      </a:r>
                    </a:p>
                  </a:txBody>
                  <a:tcPr/>
                </a:tc>
                <a:tc>
                  <a:txBody>
                    <a:bodyPr/>
                    <a:lstStyle/>
                    <a:p>
                      <a:pPr algn="ctr"/>
                      <a:r>
                        <a:rPr lang="en-US" u="sng" dirty="0" smtClean="0"/>
                        <a:t>  0.1</a:t>
                      </a:r>
                    </a:p>
                  </a:txBody>
                  <a:tcPr/>
                </a:tc>
              </a:tr>
              <a:tr h="557727">
                <a:tc>
                  <a:txBody>
                    <a:bodyPr/>
                    <a:lstStyle/>
                    <a:p>
                      <a:r>
                        <a:rPr lang="en-US" dirty="0" smtClean="0"/>
                        <a:t>                                                                  Total</a:t>
                      </a:r>
                      <a:endParaRPr lang="en-US" dirty="0"/>
                    </a:p>
                  </a:txBody>
                  <a:tcPr/>
                </a:tc>
                <a:tc>
                  <a:txBody>
                    <a:bodyPr/>
                    <a:lstStyle/>
                    <a:p>
                      <a:pPr algn="ctr"/>
                      <a:r>
                        <a:rPr lang="en-US" dirty="0" smtClean="0"/>
                        <a:t>59.0</a:t>
                      </a:r>
                    </a:p>
                  </a:txBody>
                  <a:tcPr/>
                </a:tc>
                <a:tc>
                  <a:txBody>
                    <a:bodyPr/>
                    <a:lstStyle/>
                    <a:p>
                      <a:pPr algn="ctr"/>
                      <a:r>
                        <a:rPr lang="en-US" dirty="0" smtClean="0"/>
                        <a:t>47.0</a:t>
                      </a:r>
                    </a:p>
                  </a:txBody>
                  <a:tcPr/>
                </a:tc>
              </a:tr>
            </a:tbl>
          </a:graphicData>
        </a:graphic>
      </p:graphicFrame>
      <p:sp>
        <p:nvSpPr>
          <p:cNvPr id="3" name="Slide Number Placeholder 2"/>
          <p:cNvSpPr>
            <a:spLocks noGrp="1"/>
          </p:cNvSpPr>
          <p:nvPr>
            <p:ph type="sldNum" sz="quarter" idx="12"/>
          </p:nvPr>
        </p:nvSpPr>
        <p:spPr>
          <a:xfrm>
            <a:off x="6553200" y="6400800"/>
            <a:ext cx="2133600" cy="365125"/>
          </a:xfrm>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2B1AA84F-5019-4DF5-B434-563BFC0CFEEB}" type="slidenum">
              <a:rPr lang="en-US" sz="1600" b="1" smtClean="0">
                <a:solidFill>
                  <a:schemeClr val="tx1">
                    <a:lumMod val="50000"/>
                    <a:lumOff val="50000"/>
                  </a:schemeClr>
                </a:solidFill>
              </a:rPr>
              <a:t>12</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19964029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848600" cy="990600"/>
          </a:xfrm>
          <a:solidFill>
            <a:schemeClr val="accent1">
              <a:lumMod val="20000"/>
              <a:lumOff val="80000"/>
            </a:schemeClr>
          </a:solidFill>
          <a:ln w="19050">
            <a:solidFill>
              <a:schemeClr val="tx1"/>
            </a:solidFill>
          </a:ln>
        </p:spPr>
        <p:txBody>
          <a:bodyPr>
            <a:normAutofit/>
          </a:bodyPr>
          <a:lstStyle/>
          <a:p>
            <a:r>
              <a:rPr lang="en-US" sz="3600" b="1" dirty="0" smtClean="0"/>
              <a:t>C.  Other Locations</a:t>
            </a:r>
            <a:endParaRPr lang="en-US" sz="3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43197776"/>
              </p:ext>
            </p:extLst>
          </p:nvPr>
        </p:nvGraphicFramePr>
        <p:xfrm>
          <a:off x="533400" y="1828803"/>
          <a:ext cx="8229600" cy="4546700"/>
        </p:xfrm>
        <a:graphic>
          <a:graphicData uri="http://schemas.openxmlformats.org/drawingml/2006/table">
            <a:tbl>
              <a:tblPr firstRow="1" bandRow="1">
                <a:tableStyleId>{5C22544A-7EE6-4342-B048-85BDC9FD1C3A}</a:tableStyleId>
              </a:tblPr>
              <a:tblGrid>
                <a:gridCol w="4572000"/>
                <a:gridCol w="1752600"/>
                <a:gridCol w="1905000"/>
              </a:tblGrid>
              <a:tr h="456572">
                <a:tc>
                  <a:txBody>
                    <a:bodyPr/>
                    <a:lstStyle/>
                    <a:p>
                      <a:r>
                        <a:rPr lang="en-US" dirty="0" smtClean="0"/>
                        <a:t>Location</a:t>
                      </a:r>
                      <a:r>
                        <a:rPr lang="en-US" baseline="0" dirty="0" smtClean="0"/>
                        <a:t> of Abuse</a:t>
                      </a:r>
                      <a:endParaRPr lang="en-US" dirty="0"/>
                    </a:p>
                  </a:txBody>
                  <a:tcPr/>
                </a:tc>
                <a:tc>
                  <a:txBody>
                    <a:bodyPr/>
                    <a:lstStyle/>
                    <a:p>
                      <a:pPr algn="ctr"/>
                      <a:r>
                        <a:rPr lang="en-US" dirty="0" smtClean="0"/>
                        <a:t>% Male Victims</a:t>
                      </a:r>
                      <a:endParaRPr lang="en-US" dirty="0"/>
                    </a:p>
                  </a:txBody>
                  <a:tcPr/>
                </a:tc>
                <a:tc>
                  <a:txBody>
                    <a:bodyPr/>
                    <a:lstStyle/>
                    <a:p>
                      <a:pPr algn="ctr"/>
                      <a:r>
                        <a:rPr lang="en-US" dirty="0" smtClean="0"/>
                        <a:t>% Female Victims</a:t>
                      </a:r>
                      <a:endParaRPr lang="en-US" dirty="0"/>
                    </a:p>
                  </a:txBody>
                  <a:tcPr/>
                </a:tc>
              </a:tr>
              <a:tr h="584304">
                <a:tc>
                  <a:txBody>
                    <a:bodyPr/>
                    <a:lstStyle/>
                    <a:p>
                      <a:r>
                        <a:rPr lang="en-US" dirty="0" smtClean="0"/>
                        <a:t>In a Car</a:t>
                      </a:r>
                      <a:endParaRPr lang="en-US" dirty="0"/>
                    </a:p>
                  </a:txBody>
                  <a:tcPr/>
                </a:tc>
                <a:tc>
                  <a:txBody>
                    <a:bodyPr/>
                    <a:lstStyle/>
                    <a:p>
                      <a:pPr algn="ctr"/>
                      <a:r>
                        <a:rPr lang="en-US" dirty="0" smtClean="0"/>
                        <a:t>  8.5</a:t>
                      </a:r>
                      <a:endParaRPr lang="en-US" dirty="0"/>
                    </a:p>
                  </a:txBody>
                  <a:tcPr/>
                </a:tc>
                <a:tc>
                  <a:txBody>
                    <a:bodyPr/>
                    <a:lstStyle/>
                    <a:p>
                      <a:pPr algn="ctr"/>
                      <a:r>
                        <a:rPr lang="en-US" dirty="0" smtClean="0"/>
                        <a:t>  8.4</a:t>
                      </a:r>
                      <a:endParaRPr lang="en-US" dirty="0"/>
                    </a:p>
                  </a:txBody>
                  <a:tcPr/>
                </a:tc>
              </a:tr>
              <a:tr h="584304">
                <a:tc>
                  <a:txBody>
                    <a:bodyPr/>
                    <a:lstStyle/>
                    <a:p>
                      <a:r>
                        <a:rPr lang="en-US" dirty="0" smtClean="0"/>
                        <a:t>In a Hotel</a:t>
                      </a:r>
                      <a:endParaRPr lang="en-US" dirty="0"/>
                    </a:p>
                  </a:txBody>
                  <a:tcPr/>
                </a:tc>
                <a:tc>
                  <a:txBody>
                    <a:bodyPr/>
                    <a:lstStyle/>
                    <a:p>
                      <a:pPr algn="ctr"/>
                      <a:r>
                        <a:rPr lang="en-US" dirty="0" smtClean="0"/>
                        <a:t>  7.0</a:t>
                      </a:r>
                      <a:endParaRPr lang="en-US" dirty="0"/>
                    </a:p>
                  </a:txBody>
                  <a:tcPr/>
                </a:tc>
                <a:tc>
                  <a:txBody>
                    <a:bodyPr/>
                    <a:lstStyle/>
                    <a:p>
                      <a:pPr algn="ctr"/>
                      <a:r>
                        <a:rPr lang="en-US" dirty="0" smtClean="0"/>
                        <a:t>  3.6</a:t>
                      </a:r>
                      <a:endParaRPr lang="en-US" dirty="0"/>
                    </a:p>
                  </a:txBody>
                  <a:tcPr/>
                </a:tc>
              </a:tr>
              <a:tr h="584304">
                <a:tc>
                  <a:txBody>
                    <a:bodyPr/>
                    <a:lstStyle/>
                    <a:p>
                      <a:r>
                        <a:rPr lang="en-US" dirty="0" smtClean="0"/>
                        <a:t>On Outings – Camp, Park, Pool</a:t>
                      </a:r>
                      <a:endParaRPr lang="en-US" dirty="0"/>
                    </a:p>
                  </a:txBody>
                  <a:tcPr/>
                </a:tc>
                <a:tc>
                  <a:txBody>
                    <a:bodyPr/>
                    <a:lstStyle/>
                    <a:p>
                      <a:pPr algn="ctr"/>
                      <a:r>
                        <a:rPr lang="en-US" dirty="0" smtClean="0"/>
                        <a:t>  7.8</a:t>
                      </a:r>
                      <a:endParaRPr lang="en-US" dirty="0"/>
                    </a:p>
                  </a:txBody>
                  <a:tcPr/>
                </a:tc>
                <a:tc>
                  <a:txBody>
                    <a:bodyPr/>
                    <a:lstStyle/>
                    <a:p>
                      <a:pPr algn="ctr"/>
                      <a:r>
                        <a:rPr lang="en-US" dirty="0" smtClean="0"/>
                        <a:t>  5.7</a:t>
                      </a:r>
                      <a:endParaRPr lang="en-US" dirty="0"/>
                    </a:p>
                  </a:txBody>
                  <a:tcPr/>
                </a:tc>
              </a:tr>
              <a:tr h="584304">
                <a:tc>
                  <a:txBody>
                    <a:bodyPr/>
                    <a:lstStyle/>
                    <a:p>
                      <a:r>
                        <a:rPr lang="en-US" dirty="0" smtClean="0"/>
                        <a:t>Retreat House</a:t>
                      </a:r>
                      <a:endParaRPr lang="en-US" dirty="0"/>
                    </a:p>
                  </a:txBody>
                  <a:tcPr/>
                </a:tc>
                <a:tc>
                  <a:txBody>
                    <a:bodyPr/>
                    <a:lstStyle/>
                    <a:p>
                      <a:pPr algn="ctr"/>
                      <a:r>
                        <a:rPr lang="en-US" dirty="0" smtClean="0"/>
                        <a:t>1.2</a:t>
                      </a:r>
                    </a:p>
                  </a:txBody>
                  <a:tcPr/>
                </a:tc>
                <a:tc>
                  <a:txBody>
                    <a:bodyPr/>
                    <a:lstStyle/>
                    <a:p>
                      <a:pPr algn="ctr"/>
                      <a:r>
                        <a:rPr lang="en-US" dirty="0" smtClean="0"/>
                        <a:t>1.5</a:t>
                      </a:r>
                      <a:endParaRPr lang="en-US" dirty="0"/>
                    </a:p>
                  </a:txBody>
                  <a:tcPr/>
                </a:tc>
              </a:tr>
              <a:tr h="584304">
                <a:tc>
                  <a:txBody>
                    <a:bodyPr/>
                    <a:lstStyle/>
                    <a:p>
                      <a:r>
                        <a:rPr lang="en-US" dirty="0" smtClean="0"/>
                        <a:t>In the Hospital</a:t>
                      </a:r>
                      <a:endParaRPr lang="en-US" dirty="0"/>
                    </a:p>
                  </a:txBody>
                  <a:tcPr/>
                </a:tc>
                <a:tc>
                  <a:txBody>
                    <a:bodyPr/>
                    <a:lstStyle/>
                    <a:p>
                      <a:pPr algn="ctr"/>
                      <a:r>
                        <a:rPr lang="en-US" dirty="0" smtClean="0"/>
                        <a:t>  0.7</a:t>
                      </a:r>
                      <a:endParaRPr lang="en-US" dirty="0"/>
                    </a:p>
                  </a:txBody>
                  <a:tcPr/>
                </a:tc>
                <a:tc>
                  <a:txBody>
                    <a:bodyPr/>
                    <a:lstStyle/>
                    <a:p>
                      <a:pPr algn="ctr"/>
                      <a:r>
                        <a:rPr lang="en-US" dirty="0" smtClean="0"/>
                        <a:t>  0.7</a:t>
                      </a:r>
                      <a:endParaRPr lang="en-US" dirty="0"/>
                    </a:p>
                  </a:txBody>
                  <a:tcPr/>
                </a:tc>
              </a:tr>
              <a:tr h="584304">
                <a:tc>
                  <a:txBody>
                    <a:bodyPr/>
                    <a:lstStyle/>
                    <a:p>
                      <a:r>
                        <a:rPr lang="en-US" dirty="0" smtClean="0"/>
                        <a:t>Other</a:t>
                      </a:r>
                      <a:endParaRPr lang="en-US" dirty="0"/>
                    </a:p>
                  </a:txBody>
                  <a:tcPr/>
                </a:tc>
                <a:tc>
                  <a:txBody>
                    <a:bodyPr/>
                    <a:lstStyle/>
                    <a:p>
                      <a:pPr algn="ctr"/>
                      <a:r>
                        <a:rPr lang="en-US" u="sng" dirty="0" smtClean="0"/>
                        <a:t> 5.3</a:t>
                      </a:r>
                    </a:p>
                  </a:txBody>
                  <a:tcPr/>
                </a:tc>
                <a:tc>
                  <a:txBody>
                    <a:bodyPr/>
                    <a:lstStyle/>
                    <a:p>
                      <a:pPr algn="ctr"/>
                      <a:r>
                        <a:rPr lang="en-US" u="sng" dirty="0" smtClean="0"/>
                        <a:t>  5.5</a:t>
                      </a:r>
                    </a:p>
                  </a:txBody>
                  <a:tcPr/>
                </a:tc>
              </a:tr>
              <a:tr h="584304">
                <a:tc>
                  <a:txBody>
                    <a:bodyPr/>
                    <a:lstStyle/>
                    <a:p>
                      <a:r>
                        <a:rPr lang="en-US" dirty="0" smtClean="0"/>
                        <a:t>                                                                   Total</a:t>
                      </a:r>
                      <a:endParaRPr lang="en-US" dirty="0"/>
                    </a:p>
                  </a:txBody>
                  <a:tcPr/>
                </a:tc>
                <a:tc>
                  <a:txBody>
                    <a:bodyPr/>
                    <a:lstStyle/>
                    <a:p>
                      <a:pPr algn="ctr"/>
                      <a:r>
                        <a:rPr lang="en-US" u="sng" dirty="0" smtClean="0"/>
                        <a:t>30.5</a:t>
                      </a:r>
                    </a:p>
                  </a:txBody>
                  <a:tcPr/>
                </a:tc>
                <a:tc>
                  <a:txBody>
                    <a:bodyPr/>
                    <a:lstStyle/>
                    <a:p>
                      <a:pPr algn="ctr"/>
                      <a:r>
                        <a:rPr lang="en-US" u="sng" dirty="0" smtClean="0"/>
                        <a:t>25.4</a:t>
                      </a:r>
                    </a:p>
                  </a:txBody>
                  <a:tcPr/>
                </a:tc>
              </a:tr>
            </a:tbl>
          </a:graphicData>
        </a:graphic>
      </p:graphicFrame>
      <p:sp>
        <p:nvSpPr>
          <p:cNvPr id="3" name="Slide Number Placeholder 2"/>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2B1AA84F-5019-4DF5-B434-563BFC0CFEEB}" type="slidenum">
              <a:rPr lang="en-US" sz="1600" b="1" smtClean="0">
                <a:solidFill>
                  <a:schemeClr val="tx1">
                    <a:lumMod val="50000"/>
                    <a:lumOff val="50000"/>
                  </a:schemeClr>
                </a:solidFill>
              </a:rPr>
              <a:t>13</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7321061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153400" cy="1143000"/>
          </a:xfrm>
          <a:solidFill>
            <a:schemeClr val="accent1">
              <a:lumMod val="60000"/>
              <a:lumOff val="40000"/>
            </a:schemeClr>
          </a:solidFill>
          <a:ln w="28575">
            <a:solidFill>
              <a:schemeClr val="tx1"/>
            </a:solidFill>
          </a:ln>
        </p:spPr>
        <p:txBody>
          <a:bodyPr>
            <a:normAutofit/>
          </a:bodyPr>
          <a:lstStyle/>
          <a:p>
            <a:r>
              <a:rPr lang="en-US" sz="4000" b="1" dirty="0" smtClean="0"/>
              <a:t>Circumstances/Timing of Abuse</a:t>
            </a:r>
            <a:endParaRPr lang="en-US" sz="40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51955436"/>
              </p:ext>
            </p:extLst>
          </p:nvPr>
        </p:nvGraphicFramePr>
        <p:xfrm>
          <a:off x="533400" y="2286000"/>
          <a:ext cx="8229600" cy="2762250"/>
        </p:xfrm>
        <a:graphic>
          <a:graphicData uri="http://schemas.openxmlformats.org/drawingml/2006/table">
            <a:tbl>
              <a:tblPr firstRow="1" bandRow="1">
                <a:tableStyleId>{5C22544A-7EE6-4342-B048-85BDC9FD1C3A}</a:tableStyleId>
              </a:tblPr>
              <a:tblGrid>
                <a:gridCol w="4572000"/>
                <a:gridCol w="1752600"/>
                <a:gridCol w="1905000"/>
              </a:tblGrid>
              <a:tr h="552450">
                <a:tc>
                  <a:txBody>
                    <a:bodyPr/>
                    <a:lstStyle/>
                    <a:p>
                      <a:r>
                        <a:rPr lang="en-US" dirty="0" smtClean="0"/>
                        <a:t>Circumstances/Timing</a:t>
                      </a:r>
                      <a:endParaRPr lang="en-US" dirty="0"/>
                    </a:p>
                  </a:txBody>
                  <a:tcPr/>
                </a:tc>
                <a:tc>
                  <a:txBody>
                    <a:bodyPr/>
                    <a:lstStyle/>
                    <a:p>
                      <a:pPr algn="ctr"/>
                      <a:r>
                        <a:rPr lang="en-US" dirty="0" smtClean="0"/>
                        <a:t>% Male Victims</a:t>
                      </a:r>
                      <a:endParaRPr lang="en-US" dirty="0"/>
                    </a:p>
                  </a:txBody>
                  <a:tcPr/>
                </a:tc>
                <a:tc>
                  <a:txBody>
                    <a:bodyPr/>
                    <a:lstStyle/>
                    <a:p>
                      <a:pPr algn="ctr"/>
                      <a:r>
                        <a:rPr lang="en-US" dirty="0" smtClean="0"/>
                        <a:t>% Female Victims</a:t>
                      </a:r>
                      <a:endParaRPr lang="en-US" dirty="0"/>
                    </a:p>
                  </a:txBody>
                  <a:tcPr/>
                </a:tc>
              </a:tr>
              <a:tr h="552450">
                <a:tc>
                  <a:txBody>
                    <a:bodyPr/>
                    <a:lstStyle/>
                    <a:p>
                      <a:pPr marL="342900" indent="-342900"/>
                      <a:r>
                        <a:rPr lang="en-US" dirty="0" smtClean="0"/>
                        <a:t>A.	Church/Parish Related</a:t>
                      </a:r>
                      <a:endParaRPr lang="en-US" dirty="0"/>
                    </a:p>
                  </a:txBody>
                  <a:tcPr/>
                </a:tc>
                <a:tc>
                  <a:txBody>
                    <a:bodyPr/>
                    <a:lstStyle/>
                    <a:p>
                      <a:pPr algn="ctr"/>
                      <a:r>
                        <a:rPr lang="en-US" dirty="0" smtClean="0"/>
                        <a:t>27.1</a:t>
                      </a:r>
                      <a:endParaRPr lang="en-US" dirty="0"/>
                    </a:p>
                  </a:txBody>
                  <a:tcPr/>
                </a:tc>
                <a:tc>
                  <a:txBody>
                    <a:bodyPr/>
                    <a:lstStyle/>
                    <a:p>
                      <a:pPr algn="ctr"/>
                      <a:r>
                        <a:rPr lang="en-US" dirty="0" smtClean="0"/>
                        <a:t>27.8</a:t>
                      </a:r>
                      <a:endParaRPr lang="en-US" dirty="0"/>
                    </a:p>
                  </a:txBody>
                  <a:tcPr/>
                </a:tc>
              </a:tr>
              <a:tr h="552450">
                <a:tc>
                  <a:txBody>
                    <a:bodyPr/>
                    <a:lstStyle/>
                    <a:p>
                      <a:pPr marL="342900" indent="-342900">
                        <a:buNone/>
                      </a:pPr>
                      <a:r>
                        <a:rPr lang="en-US" dirty="0" smtClean="0"/>
                        <a:t>B.	Social Event/Other Recreation</a:t>
                      </a:r>
                      <a:endParaRPr lang="en-US" dirty="0"/>
                    </a:p>
                  </a:txBody>
                  <a:tcPr/>
                </a:tc>
                <a:tc>
                  <a:txBody>
                    <a:bodyPr/>
                    <a:lstStyle/>
                    <a:p>
                      <a:pPr algn="ctr"/>
                      <a:r>
                        <a:rPr lang="en-US" dirty="0" smtClean="0"/>
                        <a:t>42.2</a:t>
                      </a:r>
                      <a:endParaRPr lang="en-US" dirty="0"/>
                    </a:p>
                  </a:txBody>
                  <a:tcPr/>
                </a:tc>
                <a:tc>
                  <a:txBody>
                    <a:bodyPr/>
                    <a:lstStyle/>
                    <a:p>
                      <a:pPr algn="ctr"/>
                      <a:r>
                        <a:rPr lang="en-US" dirty="0" smtClean="0"/>
                        <a:t>40.8</a:t>
                      </a:r>
                      <a:endParaRPr lang="en-US" dirty="0"/>
                    </a:p>
                  </a:txBody>
                  <a:tcPr/>
                </a:tc>
              </a:tr>
              <a:tr h="552450">
                <a:tc>
                  <a:txBody>
                    <a:bodyPr/>
                    <a:lstStyle/>
                    <a:p>
                      <a:pPr marL="342900" indent="-342900">
                        <a:buNone/>
                      </a:pPr>
                      <a:r>
                        <a:rPr lang="en-US" dirty="0" smtClean="0"/>
                        <a:t>C.	Other</a:t>
                      </a:r>
                      <a:endParaRPr lang="en-US" dirty="0"/>
                    </a:p>
                  </a:txBody>
                  <a:tcPr/>
                </a:tc>
                <a:tc>
                  <a:txBody>
                    <a:bodyPr/>
                    <a:lstStyle/>
                    <a:p>
                      <a:pPr algn="ctr"/>
                      <a:r>
                        <a:rPr lang="en-US" u="sng" dirty="0" smtClean="0"/>
                        <a:t>14.4</a:t>
                      </a:r>
                      <a:endParaRPr lang="en-US" u="sng" dirty="0"/>
                    </a:p>
                  </a:txBody>
                  <a:tcPr/>
                </a:tc>
                <a:tc>
                  <a:txBody>
                    <a:bodyPr/>
                    <a:lstStyle/>
                    <a:p>
                      <a:pPr algn="ctr"/>
                      <a:r>
                        <a:rPr lang="en-US" u="sng" dirty="0" smtClean="0"/>
                        <a:t>16.2</a:t>
                      </a:r>
                      <a:endParaRPr lang="en-US" u="sng" dirty="0"/>
                    </a:p>
                  </a:txBody>
                  <a:tcPr/>
                </a:tc>
              </a:tr>
              <a:tr h="552450">
                <a:tc>
                  <a:txBody>
                    <a:bodyPr/>
                    <a:lstStyle/>
                    <a:p>
                      <a:pPr marL="0" indent="0">
                        <a:buNone/>
                      </a:pPr>
                      <a:r>
                        <a:rPr lang="en-US" dirty="0" smtClean="0"/>
                        <a:t>                                                                  Total</a:t>
                      </a:r>
                      <a:endParaRPr lang="en-US" dirty="0"/>
                    </a:p>
                  </a:txBody>
                  <a:tcPr/>
                </a:tc>
                <a:tc>
                  <a:txBody>
                    <a:bodyPr/>
                    <a:lstStyle/>
                    <a:p>
                      <a:pPr algn="ctr"/>
                      <a:r>
                        <a:rPr lang="en-US" dirty="0" smtClean="0"/>
                        <a:t>83.7</a:t>
                      </a:r>
                      <a:endParaRPr lang="en-US" dirty="0"/>
                    </a:p>
                  </a:txBody>
                  <a:tcPr/>
                </a:tc>
                <a:tc>
                  <a:txBody>
                    <a:bodyPr/>
                    <a:lstStyle/>
                    <a:p>
                      <a:pPr algn="ctr"/>
                      <a:r>
                        <a:rPr lang="en-US" dirty="0" smtClean="0"/>
                        <a:t>84.8</a:t>
                      </a:r>
                      <a:endParaRPr lang="en-US" dirty="0"/>
                    </a:p>
                  </a:txBody>
                  <a:tcPr/>
                </a:tc>
              </a:tr>
            </a:tbl>
          </a:graphicData>
        </a:graphic>
      </p:graphicFrame>
      <p:sp>
        <p:nvSpPr>
          <p:cNvPr id="3" name="TextBox 2"/>
          <p:cNvSpPr txBox="1"/>
          <p:nvPr/>
        </p:nvSpPr>
        <p:spPr>
          <a:xfrm>
            <a:off x="609600" y="5486400"/>
            <a:ext cx="8077200" cy="646331"/>
          </a:xfrm>
          <a:prstGeom prst="rect">
            <a:avLst/>
          </a:prstGeom>
          <a:noFill/>
        </p:spPr>
        <p:txBody>
          <a:bodyPr wrap="square" rtlCol="0">
            <a:spAutoFit/>
          </a:bodyPr>
          <a:lstStyle/>
          <a:p>
            <a:r>
              <a:rPr lang="en-US" dirty="0" smtClean="0"/>
              <a:t>* Categories are not mutually exclusive, as victims may have experienced abuse in more than one location.</a:t>
            </a:r>
            <a:endParaRPr lang="en-US" dirty="0"/>
          </a:p>
        </p:txBody>
      </p:sp>
      <p:sp>
        <p:nvSpPr>
          <p:cNvPr id="5" name="Slide Number Placeholder 4"/>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2B1AA84F-5019-4DF5-B434-563BFC0CFEEB}" type="slidenum">
              <a:rPr lang="en-US" sz="1600" b="1" smtClean="0">
                <a:solidFill>
                  <a:schemeClr val="tx1">
                    <a:lumMod val="50000"/>
                    <a:lumOff val="50000"/>
                  </a:schemeClr>
                </a:solidFill>
              </a:rPr>
              <a:t>14</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20560430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115300" cy="914400"/>
          </a:xfrm>
          <a:solidFill>
            <a:schemeClr val="accent1">
              <a:lumMod val="20000"/>
              <a:lumOff val="80000"/>
            </a:schemeClr>
          </a:solidFill>
          <a:ln w="19050">
            <a:solidFill>
              <a:schemeClr val="tx1"/>
            </a:solidFill>
          </a:ln>
        </p:spPr>
        <p:txBody>
          <a:bodyPr>
            <a:normAutofit/>
          </a:bodyPr>
          <a:lstStyle/>
          <a:p>
            <a:r>
              <a:rPr lang="en-US" sz="3600" b="1" dirty="0" smtClean="0"/>
              <a:t>A.  Church/Parish Related</a:t>
            </a:r>
            <a:endParaRPr lang="en-US" sz="3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43316489"/>
              </p:ext>
            </p:extLst>
          </p:nvPr>
        </p:nvGraphicFramePr>
        <p:xfrm>
          <a:off x="533400" y="1752600"/>
          <a:ext cx="8229600" cy="3622988"/>
        </p:xfrm>
        <a:graphic>
          <a:graphicData uri="http://schemas.openxmlformats.org/drawingml/2006/table">
            <a:tbl>
              <a:tblPr firstRow="1" bandRow="1">
                <a:tableStyleId>{5C22544A-7EE6-4342-B048-85BDC9FD1C3A}</a:tableStyleId>
              </a:tblPr>
              <a:tblGrid>
                <a:gridCol w="4572000"/>
                <a:gridCol w="1752600"/>
                <a:gridCol w="1905000"/>
              </a:tblGrid>
              <a:tr h="484886">
                <a:tc>
                  <a:txBody>
                    <a:bodyPr/>
                    <a:lstStyle/>
                    <a:p>
                      <a:r>
                        <a:rPr lang="en-US" dirty="0" smtClean="0"/>
                        <a:t>Circumstances/Timing</a:t>
                      </a:r>
                      <a:endParaRPr lang="en-US" dirty="0"/>
                    </a:p>
                  </a:txBody>
                  <a:tcPr/>
                </a:tc>
                <a:tc>
                  <a:txBody>
                    <a:bodyPr/>
                    <a:lstStyle/>
                    <a:p>
                      <a:pPr algn="ctr"/>
                      <a:r>
                        <a:rPr lang="en-US" dirty="0" smtClean="0"/>
                        <a:t>% Male Victims</a:t>
                      </a:r>
                      <a:endParaRPr lang="en-US" dirty="0"/>
                    </a:p>
                  </a:txBody>
                  <a:tcPr/>
                </a:tc>
                <a:tc>
                  <a:txBody>
                    <a:bodyPr/>
                    <a:lstStyle/>
                    <a:p>
                      <a:pPr algn="ctr"/>
                      <a:r>
                        <a:rPr lang="en-US" dirty="0" smtClean="0"/>
                        <a:t>% Female Victims</a:t>
                      </a:r>
                      <a:endParaRPr lang="en-US" dirty="0"/>
                    </a:p>
                  </a:txBody>
                  <a:tcPr/>
                </a:tc>
              </a:tr>
              <a:tr h="523017">
                <a:tc>
                  <a:txBody>
                    <a:bodyPr/>
                    <a:lstStyle/>
                    <a:p>
                      <a:r>
                        <a:rPr lang="en-US" dirty="0" smtClean="0"/>
                        <a:t>Visiting/Working at Cleric’s Home/Rectory</a:t>
                      </a:r>
                      <a:endParaRPr lang="en-US" dirty="0"/>
                    </a:p>
                  </a:txBody>
                  <a:tcPr/>
                </a:tc>
                <a:tc>
                  <a:txBody>
                    <a:bodyPr/>
                    <a:lstStyle/>
                    <a:p>
                      <a:pPr algn="ctr"/>
                      <a:r>
                        <a:rPr lang="en-US" dirty="0" smtClean="0"/>
                        <a:t>13.2</a:t>
                      </a:r>
                      <a:endParaRPr lang="en-US" dirty="0"/>
                    </a:p>
                  </a:txBody>
                  <a:tcPr/>
                </a:tc>
                <a:tc>
                  <a:txBody>
                    <a:bodyPr/>
                    <a:lstStyle/>
                    <a:p>
                      <a:pPr algn="ctr"/>
                      <a:r>
                        <a:rPr lang="en-US" dirty="0" smtClean="0"/>
                        <a:t>13.1</a:t>
                      </a:r>
                      <a:endParaRPr lang="en-US" dirty="0"/>
                    </a:p>
                  </a:txBody>
                  <a:tcPr/>
                </a:tc>
              </a:tr>
              <a:tr h="523017">
                <a:tc>
                  <a:txBody>
                    <a:bodyPr/>
                    <a:lstStyle/>
                    <a:p>
                      <a:r>
                        <a:rPr lang="en-US" dirty="0" smtClean="0"/>
                        <a:t>Church</a:t>
                      </a:r>
                      <a:r>
                        <a:rPr lang="en-US" baseline="0" dirty="0" smtClean="0"/>
                        <a:t> Service (Before, During, After)</a:t>
                      </a:r>
                      <a:endParaRPr lang="en-US" dirty="0"/>
                    </a:p>
                  </a:txBody>
                  <a:tcPr/>
                </a:tc>
                <a:tc>
                  <a:txBody>
                    <a:bodyPr/>
                    <a:lstStyle/>
                    <a:p>
                      <a:pPr algn="ctr"/>
                      <a:r>
                        <a:rPr lang="en-US" dirty="0" smtClean="0"/>
                        <a:t>  8.0</a:t>
                      </a:r>
                      <a:endParaRPr lang="en-US" dirty="0"/>
                    </a:p>
                  </a:txBody>
                  <a:tcPr/>
                </a:tc>
                <a:tc>
                  <a:txBody>
                    <a:bodyPr/>
                    <a:lstStyle/>
                    <a:p>
                      <a:pPr algn="ctr"/>
                      <a:r>
                        <a:rPr lang="en-US" dirty="0" smtClean="0"/>
                        <a:t>  3.4</a:t>
                      </a:r>
                      <a:endParaRPr lang="en-US" dirty="0"/>
                    </a:p>
                  </a:txBody>
                  <a:tcPr/>
                </a:tc>
              </a:tr>
              <a:tr h="523017">
                <a:tc>
                  <a:txBody>
                    <a:bodyPr/>
                    <a:lstStyle/>
                    <a:p>
                      <a:r>
                        <a:rPr lang="en-US" dirty="0" smtClean="0"/>
                        <a:t>School Hours</a:t>
                      </a:r>
                      <a:endParaRPr lang="en-US" dirty="0"/>
                    </a:p>
                  </a:txBody>
                  <a:tcPr/>
                </a:tc>
                <a:tc>
                  <a:txBody>
                    <a:bodyPr/>
                    <a:lstStyle/>
                    <a:p>
                      <a:pPr algn="ctr"/>
                      <a:r>
                        <a:rPr lang="en-US" dirty="0" smtClean="0"/>
                        <a:t>  4.2</a:t>
                      </a:r>
                      <a:endParaRPr lang="en-US" dirty="0"/>
                    </a:p>
                  </a:txBody>
                  <a:tcPr/>
                </a:tc>
                <a:tc>
                  <a:txBody>
                    <a:bodyPr/>
                    <a:lstStyle/>
                    <a:p>
                      <a:pPr algn="ctr"/>
                      <a:r>
                        <a:rPr lang="en-US" dirty="0" smtClean="0"/>
                        <a:t>  8.2</a:t>
                      </a:r>
                      <a:endParaRPr lang="en-US" dirty="0"/>
                    </a:p>
                  </a:txBody>
                  <a:tcPr/>
                </a:tc>
              </a:tr>
              <a:tr h="523017">
                <a:tc>
                  <a:txBody>
                    <a:bodyPr/>
                    <a:lstStyle/>
                    <a:p>
                      <a:r>
                        <a:rPr lang="en-US" dirty="0" smtClean="0"/>
                        <a:t>During Reconciliation</a:t>
                      </a:r>
                      <a:endParaRPr lang="en-US" dirty="0"/>
                    </a:p>
                  </a:txBody>
                  <a:tcPr/>
                </a:tc>
                <a:tc>
                  <a:txBody>
                    <a:bodyPr/>
                    <a:lstStyle/>
                    <a:p>
                      <a:pPr algn="ctr"/>
                      <a:r>
                        <a:rPr lang="en-US" dirty="0" smtClean="0"/>
                        <a:t>  1.3</a:t>
                      </a:r>
                      <a:endParaRPr lang="en-US" dirty="0"/>
                    </a:p>
                  </a:txBody>
                  <a:tcPr/>
                </a:tc>
                <a:tc>
                  <a:txBody>
                    <a:bodyPr/>
                    <a:lstStyle/>
                    <a:p>
                      <a:pPr algn="ctr"/>
                      <a:r>
                        <a:rPr lang="en-US" dirty="0" smtClean="0"/>
                        <a:t>  2.8</a:t>
                      </a:r>
                      <a:endParaRPr lang="en-US" dirty="0"/>
                    </a:p>
                  </a:txBody>
                  <a:tcPr/>
                </a:tc>
              </a:tr>
              <a:tr h="523017">
                <a:tc>
                  <a:txBody>
                    <a:bodyPr/>
                    <a:lstStyle/>
                    <a:p>
                      <a:r>
                        <a:rPr lang="en-US" dirty="0" smtClean="0"/>
                        <a:t>Church</a:t>
                      </a:r>
                      <a:r>
                        <a:rPr lang="en-US" baseline="0" dirty="0" smtClean="0"/>
                        <a:t> Service, Training</a:t>
                      </a:r>
                      <a:endParaRPr lang="en-US" dirty="0"/>
                    </a:p>
                  </a:txBody>
                  <a:tcPr/>
                </a:tc>
                <a:tc>
                  <a:txBody>
                    <a:bodyPr/>
                    <a:lstStyle/>
                    <a:p>
                      <a:pPr algn="ctr"/>
                      <a:r>
                        <a:rPr lang="en-US" u="none" dirty="0" smtClean="0"/>
                        <a:t>  0.4</a:t>
                      </a:r>
                    </a:p>
                  </a:txBody>
                  <a:tcPr/>
                </a:tc>
                <a:tc>
                  <a:txBody>
                    <a:bodyPr/>
                    <a:lstStyle/>
                    <a:p>
                      <a:pPr algn="ctr"/>
                      <a:r>
                        <a:rPr lang="en-US" u="none" dirty="0" smtClean="0"/>
                        <a:t>  0.3</a:t>
                      </a:r>
                    </a:p>
                  </a:txBody>
                  <a:tcPr/>
                </a:tc>
              </a:tr>
              <a:tr h="523017">
                <a:tc>
                  <a:txBody>
                    <a:bodyPr/>
                    <a:lstStyle/>
                    <a:p>
                      <a:r>
                        <a:rPr lang="en-US" dirty="0" smtClean="0"/>
                        <a:t>                                                                   Total</a:t>
                      </a:r>
                      <a:endParaRPr lang="en-US" dirty="0"/>
                    </a:p>
                  </a:txBody>
                  <a:tcPr/>
                </a:tc>
                <a:tc>
                  <a:txBody>
                    <a:bodyPr/>
                    <a:lstStyle/>
                    <a:p>
                      <a:pPr algn="ctr"/>
                      <a:r>
                        <a:rPr lang="en-US" dirty="0" smtClean="0"/>
                        <a:t>27.1</a:t>
                      </a:r>
                    </a:p>
                  </a:txBody>
                  <a:tcPr/>
                </a:tc>
                <a:tc>
                  <a:txBody>
                    <a:bodyPr/>
                    <a:lstStyle/>
                    <a:p>
                      <a:pPr algn="ctr"/>
                      <a:r>
                        <a:rPr lang="en-US" dirty="0" smtClean="0"/>
                        <a:t>27.8</a:t>
                      </a:r>
                    </a:p>
                  </a:txBody>
                  <a:tcPr/>
                </a:tc>
              </a:tr>
            </a:tbl>
          </a:graphicData>
        </a:graphic>
      </p:graphicFrame>
      <p:sp>
        <p:nvSpPr>
          <p:cNvPr id="3" name="Slide Number Placeholder 2"/>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2B1AA84F-5019-4DF5-B434-563BFC0CFEEB}" type="slidenum">
              <a:rPr lang="en-US" sz="1600" b="1" smtClean="0">
                <a:solidFill>
                  <a:schemeClr val="tx1">
                    <a:lumMod val="50000"/>
                    <a:lumOff val="50000"/>
                  </a:schemeClr>
                </a:solidFill>
              </a:rPr>
              <a:t>15</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12759625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924800" cy="990600"/>
          </a:xfrm>
          <a:solidFill>
            <a:schemeClr val="accent1">
              <a:lumMod val="20000"/>
              <a:lumOff val="80000"/>
            </a:schemeClr>
          </a:solidFill>
          <a:ln w="19050">
            <a:solidFill>
              <a:schemeClr val="tx1"/>
            </a:solidFill>
          </a:ln>
        </p:spPr>
        <p:txBody>
          <a:bodyPr>
            <a:normAutofit/>
          </a:bodyPr>
          <a:lstStyle/>
          <a:p>
            <a:r>
              <a:rPr lang="en-US" sz="3600" b="1" dirty="0" smtClean="0"/>
              <a:t>B.  Social Event/Other Recreation</a:t>
            </a:r>
            <a:endParaRPr lang="en-US" sz="3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01472312"/>
              </p:ext>
            </p:extLst>
          </p:nvPr>
        </p:nvGraphicFramePr>
        <p:xfrm>
          <a:off x="533400" y="1905004"/>
          <a:ext cx="8229600" cy="3962397"/>
        </p:xfrm>
        <a:graphic>
          <a:graphicData uri="http://schemas.openxmlformats.org/drawingml/2006/table">
            <a:tbl>
              <a:tblPr firstRow="1" bandRow="1">
                <a:tableStyleId>{5C22544A-7EE6-4342-B048-85BDC9FD1C3A}</a:tableStyleId>
              </a:tblPr>
              <a:tblGrid>
                <a:gridCol w="4572000"/>
                <a:gridCol w="1752600"/>
                <a:gridCol w="1905000"/>
              </a:tblGrid>
              <a:tr h="456573">
                <a:tc>
                  <a:txBody>
                    <a:bodyPr/>
                    <a:lstStyle/>
                    <a:p>
                      <a:r>
                        <a:rPr lang="en-US" dirty="0" smtClean="0"/>
                        <a:t>Circumstances/Timing</a:t>
                      </a:r>
                      <a:endParaRPr lang="en-US" dirty="0"/>
                    </a:p>
                  </a:txBody>
                  <a:tcPr/>
                </a:tc>
                <a:tc>
                  <a:txBody>
                    <a:bodyPr/>
                    <a:lstStyle/>
                    <a:p>
                      <a:pPr algn="ctr"/>
                      <a:r>
                        <a:rPr lang="en-US" dirty="0" smtClean="0"/>
                        <a:t>% Male Victims</a:t>
                      </a:r>
                      <a:endParaRPr lang="en-US" dirty="0"/>
                    </a:p>
                  </a:txBody>
                  <a:tcPr/>
                </a:tc>
                <a:tc>
                  <a:txBody>
                    <a:bodyPr/>
                    <a:lstStyle/>
                    <a:p>
                      <a:pPr algn="ctr"/>
                      <a:r>
                        <a:rPr lang="en-US" dirty="0" smtClean="0"/>
                        <a:t>% Female Victims</a:t>
                      </a:r>
                      <a:endParaRPr lang="en-US" dirty="0"/>
                    </a:p>
                  </a:txBody>
                  <a:tcPr/>
                </a:tc>
              </a:tr>
              <a:tr h="584304">
                <a:tc>
                  <a:txBody>
                    <a:bodyPr/>
                    <a:lstStyle/>
                    <a:p>
                      <a:r>
                        <a:rPr lang="en-US" dirty="0" smtClean="0"/>
                        <a:t>During</a:t>
                      </a:r>
                      <a:r>
                        <a:rPr lang="en-US" baseline="0" dirty="0" smtClean="0"/>
                        <a:t> Social Event</a:t>
                      </a:r>
                      <a:endParaRPr lang="en-US" dirty="0"/>
                    </a:p>
                  </a:txBody>
                  <a:tcPr/>
                </a:tc>
                <a:tc>
                  <a:txBody>
                    <a:bodyPr/>
                    <a:lstStyle/>
                    <a:p>
                      <a:pPr algn="ctr"/>
                      <a:r>
                        <a:rPr lang="en-US" dirty="0" smtClean="0"/>
                        <a:t>17.8</a:t>
                      </a:r>
                      <a:endParaRPr lang="en-US" dirty="0"/>
                    </a:p>
                  </a:txBody>
                  <a:tcPr/>
                </a:tc>
                <a:tc>
                  <a:txBody>
                    <a:bodyPr/>
                    <a:lstStyle/>
                    <a:p>
                      <a:pPr algn="ctr"/>
                      <a:r>
                        <a:rPr lang="en-US" dirty="0" smtClean="0"/>
                        <a:t>21.9</a:t>
                      </a:r>
                      <a:endParaRPr lang="en-US" dirty="0"/>
                    </a:p>
                  </a:txBody>
                  <a:tcPr/>
                </a:tc>
              </a:tr>
              <a:tr h="584304">
                <a:tc>
                  <a:txBody>
                    <a:bodyPr/>
                    <a:lstStyle/>
                    <a:p>
                      <a:r>
                        <a:rPr lang="en-US" dirty="0" smtClean="0"/>
                        <a:t>During Travel</a:t>
                      </a:r>
                      <a:endParaRPr lang="en-US" dirty="0"/>
                    </a:p>
                  </a:txBody>
                  <a:tcPr/>
                </a:tc>
                <a:tc>
                  <a:txBody>
                    <a:bodyPr/>
                    <a:lstStyle/>
                    <a:p>
                      <a:pPr algn="ctr"/>
                      <a:r>
                        <a:rPr lang="en-US" dirty="0" smtClean="0"/>
                        <a:t>14.0</a:t>
                      </a:r>
                      <a:endParaRPr lang="en-US" dirty="0"/>
                    </a:p>
                  </a:txBody>
                  <a:tcPr/>
                </a:tc>
                <a:tc>
                  <a:txBody>
                    <a:bodyPr/>
                    <a:lstStyle/>
                    <a:p>
                      <a:pPr algn="ctr"/>
                      <a:r>
                        <a:rPr lang="en-US" dirty="0" smtClean="0"/>
                        <a:t>  7.2</a:t>
                      </a:r>
                      <a:endParaRPr lang="en-US" dirty="0"/>
                    </a:p>
                  </a:txBody>
                  <a:tcPr/>
                </a:tc>
              </a:tr>
              <a:tr h="584304">
                <a:tc>
                  <a:txBody>
                    <a:bodyPr/>
                    <a:lstStyle/>
                    <a:p>
                      <a:r>
                        <a:rPr lang="en-US" dirty="0" smtClean="0"/>
                        <a:t>Cleric Visited Home of Victim</a:t>
                      </a:r>
                      <a:endParaRPr lang="en-US" dirty="0"/>
                    </a:p>
                  </a:txBody>
                  <a:tcPr/>
                </a:tc>
                <a:tc>
                  <a:txBody>
                    <a:bodyPr/>
                    <a:lstStyle/>
                    <a:p>
                      <a:pPr algn="ctr"/>
                      <a:r>
                        <a:rPr lang="en-US" dirty="0" smtClean="0"/>
                        <a:t>  2.9</a:t>
                      </a:r>
                      <a:endParaRPr lang="en-US" dirty="0"/>
                    </a:p>
                  </a:txBody>
                  <a:tcPr/>
                </a:tc>
                <a:tc>
                  <a:txBody>
                    <a:bodyPr/>
                    <a:lstStyle/>
                    <a:p>
                      <a:pPr algn="ctr"/>
                      <a:r>
                        <a:rPr lang="en-US" dirty="0" smtClean="0"/>
                        <a:t>  7.4</a:t>
                      </a:r>
                      <a:endParaRPr lang="en-US" dirty="0"/>
                    </a:p>
                  </a:txBody>
                  <a:tcPr/>
                </a:tc>
              </a:tr>
              <a:tr h="584304">
                <a:tc>
                  <a:txBody>
                    <a:bodyPr/>
                    <a:lstStyle/>
                    <a:p>
                      <a:r>
                        <a:rPr lang="en-US" dirty="0" smtClean="0"/>
                        <a:t>During</a:t>
                      </a:r>
                      <a:r>
                        <a:rPr lang="en-US" baseline="0" dirty="0" smtClean="0"/>
                        <a:t> Sporting Event</a:t>
                      </a:r>
                      <a:endParaRPr lang="en-US" dirty="0"/>
                    </a:p>
                  </a:txBody>
                  <a:tcPr/>
                </a:tc>
                <a:tc>
                  <a:txBody>
                    <a:bodyPr/>
                    <a:lstStyle/>
                    <a:p>
                      <a:pPr algn="ctr"/>
                      <a:r>
                        <a:rPr lang="en-US" dirty="0" smtClean="0"/>
                        <a:t>  4.5</a:t>
                      </a:r>
                      <a:endParaRPr lang="en-US" dirty="0"/>
                    </a:p>
                  </a:txBody>
                  <a:tcPr/>
                </a:tc>
                <a:tc>
                  <a:txBody>
                    <a:bodyPr/>
                    <a:lstStyle/>
                    <a:p>
                      <a:pPr algn="ctr"/>
                      <a:r>
                        <a:rPr lang="en-US" dirty="0" smtClean="0"/>
                        <a:t>  2.5</a:t>
                      </a:r>
                      <a:endParaRPr lang="en-US" dirty="0"/>
                    </a:p>
                  </a:txBody>
                  <a:tcPr/>
                </a:tc>
              </a:tr>
              <a:tr h="584304">
                <a:tc>
                  <a:txBody>
                    <a:bodyPr/>
                    <a:lstStyle/>
                    <a:p>
                      <a:r>
                        <a:rPr lang="en-US" dirty="0" smtClean="0"/>
                        <a:t>Outings</a:t>
                      </a:r>
                      <a:endParaRPr lang="en-US" dirty="0"/>
                    </a:p>
                  </a:txBody>
                  <a:tcPr/>
                </a:tc>
                <a:tc>
                  <a:txBody>
                    <a:bodyPr/>
                    <a:lstStyle/>
                    <a:p>
                      <a:pPr algn="ctr"/>
                      <a:r>
                        <a:rPr lang="en-US" u="sng" dirty="0" smtClean="0"/>
                        <a:t>  3.0</a:t>
                      </a:r>
                    </a:p>
                  </a:txBody>
                  <a:tcPr/>
                </a:tc>
                <a:tc>
                  <a:txBody>
                    <a:bodyPr/>
                    <a:lstStyle/>
                    <a:p>
                      <a:pPr algn="ctr"/>
                      <a:r>
                        <a:rPr lang="en-US" u="sng" dirty="0" smtClean="0"/>
                        <a:t>  1.8</a:t>
                      </a:r>
                    </a:p>
                  </a:txBody>
                  <a:tcPr/>
                </a:tc>
              </a:tr>
              <a:tr h="584304">
                <a:tc>
                  <a:txBody>
                    <a:bodyPr/>
                    <a:lstStyle/>
                    <a:p>
                      <a:endParaRPr lang="en-US" dirty="0"/>
                    </a:p>
                  </a:txBody>
                  <a:tcPr/>
                </a:tc>
                <a:tc>
                  <a:txBody>
                    <a:bodyPr/>
                    <a:lstStyle/>
                    <a:p>
                      <a:pPr algn="ctr"/>
                      <a:r>
                        <a:rPr lang="en-US" dirty="0" smtClean="0"/>
                        <a:t>42.2</a:t>
                      </a:r>
                    </a:p>
                  </a:txBody>
                  <a:tcPr/>
                </a:tc>
                <a:tc>
                  <a:txBody>
                    <a:bodyPr/>
                    <a:lstStyle/>
                    <a:p>
                      <a:pPr algn="ctr"/>
                      <a:r>
                        <a:rPr lang="en-US" dirty="0" smtClean="0"/>
                        <a:t>40.8</a:t>
                      </a:r>
                    </a:p>
                  </a:txBody>
                  <a:tcPr/>
                </a:tc>
              </a:tr>
            </a:tbl>
          </a:graphicData>
        </a:graphic>
      </p:graphicFrame>
      <p:sp>
        <p:nvSpPr>
          <p:cNvPr id="3" name="Slide Number Placeholder 2"/>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2B1AA84F-5019-4DF5-B434-563BFC0CFEEB}" type="slidenum">
              <a:rPr lang="en-US" sz="1600" b="1" smtClean="0">
                <a:solidFill>
                  <a:schemeClr val="tx1">
                    <a:lumMod val="50000"/>
                    <a:lumOff val="50000"/>
                  </a:schemeClr>
                </a:solidFill>
              </a:rPr>
              <a:t>16</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37911495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810500" cy="990600"/>
          </a:xfrm>
          <a:solidFill>
            <a:schemeClr val="accent1">
              <a:lumMod val="20000"/>
              <a:lumOff val="80000"/>
            </a:schemeClr>
          </a:solidFill>
          <a:ln w="19050">
            <a:solidFill>
              <a:schemeClr val="tx1"/>
            </a:solidFill>
          </a:ln>
        </p:spPr>
        <p:txBody>
          <a:bodyPr>
            <a:normAutofit/>
          </a:bodyPr>
          <a:lstStyle/>
          <a:p>
            <a:r>
              <a:rPr lang="en-US" sz="3600" b="1" dirty="0" smtClean="0"/>
              <a:t>C.  Other</a:t>
            </a:r>
            <a:endParaRPr lang="en-US" sz="3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26903746"/>
              </p:ext>
            </p:extLst>
          </p:nvPr>
        </p:nvGraphicFramePr>
        <p:xfrm>
          <a:off x="457200" y="1752600"/>
          <a:ext cx="8229600" cy="3813358"/>
        </p:xfrm>
        <a:graphic>
          <a:graphicData uri="http://schemas.openxmlformats.org/drawingml/2006/table">
            <a:tbl>
              <a:tblPr firstRow="1" bandRow="1">
                <a:tableStyleId>{5C22544A-7EE6-4342-B048-85BDC9FD1C3A}</a:tableStyleId>
              </a:tblPr>
              <a:tblGrid>
                <a:gridCol w="4572000"/>
                <a:gridCol w="1752600"/>
                <a:gridCol w="1905000"/>
              </a:tblGrid>
              <a:tr h="508153">
                <a:tc>
                  <a:txBody>
                    <a:bodyPr/>
                    <a:lstStyle/>
                    <a:p>
                      <a:r>
                        <a:rPr lang="en-US" dirty="0" smtClean="0"/>
                        <a:t>Circumstances/Timing</a:t>
                      </a:r>
                      <a:endParaRPr lang="en-US" dirty="0"/>
                    </a:p>
                  </a:txBody>
                  <a:tcPr/>
                </a:tc>
                <a:tc>
                  <a:txBody>
                    <a:bodyPr/>
                    <a:lstStyle/>
                    <a:p>
                      <a:pPr algn="ctr"/>
                      <a:r>
                        <a:rPr lang="en-US" dirty="0" smtClean="0"/>
                        <a:t>% Male Victims</a:t>
                      </a:r>
                      <a:endParaRPr lang="en-US" dirty="0"/>
                    </a:p>
                  </a:txBody>
                  <a:tcPr/>
                </a:tc>
                <a:tc>
                  <a:txBody>
                    <a:bodyPr/>
                    <a:lstStyle/>
                    <a:p>
                      <a:pPr algn="ctr"/>
                      <a:r>
                        <a:rPr lang="en-US" dirty="0" smtClean="0"/>
                        <a:t>% Female Victims</a:t>
                      </a:r>
                      <a:endParaRPr lang="en-US" dirty="0"/>
                    </a:p>
                  </a:txBody>
                  <a:tcPr/>
                </a:tc>
              </a:tr>
              <a:tr h="661041">
                <a:tc>
                  <a:txBody>
                    <a:bodyPr/>
                    <a:lstStyle/>
                    <a:p>
                      <a:r>
                        <a:rPr lang="en-US" dirty="0" smtClean="0"/>
                        <a:t>During Counseling</a:t>
                      </a:r>
                      <a:endParaRPr lang="en-US" dirty="0"/>
                    </a:p>
                  </a:txBody>
                  <a:tcPr/>
                </a:tc>
                <a:tc>
                  <a:txBody>
                    <a:bodyPr/>
                    <a:lstStyle/>
                    <a:p>
                      <a:pPr algn="ctr"/>
                      <a:r>
                        <a:rPr lang="en-US" dirty="0" smtClean="0"/>
                        <a:t>  6.3</a:t>
                      </a:r>
                      <a:endParaRPr lang="en-US" dirty="0"/>
                    </a:p>
                  </a:txBody>
                  <a:tcPr/>
                </a:tc>
                <a:tc>
                  <a:txBody>
                    <a:bodyPr/>
                    <a:lstStyle/>
                    <a:p>
                      <a:pPr algn="ctr"/>
                      <a:r>
                        <a:rPr lang="en-US" dirty="0" smtClean="0"/>
                        <a:t>  7.1</a:t>
                      </a:r>
                      <a:endParaRPr lang="en-US" dirty="0"/>
                    </a:p>
                  </a:txBody>
                  <a:tcPr/>
                </a:tc>
              </a:tr>
              <a:tr h="661041">
                <a:tc>
                  <a:txBody>
                    <a:bodyPr/>
                    <a:lstStyle/>
                    <a:p>
                      <a:r>
                        <a:rPr lang="en-US" dirty="0" smtClean="0"/>
                        <a:t>Hospital</a:t>
                      </a:r>
                      <a:r>
                        <a:rPr lang="en-US" baseline="0" dirty="0" smtClean="0"/>
                        <a:t> Visit</a:t>
                      </a:r>
                      <a:endParaRPr lang="en-US" dirty="0"/>
                    </a:p>
                  </a:txBody>
                  <a:tcPr/>
                </a:tc>
                <a:tc>
                  <a:txBody>
                    <a:bodyPr/>
                    <a:lstStyle/>
                    <a:p>
                      <a:pPr algn="ctr"/>
                      <a:r>
                        <a:rPr lang="en-US" dirty="0" smtClean="0"/>
                        <a:t>  0.1</a:t>
                      </a:r>
                      <a:endParaRPr lang="en-US" dirty="0"/>
                    </a:p>
                  </a:txBody>
                  <a:tcPr/>
                </a:tc>
                <a:tc>
                  <a:txBody>
                    <a:bodyPr/>
                    <a:lstStyle/>
                    <a:p>
                      <a:pPr algn="ctr"/>
                      <a:r>
                        <a:rPr lang="en-US" dirty="0" smtClean="0"/>
                        <a:t>  0.2</a:t>
                      </a:r>
                      <a:endParaRPr lang="en-US" dirty="0"/>
                    </a:p>
                  </a:txBody>
                  <a:tcPr/>
                </a:tc>
              </a:tr>
              <a:tr h="661041">
                <a:tc>
                  <a:txBody>
                    <a:bodyPr/>
                    <a:lstStyle/>
                    <a:p>
                      <a:r>
                        <a:rPr lang="en-US" dirty="0" smtClean="0"/>
                        <a:t>During a Retreat</a:t>
                      </a:r>
                      <a:endParaRPr lang="en-US" dirty="0"/>
                    </a:p>
                  </a:txBody>
                  <a:tcPr/>
                </a:tc>
                <a:tc>
                  <a:txBody>
                    <a:bodyPr/>
                    <a:lstStyle/>
                    <a:p>
                      <a:pPr algn="ctr"/>
                      <a:r>
                        <a:rPr lang="en-US" dirty="0" smtClean="0"/>
                        <a:t>  0.8</a:t>
                      </a:r>
                      <a:endParaRPr lang="en-US" dirty="0"/>
                    </a:p>
                  </a:txBody>
                  <a:tcPr/>
                </a:tc>
                <a:tc>
                  <a:txBody>
                    <a:bodyPr/>
                    <a:lstStyle/>
                    <a:p>
                      <a:pPr algn="ctr"/>
                      <a:r>
                        <a:rPr lang="en-US" dirty="0" smtClean="0"/>
                        <a:t>  1.4</a:t>
                      </a:r>
                      <a:endParaRPr lang="en-US" dirty="0"/>
                    </a:p>
                  </a:txBody>
                  <a:tcPr/>
                </a:tc>
              </a:tr>
              <a:tr h="661041">
                <a:tc>
                  <a:txBody>
                    <a:bodyPr/>
                    <a:lstStyle/>
                    <a:p>
                      <a:r>
                        <a:rPr lang="en-US" dirty="0" smtClean="0"/>
                        <a:t>Other</a:t>
                      </a:r>
                      <a:endParaRPr lang="en-US" dirty="0"/>
                    </a:p>
                  </a:txBody>
                  <a:tcPr/>
                </a:tc>
                <a:tc>
                  <a:txBody>
                    <a:bodyPr/>
                    <a:lstStyle/>
                    <a:p>
                      <a:pPr algn="ctr"/>
                      <a:r>
                        <a:rPr lang="en-US" u="sng" dirty="0" smtClean="0"/>
                        <a:t>  7.2</a:t>
                      </a:r>
                    </a:p>
                  </a:txBody>
                  <a:tcPr/>
                </a:tc>
                <a:tc>
                  <a:txBody>
                    <a:bodyPr/>
                    <a:lstStyle/>
                    <a:p>
                      <a:pPr algn="ctr"/>
                      <a:r>
                        <a:rPr lang="en-US" u="sng" dirty="0" smtClean="0"/>
                        <a:t>  7.5</a:t>
                      </a:r>
                    </a:p>
                  </a:txBody>
                  <a:tcPr/>
                </a:tc>
              </a:tr>
              <a:tr h="661041">
                <a:tc>
                  <a:txBody>
                    <a:bodyPr/>
                    <a:lstStyle/>
                    <a:p>
                      <a:endParaRPr lang="en-US" dirty="0"/>
                    </a:p>
                  </a:txBody>
                  <a:tcPr/>
                </a:tc>
                <a:tc>
                  <a:txBody>
                    <a:bodyPr/>
                    <a:lstStyle/>
                    <a:p>
                      <a:pPr algn="ctr"/>
                      <a:r>
                        <a:rPr lang="en-US" dirty="0" smtClean="0"/>
                        <a:t>14.4</a:t>
                      </a:r>
                    </a:p>
                  </a:txBody>
                  <a:tcPr/>
                </a:tc>
                <a:tc>
                  <a:txBody>
                    <a:bodyPr/>
                    <a:lstStyle/>
                    <a:p>
                      <a:pPr algn="ctr"/>
                      <a:r>
                        <a:rPr lang="en-US" dirty="0" smtClean="0"/>
                        <a:t>16.2</a:t>
                      </a:r>
                    </a:p>
                  </a:txBody>
                  <a:tcPr/>
                </a:tc>
              </a:tr>
            </a:tbl>
          </a:graphicData>
        </a:graphic>
      </p:graphicFrame>
      <p:sp>
        <p:nvSpPr>
          <p:cNvPr id="3" name="Slide Number Placeholder 2"/>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2B1AA84F-5019-4DF5-B434-563BFC0CFEEB}" type="slidenum">
              <a:rPr lang="en-US" sz="1600" b="1" smtClean="0">
                <a:solidFill>
                  <a:schemeClr val="tx1">
                    <a:lumMod val="50000"/>
                    <a:lumOff val="50000"/>
                  </a:schemeClr>
                </a:solidFill>
              </a:rPr>
              <a:t>17</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2739128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2667000"/>
          </a:xfrm>
          <a:solidFill>
            <a:schemeClr val="accent1">
              <a:lumMod val="60000"/>
              <a:lumOff val="40000"/>
            </a:schemeClr>
          </a:solidFill>
          <a:ln w="28575">
            <a:solidFill>
              <a:schemeClr val="tx1"/>
            </a:solidFill>
          </a:ln>
        </p:spPr>
        <p:txBody>
          <a:bodyPr>
            <a:normAutofit/>
          </a:bodyPr>
          <a:lstStyle/>
          <a:p>
            <a:pPr marL="0" indent="0" algn="ctr">
              <a:buNone/>
            </a:pPr>
            <a:endParaRPr lang="en-US" sz="3600" b="1" dirty="0" smtClean="0"/>
          </a:p>
          <a:p>
            <a:pPr marL="0" indent="0" algn="ctr">
              <a:buNone/>
            </a:pPr>
            <a:r>
              <a:rPr lang="en-US" sz="4000" b="1" dirty="0" smtClean="0"/>
              <a:t>Part II.  Organizational Factors</a:t>
            </a:r>
          </a:p>
          <a:p>
            <a:pPr marL="0" indent="0" algn="ctr">
              <a:buNone/>
            </a:pPr>
            <a:r>
              <a:rPr lang="en-US" sz="4000" b="1" dirty="0" smtClean="0"/>
              <a:t>Relating</a:t>
            </a:r>
            <a:r>
              <a:rPr lang="en-US" sz="4000" b="1" dirty="0"/>
              <a:t> </a:t>
            </a:r>
            <a:r>
              <a:rPr lang="en-US" sz="4000" b="1" dirty="0" smtClean="0"/>
              <a:t>to Abuse</a:t>
            </a:r>
            <a:endParaRPr lang="en-US" sz="4000" b="1" dirty="0"/>
          </a:p>
        </p:txBody>
      </p:sp>
      <p:sp>
        <p:nvSpPr>
          <p:cNvPr id="4" name="Slide Number Placeholder 3"/>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2B1AA84F-5019-4DF5-B434-563BFC0CFEEB}" type="slidenum">
              <a:rPr lang="en-US" sz="1600" b="1" smtClean="0">
                <a:solidFill>
                  <a:schemeClr val="tx1">
                    <a:lumMod val="50000"/>
                    <a:lumOff val="50000"/>
                  </a:schemeClr>
                </a:solidFill>
              </a:rPr>
              <a:t>18</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24323378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153400" cy="1447800"/>
          </a:xfrm>
          <a:solidFill>
            <a:schemeClr val="accent1">
              <a:lumMod val="60000"/>
              <a:lumOff val="40000"/>
            </a:schemeClr>
          </a:solidFill>
          <a:ln w="28575">
            <a:solidFill>
              <a:schemeClr val="tx1"/>
            </a:solidFill>
          </a:ln>
        </p:spPr>
        <p:txBody>
          <a:bodyPr>
            <a:normAutofit/>
          </a:bodyPr>
          <a:lstStyle/>
          <a:p>
            <a:r>
              <a:rPr lang="en-US" sz="4000" b="1" dirty="0" smtClean="0"/>
              <a:t>Priest’s Primary Duty or Role</a:t>
            </a:r>
            <a:br>
              <a:rPr lang="en-US" sz="4000" b="1" dirty="0" smtClean="0"/>
            </a:br>
            <a:r>
              <a:rPr lang="en-US" sz="4000" b="1" dirty="0" smtClean="0"/>
              <a:t>at Time of Abuse</a:t>
            </a:r>
            <a:endParaRPr lang="en-US" sz="40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85171651"/>
              </p:ext>
            </p:extLst>
          </p:nvPr>
        </p:nvGraphicFramePr>
        <p:xfrm>
          <a:off x="533400" y="2286000"/>
          <a:ext cx="8229600" cy="3162300"/>
        </p:xfrm>
        <a:graphic>
          <a:graphicData uri="http://schemas.openxmlformats.org/drawingml/2006/table">
            <a:tbl>
              <a:tblPr firstRow="1" bandRow="1">
                <a:tableStyleId>{5C22544A-7EE6-4342-B048-85BDC9FD1C3A}</a:tableStyleId>
              </a:tblPr>
              <a:tblGrid>
                <a:gridCol w="4572000"/>
                <a:gridCol w="1752600"/>
                <a:gridCol w="1905000"/>
              </a:tblGrid>
              <a:tr h="527050">
                <a:tc>
                  <a:txBody>
                    <a:bodyPr/>
                    <a:lstStyle/>
                    <a:p>
                      <a:r>
                        <a:rPr lang="en-US" dirty="0" smtClean="0"/>
                        <a:t>Duty or Role</a:t>
                      </a:r>
                      <a:endParaRPr lang="en-US" dirty="0"/>
                    </a:p>
                  </a:txBody>
                  <a:tcPr/>
                </a:tc>
                <a:tc>
                  <a:txBody>
                    <a:bodyPr/>
                    <a:lstStyle/>
                    <a:p>
                      <a:pPr algn="ctr"/>
                      <a:r>
                        <a:rPr lang="en-US" dirty="0" smtClean="0"/>
                        <a:t>% Male Victims</a:t>
                      </a:r>
                      <a:endParaRPr lang="en-US" dirty="0"/>
                    </a:p>
                  </a:txBody>
                  <a:tcPr/>
                </a:tc>
                <a:tc>
                  <a:txBody>
                    <a:bodyPr/>
                    <a:lstStyle/>
                    <a:p>
                      <a:pPr algn="ctr"/>
                      <a:r>
                        <a:rPr lang="en-US" dirty="0" smtClean="0"/>
                        <a:t>% Female Victims</a:t>
                      </a:r>
                      <a:endParaRPr lang="en-US" dirty="0"/>
                    </a:p>
                  </a:txBody>
                  <a:tcPr/>
                </a:tc>
              </a:tr>
              <a:tr h="527050">
                <a:tc>
                  <a:txBody>
                    <a:bodyPr/>
                    <a:lstStyle/>
                    <a:p>
                      <a:pPr marL="342900" indent="-342900"/>
                      <a:r>
                        <a:rPr lang="en-US" dirty="0" smtClean="0"/>
                        <a:t>A.	Pastoral/Parish Related</a:t>
                      </a:r>
                      <a:endParaRPr lang="en-US" dirty="0"/>
                    </a:p>
                  </a:txBody>
                  <a:tcPr/>
                </a:tc>
                <a:tc>
                  <a:txBody>
                    <a:bodyPr/>
                    <a:lstStyle/>
                    <a:p>
                      <a:pPr algn="ctr"/>
                      <a:r>
                        <a:rPr lang="en-US" dirty="0" smtClean="0"/>
                        <a:t>  77.2</a:t>
                      </a:r>
                      <a:endParaRPr lang="en-US" dirty="0"/>
                    </a:p>
                  </a:txBody>
                  <a:tcPr/>
                </a:tc>
                <a:tc>
                  <a:txBody>
                    <a:bodyPr/>
                    <a:lstStyle/>
                    <a:p>
                      <a:pPr algn="ctr"/>
                      <a:r>
                        <a:rPr lang="en-US" dirty="0" smtClean="0"/>
                        <a:t>  80.2</a:t>
                      </a:r>
                      <a:endParaRPr lang="en-US" dirty="0"/>
                    </a:p>
                  </a:txBody>
                  <a:tcPr/>
                </a:tc>
              </a:tr>
              <a:tr h="527050">
                <a:tc>
                  <a:txBody>
                    <a:bodyPr/>
                    <a:lstStyle/>
                    <a:p>
                      <a:pPr marL="342900" indent="-342900">
                        <a:buNone/>
                      </a:pPr>
                      <a:r>
                        <a:rPr lang="en-US" dirty="0" smtClean="0"/>
                        <a:t>B.	Other</a:t>
                      </a:r>
                      <a:r>
                        <a:rPr lang="en-US" baseline="0" dirty="0" smtClean="0"/>
                        <a:t> Clerical Role</a:t>
                      </a:r>
                      <a:endParaRPr lang="en-US" dirty="0"/>
                    </a:p>
                  </a:txBody>
                  <a:tcPr/>
                </a:tc>
                <a:tc>
                  <a:txBody>
                    <a:bodyPr/>
                    <a:lstStyle/>
                    <a:p>
                      <a:pPr algn="ctr"/>
                      <a:r>
                        <a:rPr lang="en-US" dirty="0" smtClean="0"/>
                        <a:t>    6.7</a:t>
                      </a:r>
                      <a:endParaRPr lang="en-US" dirty="0"/>
                    </a:p>
                  </a:txBody>
                  <a:tcPr/>
                </a:tc>
                <a:tc>
                  <a:txBody>
                    <a:bodyPr/>
                    <a:lstStyle/>
                    <a:p>
                      <a:pPr algn="ctr"/>
                      <a:r>
                        <a:rPr lang="en-US" dirty="0" smtClean="0"/>
                        <a:t>    5.6</a:t>
                      </a:r>
                      <a:endParaRPr lang="en-US" dirty="0"/>
                    </a:p>
                  </a:txBody>
                  <a:tcPr/>
                </a:tc>
              </a:tr>
              <a:tr h="527050">
                <a:tc>
                  <a:txBody>
                    <a:bodyPr/>
                    <a:lstStyle/>
                    <a:p>
                      <a:pPr marL="342900" indent="-342900">
                        <a:buNone/>
                      </a:pPr>
                      <a:r>
                        <a:rPr lang="en-US" dirty="0" smtClean="0"/>
                        <a:t>C.	School/Teaching Role</a:t>
                      </a:r>
                      <a:endParaRPr lang="en-US" dirty="0"/>
                    </a:p>
                  </a:txBody>
                  <a:tcPr/>
                </a:tc>
                <a:tc>
                  <a:txBody>
                    <a:bodyPr/>
                    <a:lstStyle/>
                    <a:p>
                      <a:pPr algn="ctr"/>
                      <a:r>
                        <a:rPr lang="en-US" u="none" dirty="0" smtClean="0"/>
                        <a:t>    8.7</a:t>
                      </a:r>
                      <a:endParaRPr lang="en-US" u="none" dirty="0"/>
                    </a:p>
                  </a:txBody>
                  <a:tcPr/>
                </a:tc>
                <a:tc>
                  <a:txBody>
                    <a:bodyPr/>
                    <a:lstStyle/>
                    <a:p>
                      <a:pPr algn="ctr"/>
                      <a:r>
                        <a:rPr lang="en-US" u="none" dirty="0" smtClean="0"/>
                        <a:t>    5.6</a:t>
                      </a:r>
                      <a:endParaRPr lang="en-US" u="none" dirty="0"/>
                    </a:p>
                  </a:txBody>
                  <a:tcPr/>
                </a:tc>
              </a:tr>
              <a:tr h="527050">
                <a:tc>
                  <a:txBody>
                    <a:bodyPr/>
                    <a:lstStyle/>
                    <a:p>
                      <a:pPr marL="342900" indent="-342900">
                        <a:buNone/>
                      </a:pPr>
                      <a:r>
                        <a:rPr lang="en-US" dirty="0" smtClean="0"/>
                        <a:t>D.	Other</a:t>
                      </a:r>
                      <a:endParaRPr lang="en-US" dirty="0"/>
                    </a:p>
                  </a:txBody>
                  <a:tcPr/>
                </a:tc>
                <a:tc>
                  <a:txBody>
                    <a:bodyPr/>
                    <a:lstStyle/>
                    <a:p>
                      <a:pPr algn="ctr"/>
                      <a:r>
                        <a:rPr lang="en-US" u="sng" dirty="0" smtClean="0"/>
                        <a:t>    7.4</a:t>
                      </a:r>
                      <a:endParaRPr lang="en-US" u="sng" dirty="0"/>
                    </a:p>
                  </a:txBody>
                  <a:tcPr/>
                </a:tc>
                <a:tc>
                  <a:txBody>
                    <a:bodyPr/>
                    <a:lstStyle/>
                    <a:p>
                      <a:pPr algn="ctr"/>
                      <a:r>
                        <a:rPr lang="en-US" u="sng" dirty="0" smtClean="0"/>
                        <a:t>    8.6</a:t>
                      </a:r>
                      <a:endParaRPr lang="en-US" u="sng" dirty="0"/>
                    </a:p>
                  </a:txBody>
                  <a:tcPr/>
                </a:tc>
              </a:tr>
              <a:tr h="527050">
                <a:tc>
                  <a:txBody>
                    <a:bodyPr/>
                    <a:lstStyle/>
                    <a:p>
                      <a:pPr marL="0" indent="0">
                        <a:buNone/>
                      </a:pPr>
                      <a:r>
                        <a:rPr lang="en-US" baseline="0" dirty="0" smtClean="0"/>
                        <a:t>                                                                   Total</a:t>
                      </a:r>
                      <a:endParaRPr lang="en-US" dirty="0"/>
                    </a:p>
                  </a:txBody>
                  <a:tcPr/>
                </a:tc>
                <a:tc>
                  <a:txBody>
                    <a:bodyPr/>
                    <a:lstStyle/>
                    <a:p>
                      <a:pPr algn="ctr"/>
                      <a:r>
                        <a:rPr lang="en-US" dirty="0" smtClean="0"/>
                        <a:t>100.0</a:t>
                      </a:r>
                      <a:endParaRPr lang="en-US" dirty="0"/>
                    </a:p>
                  </a:txBody>
                  <a:tcPr/>
                </a:tc>
                <a:tc>
                  <a:txBody>
                    <a:bodyPr/>
                    <a:lstStyle/>
                    <a:p>
                      <a:pPr algn="ctr"/>
                      <a:r>
                        <a:rPr lang="en-US" dirty="0" smtClean="0"/>
                        <a:t>100.0</a:t>
                      </a:r>
                      <a:endParaRPr lang="en-US" dirty="0"/>
                    </a:p>
                  </a:txBody>
                  <a:tcPr/>
                </a:tc>
              </a:tr>
            </a:tbl>
          </a:graphicData>
        </a:graphic>
      </p:graphicFrame>
      <p:sp>
        <p:nvSpPr>
          <p:cNvPr id="3" name="TextBox 2"/>
          <p:cNvSpPr txBox="1"/>
          <p:nvPr/>
        </p:nvSpPr>
        <p:spPr>
          <a:xfrm>
            <a:off x="609600" y="5867162"/>
            <a:ext cx="8077200" cy="369332"/>
          </a:xfrm>
          <a:prstGeom prst="rect">
            <a:avLst/>
          </a:prstGeom>
          <a:noFill/>
        </p:spPr>
        <p:txBody>
          <a:bodyPr wrap="square" rtlCol="0">
            <a:spAutoFit/>
          </a:bodyPr>
          <a:lstStyle/>
          <a:p>
            <a:r>
              <a:rPr lang="en-US" dirty="0">
                <a:solidFill>
                  <a:prstClr val="black"/>
                </a:solidFill>
              </a:rPr>
              <a:t>* </a:t>
            </a:r>
            <a:r>
              <a:rPr lang="en-US" dirty="0" smtClean="0">
                <a:solidFill>
                  <a:prstClr val="black"/>
                </a:solidFill>
              </a:rPr>
              <a:t>Based on </a:t>
            </a:r>
            <a:r>
              <a:rPr lang="en-US" i="1" dirty="0" smtClean="0">
                <a:solidFill>
                  <a:prstClr val="black"/>
                </a:solidFill>
              </a:rPr>
              <a:t>Nature and Scope </a:t>
            </a:r>
            <a:r>
              <a:rPr lang="en-US" dirty="0" smtClean="0">
                <a:solidFill>
                  <a:prstClr val="black"/>
                </a:solidFill>
              </a:rPr>
              <a:t>victim surveys of 7,864 boys and 1,863 girls.</a:t>
            </a:r>
            <a:endParaRPr lang="en-US" dirty="0">
              <a:solidFill>
                <a:prstClr val="black"/>
              </a:solidFill>
            </a:endParaRPr>
          </a:p>
        </p:txBody>
      </p:sp>
      <p:sp>
        <p:nvSpPr>
          <p:cNvPr id="5" name="Slide Number Placeholder 4"/>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2B1AA84F-5019-4DF5-B434-563BFC0CFEEB}" type="slidenum">
              <a:rPr lang="en-US" sz="1600" b="1" smtClean="0">
                <a:solidFill>
                  <a:schemeClr val="tx1">
                    <a:lumMod val="50000"/>
                    <a:lumOff val="50000"/>
                  </a:schemeClr>
                </a:solidFill>
              </a:rPr>
              <a:t>19</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4551780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533400"/>
            <a:ext cx="8229600" cy="5486400"/>
          </a:xfrm>
          <a:solidFill>
            <a:schemeClr val="accent1">
              <a:lumMod val="75000"/>
            </a:schemeClr>
          </a:solidFill>
          <a:ln w="38100">
            <a:solidFill>
              <a:schemeClr val="tx1"/>
            </a:solidFill>
          </a:ln>
        </p:spPr>
        <p:txBody>
          <a:bodyPr>
            <a:normAutofit/>
          </a:bodyPr>
          <a:lstStyle/>
          <a:p>
            <a:pPr marL="0" indent="0" algn="ctr">
              <a:buNone/>
            </a:pPr>
            <a:r>
              <a:rPr lang="en-US" sz="4400" b="1" dirty="0" smtClean="0">
                <a:solidFill>
                  <a:schemeClr val="bg1"/>
                </a:solidFill>
              </a:rPr>
              <a:t>Understanding Sexual </a:t>
            </a:r>
            <a:r>
              <a:rPr lang="en-US" sz="4400" b="1" dirty="0">
                <a:solidFill>
                  <a:schemeClr val="bg1"/>
                </a:solidFill>
              </a:rPr>
              <a:t>Abuse of Minors </a:t>
            </a:r>
            <a:r>
              <a:rPr lang="en-US" sz="4400" b="1" dirty="0" smtClean="0">
                <a:solidFill>
                  <a:schemeClr val="bg1"/>
                </a:solidFill>
              </a:rPr>
              <a:t>by </a:t>
            </a:r>
            <a:r>
              <a:rPr lang="en-US" sz="4400" b="1" dirty="0">
                <a:solidFill>
                  <a:schemeClr val="bg1"/>
                </a:solidFill>
              </a:rPr>
              <a:t>Catholic </a:t>
            </a:r>
            <a:r>
              <a:rPr lang="en-US" sz="4400" b="1" dirty="0" smtClean="0">
                <a:solidFill>
                  <a:schemeClr val="bg1"/>
                </a:solidFill>
              </a:rPr>
              <a:t>Priests: </a:t>
            </a:r>
            <a:r>
              <a:rPr lang="en-US" sz="4000" b="1" dirty="0" smtClean="0">
                <a:solidFill>
                  <a:schemeClr val="bg1"/>
                </a:solidFill>
              </a:rPr>
              <a:t> </a:t>
            </a:r>
          </a:p>
          <a:p>
            <a:pPr marL="0" indent="0" algn="ctr">
              <a:buNone/>
            </a:pPr>
            <a:r>
              <a:rPr lang="en-US" sz="4000" b="1" dirty="0" smtClean="0">
                <a:solidFill>
                  <a:schemeClr val="bg1"/>
                </a:solidFill>
              </a:rPr>
              <a:t>Situational Factors</a:t>
            </a:r>
          </a:p>
          <a:p>
            <a:pPr marL="0" indent="0" algn="ctr">
              <a:buNone/>
            </a:pPr>
            <a:r>
              <a:rPr lang="en-US" sz="4000" b="1" dirty="0" smtClean="0">
                <a:solidFill>
                  <a:schemeClr val="bg1"/>
                </a:solidFill>
              </a:rPr>
              <a:t>Organizational Factors</a:t>
            </a:r>
          </a:p>
          <a:p>
            <a:pPr marL="0" indent="0" algn="ctr">
              <a:buNone/>
            </a:pPr>
            <a:r>
              <a:rPr lang="en-US" sz="4000" b="1" dirty="0" smtClean="0">
                <a:solidFill>
                  <a:schemeClr val="bg1"/>
                </a:solidFill>
              </a:rPr>
              <a:t>Types of Offenders, Grooming, and</a:t>
            </a:r>
          </a:p>
          <a:p>
            <a:pPr marL="0" indent="0" algn="ctr">
              <a:buNone/>
            </a:pPr>
            <a:r>
              <a:rPr lang="en-US" sz="4000" b="1" dirty="0" smtClean="0">
                <a:solidFill>
                  <a:schemeClr val="bg1"/>
                </a:solidFill>
              </a:rPr>
              <a:t>Excuses, Justifications and </a:t>
            </a:r>
          </a:p>
          <a:p>
            <a:pPr marL="0" indent="0" algn="ctr">
              <a:buNone/>
            </a:pPr>
            <a:r>
              <a:rPr lang="en-US" sz="4000" b="1" dirty="0" smtClean="0">
                <a:solidFill>
                  <a:schemeClr val="bg1"/>
                </a:solidFill>
              </a:rPr>
              <a:t>Desistance from Abuse </a:t>
            </a:r>
          </a:p>
          <a:p>
            <a:pPr marL="0" indent="0" algn="ctr">
              <a:buNone/>
            </a:pPr>
            <a:endParaRPr lang="en-US" sz="4000" dirty="0">
              <a:solidFill>
                <a:schemeClr val="bg1"/>
              </a:solidFill>
            </a:endParaRPr>
          </a:p>
        </p:txBody>
      </p:sp>
      <p:sp>
        <p:nvSpPr>
          <p:cNvPr id="2" name="Slide Number Placeholder 1"/>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2B1AA84F-5019-4DF5-B434-563BFC0CFEEB}" type="slidenum">
              <a:rPr lang="en-US" sz="1600" b="1" smtClean="0">
                <a:solidFill>
                  <a:schemeClr val="tx1">
                    <a:lumMod val="50000"/>
                    <a:lumOff val="50000"/>
                  </a:schemeClr>
                </a:solidFill>
              </a:rPr>
              <a:t>2</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13582321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848600" cy="990600"/>
          </a:xfrm>
          <a:solidFill>
            <a:schemeClr val="accent1">
              <a:lumMod val="20000"/>
              <a:lumOff val="80000"/>
            </a:schemeClr>
          </a:solidFill>
          <a:ln w="19050">
            <a:solidFill>
              <a:schemeClr val="tx1"/>
            </a:solidFill>
          </a:ln>
        </p:spPr>
        <p:txBody>
          <a:bodyPr>
            <a:normAutofit/>
          </a:bodyPr>
          <a:lstStyle/>
          <a:p>
            <a:r>
              <a:rPr lang="en-US" sz="3600" b="1" dirty="0" smtClean="0"/>
              <a:t>A.  Pastoral/Parish Role</a:t>
            </a:r>
            <a:endParaRPr lang="en-US" sz="3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08117045"/>
              </p:ext>
            </p:extLst>
          </p:nvPr>
        </p:nvGraphicFramePr>
        <p:xfrm>
          <a:off x="533400" y="1981200"/>
          <a:ext cx="8229600" cy="3733799"/>
        </p:xfrm>
        <a:graphic>
          <a:graphicData uri="http://schemas.openxmlformats.org/drawingml/2006/table">
            <a:tbl>
              <a:tblPr firstRow="1" bandRow="1">
                <a:tableStyleId>{5C22544A-7EE6-4342-B048-85BDC9FD1C3A}</a:tableStyleId>
              </a:tblPr>
              <a:tblGrid>
                <a:gridCol w="4572000"/>
                <a:gridCol w="1752600"/>
                <a:gridCol w="1905000"/>
              </a:tblGrid>
              <a:tr h="504649">
                <a:tc>
                  <a:txBody>
                    <a:bodyPr/>
                    <a:lstStyle/>
                    <a:p>
                      <a:r>
                        <a:rPr lang="en-US" dirty="0" smtClean="0"/>
                        <a:t>Duty or Role</a:t>
                      </a:r>
                      <a:endParaRPr lang="en-US" dirty="0"/>
                    </a:p>
                  </a:txBody>
                  <a:tcPr/>
                </a:tc>
                <a:tc>
                  <a:txBody>
                    <a:bodyPr/>
                    <a:lstStyle/>
                    <a:p>
                      <a:pPr algn="ctr"/>
                      <a:r>
                        <a:rPr lang="en-US" dirty="0" smtClean="0"/>
                        <a:t>% Male Victims</a:t>
                      </a:r>
                      <a:endParaRPr lang="en-US" dirty="0"/>
                    </a:p>
                  </a:txBody>
                  <a:tcPr/>
                </a:tc>
                <a:tc>
                  <a:txBody>
                    <a:bodyPr/>
                    <a:lstStyle/>
                    <a:p>
                      <a:pPr algn="ctr"/>
                      <a:r>
                        <a:rPr lang="en-US" dirty="0" smtClean="0"/>
                        <a:t>% Female Victims</a:t>
                      </a:r>
                      <a:endParaRPr lang="en-US" dirty="0"/>
                    </a:p>
                  </a:txBody>
                  <a:tcPr/>
                </a:tc>
              </a:tr>
              <a:tr h="645830">
                <a:tc>
                  <a:txBody>
                    <a:bodyPr/>
                    <a:lstStyle/>
                    <a:p>
                      <a:r>
                        <a:rPr lang="en-US" dirty="0" smtClean="0"/>
                        <a:t>Associate Pastor</a:t>
                      </a:r>
                      <a:endParaRPr lang="en-US" dirty="0"/>
                    </a:p>
                  </a:txBody>
                  <a:tcPr/>
                </a:tc>
                <a:tc>
                  <a:txBody>
                    <a:bodyPr/>
                    <a:lstStyle/>
                    <a:p>
                      <a:pPr algn="ctr"/>
                      <a:r>
                        <a:rPr lang="en-US" dirty="0" smtClean="0"/>
                        <a:t>42.2</a:t>
                      </a:r>
                      <a:endParaRPr lang="en-US" dirty="0"/>
                    </a:p>
                  </a:txBody>
                  <a:tcPr/>
                </a:tc>
                <a:tc>
                  <a:txBody>
                    <a:bodyPr/>
                    <a:lstStyle/>
                    <a:p>
                      <a:pPr algn="ctr"/>
                      <a:r>
                        <a:rPr lang="en-US" dirty="0" smtClean="0"/>
                        <a:t>42.1</a:t>
                      </a:r>
                      <a:endParaRPr lang="en-US" dirty="0"/>
                    </a:p>
                  </a:txBody>
                  <a:tcPr/>
                </a:tc>
              </a:tr>
              <a:tr h="645830">
                <a:tc>
                  <a:txBody>
                    <a:bodyPr/>
                    <a:lstStyle/>
                    <a:p>
                      <a:r>
                        <a:rPr lang="en-US" dirty="0" smtClean="0"/>
                        <a:t>Pastor</a:t>
                      </a:r>
                      <a:endParaRPr lang="en-US" dirty="0"/>
                    </a:p>
                  </a:txBody>
                  <a:tcPr/>
                </a:tc>
                <a:tc>
                  <a:txBody>
                    <a:bodyPr/>
                    <a:lstStyle/>
                    <a:p>
                      <a:pPr algn="ctr"/>
                      <a:r>
                        <a:rPr lang="en-US" dirty="0" smtClean="0"/>
                        <a:t>25.0</a:t>
                      </a:r>
                      <a:endParaRPr lang="en-US" dirty="0"/>
                    </a:p>
                  </a:txBody>
                  <a:tcPr/>
                </a:tc>
                <a:tc>
                  <a:txBody>
                    <a:bodyPr/>
                    <a:lstStyle/>
                    <a:p>
                      <a:pPr algn="ctr"/>
                      <a:r>
                        <a:rPr lang="en-US" dirty="0" smtClean="0"/>
                        <a:t>26.0</a:t>
                      </a:r>
                      <a:endParaRPr lang="en-US" dirty="0"/>
                    </a:p>
                  </a:txBody>
                  <a:tcPr/>
                </a:tc>
              </a:tr>
              <a:tr h="645830">
                <a:tc>
                  <a:txBody>
                    <a:bodyPr/>
                    <a:lstStyle/>
                    <a:p>
                      <a:r>
                        <a:rPr lang="en-US" dirty="0" smtClean="0"/>
                        <a:t>Resident Priest</a:t>
                      </a:r>
                      <a:endParaRPr lang="en-US" dirty="0"/>
                    </a:p>
                  </a:txBody>
                  <a:tcPr/>
                </a:tc>
                <a:tc>
                  <a:txBody>
                    <a:bodyPr/>
                    <a:lstStyle/>
                    <a:p>
                      <a:pPr algn="ctr"/>
                      <a:r>
                        <a:rPr lang="en-US" dirty="0" smtClean="0"/>
                        <a:t>  8.8</a:t>
                      </a:r>
                      <a:endParaRPr lang="en-US" dirty="0"/>
                    </a:p>
                  </a:txBody>
                  <a:tcPr/>
                </a:tc>
                <a:tc>
                  <a:txBody>
                    <a:bodyPr/>
                    <a:lstStyle/>
                    <a:p>
                      <a:pPr algn="ctr"/>
                      <a:r>
                        <a:rPr lang="en-US" dirty="0" smtClean="0"/>
                        <a:t>10.9</a:t>
                      </a:r>
                      <a:endParaRPr lang="en-US" dirty="0"/>
                    </a:p>
                  </a:txBody>
                  <a:tcPr/>
                </a:tc>
              </a:tr>
              <a:tr h="645830">
                <a:tc>
                  <a:txBody>
                    <a:bodyPr/>
                    <a:lstStyle/>
                    <a:p>
                      <a:r>
                        <a:rPr lang="en-US" dirty="0" smtClean="0"/>
                        <a:t>Saying Mass</a:t>
                      </a:r>
                      <a:endParaRPr lang="en-US" dirty="0"/>
                    </a:p>
                  </a:txBody>
                  <a:tcPr/>
                </a:tc>
                <a:tc>
                  <a:txBody>
                    <a:bodyPr/>
                    <a:lstStyle/>
                    <a:p>
                      <a:pPr algn="ctr"/>
                      <a:r>
                        <a:rPr lang="en-US" u="sng" dirty="0" smtClean="0"/>
                        <a:t>  1.2</a:t>
                      </a:r>
                    </a:p>
                  </a:txBody>
                  <a:tcPr/>
                </a:tc>
                <a:tc>
                  <a:txBody>
                    <a:bodyPr/>
                    <a:lstStyle/>
                    <a:p>
                      <a:pPr algn="ctr"/>
                      <a:r>
                        <a:rPr lang="en-US" u="sng" dirty="0" smtClean="0"/>
                        <a:t>  1.2</a:t>
                      </a:r>
                    </a:p>
                  </a:txBody>
                  <a:tcPr/>
                </a:tc>
              </a:tr>
              <a:tr h="645830">
                <a:tc>
                  <a:txBody>
                    <a:bodyPr/>
                    <a:lstStyle/>
                    <a:p>
                      <a:r>
                        <a:rPr lang="en-US" dirty="0" smtClean="0"/>
                        <a:t>                                                                  Total</a:t>
                      </a:r>
                      <a:r>
                        <a:rPr lang="en-US" baseline="0" dirty="0" smtClean="0"/>
                        <a:t> </a:t>
                      </a:r>
                      <a:endParaRPr lang="en-US" dirty="0"/>
                    </a:p>
                  </a:txBody>
                  <a:tcPr/>
                </a:tc>
                <a:tc>
                  <a:txBody>
                    <a:bodyPr/>
                    <a:lstStyle/>
                    <a:p>
                      <a:pPr algn="ctr"/>
                      <a:r>
                        <a:rPr lang="en-US" dirty="0" smtClean="0"/>
                        <a:t>77.2</a:t>
                      </a:r>
                    </a:p>
                  </a:txBody>
                  <a:tcPr/>
                </a:tc>
                <a:tc>
                  <a:txBody>
                    <a:bodyPr/>
                    <a:lstStyle/>
                    <a:p>
                      <a:pPr algn="ctr"/>
                      <a:r>
                        <a:rPr lang="en-US" dirty="0" smtClean="0"/>
                        <a:t>80.2</a:t>
                      </a:r>
                    </a:p>
                  </a:txBody>
                  <a:tcPr/>
                </a:tc>
              </a:tr>
            </a:tbl>
          </a:graphicData>
        </a:graphic>
      </p:graphicFrame>
      <p:sp>
        <p:nvSpPr>
          <p:cNvPr id="3" name="Slide Number Placeholder 2"/>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2B1AA84F-5019-4DF5-B434-563BFC0CFEEB}" type="slidenum">
              <a:rPr lang="en-US" sz="1600" b="1" smtClean="0">
                <a:solidFill>
                  <a:schemeClr val="tx1">
                    <a:lumMod val="50000"/>
                    <a:lumOff val="50000"/>
                  </a:schemeClr>
                </a:solidFill>
              </a:rPr>
              <a:t>20</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26035587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924800" cy="1066800"/>
          </a:xfrm>
          <a:solidFill>
            <a:schemeClr val="accent1">
              <a:lumMod val="20000"/>
              <a:lumOff val="80000"/>
            </a:schemeClr>
          </a:solidFill>
          <a:ln w="19050">
            <a:solidFill>
              <a:schemeClr val="tx1"/>
            </a:solidFill>
          </a:ln>
        </p:spPr>
        <p:txBody>
          <a:bodyPr>
            <a:normAutofit/>
          </a:bodyPr>
          <a:lstStyle/>
          <a:p>
            <a:r>
              <a:rPr lang="en-US" sz="3600" b="1" dirty="0" smtClean="0"/>
              <a:t>B.  Other Clerical Role</a:t>
            </a:r>
            <a:endParaRPr lang="en-US" sz="3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37533068"/>
              </p:ext>
            </p:extLst>
          </p:nvPr>
        </p:nvGraphicFramePr>
        <p:xfrm>
          <a:off x="533400" y="1828803"/>
          <a:ext cx="8229600" cy="4038599"/>
        </p:xfrm>
        <a:graphic>
          <a:graphicData uri="http://schemas.openxmlformats.org/drawingml/2006/table">
            <a:tbl>
              <a:tblPr firstRow="1" bandRow="1">
                <a:tableStyleId>{5C22544A-7EE6-4342-B048-85BDC9FD1C3A}</a:tableStyleId>
              </a:tblPr>
              <a:tblGrid>
                <a:gridCol w="4572000"/>
                <a:gridCol w="1752600"/>
                <a:gridCol w="1905000"/>
              </a:tblGrid>
              <a:tr h="465353">
                <a:tc>
                  <a:txBody>
                    <a:bodyPr/>
                    <a:lstStyle/>
                    <a:p>
                      <a:r>
                        <a:rPr lang="en-US" dirty="0" smtClean="0"/>
                        <a:t>Duty or Role</a:t>
                      </a:r>
                      <a:endParaRPr lang="en-US" dirty="0"/>
                    </a:p>
                  </a:txBody>
                  <a:tcPr/>
                </a:tc>
                <a:tc>
                  <a:txBody>
                    <a:bodyPr/>
                    <a:lstStyle/>
                    <a:p>
                      <a:pPr algn="ctr"/>
                      <a:r>
                        <a:rPr lang="en-US" dirty="0" smtClean="0"/>
                        <a:t>% Male Victims</a:t>
                      </a:r>
                      <a:endParaRPr lang="en-US" dirty="0"/>
                    </a:p>
                  </a:txBody>
                  <a:tcPr/>
                </a:tc>
                <a:tc>
                  <a:txBody>
                    <a:bodyPr/>
                    <a:lstStyle/>
                    <a:p>
                      <a:pPr algn="ctr"/>
                      <a:r>
                        <a:rPr lang="en-US" dirty="0" smtClean="0"/>
                        <a:t>% Female Victims</a:t>
                      </a:r>
                      <a:endParaRPr lang="en-US" dirty="0"/>
                    </a:p>
                  </a:txBody>
                  <a:tcPr/>
                </a:tc>
              </a:tr>
              <a:tr h="595541">
                <a:tc>
                  <a:txBody>
                    <a:bodyPr/>
                    <a:lstStyle/>
                    <a:p>
                      <a:r>
                        <a:rPr lang="en-US" dirty="0" smtClean="0"/>
                        <a:t>Bishop, Vicar, Chancellor, Cardinal</a:t>
                      </a:r>
                      <a:endParaRPr lang="en-US" dirty="0"/>
                    </a:p>
                  </a:txBody>
                  <a:tcPr/>
                </a:tc>
                <a:tc>
                  <a:txBody>
                    <a:bodyPr/>
                    <a:lstStyle/>
                    <a:p>
                      <a:pPr algn="ctr"/>
                      <a:r>
                        <a:rPr lang="en-US" dirty="0" smtClean="0"/>
                        <a:t>0.4</a:t>
                      </a:r>
                      <a:endParaRPr lang="en-US" dirty="0"/>
                    </a:p>
                  </a:txBody>
                  <a:tcPr/>
                </a:tc>
                <a:tc>
                  <a:txBody>
                    <a:bodyPr/>
                    <a:lstStyle/>
                    <a:p>
                      <a:pPr algn="ctr"/>
                      <a:r>
                        <a:rPr lang="en-US" dirty="0" smtClean="0"/>
                        <a:t>0.2</a:t>
                      </a:r>
                      <a:endParaRPr lang="en-US" dirty="0"/>
                    </a:p>
                  </a:txBody>
                  <a:tcPr/>
                </a:tc>
              </a:tr>
              <a:tr h="595541">
                <a:tc>
                  <a:txBody>
                    <a:bodyPr/>
                    <a:lstStyle/>
                    <a:p>
                      <a:r>
                        <a:rPr lang="en-US" dirty="0" smtClean="0"/>
                        <a:t>Seminarian/Seminary Administration/Faculty</a:t>
                      </a:r>
                      <a:endParaRPr lang="en-US" dirty="0"/>
                    </a:p>
                  </a:txBody>
                  <a:tcPr/>
                </a:tc>
                <a:tc>
                  <a:txBody>
                    <a:bodyPr/>
                    <a:lstStyle/>
                    <a:p>
                      <a:pPr algn="ctr"/>
                      <a:r>
                        <a:rPr lang="en-US" dirty="0" smtClean="0"/>
                        <a:t>1.9</a:t>
                      </a:r>
                      <a:endParaRPr lang="en-US" dirty="0"/>
                    </a:p>
                  </a:txBody>
                  <a:tcPr/>
                </a:tc>
                <a:tc>
                  <a:txBody>
                    <a:bodyPr/>
                    <a:lstStyle/>
                    <a:p>
                      <a:pPr algn="ctr"/>
                      <a:r>
                        <a:rPr lang="en-US" dirty="0" smtClean="0"/>
                        <a:t>1.4</a:t>
                      </a:r>
                      <a:endParaRPr lang="en-US" dirty="0"/>
                    </a:p>
                  </a:txBody>
                  <a:tcPr/>
                </a:tc>
              </a:tr>
              <a:tr h="595541">
                <a:tc>
                  <a:txBody>
                    <a:bodyPr/>
                    <a:lstStyle/>
                    <a:p>
                      <a:r>
                        <a:rPr lang="en-US" dirty="0" smtClean="0"/>
                        <a:t>School/Institutional Administrator</a:t>
                      </a:r>
                      <a:endParaRPr lang="en-US" dirty="0"/>
                    </a:p>
                  </a:txBody>
                  <a:tcPr/>
                </a:tc>
                <a:tc>
                  <a:txBody>
                    <a:bodyPr/>
                    <a:lstStyle/>
                    <a:p>
                      <a:pPr algn="ctr"/>
                      <a:r>
                        <a:rPr lang="en-US" dirty="0" smtClean="0"/>
                        <a:t>1.0</a:t>
                      </a:r>
                      <a:endParaRPr lang="en-US" dirty="0"/>
                    </a:p>
                  </a:txBody>
                  <a:tcPr/>
                </a:tc>
                <a:tc>
                  <a:txBody>
                    <a:bodyPr/>
                    <a:lstStyle/>
                    <a:p>
                      <a:pPr algn="ctr"/>
                      <a:r>
                        <a:rPr lang="en-US" dirty="0" smtClean="0"/>
                        <a:t>1.7</a:t>
                      </a:r>
                      <a:endParaRPr lang="en-US" dirty="0"/>
                    </a:p>
                  </a:txBody>
                  <a:tcPr/>
                </a:tc>
              </a:tr>
              <a:tr h="595541">
                <a:tc>
                  <a:txBody>
                    <a:bodyPr/>
                    <a:lstStyle/>
                    <a:p>
                      <a:r>
                        <a:rPr lang="en-US" dirty="0" smtClean="0"/>
                        <a:t>Chaplain</a:t>
                      </a:r>
                      <a:endParaRPr lang="en-US" dirty="0"/>
                    </a:p>
                  </a:txBody>
                  <a:tcPr/>
                </a:tc>
                <a:tc>
                  <a:txBody>
                    <a:bodyPr/>
                    <a:lstStyle/>
                    <a:p>
                      <a:pPr algn="ctr"/>
                      <a:r>
                        <a:rPr lang="en-US" dirty="0" smtClean="0"/>
                        <a:t>2.8</a:t>
                      </a:r>
                      <a:endParaRPr lang="en-US" dirty="0"/>
                    </a:p>
                  </a:txBody>
                  <a:tcPr/>
                </a:tc>
                <a:tc>
                  <a:txBody>
                    <a:bodyPr/>
                    <a:lstStyle/>
                    <a:p>
                      <a:pPr algn="ctr"/>
                      <a:r>
                        <a:rPr lang="en-US" dirty="0" smtClean="0"/>
                        <a:t>2.1</a:t>
                      </a:r>
                      <a:endParaRPr lang="en-US" dirty="0"/>
                    </a:p>
                  </a:txBody>
                  <a:tcPr/>
                </a:tc>
              </a:tr>
              <a:tr h="595541">
                <a:tc>
                  <a:txBody>
                    <a:bodyPr/>
                    <a:lstStyle/>
                    <a:p>
                      <a:r>
                        <a:rPr lang="en-US" dirty="0" smtClean="0"/>
                        <a:t>Worked in Hospital</a:t>
                      </a:r>
                      <a:endParaRPr lang="en-US" dirty="0"/>
                    </a:p>
                  </a:txBody>
                  <a:tcPr/>
                </a:tc>
                <a:tc>
                  <a:txBody>
                    <a:bodyPr/>
                    <a:lstStyle/>
                    <a:p>
                      <a:pPr algn="ctr"/>
                      <a:r>
                        <a:rPr lang="en-US" u="sng" dirty="0" smtClean="0"/>
                        <a:t>0.6</a:t>
                      </a:r>
                    </a:p>
                  </a:txBody>
                  <a:tcPr/>
                </a:tc>
                <a:tc>
                  <a:txBody>
                    <a:bodyPr/>
                    <a:lstStyle/>
                    <a:p>
                      <a:pPr algn="ctr"/>
                      <a:r>
                        <a:rPr lang="en-US" u="sng" dirty="0" smtClean="0"/>
                        <a:t>0.2</a:t>
                      </a:r>
                    </a:p>
                  </a:txBody>
                  <a:tcPr/>
                </a:tc>
              </a:tr>
              <a:tr h="595541">
                <a:tc>
                  <a:txBody>
                    <a:bodyPr/>
                    <a:lstStyle/>
                    <a:p>
                      <a:r>
                        <a:rPr lang="en-US" dirty="0" smtClean="0"/>
                        <a:t>                                                                  Total</a:t>
                      </a:r>
                      <a:endParaRPr lang="en-US" dirty="0"/>
                    </a:p>
                  </a:txBody>
                  <a:tcPr/>
                </a:tc>
                <a:tc>
                  <a:txBody>
                    <a:bodyPr/>
                    <a:lstStyle/>
                    <a:p>
                      <a:pPr algn="ctr"/>
                      <a:r>
                        <a:rPr lang="en-US" dirty="0" smtClean="0"/>
                        <a:t>6.7</a:t>
                      </a:r>
                    </a:p>
                  </a:txBody>
                  <a:tcPr/>
                </a:tc>
                <a:tc>
                  <a:txBody>
                    <a:bodyPr/>
                    <a:lstStyle/>
                    <a:p>
                      <a:pPr algn="ctr"/>
                      <a:r>
                        <a:rPr lang="en-US" dirty="0" smtClean="0"/>
                        <a:t>5.6</a:t>
                      </a:r>
                    </a:p>
                  </a:txBody>
                  <a:tcPr/>
                </a:tc>
              </a:tr>
            </a:tbl>
          </a:graphicData>
        </a:graphic>
      </p:graphicFrame>
      <p:sp>
        <p:nvSpPr>
          <p:cNvPr id="3" name="Slide Number Placeholder 2"/>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2B1AA84F-5019-4DF5-B434-563BFC0CFEEB}" type="slidenum">
              <a:rPr lang="en-US" sz="1600" b="1" smtClean="0">
                <a:solidFill>
                  <a:schemeClr val="tx1">
                    <a:lumMod val="50000"/>
                    <a:lumOff val="50000"/>
                  </a:schemeClr>
                </a:solidFill>
              </a:rPr>
              <a:t>21</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4625089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457200"/>
            <a:ext cx="8229600" cy="990600"/>
          </a:xfrm>
          <a:solidFill>
            <a:schemeClr val="accent1">
              <a:lumMod val="20000"/>
              <a:lumOff val="80000"/>
            </a:schemeClr>
          </a:solidFill>
          <a:ln w="19050">
            <a:solidFill>
              <a:schemeClr val="tx1"/>
            </a:solidFill>
          </a:ln>
        </p:spPr>
        <p:txBody>
          <a:bodyPr>
            <a:normAutofit/>
          </a:bodyPr>
          <a:lstStyle/>
          <a:p>
            <a:r>
              <a:rPr lang="en-US" sz="3600" b="1" dirty="0" smtClean="0"/>
              <a:t>C.  School/Teaching Role</a:t>
            </a:r>
            <a:endParaRPr lang="en-US" sz="3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3102388"/>
              </p:ext>
            </p:extLst>
          </p:nvPr>
        </p:nvGraphicFramePr>
        <p:xfrm>
          <a:off x="533400" y="1828803"/>
          <a:ext cx="8229600" cy="4038599"/>
        </p:xfrm>
        <a:graphic>
          <a:graphicData uri="http://schemas.openxmlformats.org/drawingml/2006/table">
            <a:tbl>
              <a:tblPr firstRow="1" bandRow="1">
                <a:tableStyleId>{5C22544A-7EE6-4342-B048-85BDC9FD1C3A}</a:tableStyleId>
              </a:tblPr>
              <a:tblGrid>
                <a:gridCol w="4572000"/>
                <a:gridCol w="1752600"/>
                <a:gridCol w="1905000"/>
              </a:tblGrid>
              <a:tr h="465353">
                <a:tc>
                  <a:txBody>
                    <a:bodyPr/>
                    <a:lstStyle/>
                    <a:p>
                      <a:r>
                        <a:rPr lang="en-US" dirty="0" smtClean="0"/>
                        <a:t>Duty or Role</a:t>
                      </a:r>
                      <a:endParaRPr lang="en-US" dirty="0"/>
                    </a:p>
                  </a:txBody>
                  <a:tcPr/>
                </a:tc>
                <a:tc>
                  <a:txBody>
                    <a:bodyPr/>
                    <a:lstStyle/>
                    <a:p>
                      <a:pPr algn="ctr"/>
                      <a:r>
                        <a:rPr lang="en-US" dirty="0" smtClean="0"/>
                        <a:t>% Male Victims</a:t>
                      </a:r>
                      <a:endParaRPr lang="en-US" dirty="0"/>
                    </a:p>
                  </a:txBody>
                  <a:tcPr/>
                </a:tc>
                <a:tc>
                  <a:txBody>
                    <a:bodyPr/>
                    <a:lstStyle/>
                    <a:p>
                      <a:pPr algn="ctr"/>
                      <a:r>
                        <a:rPr lang="en-US" dirty="0" smtClean="0"/>
                        <a:t>% Female Victims</a:t>
                      </a:r>
                      <a:endParaRPr lang="en-US" dirty="0"/>
                    </a:p>
                  </a:txBody>
                  <a:tcPr/>
                </a:tc>
              </a:tr>
              <a:tr h="595541">
                <a:tc>
                  <a:txBody>
                    <a:bodyPr/>
                    <a:lstStyle/>
                    <a:p>
                      <a:r>
                        <a:rPr lang="en-US" dirty="0" smtClean="0"/>
                        <a:t>Teacher (up to grade 6)</a:t>
                      </a:r>
                      <a:endParaRPr lang="en-US" dirty="0"/>
                    </a:p>
                  </a:txBody>
                  <a:tcPr/>
                </a:tc>
                <a:tc>
                  <a:txBody>
                    <a:bodyPr/>
                    <a:lstStyle/>
                    <a:p>
                      <a:pPr algn="ctr"/>
                      <a:r>
                        <a:rPr lang="en-US" dirty="0" smtClean="0"/>
                        <a:t>0.2</a:t>
                      </a:r>
                      <a:endParaRPr lang="en-US" dirty="0"/>
                    </a:p>
                  </a:txBody>
                  <a:tcPr/>
                </a:tc>
                <a:tc>
                  <a:txBody>
                    <a:bodyPr/>
                    <a:lstStyle/>
                    <a:p>
                      <a:pPr algn="ctr"/>
                      <a:r>
                        <a:rPr lang="en-US" dirty="0" smtClean="0"/>
                        <a:t>0.1</a:t>
                      </a:r>
                      <a:endParaRPr lang="en-US" dirty="0"/>
                    </a:p>
                  </a:txBody>
                  <a:tcPr/>
                </a:tc>
              </a:tr>
              <a:tr h="595541">
                <a:tc>
                  <a:txBody>
                    <a:bodyPr/>
                    <a:lstStyle/>
                    <a:p>
                      <a:r>
                        <a:rPr lang="en-US" dirty="0" smtClean="0"/>
                        <a:t>Teacher</a:t>
                      </a:r>
                      <a:r>
                        <a:rPr lang="en-US" baseline="0" dirty="0" smtClean="0"/>
                        <a:t> (grades 7-8)</a:t>
                      </a:r>
                      <a:endParaRPr lang="en-US" dirty="0"/>
                    </a:p>
                  </a:txBody>
                  <a:tcPr/>
                </a:tc>
                <a:tc>
                  <a:txBody>
                    <a:bodyPr/>
                    <a:lstStyle/>
                    <a:p>
                      <a:pPr algn="ctr"/>
                      <a:r>
                        <a:rPr lang="en-US" dirty="0" smtClean="0"/>
                        <a:t>0.3</a:t>
                      </a:r>
                      <a:endParaRPr lang="en-US" dirty="0"/>
                    </a:p>
                  </a:txBody>
                  <a:tcPr/>
                </a:tc>
                <a:tc>
                  <a:txBody>
                    <a:bodyPr/>
                    <a:lstStyle/>
                    <a:p>
                      <a:pPr algn="ctr"/>
                      <a:r>
                        <a:rPr lang="en-US" dirty="0" smtClean="0"/>
                        <a:t>0.4</a:t>
                      </a:r>
                      <a:endParaRPr lang="en-US" dirty="0"/>
                    </a:p>
                  </a:txBody>
                  <a:tcPr/>
                </a:tc>
              </a:tr>
              <a:tr h="595541">
                <a:tc>
                  <a:txBody>
                    <a:bodyPr/>
                    <a:lstStyle/>
                    <a:p>
                      <a:r>
                        <a:rPr lang="en-US" dirty="0" smtClean="0"/>
                        <a:t>Teacher</a:t>
                      </a:r>
                      <a:r>
                        <a:rPr lang="en-US" baseline="0" dirty="0" smtClean="0"/>
                        <a:t> (grades 9-12)</a:t>
                      </a:r>
                      <a:endParaRPr lang="en-US" dirty="0"/>
                    </a:p>
                  </a:txBody>
                  <a:tcPr/>
                </a:tc>
                <a:tc>
                  <a:txBody>
                    <a:bodyPr/>
                    <a:lstStyle/>
                    <a:p>
                      <a:pPr algn="ctr"/>
                      <a:r>
                        <a:rPr lang="en-US" dirty="0" smtClean="0"/>
                        <a:t>7.2</a:t>
                      </a:r>
                      <a:endParaRPr lang="en-US" dirty="0"/>
                    </a:p>
                  </a:txBody>
                  <a:tcPr/>
                </a:tc>
                <a:tc>
                  <a:txBody>
                    <a:bodyPr/>
                    <a:lstStyle/>
                    <a:p>
                      <a:pPr algn="ctr"/>
                      <a:r>
                        <a:rPr lang="en-US" dirty="0" smtClean="0"/>
                        <a:t>4.2</a:t>
                      </a:r>
                      <a:endParaRPr lang="en-US" dirty="0"/>
                    </a:p>
                  </a:txBody>
                  <a:tcPr/>
                </a:tc>
              </a:tr>
              <a:tr h="595541">
                <a:tc>
                  <a:txBody>
                    <a:bodyPr/>
                    <a:lstStyle/>
                    <a:p>
                      <a:r>
                        <a:rPr lang="en-US" dirty="0" smtClean="0"/>
                        <a:t>Guidance Counselor</a:t>
                      </a:r>
                      <a:endParaRPr lang="en-US" dirty="0"/>
                    </a:p>
                  </a:txBody>
                  <a:tcPr/>
                </a:tc>
                <a:tc>
                  <a:txBody>
                    <a:bodyPr/>
                    <a:lstStyle/>
                    <a:p>
                      <a:pPr algn="ctr"/>
                      <a:r>
                        <a:rPr lang="en-US" dirty="0" smtClean="0"/>
                        <a:t>0.9</a:t>
                      </a:r>
                      <a:endParaRPr lang="en-US" dirty="0"/>
                    </a:p>
                  </a:txBody>
                  <a:tcPr/>
                </a:tc>
                <a:tc>
                  <a:txBody>
                    <a:bodyPr/>
                    <a:lstStyle/>
                    <a:p>
                      <a:pPr algn="ctr"/>
                      <a:r>
                        <a:rPr lang="en-US" dirty="0" smtClean="0"/>
                        <a:t>0.6</a:t>
                      </a:r>
                      <a:endParaRPr lang="en-US" dirty="0"/>
                    </a:p>
                  </a:txBody>
                  <a:tcPr/>
                </a:tc>
              </a:tr>
              <a:tr h="595541">
                <a:tc>
                  <a:txBody>
                    <a:bodyPr/>
                    <a:lstStyle/>
                    <a:p>
                      <a:r>
                        <a:rPr lang="en-US" dirty="0" smtClean="0"/>
                        <a:t>Catechism Teacher</a:t>
                      </a:r>
                      <a:endParaRPr lang="en-US" dirty="0"/>
                    </a:p>
                  </a:txBody>
                  <a:tcPr/>
                </a:tc>
                <a:tc>
                  <a:txBody>
                    <a:bodyPr/>
                    <a:lstStyle/>
                    <a:p>
                      <a:pPr algn="ctr"/>
                      <a:r>
                        <a:rPr lang="en-US" u="sng" dirty="0" smtClean="0"/>
                        <a:t>0.1</a:t>
                      </a:r>
                    </a:p>
                  </a:txBody>
                  <a:tcPr/>
                </a:tc>
                <a:tc>
                  <a:txBody>
                    <a:bodyPr/>
                    <a:lstStyle/>
                    <a:p>
                      <a:pPr algn="ctr"/>
                      <a:r>
                        <a:rPr lang="en-US" u="sng" dirty="0" smtClean="0"/>
                        <a:t>0.3</a:t>
                      </a:r>
                    </a:p>
                  </a:txBody>
                  <a:tcPr/>
                </a:tc>
              </a:tr>
              <a:tr h="595541">
                <a:tc>
                  <a:txBody>
                    <a:bodyPr/>
                    <a:lstStyle/>
                    <a:p>
                      <a:r>
                        <a:rPr lang="en-US" dirty="0" smtClean="0"/>
                        <a:t>                                                                  Total</a:t>
                      </a:r>
                      <a:endParaRPr lang="en-US" dirty="0"/>
                    </a:p>
                  </a:txBody>
                  <a:tcPr/>
                </a:tc>
                <a:tc>
                  <a:txBody>
                    <a:bodyPr/>
                    <a:lstStyle/>
                    <a:p>
                      <a:pPr algn="ctr"/>
                      <a:r>
                        <a:rPr lang="en-US" dirty="0" smtClean="0"/>
                        <a:t>8.7</a:t>
                      </a:r>
                    </a:p>
                  </a:txBody>
                  <a:tcPr/>
                </a:tc>
                <a:tc>
                  <a:txBody>
                    <a:bodyPr/>
                    <a:lstStyle/>
                    <a:p>
                      <a:pPr algn="ctr"/>
                      <a:r>
                        <a:rPr lang="en-US" dirty="0" smtClean="0"/>
                        <a:t>5.6</a:t>
                      </a:r>
                    </a:p>
                  </a:txBody>
                  <a:tcPr/>
                </a:tc>
              </a:tr>
            </a:tbl>
          </a:graphicData>
        </a:graphic>
      </p:graphicFrame>
      <p:sp>
        <p:nvSpPr>
          <p:cNvPr id="3" name="Slide Number Placeholder 2"/>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2B1AA84F-5019-4DF5-B434-563BFC0CFEEB}" type="slidenum">
              <a:rPr lang="en-US" sz="1600" b="1" smtClean="0">
                <a:solidFill>
                  <a:schemeClr val="tx1">
                    <a:lumMod val="50000"/>
                    <a:lumOff val="50000"/>
                  </a:schemeClr>
                </a:solidFill>
              </a:rPr>
              <a:t>22</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9820724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7200"/>
            <a:ext cx="7581900" cy="914400"/>
          </a:xfrm>
          <a:solidFill>
            <a:schemeClr val="accent1">
              <a:lumMod val="20000"/>
              <a:lumOff val="80000"/>
            </a:schemeClr>
          </a:solidFill>
          <a:ln w="19050">
            <a:solidFill>
              <a:schemeClr val="tx1"/>
            </a:solidFill>
          </a:ln>
        </p:spPr>
        <p:txBody>
          <a:bodyPr>
            <a:normAutofit/>
          </a:bodyPr>
          <a:lstStyle/>
          <a:p>
            <a:r>
              <a:rPr lang="en-US" sz="3600" b="1" dirty="0" smtClean="0"/>
              <a:t>D.  Other</a:t>
            </a:r>
            <a:endParaRPr lang="en-US" sz="3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06608167"/>
              </p:ext>
            </p:extLst>
          </p:nvPr>
        </p:nvGraphicFramePr>
        <p:xfrm>
          <a:off x="533400" y="1905000"/>
          <a:ext cx="8229600" cy="2771320"/>
        </p:xfrm>
        <a:graphic>
          <a:graphicData uri="http://schemas.openxmlformats.org/drawingml/2006/table">
            <a:tbl>
              <a:tblPr firstRow="1" bandRow="1">
                <a:tableStyleId>{5C22544A-7EE6-4342-B048-85BDC9FD1C3A}</a:tableStyleId>
              </a:tblPr>
              <a:tblGrid>
                <a:gridCol w="4572000"/>
                <a:gridCol w="1752600"/>
                <a:gridCol w="1905000"/>
              </a:tblGrid>
              <a:tr h="516648">
                <a:tc>
                  <a:txBody>
                    <a:bodyPr/>
                    <a:lstStyle/>
                    <a:p>
                      <a:r>
                        <a:rPr lang="en-US" dirty="0" smtClean="0"/>
                        <a:t>Duty or Role</a:t>
                      </a:r>
                      <a:endParaRPr lang="en-US" dirty="0"/>
                    </a:p>
                  </a:txBody>
                  <a:tcPr/>
                </a:tc>
                <a:tc>
                  <a:txBody>
                    <a:bodyPr/>
                    <a:lstStyle/>
                    <a:p>
                      <a:pPr algn="ctr"/>
                      <a:r>
                        <a:rPr lang="en-US" dirty="0" smtClean="0"/>
                        <a:t>% Male Victims</a:t>
                      </a:r>
                      <a:endParaRPr lang="en-US" dirty="0"/>
                    </a:p>
                  </a:txBody>
                  <a:tcPr/>
                </a:tc>
                <a:tc>
                  <a:txBody>
                    <a:bodyPr/>
                    <a:lstStyle/>
                    <a:p>
                      <a:pPr algn="ctr"/>
                      <a:r>
                        <a:rPr lang="en-US" dirty="0" smtClean="0"/>
                        <a:t>% Female Victims</a:t>
                      </a:r>
                      <a:endParaRPr lang="en-US" dirty="0"/>
                    </a:p>
                  </a:txBody>
                  <a:tcPr/>
                </a:tc>
              </a:tr>
              <a:tr h="563668">
                <a:tc>
                  <a:txBody>
                    <a:bodyPr/>
                    <a:lstStyle/>
                    <a:p>
                      <a:r>
                        <a:rPr lang="en-US" dirty="0" smtClean="0"/>
                        <a:t>Boys Club/Recreation</a:t>
                      </a:r>
                      <a:endParaRPr lang="en-US" dirty="0"/>
                    </a:p>
                  </a:txBody>
                  <a:tcPr/>
                </a:tc>
                <a:tc>
                  <a:txBody>
                    <a:bodyPr/>
                    <a:lstStyle/>
                    <a:p>
                      <a:pPr algn="ctr"/>
                      <a:r>
                        <a:rPr lang="en-US" dirty="0" smtClean="0"/>
                        <a:t>1.6</a:t>
                      </a:r>
                      <a:endParaRPr lang="en-US" dirty="0"/>
                    </a:p>
                  </a:txBody>
                  <a:tcPr/>
                </a:tc>
                <a:tc>
                  <a:txBody>
                    <a:bodyPr/>
                    <a:lstStyle/>
                    <a:p>
                      <a:pPr algn="ctr"/>
                      <a:r>
                        <a:rPr lang="en-US" dirty="0" smtClean="0"/>
                        <a:t>1.2</a:t>
                      </a:r>
                      <a:endParaRPr lang="en-US" dirty="0"/>
                    </a:p>
                  </a:txBody>
                  <a:tcPr/>
                </a:tc>
              </a:tr>
              <a:tr h="563668">
                <a:tc>
                  <a:txBody>
                    <a:bodyPr/>
                    <a:lstStyle/>
                    <a:p>
                      <a:r>
                        <a:rPr lang="en-US" dirty="0" smtClean="0"/>
                        <a:t>Cleric is Relative</a:t>
                      </a:r>
                      <a:endParaRPr lang="en-US" dirty="0"/>
                    </a:p>
                  </a:txBody>
                  <a:tcPr/>
                </a:tc>
                <a:tc>
                  <a:txBody>
                    <a:bodyPr/>
                    <a:lstStyle/>
                    <a:p>
                      <a:pPr algn="ctr"/>
                      <a:r>
                        <a:rPr lang="en-US" dirty="0" smtClean="0"/>
                        <a:t>0.3</a:t>
                      </a:r>
                      <a:endParaRPr lang="en-US" dirty="0"/>
                    </a:p>
                  </a:txBody>
                  <a:tcPr/>
                </a:tc>
                <a:tc>
                  <a:txBody>
                    <a:bodyPr/>
                    <a:lstStyle/>
                    <a:p>
                      <a:pPr algn="ctr"/>
                      <a:r>
                        <a:rPr lang="en-US" dirty="0" smtClean="0"/>
                        <a:t>1.0</a:t>
                      </a:r>
                      <a:endParaRPr lang="en-US" dirty="0"/>
                    </a:p>
                  </a:txBody>
                  <a:tcPr/>
                </a:tc>
              </a:tr>
              <a:tr h="563668">
                <a:tc>
                  <a:txBody>
                    <a:bodyPr/>
                    <a:lstStyle/>
                    <a:p>
                      <a:r>
                        <a:rPr lang="en-US" dirty="0" smtClean="0"/>
                        <a:t>Other</a:t>
                      </a:r>
                      <a:endParaRPr lang="en-US" dirty="0"/>
                    </a:p>
                  </a:txBody>
                  <a:tcPr/>
                </a:tc>
                <a:tc>
                  <a:txBody>
                    <a:bodyPr/>
                    <a:lstStyle/>
                    <a:p>
                      <a:pPr algn="ctr"/>
                      <a:r>
                        <a:rPr lang="en-US" u="sng" dirty="0" smtClean="0"/>
                        <a:t>5.5</a:t>
                      </a:r>
                    </a:p>
                  </a:txBody>
                  <a:tcPr/>
                </a:tc>
                <a:tc>
                  <a:txBody>
                    <a:bodyPr/>
                    <a:lstStyle/>
                    <a:p>
                      <a:pPr algn="ctr"/>
                      <a:r>
                        <a:rPr lang="en-US" u="sng" dirty="0" smtClean="0"/>
                        <a:t>6.4</a:t>
                      </a:r>
                    </a:p>
                  </a:txBody>
                  <a:tcPr/>
                </a:tc>
              </a:tr>
              <a:tr h="563668">
                <a:tc>
                  <a:txBody>
                    <a:bodyPr/>
                    <a:lstStyle/>
                    <a:p>
                      <a:r>
                        <a:rPr lang="en-US" dirty="0" smtClean="0"/>
                        <a:t>                                                                   Total</a:t>
                      </a:r>
                      <a:endParaRPr lang="en-US" dirty="0"/>
                    </a:p>
                  </a:txBody>
                  <a:tcPr/>
                </a:tc>
                <a:tc>
                  <a:txBody>
                    <a:bodyPr/>
                    <a:lstStyle/>
                    <a:p>
                      <a:pPr algn="ctr"/>
                      <a:r>
                        <a:rPr lang="en-US" dirty="0" smtClean="0"/>
                        <a:t>7.4</a:t>
                      </a:r>
                    </a:p>
                  </a:txBody>
                  <a:tcPr/>
                </a:tc>
                <a:tc>
                  <a:txBody>
                    <a:bodyPr/>
                    <a:lstStyle/>
                    <a:p>
                      <a:pPr algn="ctr"/>
                      <a:r>
                        <a:rPr lang="en-US" dirty="0" smtClean="0"/>
                        <a:t>8.6</a:t>
                      </a:r>
                    </a:p>
                  </a:txBody>
                  <a:tcPr/>
                </a:tc>
              </a:tr>
            </a:tbl>
          </a:graphicData>
        </a:graphic>
      </p:graphicFrame>
      <p:sp>
        <p:nvSpPr>
          <p:cNvPr id="3" name="Slide Number Placeholder 2"/>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2B1AA84F-5019-4DF5-B434-563BFC0CFEEB}" type="slidenum">
              <a:rPr lang="en-US" sz="1600" b="1" smtClean="0">
                <a:solidFill>
                  <a:schemeClr val="tx1">
                    <a:lumMod val="50000"/>
                    <a:lumOff val="50000"/>
                  </a:schemeClr>
                </a:solidFill>
              </a:rPr>
              <a:t>23</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1647291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0"/>
            <a:ext cx="8229600" cy="2895600"/>
          </a:xfrm>
          <a:solidFill>
            <a:schemeClr val="accent1">
              <a:lumMod val="60000"/>
              <a:lumOff val="40000"/>
            </a:schemeClr>
          </a:solidFill>
          <a:ln w="38100">
            <a:solidFill>
              <a:schemeClr val="tx1"/>
            </a:solidFill>
          </a:ln>
        </p:spPr>
        <p:txBody>
          <a:bodyPr/>
          <a:lstStyle/>
          <a:p>
            <a:r>
              <a:rPr lang="en-US" b="1" dirty="0" smtClean="0"/>
              <a:t>Part III.  Typologies of Abuse  </a:t>
            </a:r>
            <a:endParaRPr lang="en-US" b="1" dirty="0"/>
          </a:p>
        </p:txBody>
      </p:sp>
      <p:sp>
        <p:nvSpPr>
          <p:cNvPr id="3" name="TextBox 2"/>
          <p:cNvSpPr txBox="1"/>
          <p:nvPr/>
        </p:nvSpPr>
        <p:spPr>
          <a:xfrm>
            <a:off x="8023860" y="6172200"/>
            <a:ext cx="609600" cy="338554"/>
          </a:xfrm>
          <a:prstGeom prst="rect">
            <a:avLst/>
          </a:prstGeom>
          <a:noFill/>
        </p:spPr>
        <p:txBody>
          <a:bodyPr wrap="square" rtlCol="0">
            <a:spAutoFit/>
          </a:bodyPr>
          <a:lstStyle/>
          <a:p>
            <a:r>
              <a:rPr lang="en-US" sz="1600" b="1" dirty="0" smtClean="0">
                <a:solidFill>
                  <a:schemeClr val="tx1">
                    <a:lumMod val="50000"/>
                    <a:lumOff val="50000"/>
                  </a:schemeClr>
                </a:solidFill>
              </a:rPr>
              <a:t>N-24</a:t>
            </a:r>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10867232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077200" cy="868362"/>
          </a:xfrm>
          <a:solidFill>
            <a:schemeClr val="accent1">
              <a:lumMod val="75000"/>
            </a:schemeClr>
          </a:solidFill>
          <a:ln w="28575">
            <a:solidFill>
              <a:schemeClr val="tx1"/>
            </a:solidFill>
          </a:ln>
        </p:spPr>
        <p:txBody>
          <a:bodyPr>
            <a:normAutofit fontScale="90000"/>
          </a:bodyPr>
          <a:lstStyle/>
          <a:p>
            <a:r>
              <a:rPr lang="en-US" b="1" dirty="0" smtClean="0">
                <a:solidFill>
                  <a:schemeClr val="bg1"/>
                </a:solidFill>
              </a:rPr>
              <a:t>A.  The Fixated/Regressed Typology</a:t>
            </a:r>
            <a:endParaRPr lang="en-US" b="1" dirty="0">
              <a:solidFill>
                <a:schemeClr val="bg1"/>
              </a:solidFill>
            </a:endParaRPr>
          </a:p>
        </p:txBody>
      </p:sp>
      <p:sp>
        <p:nvSpPr>
          <p:cNvPr id="3" name="Content Placeholder 2"/>
          <p:cNvSpPr>
            <a:spLocks noGrp="1"/>
          </p:cNvSpPr>
          <p:nvPr>
            <p:ph idx="1"/>
          </p:nvPr>
        </p:nvSpPr>
        <p:spPr>
          <a:xfrm>
            <a:off x="674914" y="1371600"/>
            <a:ext cx="7935686" cy="1752600"/>
          </a:xfrm>
        </p:spPr>
        <p:txBody>
          <a:bodyPr>
            <a:normAutofit/>
          </a:bodyPr>
          <a:lstStyle/>
          <a:p>
            <a:pPr marL="0" indent="0">
              <a:buNone/>
            </a:pPr>
            <a:r>
              <a:rPr lang="en-US" dirty="0"/>
              <a:t>The distinction between fixated and regressed sexual offending exists on a continuum and is not simply a dichotomous </a:t>
            </a:r>
            <a:r>
              <a:rPr lang="en-US" dirty="0" smtClean="0"/>
              <a:t>distinction</a:t>
            </a:r>
          </a:p>
          <a:p>
            <a:pPr marL="0" indent="0">
              <a:buNone/>
            </a:pPr>
            <a:r>
              <a:rPr lang="en-US" sz="800" dirty="0"/>
              <a:t> </a:t>
            </a:r>
          </a:p>
          <a:p>
            <a:pPr marL="0" indent="0">
              <a:buNone/>
            </a:pPr>
            <a:endParaRPr lang="en-US" sz="1200" dirty="0"/>
          </a:p>
          <a:p>
            <a:pPr marL="0" indent="0">
              <a:buNone/>
            </a:pPr>
            <a:endParaRPr lang="en-US" sz="1200" dirty="0"/>
          </a:p>
        </p:txBody>
      </p:sp>
      <p:sp>
        <p:nvSpPr>
          <p:cNvPr id="4" name="Slide Number Placeholder 3"/>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DB37EB8E-0F4F-491C-9BEA-E7F2FC979D23}" type="slidenum">
              <a:rPr lang="en-US" sz="1600" b="1" smtClean="0">
                <a:solidFill>
                  <a:schemeClr val="tx1">
                    <a:lumMod val="50000"/>
                    <a:lumOff val="50000"/>
                  </a:schemeClr>
                </a:solidFill>
              </a:rPr>
              <a:pPr/>
              <a:t>25</a:t>
            </a:fld>
            <a:endParaRPr lang="en-US" sz="1600" b="1" dirty="0">
              <a:solidFill>
                <a:schemeClr val="tx1">
                  <a:lumMod val="50000"/>
                  <a:lumOff val="50000"/>
                </a:schemeClr>
              </a:solidFill>
            </a:endParaRPr>
          </a:p>
        </p:txBody>
      </p:sp>
      <p:sp>
        <p:nvSpPr>
          <p:cNvPr id="5" name="TextBox 4"/>
          <p:cNvSpPr txBox="1"/>
          <p:nvPr/>
        </p:nvSpPr>
        <p:spPr>
          <a:xfrm>
            <a:off x="762000" y="3276599"/>
            <a:ext cx="7696200" cy="2769989"/>
          </a:xfrm>
          <a:prstGeom prst="rect">
            <a:avLst/>
          </a:prstGeom>
          <a:solidFill>
            <a:schemeClr val="accent1">
              <a:lumMod val="20000"/>
              <a:lumOff val="80000"/>
            </a:schemeClr>
          </a:solidFill>
          <a:ln w="28575">
            <a:solidFill>
              <a:schemeClr val="accent1">
                <a:lumMod val="60000"/>
                <a:lumOff val="40000"/>
              </a:schemeClr>
            </a:solidFill>
          </a:ln>
        </p:spPr>
        <p:txBody>
          <a:bodyPr wrap="square" rtlCol="0">
            <a:spAutoFit/>
          </a:bodyPr>
          <a:lstStyle/>
          <a:p>
            <a:r>
              <a:rPr lang="en-US" sz="3000" dirty="0">
                <a:solidFill>
                  <a:prstClr val="black"/>
                </a:solidFill>
              </a:rPr>
              <a:t>Two issues that differentiate the types:</a:t>
            </a:r>
          </a:p>
          <a:p>
            <a:endParaRPr lang="en-US" sz="1200" dirty="0">
              <a:solidFill>
                <a:prstClr val="black"/>
              </a:solidFill>
            </a:endParaRPr>
          </a:p>
          <a:p>
            <a:r>
              <a:rPr lang="en-US" sz="3000" dirty="0">
                <a:solidFill>
                  <a:prstClr val="black"/>
                </a:solidFill>
              </a:rPr>
              <a:t>The degree to which deviant sexual behavior is entrenched</a:t>
            </a:r>
          </a:p>
          <a:p>
            <a:endParaRPr lang="en-US" sz="1200" dirty="0">
              <a:solidFill>
                <a:prstClr val="black"/>
              </a:solidFill>
            </a:endParaRPr>
          </a:p>
          <a:p>
            <a:r>
              <a:rPr lang="en-US" sz="3000" dirty="0">
                <a:solidFill>
                  <a:prstClr val="black"/>
                </a:solidFill>
              </a:rPr>
              <a:t>The basis of the psychological needs that lead to abuse</a:t>
            </a:r>
          </a:p>
        </p:txBody>
      </p:sp>
    </p:spTree>
    <p:extLst>
      <p:ext uri="{BB962C8B-B14F-4D97-AF65-F5344CB8AC3E}">
        <p14:creationId xmlns:p14="http://schemas.microsoft.com/office/powerpoint/2010/main" val="14888922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96962"/>
          </a:xfrm>
          <a:solidFill>
            <a:schemeClr val="accent1">
              <a:lumMod val="40000"/>
              <a:lumOff val="60000"/>
            </a:schemeClr>
          </a:solidFill>
          <a:ln w="28575">
            <a:solidFill>
              <a:schemeClr val="tx1"/>
            </a:solidFill>
          </a:ln>
        </p:spPr>
        <p:txBody>
          <a:bodyPr>
            <a:normAutofit/>
          </a:bodyPr>
          <a:lstStyle/>
          <a:p>
            <a:r>
              <a:rPr lang="en-US" sz="4000" b="1" dirty="0" smtClean="0"/>
              <a:t>Fixated Offenders:  Definition</a:t>
            </a:r>
            <a:endParaRPr lang="en-US" sz="4000" b="1" dirty="0"/>
          </a:p>
        </p:txBody>
      </p:sp>
      <p:sp>
        <p:nvSpPr>
          <p:cNvPr id="3" name="Content Placeholder 2"/>
          <p:cNvSpPr>
            <a:spLocks noGrp="1"/>
          </p:cNvSpPr>
          <p:nvPr>
            <p:ph idx="1"/>
          </p:nvPr>
        </p:nvSpPr>
        <p:spPr>
          <a:xfrm>
            <a:off x="457200" y="1828800"/>
            <a:ext cx="8229600" cy="4267200"/>
          </a:xfrm>
        </p:spPr>
        <p:txBody>
          <a:bodyPr>
            <a:normAutofit/>
          </a:bodyPr>
          <a:lstStyle/>
          <a:p>
            <a:pPr marL="457200" lvl="0" indent="-457200"/>
            <a:r>
              <a:rPr lang="en-US" dirty="0"/>
              <a:t>They have persistent, </a:t>
            </a:r>
            <a:r>
              <a:rPr lang="en-US" dirty="0" smtClean="0"/>
              <a:t>continual, </a:t>
            </a:r>
            <a:r>
              <a:rPr lang="en-US" dirty="0"/>
              <a:t>and compulsive attraction exclusively to children from adolescence onward</a:t>
            </a:r>
          </a:p>
          <a:p>
            <a:pPr marL="457200" indent="-457200">
              <a:buNone/>
            </a:pPr>
            <a:endParaRPr lang="en-US" sz="1100" dirty="0"/>
          </a:p>
          <a:p>
            <a:pPr marL="457200" lvl="0" indent="-457200"/>
            <a:r>
              <a:rPr lang="en-US" dirty="0"/>
              <a:t>They are usually diagnosed with pedophilia, or recurrent, intense, sexually arousing fantasies of at least six months in duration involving </a:t>
            </a:r>
            <a:r>
              <a:rPr lang="en-US" dirty="0" smtClean="0"/>
              <a:t>prepubescent </a:t>
            </a:r>
            <a:r>
              <a:rPr lang="en-US" dirty="0"/>
              <a:t>children</a:t>
            </a:r>
          </a:p>
          <a:p>
            <a:pPr marL="0" indent="0">
              <a:buNone/>
            </a:pPr>
            <a:endParaRPr lang="en-US" sz="1200" dirty="0"/>
          </a:p>
          <a:p>
            <a:pPr marL="0" indent="0">
              <a:buNone/>
            </a:pPr>
            <a:endParaRPr lang="en-US" sz="1200" dirty="0"/>
          </a:p>
        </p:txBody>
      </p:sp>
      <p:sp>
        <p:nvSpPr>
          <p:cNvPr id="4" name="Slide Number Placeholder 3"/>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DB37EB8E-0F4F-491C-9BEA-E7F2FC979D23}" type="slidenum">
              <a:rPr lang="en-US" sz="1600" b="1" smtClean="0">
                <a:solidFill>
                  <a:schemeClr val="tx1">
                    <a:lumMod val="50000"/>
                    <a:lumOff val="50000"/>
                  </a:schemeClr>
                </a:solidFill>
              </a:rPr>
              <a:pPr/>
              <a:t>26</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22687308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914400"/>
          </a:xfrm>
          <a:solidFill>
            <a:schemeClr val="accent1">
              <a:lumMod val="40000"/>
              <a:lumOff val="60000"/>
            </a:schemeClr>
          </a:solidFill>
          <a:ln w="28575">
            <a:solidFill>
              <a:schemeClr val="tx1"/>
            </a:solidFill>
          </a:ln>
        </p:spPr>
        <p:txBody>
          <a:bodyPr>
            <a:normAutofit/>
          </a:bodyPr>
          <a:lstStyle/>
          <a:p>
            <a:r>
              <a:rPr lang="en-US" sz="4000" b="1" dirty="0" smtClean="0"/>
              <a:t>Regressed Offenders:  Definition</a:t>
            </a:r>
            <a:endParaRPr lang="en-US" sz="4000" b="1" dirty="0"/>
          </a:p>
        </p:txBody>
      </p:sp>
      <p:sp>
        <p:nvSpPr>
          <p:cNvPr id="3" name="Content Placeholder 2"/>
          <p:cNvSpPr>
            <a:spLocks noGrp="1"/>
          </p:cNvSpPr>
          <p:nvPr>
            <p:ph idx="1"/>
          </p:nvPr>
        </p:nvSpPr>
        <p:spPr>
          <a:xfrm>
            <a:off x="457200" y="1828800"/>
            <a:ext cx="8229600" cy="4495800"/>
          </a:xfrm>
        </p:spPr>
        <p:txBody>
          <a:bodyPr>
            <a:normAutofit/>
          </a:bodyPr>
          <a:lstStyle/>
          <a:p>
            <a:pPr marL="457200" lvl="0" indent="-457200"/>
            <a:r>
              <a:rPr lang="en-US" dirty="0"/>
              <a:t>They usually begin offending in adulthood</a:t>
            </a:r>
          </a:p>
          <a:p>
            <a:pPr marL="457200" indent="-457200">
              <a:buNone/>
            </a:pPr>
            <a:endParaRPr lang="en-US" sz="1200" dirty="0"/>
          </a:p>
          <a:p>
            <a:pPr marL="457200" lvl="0" indent="-457200"/>
            <a:r>
              <a:rPr lang="en-US" dirty="0"/>
              <a:t>Their offenses stem from stressors in the environment, which undermine self-esteem and confidence, and from disordered childhood relationships</a:t>
            </a:r>
          </a:p>
          <a:p>
            <a:pPr marL="457200" indent="-457200">
              <a:buNone/>
            </a:pPr>
            <a:endParaRPr lang="en-US" sz="1200" dirty="0"/>
          </a:p>
          <a:p>
            <a:pPr marL="457200" lvl="0" indent="-457200"/>
            <a:r>
              <a:rPr lang="en-US" dirty="0"/>
              <a:t>They are not necessarily motivated by sexual needs alone</a:t>
            </a:r>
          </a:p>
          <a:p>
            <a:pPr marL="0" indent="0">
              <a:buNone/>
            </a:pPr>
            <a:endParaRPr lang="en-US" sz="1200" dirty="0"/>
          </a:p>
          <a:p>
            <a:pPr marL="0" indent="0">
              <a:buNone/>
            </a:pPr>
            <a:endParaRPr lang="en-US" sz="1200" dirty="0"/>
          </a:p>
        </p:txBody>
      </p:sp>
      <p:sp>
        <p:nvSpPr>
          <p:cNvPr id="4" name="Slide Number Placeholder 3"/>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DB37EB8E-0F4F-491C-9BEA-E7F2FC979D23}" type="slidenum">
              <a:rPr lang="en-US" sz="1600" b="1" smtClean="0">
                <a:solidFill>
                  <a:schemeClr val="tx1">
                    <a:lumMod val="50000"/>
                    <a:lumOff val="50000"/>
                  </a:schemeClr>
                </a:solidFill>
              </a:rPr>
              <a:pPr/>
              <a:t>27</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370604274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311" y="228600"/>
            <a:ext cx="8382000" cy="914400"/>
          </a:xfrm>
          <a:solidFill>
            <a:schemeClr val="accent1">
              <a:lumMod val="75000"/>
            </a:schemeClr>
          </a:solidFill>
          <a:ln w="38100">
            <a:solidFill>
              <a:schemeClr val="tx1"/>
            </a:solidFill>
          </a:ln>
        </p:spPr>
        <p:txBody>
          <a:bodyPr>
            <a:normAutofit fontScale="90000"/>
          </a:bodyPr>
          <a:lstStyle/>
          <a:p>
            <a:r>
              <a:rPr lang="en-US" sz="4000" b="1" dirty="0" smtClean="0">
                <a:solidFill>
                  <a:schemeClr val="bg1"/>
                </a:solidFill>
              </a:rPr>
              <a:t>B.  FBI Typologies:  Situational Offenders, 1</a:t>
            </a:r>
            <a:endParaRPr lang="en-US" sz="3100" b="1" dirty="0">
              <a:solidFill>
                <a:schemeClr val="bg1"/>
              </a:solidFill>
            </a:endParaRPr>
          </a:p>
        </p:txBody>
      </p:sp>
      <p:sp>
        <p:nvSpPr>
          <p:cNvPr id="3" name="Content Placeholder 2"/>
          <p:cNvSpPr>
            <a:spLocks noGrp="1"/>
          </p:cNvSpPr>
          <p:nvPr>
            <p:ph idx="1"/>
          </p:nvPr>
        </p:nvSpPr>
        <p:spPr>
          <a:xfrm>
            <a:off x="457200" y="2590800"/>
            <a:ext cx="8229600" cy="4038600"/>
          </a:xfrm>
        </p:spPr>
        <p:txBody>
          <a:bodyPr>
            <a:normAutofit fontScale="40000" lnSpcReduction="20000"/>
          </a:bodyPr>
          <a:lstStyle/>
          <a:p>
            <a:pPr marL="0" indent="0">
              <a:buNone/>
            </a:pPr>
            <a:r>
              <a:rPr lang="en-US" sz="5000" u="sng" dirty="0" smtClean="0"/>
              <a:t>Regressed</a:t>
            </a:r>
            <a:r>
              <a:rPr lang="en-US" sz="5000" dirty="0"/>
              <a:t>		</a:t>
            </a:r>
            <a:r>
              <a:rPr lang="en-US" sz="5000" dirty="0" smtClean="0"/>
              <a:t>Offenders </a:t>
            </a:r>
            <a:r>
              <a:rPr lang="en-US" sz="5000" dirty="0"/>
              <a:t>have poor coping skills, target victims </a:t>
            </a:r>
            <a:r>
              <a:rPr lang="en-US" sz="5000" dirty="0" smtClean="0"/>
              <a:t>			who </a:t>
            </a:r>
            <a:r>
              <a:rPr lang="en-US" sz="5000" dirty="0"/>
              <a:t>are </a:t>
            </a:r>
            <a:r>
              <a:rPr lang="en-US" sz="5000" dirty="0" smtClean="0"/>
              <a:t>	easily accessible</a:t>
            </a:r>
            <a:r>
              <a:rPr lang="en-US" sz="5000" dirty="0"/>
              <a:t>, abuse children as a </a:t>
            </a:r>
            <a:r>
              <a:rPr lang="en-US" sz="5000" dirty="0" smtClean="0"/>
              <a:t>			substitute </a:t>
            </a:r>
            <a:r>
              <a:rPr lang="en-US" sz="5000" dirty="0"/>
              <a:t>for adult </a:t>
            </a:r>
            <a:r>
              <a:rPr lang="en-US" sz="5000" dirty="0" smtClean="0"/>
              <a:t>relationships</a:t>
            </a:r>
            <a:endParaRPr lang="en-US" sz="5000" dirty="0"/>
          </a:p>
          <a:p>
            <a:pPr marL="0" indent="0">
              <a:buNone/>
            </a:pPr>
            <a:endParaRPr lang="en-US" sz="3800" dirty="0"/>
          </a:p>
          <a:p>
            <a:pPr marL="0" indent="0">
              <a:buNone/>
            </a:pPr>
            <a:r>
              <a:rPr lang="en-US" sz="5000" u="sng" dirty="0"/>
              <a:t>Morally Indiscriminate</a:t>
            </a:r>
            <a:r>
              <a:rPr lang="en-US" sz="5000" dirty="0"/>
              <a:t>	Offenders do not prefer children over adults and </a:t>
            </a:r>
            <a:r>
              <a:rPr lang="en-US" sz="5000" dirty="0" smtClean="0"/>
              <a:t>			tend </a:t>
            </a:r>
            <a:r>
              <a:rPr lang="en-US" sz="5000" dirty="0"/>
              <a:t>to </a:t>
            </a:r>
            <a:r>
              <a:rPr lang="en-US" sz="5000" dirty="0" smtClean="0"/>
              <a:t>use children </a:t>
            </a:r>
            <a:r>
              <a:rPr lang="en-US" sz="5000" dirty="0"/>
              <a:t>(or anyone accessible) for </a:t>
            </a:r>
            <a:r>
              <a:rPr lang="en-US" sz="5000" dirty="0" smtClean="0"/>
              <a:t>			their </a:t>
            </a:r>
            <a:r>
              <a:rPr lang="en-US" sz="5000" dirty="0"/>
              <a:t>own interest </a:t>
            </a:r>
            <a:r>
              <a:rPr lang="en-US" sz="5000" dirty="0" smtClean="0"/>
              <a:t>(</a:t>
            </a:r>
            <a:r>
              <a:rPr lang="en-US" sz="5000" dirty="0"/>
              <a:t>sexual </a:t>
            </a:r>
            <a:r>
              <a:rPr lang="en-US" sz="5000" dirty="0" smtClean="0"/>
              <a:t>and otherwise</a:t>
            </a:r>
            <a:r>
              <a:rPr lang="en-US" sz="5000" dirty="0"/>
              <a:t>)</a:t>
            </a:r>
          </a:p>
          <a:p>
            <a:pPr marL="0" indent="0">
              <a:buNone/>
            </a:pPr>
            <a:r>
              <a:rPr lang="en-US" sz="3800" dirty="0"/>
              <a:t> </a:t>
            </a:r>
          </a:p>
          <a:p>
            <a:pPr marL="0" indent="0">
              <a:buNone/>
            </a:pPr>
            <a:r>
              <a:rPr lang="en-US" sz="5000" u="sng" dirty="0"/>
              <a:t>Sexually Indiscriminate</a:t>
            </a:r>
            <a:r>
              <a:rPr lang="en-US" sz="5000" dirty="0"/>
              <a:t>	Offenders are mainly interested in sexual </a:t>
            </a:r>
            <a:r>
              <a:rPr lang="en-US" sz="5000" dirty="0" smtClean="0"/>
              <a:t>				experimentation</a:t>
            </a:r>
            <a:r>
              <a:rPr lang="en-US" sz="5000" dirty="0"/>
              <a:t>, </a:t>
            </a:r>
            <a:r>
              <a:rPr lang="en-US" sz="5000" dirty="0" smtClean="0"/>
              <a:t>and abuse </a:t>
            </a:r>
            <a:r>
              <a:rPr lang="en-US" sz="5000" dirty="0"/>
              <a:t>children out </a:t>
            </a:r>
            <a:r>
              <a:rPr lang="en-US" sz="5000" dirty="0" smtClean="0"/>
              <a:t>of 				boredom</a:t>
            </a:r>
            <a:endParaRPr lang="en-US" sz="5000" dirty="0"/>
          </a:p>
          <a:p>
            <a:endParaRPr lang="en-US" sz="3800" dirty="0"/>
          </a:p>
          <a:p>
            <a:pPr marL="0" indent="0">
              <a:buNone/>
            </a:pPr>
            <a:r>
              <a:rPr lang="en-US" sz="5000" u="sng" dirty="0"/>
              <a:t>Inadequate</a:t>
            </a:r>
            <a:r>
              <a:rPr lang="en-US" sz="5000" dirty="0"/>
              <a:t>		</a:t>
            </a:r>
            <a:r>
              <a:rPr lang="en-US" sz="5000" dirty="0" smtClean="0"/>
              <a:t>Offenders </a:t>
            </a:r>
            <a:r>
              <a:rPr lang="en-US" sz="5000" dirty="0"/>
              <a:t>are social misfits who are insecure, have </a:t>
            </a:r>
            <a:r>
              <a:rPr lang="en-US" sz="5000" dirty="0" smtClean="0"/>
              <a:t>			low self-esteem</a:t>
            </a:r>
            <a:r>
              <a:rPr lang="en-US" sz="5000" dirty="0"/>
              <a:t>, and see relationships with </a:t>
            </a:r>
            <a:r>
              <a:rPr lang="en-US" sz="5000" dirty="0" smtClean="0"/>
              <a:t>				children </a:t>
            </a:r>
            <a:r>
              <a:rPr lang="en-US" sz="5000" dirty="0"/>
              <a:t>as their </a:t>
            </a:r>
            <a:r>
              <a:rPr lang="en-US" sz="5000" dirty="0" smtClean="0"/>
              <a:t>only sexual outlet</a:t>
            </a:r>
            <a:endParaRPr lang="en-US" sz="5000" dirty="0"/>
          </a:p>
          <a:p>
            <a:pPr marL="0" indent="0">
              <a:buNone/>
            </a:pPr>
            <a:endParaRPr lang="en-US" sz="1200" dirty="0"/>
          </a:p>
          <a:p>
            <a:pPr marL="0" indent="0">
              <a:buNone/>
            </a:pPr>
            <a:endParaRPr lang="en-US" sz="1200" dirty="0"/>
          </a:p>
        </p:txBody>
      </p:sp>
      <p:sp>
        <p:nvSpPr>
          <p:cNvPr id="4" name="Slide Number Placeholder 3"/>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DB37EB8E-0F4F-491C-9BEA-E7F2FC979D23}" type="slidenum">
              <a:rPr lang="en-US" sz="1600" b="1" smtClean="0">
                <a:solidFill>
                  <a:schemeClr val="tx1">
                    <a:lumMod val="50000"/>
                    <a:lumOff val="50000"/>
                  </a:schemeClr>
                </a:solidFill>
              </a:rPr>
              <a:pPr/>
              <a:t>28</a:t>
            </a:fld>
            <a:endParaRPr lang="en-US" sz="1600" b="1" dirty="0">
              <a:solidFill>
                <a:schemeClr val="tx1">
                  <a:lumMod val="50000"/>
                  <a:lumOff val="50000"/>
                </a:schemeClr>
              </a:solidFill>
            </a:endParaRPr>
          </a:p>
        </p:txBody>
      </p:sp>
      <p:sp>
        <p:nvSpPr>
          <p:cNvPr id="5" name="TextBox 4"/>
          <p:cNvSpPr txBox="1"/>
          <p:nvPr/>
        </p:nvSpPr>
        <p:spPr>
          <a:xfrm>
            <a:off x="533400" y="1600200"/>
            <a:ext cx="2362200" cy="677108"/>
          </a:xfrm>
          <a:prstGeom prst="rect">
            <a:avLst/>
          </a:prstGeom>
          <a:noFill/>
          <a:ln w="28575">
            <a:solidFill>
              <a:schemeClr val="accent1">
                <a:lumMod val="60000"/>
                <a:lumOff val="40000"/>
              </a:schemeClr>
            </a:solidFill>
          </a:ln>
        </p:spPr>
        <p:txBody>
          <a:bodyPr wrap="square" rtlCol="0">
            <a:spAutoFit/>
          </a:bodyPr>
          <a:lstStyle/>
          <a:p>
            <a:r>
              <a:rPr lang="en-US" sz="2000" b="1" dirty="0">
                <a:solidFill>
                  <a:prstClr val="black"/>
                </a:solidFill>
              </a:rPr>
              <a:t>Type of Offender </a:t>
            </a:r>
            <a:r>
              <a:rPr lang="en-US" i="1" dirty="0">
                <a:solidFill>
                  <a:prstClr val="black"/>
                </a:solidFill>
              </a:rPr>
              <a:t>Situational offenders</a:t>
            </a:r>
            <a:endParaRPr lang="en-US" dirty="0">
              <a:solidFill>
                <a:prstClr val="black"/>
              </a:solidFill>
            </a:endParaRPr>
          </a:p>
        </p:txBody>
      </p:sp>
      <p:sp>
        <p:nvSpPr>
          <p:cNvPr id="6" name="TextBox 5"/>
          <p:cNvSpPr txBox="1"/>
          <p:nvPr/>
        </p:nvSpPr>
        <p:spPr>
          <a:xfrm>
            <a:off x="3276600" y="1600200"/>
            <a:ext cx="5334000" cy="646331"/>
          </a:xfrm>
          <a:prstGeom prst="rect">
            <a:avLst/>
          </a:prstGeom>
          <a:noFill/>
          <a:ln w="28575">
            <a:solidFill>
              <a:schemeClr val="accent1">
                <a:lumMod val="60000"/>
                <a:lumOff val="40000"/>
              </a:schemeClr>
            </a:solidFill>
          </a:ln>
        </p:spPr>
        <p:txBody>
          <a:bodyPr wrap="square" rtlCol="0">
            <a:spAutoFit/>
          </a:bodyPr>
          <a:lstStyle/>
          <a:p>
            <a:pPr algn="ctr"/>
            <a:endParaRPr lang="en-US" sz="600" b="1" dirty="0">
              <a:solidFill>
                <a:prstClr val="black"/>
              </a:solidFill>
            </a:endParaRPr>
          </a:p>
          <a:p>
            <a:pPr algn="ctr"/>
            <a:r>
              <a:rPr lang="en-US" sz="2400" b="1" dirty="0">
                <a:solidFill>
                  <a:prstClr val="black"/>
                </a:solidFill>
              </a:rPr>
              <a:t>Characteristics of Offenders</a:t>
            </a:r>
          </a:p>
          <a:p>
            <a:endParaRPr lang="en-US" sz="600" dirty="0">
              <a:solidFill>
                <a:prstClr val="black"/>
              </a:solidFill>
            </a:endParaRPr>
          </a:p>
        </p:txBody>
      </p:sp>
    </p:spTree>
    <p:extLst>
      <p:ext uri="{BB962C8B-B14F-4D97-AF65-F5344CB8AC3E}">
        <p14:creationId xmlns:p14="http://schemas.microsoft.com/office/powerpoint/2010/main" val="35717258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534400" cy="914400"/>
          </a:xfrm>
          <a:solidFill>
            <a:schemeClr val="accent1">
              <a:lumMod val="60000"/>
              <a:lumOff val="40000"/>
            </a:schemeClr>
          </a:solidFill>
          <a:ln w="28575">
            <a:solidFill>
              <a:schemeClr val="tx1"/>
            </a:solidFill>
          </a:ln>
        </p:spPr>
        <p:txBody>
          <a:bodyPr>
            <a:normAutofit fontScale="90000"/>
          </a:bodyPr>
          <a:lstStyle/>
          <a:p>
            <a:r>
              <a:rPr lang="en-US" sz="4000" b="1" dirty="0" smtClean="0"/>
              <a:t>FBI Typologies:  Preferential Offenders, 2</a:t>
            </a:r>
            <a:endParaRPr lang="en-US" sz="2200" b="1" dirty="0"/>
          </a:p>
        </p:txBody>
      </p:sp>
      <p:sp>
        <p:nvSpPr>
          <p:cNvPr id="3" name="Content Placeholder 2"/>
          <p:cNvSpPr>
            <a:spLocks noGrp="1"/>
          </p:cNvSpPr>
          <p:nvPr>
            <p:ph idx="1"/>
          </p:nvPr>
        </p:nvSpPr>
        <p:spPr>
          <a:xfrm>
            <a:off x="609600" y="2209800"/>
            <a:ext cx="8229600" cy="4267200"/>
          </a:xfrm>
        </p:spPr>
        <p:txBody>
          <a:bodyPr>
            <a:noAutofit/>
          </a:bodyPr>
          <a:lstStyle/>
          <a:p>
            <a:pPr marL="0" indent="0">
              <a:buNone/>
            </a:pPr>
            <a:r>
              <a:rPr lang="en-US" sz="2400" u="sng" dirty="0" smtClean="0"/>
              <a:t>Seductive</a:t>
            </a:r>
            <a:r>
              <a:rPr lang="en-US" sz="2400" dirty="0" smtClean="0"/>
              <a:t>	</a:t>
            </a:r>
            <a:r>
              <a:rPr lang="en-US" sz="2400" dirty="0"/>
              <a:t> </a:t>
            </a:r>
            <a:r>
              <a:rPr lang="en-US" sz="2400" dirty="0" smtClean="0"/>
              <a:t>      Offenders “court” children and give them 		       much affection, love, gifts, and enticements in 		       order to carry on a “relationship”</a:t>
            </a:r>
          </a:p>
          <a:p>
            <a:pPr marL="0" indent="0">
              <a:buNone/>
            </a:pPr>
            <a:endParaRPr lang="en-US" sz="800" dirty="0"/>
          </a:p>
          <a:p>
            <a:pPr marL="0" indent="0">
              <a:buNone/>
            </a:pPr>
            <a:r>
              <a:rPr lang="en-US" sz="2400" u="sng" dirty="0" smtClean="0"/>
              <a:t>Fixated</a:t>
            </a:r>
            <a:r>
              <a:rPr lang="en-US" sz="2400" dirty="0" smtClean="0"/>
              <a:t>		</a:t>
            </a:r>
            <a:r>
              <a:rPr lang="en-US" sz="2400" dirty="0"/>
              <a:t> </a:t>
            </a:r>
            <a:r>
              <a:rPr lang="en-US" sz="2400" dirty="0" smtClean="0"/>
              <a:t>      Offenders have poor psychosexual 			       development, desire affection from children, 		       and are</a:t>
            </a:r>
            <a:r>
              <a:rPr lang="en-US" sz="2400" dirty="0"/>
              <a:t> </a:t>
            </a:r>
            <a:r>
              <a:rPr lang="en-US" sz="2400" dirty="0" smtClean="0"/>
              <a:t>compulsively attracted to children</a:t>
            </a:r>
          </a:p>
          <a:p>
            <a:pPr marL="0" indent="0">
              <a:buNone/>
            </a:pPr>
            <a:endParaRPr lang="en-US" sz="800" dirty="0" smtClean="0"/>
          </a:p>
          <a:p>
            <a:pPr marL="0" indent="0">
              <a:buNone/>
            </a:pPr>
            <a:r>
              <a:rPr lang="en-US" sz="2400" u="sng" dirty="0" smtClean="0"/>
              <a:t>Sadistic</a:t>
            </a:r>
            <a:r>
              <a:rPr lang="en-US" sz="2400" dirty="0" smtClean="0"/>
              <a:t>	</a:t>
            </a:r>
            <a:r>
              <a:rPr lang="en-US" sz="2400" dirty="0"/>
              <a:t> </a:t>
            </a:r>
            <a:r>
              <a:rPr lang="en-US" sz="2400" dirty="0" smtClean="0"/>
              <a:t>      Offenders </a:t>
            </a:r>
            <a:r>
              <a:rPr lang="en-US" sz="2400" dirty="0"/>
              <a:t>are </a:t>
            </a:r>
            <a:r>
              <a:rPr lang="en-US" sz="2400" dirty="0" smtClean="0"/>
              <a:t>aggressive, sexually excited by</a:t>
            </a:r>
            <a:r>
              <a:rPr lang="en-US" sz="2400" dirty="0"/>
              <a:t>	</a:t>
            </a:r>
            <a:r>
              <a:rPr lang="en-US" sz="2400" dirty="0" smtClean="0"/>
              <a:t>	       violence, target stranger victims, and are</a:t>
            </a:r>
            <a:r>
              <a:rPr lang="en-US" sz="2400" dirty="0"/>
              <a:t>	</a:t>
            </a:r>
            <a:r>
              <a:rPr lang="en-US" sz="2400" dirty="0" smtClean="0"/>
              <a:t>	       extremely dangerous</a:t>
            </a:r>
            <a:endParaRPr lang="en-US" sz="2400" dirty="0"/>
          </a:p>
          <a:p>
            <a:pPr marL="0" indent="0">
              <a:buNone/>
            </a:pPr>
            <a:endParaRPr lang="en-US" sz="2000" dirty="0"/>
          </a:p>
        </p:txBody>
      </p:sp>
      <p:sp>
        <p:nvSpPr>
          <p:cNvPr id="4" name="Slide Number Placeholder 3"/>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DB37EB8E-0F4F-491C-9BEA-E7F2FC979D23}" type="slidenum">
              <a:rPr lang="en-US" sz="1600" b="1" smtClean="0">
                <a:solidFill>
                  <a:schemeClr val="tx1">
                    <a:lumMod val="50000"/>
                    <a:lumOff val="50000"/>
                  </a:schemeClr>
                </a:solidFill>
              </a:rPr>
              <a:pPr/>
              <a:t>29</a:t>
            </a:fld>
            <a:endParaRPr lang="en-US" sz="1600" b="1" dirty="0">
              <a:solidFill>
                <a:schemeClr val="tx1">
                  <a:lumMod val="50000"/>
                  <a:lumOff val="50000"/>
                </a:schemeClr>
              </a:solidFill>
            </a:endParaRPr>
          </a:p>
        </p:txBody>
      </p:sp>
      <p:sp>
        <p:nvSpPr>
          <p:cNvPr id="5" name="TextBox 4"/>
          <p:cNvSpPr txBox="1"/>
          <p:nvPr/>
        </p:nvSpPr>
        <p:spPr>
          <a:xfrm>
            <a:off x="348343" y="1295400"/>
            <a:ext cx="2286000" cy="677108"/>
          </a:xfrm>
          <a:prstGeom prst="rect">
            <a:avLst/>
          </a:prstGeom>
          <a:noFill/>
          <a:ln w="28575">
            <a:solidFill>
              <a:schemeClr val="accent1">
                <a:lumMod val="60000"/>
                <a:lumOff val="40000"/>
              </a:schemeClr>
            </a:solidFill>
          </a:ln>
        </p:spPr>
        <p:txBody>
          <a:bodyPr wrap="square" rtlCol="0">
            <a:spAutoFit/>
          </a:bodyPr>
          <a:lstStyle/>
          <a:p>
            <a:r>
              <a:rPr lang="en-US" sz="2000" b="1" dirty="0">
                <a:solidFill>
                  <a:prstClr val="black"/>
                </a:solidFill>
              </a:rPr>
              <a:t>Type of Offender</a:t>
            </a:r>
            <a:r>
              <a:rPr lang="en-US" b="1" dirty="0">
                <a:solidFill>
                  <a:prstClr val="black"/>
                </a:solidFill>
              </a:rPr>
              <a:t>	</a:t>
            </a:r>
          </a:p>
          <a:p>
            <a:r>
              <a:rPr lang="en-US" i="1" dirty="0">
                <a:solidFill>
                  <a:prstClr val="black"/>
                </a:solidFill>
              </a:rPr>
              <a:t>Preferential offenders</a:t>
            </a:r>
            <a:endParaRPr lang="en-US" dirty="0">
              <a:solidFill>
                <a:prstClr val="black"/>
              </a:solidFill>
            </a:endParaRPr>
          </a:p>
        </p:txBody>
      </p:sp>
      <p:sp>
        <p:nvSpPr>
          <p:cNvPr id="6" name="TextBox 5"/>
          <p:cNvSpPr txBox="1"/>
          <p:nvPr/>
        </p:nvSpPr>
        <p:spPr>
          <a:xfrm>
            <a:off x="2971800" y="1295399"/>
            <a:ext cx="5715000" cy="646331"/>
          </a:xfrm>
          <a:prstGeom prst="rect">
            <a:avLst/>
          </a:prstGeom>
          <a:noFill/>
          <a:ln w="28575">
            <a:solidFill>
              <a:schemeClr val="accent1">
                <a:lumMod val="60000"/>
                <a:lumOff val="40000"/>
              </a:schemeClr>
            </a:solidFill>
          </a:ln>
        </p:spPr>
        <p:txBody>
          <a:bodyPr wrap="square" rtlCol="0">
            <a:spAutoFit/>
          </a:bodyPr>
          <a:lstStyle/>
          <a:p>
            <a:pPr algn="ctr"/>
            <a:endParaRPr lang="en-US" sz="600" b="1" dirty="0">
              <a:solidFill>
                <a:prstClr val="black"/>
              </a:solidFill>
            </a:endParaRPr>
          </a:p>
          <a:p>
            <a:pPr algn="ctr"/>
            <a:r>
              <a:rPr lang="en-US" sz="2400" b="1" dirty="0">
                <a:solidFill>
                  <a:prstClr val="black"/>
                </a:solidFill>
              </a:rPr>
              <a:t>Characteristics of Offenders</a:t>
            </a:r>
          </a:p>
          <a:p>
            <a:pPr algn="ctr"/>
            <a:endParaRPr lang="en-US" sz="600" dirty="0">
              <a:solidFill>
                <a:prstClr val="black"/>
              </a:solidFill>
            </a:endParaRPr>
          </a:p>
        </p:txBody>
      </p:sp>
    </p:spTree>
    <p:extLst>
      <p:ext uri="{BB962C8B-B14F-4D97-AF65-F5344CB8AC3E}">
        <p14:creationId xmlns:p14="http://schemas.microsoft.com/office/powerpoint/2010/main" val="21304390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68362"/>
          </a:xfrm>
          <a:solidFill>
            <a:schemeClr val="accent1">
              <a:lumMod val="60000"/>
              <a:lumOff val="40000"/>
            </a:schemeClr>
          </a:solidFill>
          <a:ln w="28575">
            <a:solidFill>
              <a:schemeClr val="tx1"/>
            </a:solidFill>
          </a:ln>
        </p:spPr>
        <p:txBody>
          <a:bodyPr/>
          <a:lstStyle/>
          <a:p>
            <a:r>
              <a:rPr lang="en-US" b="1" dirty="0" smtClean="0"/>
              <a:t>Main Sources of Data</a:t>
            </a:r>
            <a:endParaRPr lang="en-US" b="1" dirty="0"/>
          </a:p>
        </p:txBody>
      </p:sp>
      <p:sp>
        <p:nvSpPr>
          <p:cNvPr id="3" name="Content Placeholder 2"/>
          <p:cNvSpPr>
            <a:spLocks noGrp="1"/>
          </p:cNvSpPr>
          <p:nvPr>
            <p:ph idx="1"/>
          </p:nvPr>
        </p:nvSpPr>
        <p:spPr>
          <a:xfrm>
            <a:off x="457200" y="1676401"/>
            <a:ext cx="8229600" cy="3657599"/>
          </a:xfrm>
        </p:spPr>
        <p:txBody>
          <a:bodyPr>
            <a:normAutofit fontScale="85000" lnSpcReduction="20000"/>
          </a:bodyPr>
          <a:lstStyle/>
          <a:p>
            <a:pPr marL="0" indent="0">
              <a:buNone/>
            </a:pPr>
            <a:r>
              <a:rPr lang="en-US" dirty="0"/>
              <a:t>Reports presented to the United States Conference of Catholic Bishops by the John Jay College Research Team, The City University of New </a:t>
            </a:r>
            <a:r>
              <a:rPr lang="en-US" dirty="0" smtClean="0"/>
              <a:t>York*</a:t>
            </a:r>
          </a:p>
          <a:p>
            <a:pPr marL="0" indent="0">
              <a:buNone/>
            </a:pPr>
            <a:endParaRPr lang="en-US" sz="1300" dirty="0"/>
          </a:p>
          <a:p>
            <a:r>
              <a:rPr lang="en-US" sz="3000" i="1" dirty="0"/>
              <a:t>The Causes and Context of Sexual Abuse of Minors by Catholic Priests in the United States</a:t>
            </a:r>
            <a:r>
              <a:rPr lang="en-US" sz="3000" dirty="0"/>
              <a:t>, 1950-2010, March, </a:t>
            </a:r>
            <a:r>
              <a:rPr lang="en-US" sz="3000" dirty="0" smtClean="0"/>
              <a:t>2011</a:t>
            </a:r>
          </a:p>
          <a:p>
            <a:pPr marL="0" indent="0">
              <a:buNone/>
            </a:pPr>
            <a:endParaRPr lang="en-US" sz="900" dirty="0"/>
          </a:p>
          <a:p>
            <a:r>
              <a:rPr lang="en-US" sz="3000" i="1" dirty="0" smtClean="0"/>
              <a:t>The </a:t>
            </a:r>
            <a:r>
              <a:rPr lang="en-US" sz="3000" i="1" dirty="0"/>
              <a:t>Nature and Scope of Sexual Abuse of Minors by Catholic Priests and Deacons in the United States, 1950-2002</a:t>
            </a:r>
            <a:r>
              <a:rPr lang="en-US" sz="3000" dirty="0"/>
              <a:t>, February </a:t>
            </a:r>
            <a:r>
              <a:rPr lang="en-US" sz="3000" dirty="0" smtClean="0"/>
              <a:t>2004</a:t>
            </a:r>
          </a:p>
          <a:p>
            <a:endParaRPr lang="en-US" sz="1000" dirty="0" smtClean="0"/>
          </a:p>
          <a:p>
            <a:pPr marL="0" indent="0">
              <a:buNone/>
            </a:pPr>
            <a:endParaRPr lang="en-US" sz="1200" dirty="0"/>
          </a:p>
        </p:txBody>
      </p:sp>
      <p:sp>
        <p:nvSpPr>
          <p:cNvPr id="4" name="Slide Number Placeholder 3"/>
          <p:cNvSpPr>
            <a:spLocks noGrp="1"/>
          </p:cNvSpPr>
          <p:nvPr>
            <p:ph type="sldNum" sz="quarter" idx="12"/>
          </p:nvPr>
        </p:nvSpPr>
        <p:spPr/>
        <p:txBody>
          <a:bodyPr/>
          <a:lstStyle/>
          <a:p>
            <a:r>
              <a:rPr lang="en-US" sz="1600" b="1" dirty="0">
                <a:solidFill>
                  <a:prstClr val="black">
                    <a:tint val="75000"/>
                  </a:prstClr>
                </a:solidFill>
              </a:rPr>
              <a:t>N</a:t>
            </a:r>
            <a:r>
              <a:rPr lang="en-US" sz="1600" b="1" smtClean="0">
                <a:solidFill>
                  <a:prstClr val="black">
                    <a:tint val="75000"/>
                  </a:prstClr>
                </a:solidFill>
              </a:rPr>
              <a:t>-</a:t>
            </a:r>
            <a:fld id="{DB37EB8E-0F4F-491C-9BEA-E7F2FC979D23}" type="slidenum">
              <a:rPr lang="en-US" sz="1600" b="1" smtClean="0">
                <a:solidFill>
                  <a:prstClr val="black">
                    <a:tint val="75000"/>
                  </a:prstClr>
                </a:solidFill>
              </a:rPr>
              <a:pPr/>
              <a:t>3</a:t>
            </a:fld>
            <a:endParaRPr lang="en-US" sz="1600" b="1" dirty="0">
              <a:solidFill>
                <a:prstClr val="black">
                  <a:tint val="75000"/>
                </a:prstClr>
              </a:solidFill>
            </a:endParaRPr>
          </a:p>
        </p:txBody>
      </p:sp>
      <p:sp>
        <p:nvSpPr>
          <p:cNvPr id="5" name="TextBox 4"/>
          <p:cNvSpPr txBox="1"/>
          <p:nvPr/>
        </p:nvSpPr>
        <p:spPr>
          <a:xfrm>
            <a:off x="609600" y="5486400"/>
            <a:ext cx="7772400" cy="707886"/>
          </a:xfrm>
          <a:prstGeom prst="rect">
            <a:avLst/>
          </a:prstGeom>
          <a:noFill/>
        </p:spPr>
        <p:txBody>
          <a:bodyPr wrap="square" rtlCol="0">
            <a:spAutoFit/>
          </a:bodyPr>
          <a:lstStyle/>
          <a:p>
            <a:r>
              <a:rPr lang="en-US" dirty="0" smtClean="0">
                <a:solidFill>
                  <a:prstClr val="black"/>
                </a:solidFill>
              </a:rPr>
              <a:t>* </a:t>
            </a:r>
            <a:r>
              <a:rPr lang="en-US" sz="2000" dirty="0" smtClean="0">
                <a:solidFill>
                  <a:prstClr val="black"/>
                </a:solidFill>
              </a:rPr>
              <a:t>The </a:t>
            </a:r>
            <a:r>
              <a:rPr lang="en-US" sz="2000" dirty="0">
                <a:solidFill>
                  <a:prstClr val="black"/>
                </a:solidFill>
              </a:rPr>
              <a:t>two reports are based on data supplied by 97 percent of </a:t>
            </a:r>
            <a:r>
              <a:rPr lang="en-US" sz="2000" dirty="0" smtClean="0">
                <a:solidFill>
                  <a:prstClr val="black"/>
                </a:solidFill>
              </a:rPr>
              <a:t>U.S. archdioceses </a:t>
            </a:r>
            <a:r>
              <a:rPr lang="en-US" sz="2000" dirty="0">
                <a:solidFill>
                  <a:prstClr val="black"/>
                </a:solidFill>
              </a:rPr>
              <a:t>and dioceses on all clergy accused of sexual </a:t>
            </a:r>
            <a:r>
              <a:rPr lang="en-US" sz="2000" dirty="0" smtClean="0">
                <a:solidFill>
                  <a:prstClr val="black"/>
                </a:solidFill>
              </a:rPr>
              <a:t>abuse </a:t>
            </a:r>
            <a:r>
              <a:rPr lang="en-US" sz="2000" dirty="0">
                <a:solidFill>
                  <a:prstClr val="black"/>
                </a:solidFill>
              </a:rPr>
              <a:t>of minors</a:t>
            </a:r>
          </a:p>
        </p:txBody>
      </p:sp>
    </p:spTree>
    <p:extLst>
      <p:ext uri="{BB962C8B-B14F-4D97-AF65-F5344CB8AC3E}">
        <p14:creationId xmlns:p14="http://schemas.microsoft.com/office/powerpoint/2010/main" val="223490173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228600"/>
            <a:ext cx="8229600" cy="1066800"/>
          </a:xfrm>
          <a:solidFill>
            <a:schemeClr val="accent1">
              <a:lumMod val="75000"/>
            </a:schemeClr>
          </a:solidFill>
          <a:ln w="38100">
            <a:solidFill>
              <a:schemeClr val="tx1"/>
            </a:solidFill>
          </a:ln>
        </p:spPr>
        <p:txBody>
          <a:bodyPr>
            <a:normAutofit fontScale="90000"/>
          </a:bodyPr>
          <a:lstStyle/>
          <a:p>
            <a:r>
              <a:rPr lang="en-US" sz="4000" b="1" dirty="0" smtClean="0">
                <a:solidFill>
                  <a:schemeClr val="bg1"/>
                </a:solidFill>
              </a:rPr>
              <a:t>C.  Personality Characteristics of</a:t>
            </a:r>
            <a:br>
              <a:rPr lang="en-US" sz="4000" b="1" dirty="0" smtClean="0">
                <a:solidFill>
                  <a:schemeClr val="bg1"/>
                </a:solidFill>
              </a:rPr>
            </a:br>
            <a:r>
              <a:rPr lang="en-US" sz="4000" b="1" dirty="0" smtClean="0">
                <a:solidFill>
                  <a:schemeClr val="bg1"/>
                </a:solidFill>
              </a:rPr>
              <a:t>Clergy Offenders, 1</a:t>
            </a:r>
            <a:endParaRPr lang="en-US" sz="4000" b="1" dirty="0">
              <a:solidFill>
                <a:schemeClr val="bg1"/>
              </a:solidFill>
            </a:endParaRPr>
          </a:p>
        </p:txBody>
      </p:sp>
      <p:sp>
        <p:nvSpPr>
          <p:cNvPr id="3" name="Content Placeholder 2"/>
          <p:cNvSpPr>
            <a:spLocks noGrp="1"/>
          </p:cNvSpPr>
          <p:nvPr>
            <p:ph idx="1"/>
          </p:nvPr>
        </p:nvSpPr>
        <p:spPr>
          <a:xfrm>
            <a:off x="480060" y="2895600"/>
            <a:ext cx="8359140" cy="3646833"/>
          </a:xfrm>
        </p:spPr>
        <p:txBody>
          <a:bodyPr>
            <a:normAutofit fontScale="92500" lnSpcReduction="10000"/>
          </a:bodyPr>
          <a:lstStyle/>
          <a:p>
            <a:pPr marL="457200" lvl="0" indent="-457200"/>
            <a:r>
              <a:rPr lang="en-US" sz="2800" dirty="0"/>
              <a:t>One review of literature maintained that clergy offenders displayed shyness, loneliness, and passivity</a:t>
            </a:r>
          </a:p>
          <a:p>
            <a:pPr marL="457200" indent="-457200">
              <a:buNone/>
            </a:pPr>
            <a:endParaRPr lang="en-US" sz="1000" dirty="0"/>
          </a:p>
          <a:p>
            <a:pPr marL="457200" lvl="0" indent="-457200"/>
            <a:r>
              <a:rPr lang="en-US" sz="2800" dirty="0"/>
              <a:t>MMPI scores illustrated the presence of depression, authority concerns, </a:t>
            </a:r>
            <a:r>
              <a:rPr lang="en-US" sz="2800" dirty="0" smtClean="0"/>
              <a:t>and </a:t>
            </a:r>
            <a:r>
              <a:rPr lang="en-US" sz="2800" dirty="0"/>
              <a:t>addiction problems</a:t>
            </a:r>
          </a:p>
          <a:p>
            <a:pPr marL="457200" indent="-457200">
              <a:buNone/>
            </a:pPr>
            <a:endParaRPr lang="en-US" sz="900" dirty="0"/>
          </a:p>
          <a:p>
            <a:pPr marL="457200" lvl="0" indent="-457200"/>
            <a:r>
              <a:rPr lang="en-US" sz="2800" dirty="0"/>
              <a:t>Rorschach results indicated greater affect constriction than normal</a:t>
            </a:r>
          </a:p>
          <a:p>
            <a:pPr marL="457200" indent="-457200">
              <a:buNone/>
            </a:pPr>
            <a:endParaRPr lang="en-US" sz="900" dirty="0"/>
          </a:p>
          <a:p>
            <a:pPr marL="457200" lvl="0" indent="-457200"/>
            <a:r>
              <a:rPr lang="en-US" sz="2800" dirty="0" smtClean="0"/>
              <a:t>Offending clergy </a:t>
            </a:r>
            <a:r>
              <a:rPr lang="en-US" sz="2800" dirty="0"/>
              <a:t>exhibited the presence of over-controlled hostility more than non-offending clergy</a:t>
            </a:r>
          </a:p>
          <a:p>
            <a:pPr marL="0" indent="0">
              <a:buNone/>
            </a:pPr>
            <a:endParaRPr lang="en-US" sz="1200" dirty="0"/>
          </a:p>
          <a:p>
            <a:pPr marL="0" indent="0">
              <a:buNone/>
            </a:pPr>
            <a:endParaRPr lang="en-US" sz="1200" dirty="0"/>
          </a:p>
        </p:txBody>
      </p:sp>
      <p:sp>
        <p:nvSpPr>
          <p:cNvPr id="4" name="Slide Number Placeholder 3"/>
          <p:cNvSpPr>
            <a:spLocks noGrp="1"/>
          </p:cNvSpPr>
          <p:nvPr>
            <p:ph type="sldNum" sz="quarter" idx="12"/>
          </p:nvPr>
        </p:nvSpPr>
        <p:spPr>
          <a:xfrm>
            <a:off x="6553200" y="6400800"/>
            <a:ext cx="2133600" cy="365125"/>
          </a:xfrm>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DB37EB8E-0F4F-491C-9BEA-E7F2FC979D23}" type="slidenum">
              <a:rPr lang="en-US" sz="1600" b="1" smtClean="0">
                <a:solidFill>
                  <a:schemeClr val="tx1">
                    <a:lumMod val="50000"/>
                    <a:lumOff val="50000"/>
                  </a:schemeClr>
                </a:solidFill>
              </a:rPr>
              <a:pPr/>
              <a:t>30</a:t>
            </a:fld>
            <a:endParaRPr lang="en-US" sz="1600" b="1" dirty="0">
              <a:solidFill>
                <a:schemeClr val="tx1">
                  <a:lumMod val="50000"/>
                  <a:lumOff val="50000"/>
                </a:schemeClr>
              </a:solidFill>
            </a:endParaRPr>
          </a:p>
        </p:txBody>
      </p:sp>
      <p:sp>
        <p:nvSpPr>
          <p:cNvPr id="5" name="TextBox 4"/>
          <p:cNvSpPr txBox="1"/>
          <p:nvPr/>
        </p:nvSpPr>
        <p:spPr>
          <a:xfrm>
            <a:off x="457200" y="1524000"/>
            <a:ext cx="8229600" cy="1200329"/>
          </a:xfrm>
          <a:prstGeom prst="rect">
            <a:avLst/>
          </a:prstGeom>
          <a:solidFill>
            <a:schemeClr val="accent1">
              <a:lumMod val="20000"/>
              <a:lumOff val="80000"/>
            </a:schemeClr>
          </a:solidFill>
          <a:ln>
            <a:solidFill>
              <a:schemeClr val="tx1"/>
            </a:solidFill>
          </a:ln>
        </p:spPr>
        <p:txBody>
          <a:bodyPr wrap="square" rtlCol="0">
            <a:spAutoFit/>
          </a:bodyPr>
          <a:lstStyle/>
          <a:p>
            <a:r>
              <a:rPr lang="en-US" sz="2400" dirty="0">
                <a:solidFill>
                  <a:prstClr val="black"/>
                </a:solidFill>
              </a:rPr>
              <a:t>Several researchers </a:t>
            </a:r>
            <a:r>
              <a:rPr lang="en-US" sz="2400" dirty="0" smtClean="0">
                <a:solidFill>
                  <a:prstClr val="black"/>
                </a:solidFill>
              </a:rPr>
              <a:t>have concluded </a:t>
            </a:r>
            <a:r>
              <a:rPr lang="en-US" sz="2400" dirty="0">
                <a:solidFill>
                  <a:prstClr val="black"/>
                </a:solidFill>
              </a:rPr>
              <a:t>that clergy offenders are truly unique in comparison to offenders within the general population.</a:t>
            </a:r>
          </a:p>
        </p:txBody>
      </p:sp>
    </p:spTree>
    <p:extLst>
      <p:ext uri="{BB962C8B-B14F-4D97-AF65-F5344CB8AC3E}">
        <p14:creationId xmlns:p14="http://schemas.microsoft.com/office/powerpoint/2010/main" val="416983712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228600"/>
            <a:ext cx="8229600" cy="1066800"/>
          </a:xfrm>
          <a:solidFill>
            <a:schemeClr val="accent1">
              <a:lumMod val="40000"/>
              <a:lumOff val="60000"/>
            </a:schemeClr>
          </a:solidFill>
          <a:ln w="28575">
            <a:solidFill>
              <a:schemeClr val="tx1"/>
            </a:solidFill>
          </a:ln>
        </p:spPr>
        <p:txBody>
          <a:bodyPr>
            <a:normAutofit fontScale="90000"/>
          </a:bodyPr>
          <a:lstStyle/>
          <a:p>
            <a:r>
              <a:rPr lang="en-US" sz="4000" b="1" dirty="0" smtClean="0"/>
              <a:t>Personality Characteristics of</a:t>
            </a:r>
            <a:br>
              <a:rPr lang="en-US" sz="4000" b="1" dirty="0" smtClean="0"/>
            </a:br>
            <a:r>
              <a:rPr lang="en-US" sz="4000" b="1" dirty="0" smtClean="0"/>
              <a:t>Clergy Offenders, 2</a:t>
            </a:r>
            <a:endParaRPr lang="en-US" sz="3100" b="1" dirty="0"/>
          </a:p>
        </p:txBody>
      </p:sp>
      <p:sp>
        <p:nvSpPr>
          <p:cNvPr id="3" name="Content Placeholder 2"/>
          <p:cNvSpPr>
            <a:spLocks noGrp="1"/>
          </p:cNvSpPr>
          <p:nvPr>
            <p:ph idx="1"/>
          </p:nvPr>
        </p:nvSpPr>
        <p:spPr>
          <a:xfrm>
            <a:off x="421728" y="1676401"/>
            <a:ext cx="8229600" cy="4724400"/>
          </a:xfrm>
        </p:spPr>
        <p:txBody>
          <a:bodyPr>
            <a:normAutofit fontScale="85000" lnSpcReduction="20000"/>
          </a:bodyPr>
          <a:lstStyle/>
          <a:p>
            <a:pPr marL="0" indent="0">
              <a:buNone/>
            </a:pPr>
            <a:r>
              <a:rPr lang="en-US" sz="2800" dirty="0"/>
              <a:t>One of the specific clergy studies found that offenders came from backgrounds</a:t>
            </a:r>
          </a:p>
          <a:p>
            <a:pPr marL="0" indent="0">
              <a:buNone/>
            </a:pPr>
            <a:endParaRPr lang="en-US" sz="1000" dirty="0"/>
          </a:p>
          <a:p>
            <a:pPr marL="457200" lvl="0" indent="-457200"/>
            <a:r>
              <a:rPr lang="en-US" sz="2800" dirty="0" smtClean="0"/>
              <a:t>Characterized </a:t>
            </a:r>
            <a:r>
              <a:rPr lang="en-US" sz="2800" dirty="0"/>
              <a:t>by rigidity and dysfunction with themes of abuse</a:t>
            </a:r>
          </a:p>
          <a:p>
            <a:pPr marL="457200" indent="-457200">
              <a:buNone/>
            </a:pPr>
            <a:endParaRPr lang="en-US" sz="1100" dirty="0"/>
          </a:p>
          <a:p>
            <a:pPr marL="457200" lvl="0" indent="-457200"/>
            <a:r>
              <a:rPr lang="en-US" sz="2800" dirty="0"/>
              <a:t>Had little insight into these areas</a:t>
            </a:r>
          </a:p>
          <a:p>
            <a:pPr marL="457200" indent="-457200">
              <a:buNone/>
            </a:pPr>
            <a:endParaRPr lang="en-US" sz="1100" dirty="0"/>
          </a:p>
          <a:p>
            <a:pPr marL="457200" lvl="0" indent="-457200"/>
            <a:r>
              <a:rPr lang="en-US" sz="2800" dirty="0"/>
              <a:t>Had insufficient training in the issue of transference/counter transference</a:t>
            </a:r>
          </a:p>
          <a:p>
            <a:pPr marL="457200" indent="-457200">
              <a:buNone/>
            </a:pPr>
            <a:endParaRPr lang="en-US" sz="1000" dirty="0"/>
          </a:p>
          <a:p>
            <a:pPr marL="457200" lvl="0" indent="-457200"/>
            <a:r>
              <a:rPr lang="en-US" sz="2800" dirty="0"/>
              <a:t>Had virtually no training or education concerning sexual abuse, domestic violence, addictive disease, or healthy professional boundaries, and</a:t>
            </a:r>
          </a:p>
          <a:p>
            <a:pPr marL="457200" indent="-457200">
              <a:buNone/>
            </a:pPr>
            <a:endParaRPr lang="en-US" sz="1000" dirty="0"/>
          </a:p>
          <a:p>
            <a:pPr marL="457200" lvl="0" indent="-457200"/>
            <a:r>
              <a:rPr lang="en-US" sz="2800" dirty="0"/>
              <a:t>Failed to appreciate how their history of trauma affected their professional life</a:t>
            </a:r>
          </a:p>
          <a:p>
            <a:pPr marL="0" indent="0">
              <a:buNone/>
            </a:pPr>
            <a:endParaRPr lang="en-US" sz="1200" dirty="0"/>
          </a:p>
          <a:p>
            <a:pPr marL="0" indent="0">
              <a:buNone/>
            </a:pPr>
            <a:endParaRPr lang="en-US" sz="1200" dirty="0"/>
          </a:p>
        </p:txBody>
      </p:sp>
      <p:sp>
        <p:nvSpPr>
          <p:cNvPr id="4" name="Slide Number Placeholder 3"/>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DB37EB8E-0F4F-491C-9BEA-E7F2FC979D23}" type="slidenum">
              <a:rPr lang="en-US" sz="1600" b="1" smtClean="0">
                <a:solidFill>
                  <a:schemeClr val="tx1">
                    <a:lumMod val="50000"/>
                    <a:lumOff val="50000"/>
                  </a:schemeClr>
                </a:solidFill>
              </a:rPr>
              <a:pPr/>
              <a:t>31</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375754602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477962"/>
          </a:xfrm>
          <a:solidFill>
            <a:schemeClr val="accent1">
              <a:lumMod val="40000"/>
              <a:lumOff val="60000"/>
            </a:schemeClr>
          </a:solidFill>
          <a:ln>
            <a:solidFill>
              <a:schemeClr val="tx1"/>
            </a:solidFill>
          </a:ln>
        </p:spPr>
        <p:txBody>
          <a:bodyPr>
            <a:noAutofit/>
          </a:bodyPr>
          <a:lstStyle/>
          <a:p>
            <a:r>
              <a:rPr lang="en-US" sz="3400" b="1" dirty="0" smtClean="0"/>
              <a:t>Onset of Abuse, 3:  Overcoming External Factors that May Prevent Abuse from Occurring</a:t>
            </a:r>
            <a:endParaRPr lang="en-US" sz="3400" b="1" dirty="0"/>
          </a:p>
        </p:txBody>
      </p:sp>
      <p:sp>
        <p:nvSpPr>
          <p:cNvPr id="3" name="Content Placeholder 2"/>
          <p:cNvSpPr>
            <a:spLocks noGrp="1"/>
          </p:cNvSpPr>
          <p:nvPr>
            <p:ph idx="1"/>
          </p:nvPr>
        </p:nvSpPr>
        <p:spPr>
          <a:xfrm>
            <a:off x="457200" y="1981200"/>
            <a:ext cx="8229600" cy="4525963"/>
          </a:xfrm>
        </p:spPr>
        <p:txBody>
          <a:bodyPr>
            <a:normAutofit/>
          </a:bodyPr>
          <a:lstStyle/>
          <a:p>
            <a:pPr marL="457200" lvl="0" indent="-457200"/>
            <a:r>
              <a:rPr lang="en-US" dirty="0"/>
              <a:t>Abusers often create opportunities for the abuse to take place, such as socializing and building trust with the victim’s </a:t>
            </a:r>
            <a:r>
              <a:rPr lang="en-US" dirty="0" smtClean="0"/>
              <a:t>family</a:t>
            </a:r>
          </a:p>
          <a:p>
            <a:pPr marL="457200" lvl="0" indent="-457200">
              <a:buNone/>
            </a:pPr>
            <a:endParaRPr lang="en-US" sz="1000" dirty="0"/>
          </a:p>
          <a:p>
            <a:pPr marL="457200" lvl="0" indent="-457200"/>
            <a:r>
              <a:rPr lang="en-US" dirty="0"/>
              <a:t>Abusers must overcome the child’s resistance to the abuse, which is generally achieved through grooming tactics such as verbal and/or physical coercion, seduction, games, and </a:t>
            </a:r>
            <a:r>
              <a:rPr lang="en-US" dirty="0" smtClean="0"/>
              <a:t>enticements</a:t>
            </a:r>
            <a:endParaRPr lang="en-US" dirty="0"/>
          </a:p>
        </p:txBody>
      </p:sp>
      <p:sp>
        <p:nvSpPr>
          <p:cNvPr id="4" name="Slide Number Placeholder 3"/>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428350D7-1250-4C4B-8EA8-247126CB6545}" type="slidenum">
              <a:rPr lang="en-US" sz="1600" b="1" smtClean="0">
                <a:solidFill>
                  <a:schemeClr val="tx1">
                    <a:lumMod val="50000"/>
                    <a:lumOff val="50000"/>
                  </a:schemeClr>
                </a:solidFill>
              </a:rPr>
              <a:pPr/>
              <a:t>32</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29846834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848600" cy="762000"/>
          </a:xfrm>
          <a:solidFill>
            <a:schemeClr val="accent1">
              <a:lumMod val="75000"/>
            </a:schemeClr>
          </a:solidFill>
          <a:ln w="28575">
            <a:solidFill>
              <a:schemeClr val="tx1"/>
            </a:solidFill>
          </a:ln>
        </p:spPr>
        <p:txBody>
          <a:bodyPr rtlCol="0">
            <a:noAutofit/>
          </a:bodyPr>
          <a:lstStyle/>
          <a:p>
            <a:pPr eaLnBrk="1" fontAlgn="auto" hangingPunct="1">
              <a:spcAft>
                <a:spcPts val="0"/>
              </a:spcAft>
              <a:defRPr/>
            </a:pPr>
            <a:r>
              <a:rPr lang="en-US" sz="4000" b="1" dirty="0">
                <a:solidFill>
                  <a:schemeClr val="bg1"/>
                </a:solidFill>
              </a:rPr>
              <a:t>D</a:t>
            </a:r>
            <a:r>
              <a:rPr lang="en-US" sz="4000" b="1" dirty="0" smtClean="0">
                <a:solidFill>
                  <a:schemeClr val="bg1"/>
                </a:solidFill>
              </a:rPr>
              <a:t>.  Grooming Behavior, 1</a:t>
            </a:r>
            <a:endParaRPr lang="en-US" sz="4000" b="1" dirty="0">
              <a:solidFill>
                <a:schemeClr val="bg1"/>
              </a:solidFill>
            </a:endParaRPr>
          </a:p>
        </p:txBody>
      </p:sp>
      <p:sp>
        <p:nvSpPr>
          <p:cNvPr id="3" name="Content Placeholder 2"/>
          <p:cNvSpPr>
            <a:spLocks noGrp="1"/>
          </p:cNvSpPr>
          <p:nvPr>
            <p:ph idx="1"/>
          </p:nvPr>
        </p:nvSpPr>
        <p:spPr>
          <a:xfrm>
            <a:off x="762000" y="2971800"/>
            <a:ext cx="7848600" cy="3459163"/>
          </a:xfrm>
        </p:spPr>
        <p:txBody>
          <a:bodyPr rtlCol="0">
            <a:normAutofit fontScale="92500" lnSpcReduction="20000"/>
          </a:bodyPr>
          <a:lstStyle/>
          <a:p>
            <a:pPr marL="457200" indent="-457200" eaLnBrk="1" fontAlgn="auto" hangingPunct="1">
              <a:spcAft>
                <a:spcPts val="0"/>
              </a:spcAft>
              <a:buFont typeface="Arial" pitchFamily="34" charset="0"/>
              <a:buChar char="•"/>
              <a:defRPr/>
            </a:pPr>
            <a:r>
              <a:rPr lang="en-US" dirty="0" smtClean="0"/>
              <a:t>Examples of various </a:t>
            </a:r>
            <a:r>
              <a:rPr lang="en-US" dirty="0"/>
              <a:t>tactics or methods </a:t>
            </a:r>
            <a:r>
              <a:rPr lang="en-US" dirty="0" smtClean="0"/>
              <a:t>used </a:t>
            </a:r>
            <a:r>
              <a:rPr lang="en-US" dirty="0"/>
              <a:t>to entice victims: </a:t>
            </a:r>
            <a:endParaRPr lang="en-US" dirty="0" smtClean="0"/>
          </a:p>
          <a:p>
            <a:pPr marL="800100" lvl="1" indent="-342900" eaLnBrk="1" fontAlgn="auto" hangingPunct="1">
              <a:spcAft>
                <a:spcPts val="0"/>
              </a:spcAft>
              <a:buFont typeface="Wingdings" pitchFamily="2" charset="2"/>
              <a:buChar char="Ø"/>
              <a:defRPr/>
            </a:pPr>
            <a:r>
              <a:rPr lang="en-US" sz="3000" dirty="0" smtClean="0"/>
              <a:t>	seduction or manipulation</a:t>
            </a:r>
          </a:p>
          <a:p>
            <a:pPr lvl="1" eaLnBrk="1" fontAlgn="auto" hangingPunct="1">
              <a:spcAft>
                <a:spcPts val="0"/>
              </a:spcAft>
              <a:buFont typeface="Wingdings" pitchFamily="2" charset="2"/>
              <a:buChar char="Ø"/>
              <a:defRPr/>
            </a:pPr>
            <a:r>
              <a:rPr lang="en-US" sz="3000" dirty="0"/>
              <a:t>	</a:t>
            </a:r>
            <a:r>
              <a:rPr lang="en-US" sz="3000" dirty="0" smtClean="0"/>
              <a:t>verbal </a:t>
            </a:r>
            <a:r>
              <a:rPr lang="en-US" sz="3000" dirty="0"/>
              <a:t>or physical </a:t>
            </a:r>
            <a:r>
              <a:rPr lang="en-US" sz="3000" dirty="0" smtClean="0"/>
              <a:t>intimidation</a:t>
            </a:r>
          </a:p>
          <a:p>
            <a:pPr marL="800100" lvl="1" indent="-342900" eaLnBrk="1" fontAlgn="auto" hangingPunct="1">
              <a:spcAft>
                <a:spcPts val="0"/>
              </a:spcAft>
              <a:buFont typeface="Wingdings" pitchFamily="2" charset="2"/>
              <a:buChar char="Ø"/>
              <a:defRPr/>
            </a:pPr>
            <a:r>
              <a:rPr lang="en-US" dirty="0" smtClean="0"/>
              <a:t> </a:t>
            </a:r>
            <a:r>
              <a:rPr lang="en-US" sz="3000" dirty="0" smtClean="0"/>
              <a:t>provision of “benefits</a:t>
            </a:r>
            <a:r>
              <a:rPr lang="en-US" sz="3000" dirty="0"/>
              <a:t>” such as tickets </a:t>
            </a:r>
            <a:r>
              <a:rPr lang="en-US" sz="3000" dirty="0" smtClean="0"/>
              <a:t>to      	sporting </a:t>
            </a:r>
            <a:r>
              <a:rPr lang="en-US" sz="3000" dirty="0"/>
              <a:t>events, or taking them on trips</a:t>
            </a:r>
            <a:r>
              <a:rPr lang="en-US" sz="3000" dirty="0" smtClean="0"/>
              <a:t>,       	money</a:t>
            </a:r>
            <a:r>
              <a:rPr lang="en-US" sz="3000" dirty="0"/>
              <a:t>, or other </a:t>
            </a:r>
            <a:r>
              <a:rPr lang="en-US" sz="3000" dirty="0" smtClean="0"/>
              <a:t>gifts</a:t>
            </a:r>
          </a:p>
          <a:p>
            <a:pPr marL="800100" lvl="1" indent="-342900" eaLnBrk="1" fontAlgn="auto" hangingPunct="1">
              <a:spcAft>
                <a:spcPts val="0"/>
              </a:spcAft>
              <a:buFont typeface="Wingdings" pitchFamily="2" charset="2"/>
              <a:buChar char="Ø"/>
              <a:defRPr/>
            </a:pPr>
            <a:r>
              <a:rPr lang="en-US" dirty="0"/>
              <a:t>	</a:t>
            </a:r>
            <a:r>
              <a:rPr lang="en-US" sz="3000" dirty="0" smtClean="0"/>
              <a:t>building of personal and family relationships</a:t>
            </a:r>
            <a:endParaRPr lang="en-US" sz="3000" dirty="0"/>
          </a:p>
        </p:txBody>
      </p:sp>
      <p:sp>
        <p:nvSpPr>
          <p:cNvPr id="4" name="TextBox 3"/>
          <p:cNvSpPr txBox="1"/>
          <p:nvPr/>
        </p:nvSpPr>
        <p:spPr>
          <a:xfrm>
            <a:off x="762000" y="1295400"/>
            <a:ext cx="7848600" cy="1446213"/>
          </a:xfrm>
          <a:prstGeom prst="rect">
            <a:avLst/>
          </a:prstGeom>
          <a:solidFill>
            <a:schemeClr val="accent1">
              <a:lumMod val="20000"/>
              <a:lumOff val="80000"/>
            </a:schemeClr>
          </a:solidFill>
          <a:ln w="19050">
            <a:solidFill>
              <a:schemeClr val="tx1"/>
            </a:solidFill>
          </a:ln>
        </p:spPr>
        <p:txBody>
          <a:bodyPr>
            <a:spAutoFit/>
          </a:bodyPr>
          <a:lstStyle/>
          <a:p>
            <a:pPr marL="457200" indent="-457200" fontAlgn="auto">
              <a:spcBef>
                <a:spcPts val="0"/>
              </a:spcBef>
              <a:spcAft>
                <a:spcPts val="0"/>
              </a:spcAft>
              <a:defRPr/>
            </a:pPr>
            <a:r>
              <a:rPr lang="en-US" sz="3200" b="1" dirty="0">
                <a:solidFill>
                  <a:prstClr val="black"/>
                </a:solidFill>
                <a:latin typeface="+mn-lt"/>
                <a:cs typeface="+mn-cs"/>
              </a:rPr>
              <a:t>     </a:t>
            </a:r>
            <a:r>
              <a:rPr lang="en-US" sz="2800" b="1" dirty="0">
                <a:solidFill>
                  <a:prstClr val="black"/>
                </a:solidFill>
                <a:latin typeface="+mn-lt"/>
                <a:cs typeface="+mn-cs"/>
              </a:rPr>
              <a:t>Grooming </a:t>
            </a:r>
            <a:r>
              <a:rPr lang="en-US" sz="2800" dirty="0">
                <a:solidFill>
                  <a:prstClr val="black"/>
                </a:solidFill>
                <a:latin typeface="+mn-lt"/>
                <a:cs typeface="+mn-cs"/>
              </a:rPr>
              <a:t>is a pre-meditated behavior intended to manipulate a potential victim into complying with sexual abuse</a:t>
            </a:r>
          </a:p>
        </p:txBody>
      </p:sp>
      <p:sp>
        <p:nvSpPr>
          <p:cNvPr id="33797" name="Slide Number Placeholder 4"/>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600" b="1" dirty="0" smtClean="0">
                <a:solidFill>
                  <a:schemeClr val="tx1">
                    <a:lumMod val="50000"/>
                    <a:lumOff val="50000"/>
                  </a:schemeClr>
                </a:solidFill>
              </a:rPr>
              <a:t>N-33</a:t>
            </a:r>
          </a:p>
        </p:txBody>
      </p:sp>
    </p:spTree>
    <p:extLst>
      <p:ext uri="{BB962C8B-B14F-4D97-AF65-F5344CB8AC3E}">
        <p14:creationId xmlns:p14="http://schemas.microsoft.com/office/powerpoint/2010/main" val="21995762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990600"/>
          </a:xfrm>
          <a:solidFill>
            <a:schemeClr val="accent1">
              <a:lumMod val="40000"/>
              <a:lumOff val="60000"/>
            </a:schemeClr>
          </a:solidFill>
          <a:ln>
            <a:solidFill>
              <a:schemeClr val="tx1"/>
            </a:solidFill>
          </a:ln>
        </p:spPr>
        <p:txBody>
          <a:bodyPr rtlCol="0">
            <a:normAutofit fontScale="90000"/>
          </a:bodyPr>
          <a:lstStyle/>
          <a:p>
            <a:pPr eaLnBrk="1" fontAlgn="auto" hangingPunct="1">
              <a:spcAft>
                <a:spcPts val="0"/>
              </a:spcAft>
              <a:defRPr/>
            </a:pPr>
            <a:r>
              <a:rPr lang="en-US" sz="4000" b="1" dirty="0" smtClean="0"/>
              <a:t>Grooming 2, </a:t>
            </a:r>
            <a:br>
              <a:rPr lang="en-US" sz="4000" b="1" dirty="0" smtClean="0"/>
            </a:br>
            <a:r>
              <a:rPr lang="en-US" sz="4000" b="1" dirty="0" smtClean="0"/>
              <a:t>Seduction and Testing of a Child</a:t>
            </a:r>
            <a:endParaRPr lang="en-US" sz="4000" b="1" dirty="0"/>
          </a:p>
        </p:txBody>
      </p:sp>
      <p:sp>
        <p:nvSpPr>
          <p:cNvPr id="34819" name="Content Placeholder 2"/>
          <p:cNvSpPr>
            <a:spLocks noGrp="1"/>
          </p:cNvSpPr>
          <p:nvPr>
            <p:ph idx="1"/>
          </p:nvPr>
        </p:nvSpPr>
        <p:spPr>
          <a:xfrm>
            <a:off x="457200" y="1828800"/>
            <a:ext cx="8229600" cy="4114800"/>
          </a:xfrm>
        </p:spPr>
        <p:txBody>
          <a:bodyPr/>
          <a:lstStyle/>
          <a:p>
            <a:pPr marL="457200" indent="-457200" eaLnBrk="1" hangingPunct="1"/>
            <a:r>
              <a:rPr lang="en-US" dirty="0" smtClean="0"/>
              <a:t>This tactic is used when there is a relationship with a child and the child is accustomed to the affectionate expression of the offender</a:t>
            </a:r>
          </a:p>
          <a:p>
            <a:pPr marL="457200" indent="-457200" eaLnBrk="1" hangingPunct="1">
              <a:buFont typeface="Arial" charset="0"/>
              <a:buNone/>
            </a:pPr>
            <a:endParaRPr lang="en-US" sz="1200" dirty="0" smtClean="0"/>
          </a:p>
          <a:p>
            <a:pPr marL="457200" indent="-457200" eaLnBrk="1" hangingPunct="1"/>
            <a:r>
              <a:rPr lang="en-US" dirty="0" smtClean="0"/>
              <a:t>The offender gradually extends the affectionate behavior, all the while “testing” the child’s response; if no overt resistance is observed, the sexual abuse continues</a:t>
            </a:r>
          </a:p>
        </p:txBody>
      </p:sp>
      <p:sp>
        <p:nvSpPr>
          <p:cNvPr id="34820"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600" b="1" dirty="0" smtClean="0">
                <a:solidFill>
                  <a:schemeClr val="tx1">
                    <a:lumMod val="50000"/>
                    <a:lumOff val="50000"/>
                  </a:schemeClr>
                </a:solidFill>
              </a:rPr>
              <a:t>N-</a:t>
            </a:r>
            <a:fld id="{74DAA30F-C480-4D31-A7EE-8327EC310FED}" type="slidenum">
              <a:rPr lang="en-US" sz="1600" b="1" smtClean="0">
                <a:solidFill>
                  <a:schemeClr val="tx1">
                    <a:lumMod val="50000"/>
                    <a:lumOff val="50000"/>
                  </a:schemeClr>
                </a:solidFill>
              </a:rPr>
              <a:pPr fontAlgn="base">
                <a:spcBef>
                  <a:spcPct val="0"/>
                </a:spcBef>
                <a:spcAft>
                  <a:spcPct val="0"/>
                </a:spcAft>
                <a:defRPr/>
              </a:pPr>
              <a:t>34</a:t>
            </a:fld>
            <a:endParaRPr lang="en-US" sz="1600" b="1" dirty="0" smtClean="0">
              <a:solidFill>
                <a:schemeClr val="tx1">
                  <a:lumMod val="50000"/>
                  <a:lumOff val="50000"/>
                </a:schemeClr>
              </a:solidFill>
            </a:endParaRPr>
          </a:p>
        </p:txBody>
      </p:sp>
    </p:spTree>
    <p:extLst>
      <p:ext uri="{BB962C8B-B14F-4D97-AF65-F5344CB8AC3E}">
        <p14:creationId xmlns:p14="http://schemas.microsoft.com/office/powerpoint/2010/main" val="2582842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295400"/>
          </a:xfrm>
          <a:solidFill>
            <a:schemeClr val="accent1">
              <a:lumMod val="40000"/>
              <a:lumOff val="60000"/>
            </a:schemeClr>
          </a:solidFill>
          <a:ln>
            <a:solidFill>
              <a:schemeClr val="tx1"/>
            </a:solidFill>
          </a:ln>
        </p:spPr>
        <p:txBody>
          <a:bodyPr rtlCol="0">
            <a:normAutofit fontScale="90000"/>
          </a:bodyPr>
          <a:lstStyle/>
          <a:p>
            <a:pPr eaLnBrk="1" fontAlgn="auto" hangingPunct="1">
              <a:spcAft>
                <a:spcPts val="0"/>
              </a:spcAft>
              <a:defRPr/>
            </a:pPr>
            <a:r>
              <a:rPr lang="en-US" b="1" dirty="0" smtClean="0"/>
              <a:t>Groom</a:t>
            </a:r>
            <a:r>
              <a:rPr lang="en-US" sz="4000" b="1" dirty="0" smtClean="0"/>
              <a:t>ing 3, Emotional Manipulation</a:t>
            </a:r>
            <a:br>
              <a:rPr lang="en-US" sz="4000" b="1" dirty="0" smtClean="0"/>
            </a:br>
            <a:r>
              <a:rPr lang="en-US" sz="4000" b="1" dirty="0" smtClean="0"/>
              <a:t>and Verbal Coercion</a:t>
            </a:r>
            <a:endParaRPr lang="en-US" sz="4000" b="1" dirty="0"/>
          </a:p>
        </p:txBody>
      </p:sp>
      <p:sp>
        <p:nvSpPr>
          <p:cNvPr id="3" name="Content Placeholder 2"/>
          <p:cNvSpPr>
            <a:spLocks noGrp="1"/>
          </p:cNvSpPr>
          <p:nvPr>
            <p:ph idx="1"/>
          </p:nvPr>
        </p:nvSpPr>
        <p:spPr>
          <a:xfrm>
            <a:off x="228600" y="2057400"/>
            <a:ext cx="8686800" cy="4419600"/>
          </a:xfrm>
        </p:spPr>
        <p:txBody>
          <a:bodyPr rtlCol="0">
            <a:noAutofit/>
          </a:bodyPr>
          <a:lstStyle/>
          <a:p>
            <a:pPr marL="457200" indent="-457200" eaLnBrk="1" fontAlgn="auto" hangingPunct="1">
              <a:spcAft>
                <a:spcPts val="0"/>
              </a:spcAft>
              <a:buFont typeface="Arial" pitchFamily="34" charset="0"/>
              <a:buChar char="•"/>
              <a:defRPr/>
            </a:pPr>
            <a:r>
              <a:rPr lang="en-US" dirty="0"/>
              <a:t>These were the most common tactics used by offenders to groom their victims.  Examples:</a:t>
            </a:r>
          </a:p>
          <a:p>
            <a:pPr marL="914400" indent="-457200" eaLnBrk="1" fontAlgn="auto" hangingPunct="1">
              <a:spcAft>
                <a:spcPts val="0"/>
              </a:spcAft>
              <a:buFont typeface="Arial" pitchFamily="34" charset="0"/>
              <a:buNone/>
              <a:defRPr/>
            </a:pPr>
            <a:r>
              <a:rPr lang="en-US" dirty="0"/>
              <a:t>-	Doing favors for the victim in exchange for sex</a:t>
            </a:r>
          </a:p>
          <a:p>
            <a:pPr marL="914400" indent="-457200" eaLnBrk="1" fontAlgn="auto" hangingPunct="1">
              <a:spcAft>
                <a:spcPts val="0"/>
              </a:spcAft>
              <a:buFont typeface="Arial" pitchFamily="34" charset="0"/>
              <a:buNone/>
              <a:defRPr/>
            </a:pPr>
            <a:r>
              <a:rPr lang="en-US" dirty="0"/>
              <a:t>-	Emotionally blackmailing the victim into compliance</a:t>
            </a:r>
          </a:p>
          <a:p>
            <a:pPr marL="914400" indent="-457200" eaLnBrk="1" fontAlgn="auto" hangingPunct="1">
              <a:spcAft>
                <a:spcPts val="0"/>
              </a:spcAft>
              <a:buFont typeface="Arial" pitchFamily="34" charset="0"/>
              <a:buNone/>
              <a:defRPr/>
            </a:pPr>
            <a:r>
              <a:rPr lang="en-US" dirty="0"/>
              <a:t>-	Even though it may appear that there is room for negotiation on the part of the victim, the outcome always favors the </a:t>
            </a:r>
            <a:r>
              <a:rPr lang="en-US" dirty="0" smtClean="0"/>
              <a:t>offender</a:t>
            </a:r>
            <a:endParaRPr lang="en-US" dirty="0"/>
          </a:p>
        </p:txBody>
      </p:sp>
      <p:sp>
        <p:nvSpPr>
          <p:cNvPr id="35844"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600" b="1" dirty="0" smtClean="0">
                <a:solidFill>
                  <a:schemeClr val="tx1">
                    <a:lumMod val="50000"/>
                    <a:lumOff val="50000"/>
                  </a:schemeClr>
                </a:solidFill>
              </a:rPr>
              <a:t>N-</a:t>
            </a:r>
            <a:fld id="{647496FF-050B-47D4-BF56-B0F66DD4FB60}" type="slidenum">
              <a:rPr lang="en-US" sz="1600" b="1" smtClean="0">
                <a:solidFill>
                  <a:schemeClr val="tx1">
                    <a:lumMod val="50000"/>
                    <a:lumOff val="50000"/>
                  </a:schemeClr>
                </a:solidFill>
              </a:rPr>
              <a:pPr fontAlgn="base">
                <a:spcBef>
                  <a:spcPct val="0"/>
                </a:spcBef>
                <a:spcAft>
                  <a:spcPct val="0"/>
                </a:spcAft>
                <a:defRPr/>
              </a:pPr>
              <a:t>35</a:t>
            </a:fld>
            <a:endParaRPr lang="en-US" sz="1600" b="1" dirty="0" smtClean="0">
              <a:solidFill>
                <a:schemeClr val="tx1">
                  <a:lumMod val="50000"/>
                  <a:lumOff val="50000"/>
                </a:schemeClr>
              </a:solidFill>
            </a:endParaRPr>
          </a:p>
        </p:txBody>
      </p:sp>
    </p:spTree>
    <p:extLst>
      <p:ext uri="{BB962C8B-B14F-4D97-AF65-F5344CB8AC3E}">
        <p14:creationId xmlns:p14="http://schemas.microsoft.com/office/powerpoint/2010/main" val="20402126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66800"/>
          </a:xfrm>
          <a:solidFill>
            <a:schemeClr val="accent1">
              <a:lumMod val="40000"/>
              <a:lumOff val="60000"/>
            </a:schemeClr>
          </a:solidFill>
          <a:ln>
            <a:solidFill>
              <a:schemeClr val="tx1"/>
            </a:solidFill>
          </a:ln>
        </p:spPr>
        <p:txBody>
          <a:bodyPr rtlCol="0">
            <a:normAutofit fontScale="90000"/>
          </a:bodyPr>
          <a:lstStyle/>
          <a:p>
            <a:pPr eaLnBrk="1" fontAlgn="auto" hangingPunct="1">
              <a:spcAft>
                <a:spcPts val="0"/>
              </a:spcAft>
              <a:defRPr/>
            </a:pPr>
            <a:r>
              <a:rPr lang="en-US" sz="4000" b="1" dirty="0" smtClean="0"/>
              <a:t>Grooming 4, </a:t>
            </a:r>
            <a:br>
              <a:rPr lang="en-US" sz="4000" b="1" dirty="0" smtClean="0"/>
            </a:br>
            <a:r>
              <a:rPr lang="en-US" sz="4000" b="1" dirty="0" smtClean="0"/>
              <a:t>Catching the Victim by Surprise</a:t>
            </a:r>
            <a:endParaRPr lang="en-US" sz="4000" b="1" dirty="0"/>
          </a:p>
        </p:txBody>
      </p:sp>
      <p:sp>
        <p:nvSpPr>
          <p:cNvPr id="36867" name="Content Placeholder 2"/>
          <p:cNvSpPr>
            <a:spLocks noGrp="1"/>
          </p:cNvSpPr>
          <p:nvPr>
            <p:ph idx="1"/>
          </p:nvPr>
        </p:nvSpPr>
        <p:spPr>
          <a:xfrm>
            <a:off x="228600" y="1676400"/>
            <a:ext cx="8686800" cy="4800600"/>
          </a:xfrm>
        </p:spPr>
        <p:txBody>
          <a:bodyPr/>
          <a:lstStyle/>
          <a:p>
            <a:pPr marL="457200" indent="-457200" eaLnBrk="1" hangingPunct="1"/>
            <a:r>
              <a:rPr lang="en-US" dirty="0" smtClean="0"/>
              <a:t>The offender orchestrates a situation to distract the victim or seizes the opportunity to abuse when it occurs</a:t>
            </a:r>
          </a:p>
          <a:p>
            <a:pPr marL="457200" indent="-457200" eaLnBrk="1" hangingPunct="1"/>
            <a:r>
              <a:rPr lang="en-US" dirty="0" smtClean="0"/>
              <a:t>A frequent situational opportunity arises when potential victims become altar servers or otherwise serve a role in the church</a:t>
            </a:r>
          </a:p>
          <a:p>
            <a:pPr marL="457200" indent="-457200" eaLnBrk="1" hangingPunct="1"/>
            <a:r>
              <a:rPr lang="en-US" dirty="0" smtClean="0"/>
              <a:t>Seizing the opportunity is most common and is usually the result of the offender’s frustration from waiting for the right time to initiate contact</a:t>
            </a:r>
          </a:p>
        </p:txBody>
      </p:sp>
      <p:sp>
        <p:nvSpPr>
          <p:cNvPr id="3686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6A59B0DA-3E8F-4F3A-8410-91DC2EF0EEF7}" type="slidenum">
              <a:rPr lang="en-US" sz="1600" b="1" smtClean="0">
                <a:solidFill>
                  <a:schemeClr val="tx1">
                    <a:lumMod val="50000"/>
                    <a:lumOff val="50000"/>
                  </a:schemeClr>
                </a:solidFill>
              </a:rPr>
              <a:pPr fontAlgn="base">
                <a:spcBef>
                  <a:spcPct val="0"/>
                </a:spcBef>
                <a:spcAft>
                  <a:spcPct val="0"/>
                </a:spcAft>
                <a:defRPr/>
              </a:pPr>
              <a:t>36</a:t>
            </a:fld>
            <a:endParaRPr lang="en-US" sz="1600" b="1" dirty="0" smtClean="0">
              <a:solidFill>
                <a:schemeClr val="tx1">
                  <a:lumMod val="50000"/>
                  <a:lumOff val="50000"/>
                </a:schemeClr>
              </a:solidFill>
            </a:endParaRPr>
          </a:p>
        </p:txBody>
      </p:sp>
    </p:spTree>
    <p:extLst>
      <p:ext uri="{BB962C8B-B14F-4D97-AF65-F5344CB8AC3E}">
        <p14:creationId xmlns:p14="http://schemas.microsoft.com/office/powerpoint/2010/main" val="20313508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66800"/>
          </a:xfrm>
          <a:solidFill>
            <a:schemeClr val="accent1">
              <a:lumMod val="40000"/>
              <a:lumOff val="60000"/>
            </a:schemeClr>
          </a:solidFill>
          <a:ln>
            <a:solidFill>
              <a:schemeClr val="tx1"/>
            </a:solidFill>
          </a:ln>
        </p:spPr>
        <p:txBody>
          <a:bodyPr rtlCol="0">
            <a:normAutofit fontScale="90000"/>
          </a:bodyPr>
          <a:lstStyle/>
          <a:p>
            <a:pPr eaLnBrk="1" fontAlgn="auto" hangingPunct="1">
              <a:spcAft>
                <a:spcPts val="0"/>
              </a:spcAft>
              <a:defRPr/>
            </a:pPr>
            <a:r>
              <a:rPr lang="en-US" sz="4000" b="1" dirty="0" smtClean="0"/>
              <a:t>Grooming 5, </a:t>
            </a:r>
            <a:br>
              <a:rPr lang="en-US" sz="4000" b="1" dirty="0" smtClean="0"/>
            </a:br>
            <a:r>
              <a:rPr lang="en-US" sz="4000" b="1" dirty="0" smtClean="0"/>
              <a:t>Using Verbal or Physical Force</a:t>
            </a:r>
            <a:endParaRPr lang="en-US" sz="4000" b="1" dirty="0"/>
          </a:p>
        </p:txBody>
      </p:sp>
      <p:sp>
        <p:nvSpPr>
          <p:cNvPr id="3" name="Content Placeholder 2"/>
          <p:cNvSpPr>
            <a:spLocks noGrp="1"/>
          </p:cNvSpPr>
          <p:nvPr>
            <p:ph idx="1"/>
          </p:nvPr>
        </p:nvSpPr>
        <p:spPr>
          <a:xfrm>
            <a:off x="457200" y="1905000"/>
            <a:ext cx="8153400" cy="4572000"/>
          </a:xfrm>
        </p:spPr>
        <p:txBody>
          <a:bodyPr rtlCol="0">
            <a:noAutofit/>
          </a:bodyPr>
          <a:lstStyle/>
          <a:p>
            <a:pPr marL="457200" indent="-457200" eaLnBrk="1" fontAlgn="auto" hangingPunct="1">
              <a:spcAft>
                <a:spcPts val="0"/>
              </a:spcAft>
              <a:buFont typeface="Arial" pitchFamily="34" charset="0"/>
              <a:buChar char="•"/>
              <a:defRPr/>
            </a:pPr>
            <a:r>
              <a:rPr lang="en-US" dirty="0"/>
              <a:t>The offender garners victim compliance through use of </a:t>
            </a:r>
            <a:r>
              <a:rPr lang="en-US" dirty="0" smtClean="0"/>
              <a:t>force</a:t>
            </a:r>
          </a:p>
          <a:p>
            <a:pPr marL="0" indent="0" eaLnBrk="1" fontAlgn="auto" hangingPunct="1">
              <a:spcAft>
                <a:spcPts val="0"/>
              </a:spcAft>
              <a:buFont typeface="Arial" pitchFamily="34" charset="0"/>
              <a:buNone/>
              <a:defRPr/>
            </a:pPr>
            <a:endParaRPr lang="en-US" sz="1000" dirty="0"/>
          </a:p>
          <a:p>
            <a:pPr marL="457200" indent="-457200" eaLnBrk="1" fontAlgn="auto" hangingPunct="1">
              <a:spcAft>
                <a:spcPts val="0"/>
              </a:spcAft>
              <a:buFont typeface="Arial" pitchFamily="34" charset="0"/>
              <a:buChar char="•"/>
              <a:defRPr/>
            </a:pPr>
            <a:r>
              <a:rPr lang="en-US" dirty="0"/>
              <a:t>The offender either commands the victim to perform sexual acts and/or physically forces the victim to engage in sexual </a:t>
            </a:r>
            <a:r>
              <a:rPr lang="en-US" dirty="0" smtClean="0"/>
              <a:t>acts</a:t>
            </a:r>
          </a:p>
          <a:p>
            <a:pPr marL="0" indent="0" eaLnBrk="1" fontAlgn="auto" hangingPunct="1">
              <a:spcAft>
                <a:spcPts val="0"/>
              </a:spcAft>
              <a:buFont typeface="Arial" pitchFamily="34" charset="0"/>
              <a:buNone/>
              <a:defRPr/>
            </a:pPr>
            <a:endParaRPr lang="en-US" sz="1000" dirty="0"/>
          </a:p>
          <a:p>
            <a:pPr marL="457200" indent="-457200" eaLnBrk="1" fontAlgn="auto" hangingPunct="1">
              <a:spcAft>
                <a:spcPts val="0"/>
              </a:spcAft>
              <a:buFont typeface="Arial" pitchFamily="34" charset="0"/>
              <a:buChar char="•"/>
              <a:defRPr/>
            </a:pPr>
            <a:r>
              <a:rPr lang="en-US" dirty="0"/>
              <a:t>This factor is more common </a:t>
            </a:r>
            <a:r>
              <a:rPr lang="en-US" dirty="0" smtClean="0"/>
              <a:t>among the most </a:t>
            </a:r>
            <a:r>
              <a:rPr lang="en-US" dirty="0"/>
              <a:t>serious, repeat </a:t>
            </a:r>
            <a:r>
              <a:rPr lang="en-US" dirty="0" smtClean="0"/>
              <a:t>offenders</a:t>
            </a:r>
            <a:endParaRPr lang="en-US" dirty="0"/>
          </a:p>
        </p:txBody>
      </p:sp>
      <p:sp>
        <p:nvSpPr>
          <p:cNvPr id="37892"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600" b="1" dirty="0" smtClean="0">
                <a:solidFill>
                  <a:schemeClr val="tx1">
                    <a:lumMod val="50000"/>
                    <a:lumOff val="50000"/>
                  </a:schemeClr>
                </a:solidFill>
              </a:rPr>
              <a:t>N-</a:t>
            </a:r>
            <a:fld id="{29F1078C-8A20-49BF-BA48-53882D0FA73F}" type="slidenum">
              <a:rPr lang="en-US" sz="1600" b="1" smtClean="0">
                <a:solidFill>
                  <a:schemeClr val="tx1">
                    <a:lumMod val="50000"/>
                    <a:lumOff val="50000"/>
                  </a:schemeClr>
                </a:solidFill>
              </a:rPr>
              <a:pPr fontAlgn="base">
                <a:spcBef>
                  <a:spcPct val="0"/>
                </a:spcBef>
                <a:spcAft>
                  <a:spcPct val="0"/>
                </a:spcAft>
                <a:defRPr/>
              </a:pPr>
              <a:t>37</a:t>
            </a:fld>
            <a:endParaRPr lang="en-US" sz="1600" b="1" dirty="0" smtClean="0">
              <a:solidFill>
                <a:schemeClr val="tx1">
                  <a:lumMod val="50000"/>
                  <a:lumOff val="50000"/>
                </a:schemeClr>
              </a:solidFill>
            </a:endParaRPr>
          </a:p>
        </p:txBody>
      </p:sp>
    </p:spTree>
    <p:extLst>
      <p:ext uri="{BB962C8B-B14F-4D97-AF65-F5344CB8AC3E}">
        <p14:creationId xmlns:p14="http://schemas.microsoft.com/office/powerpoint/2010/main" val="41601649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001000" cy="1219200"/>
          </a:xfrm>
          <a:solidFill>
            <a:schemeClr val="accent1">
              <a:lumMod val="40000"/>
              <a:lumOff val="60000"/>
            </a:schemeClr>
          </a:solidFill>
          <a:ln>
            <a:solidFill>
              <a:schemeClr val="tx1"/>
            </a:solidFill>
          </a:ln>
        </p:spPr>
        <p:txBody>
          <a:bodyPr rtlCol="0">
            <a:normAutofit fontScale="90000"/>
          </a:bodyPr>
          <a:lstStyle/>
          <a:p>
            <a:pPr eaLnBrk="1" fontAlgn="auto" hangingPunct="1">
              <a:spcAft>
                <a:spcPts val="0"/>
              </a:spcAft>
              <a:defRPr/>
            </a:pPr>
            <a:r>
              <a:rPr lang="en-US" b="1" dirty="0" smtClean="0"/>
              <a:t>Grooming 6, </a:t>
            </a:r>
            <a:br>
              <a:rPr lang="en-US" b="1" dirty="0" smtClean="0"/>
            </a:br>
            <a:r>
              <a:rPr lang="en-US" b="1" dirty="0" smtClean="0"/>
              <a:t>Disguising Sexual Advances</a:t>
            </a:r>
            <a:endParaRPr lang="en-US" b="1" dirty="0"/>
          </a:p>
        </p:txBody>
      </p:sp>
      <p:sp>
        <p:nvSpPr>
          <p:cNvPr id="3" name="Content Placeholder 2"/>
          <p:cNvSpPr>
            <a:spLocks noGrp="1"/>
          </p:cNvSpPr>
          <p:nvPr>
            <p:ph idx="1"/>
          </p:nvPr>
        </p:nvSpPr>
        <p:spPr>
          <a:xfrm>
            <a:off x="381000" y="1905000"/>
            <a:ext cx="8458200" cy="4572000"/>
          </a:xfrm>
        </p:spPr>
        <p:txBody>
          <a:bodyPr rtlCol="0">
            <a:noAutofit/>
          </a:bodyPr>
          <a:lstStyle/>
          <a:p>
            <a:pPr marL="457200" indent="-457200" eaLnBrk="1" fontAlgn="auto" hangingPunct="1">
              <a:spcAft>
                <a:spcPts val="0"/>
              </a:spcAft>
              <a:buFont typeface="Arial" pitchFamily="34" charset="0"/>
              <a:buChar char="•"/>
              <a:defRPr/>
            </a:pPr>
            <a:r>
              <a:rPr lang="en-US" dirty="0"/>
              <a:t>This tactic disguised sexual advances in the context of playing a game.  Example</a:t>
            </a:r>
            <a:r>
              <a:rPr lang="en-US" dirty="0" smtClean="0"/>
              <a:t>:</a:t>
            </a:r>
          </a:p>
          <a:p>
            <a:pPr marL="0" indent="0" eaLnBrk="1" fontAlgn="auto" hangingPunct="1">
              <a:spcAft>
                <a:spcPts val="0"/>
              </a:spcAft>
              <a:buFont typeface="Arial" pitchFamily="34" charset="0"/>
              <a:buNone/>
              <a:defRPr/>
            </a:pPr>
            <a:endParaRPr lang="en-US" sz="800" dirty="0"/>
          </a:p>
          <a:p>
            <a:pPr marL="914400" indent="-457200" eaLnBrk="1" fontAlgn="auto" hangingPunct="1">
              <a:spcAft>
                <a:spcPts val="0"/>
              </a:spcAft>
              <a:buFont typeface="Wingdings" pitchFamily="2" charset="2"/>
              <a:buChar char="Ø"/>
              <a:defRPr/>
            </a:pPr>
            <a:r>
              <a:rPr lang="en-US" dirty="0" smtClean="0"/>
              <a:t>Offender </a:t>
            </a:r>
            <a:r>
              <a:rPr lang="en-US" dirty="0"/>
              <a:t>will begin by tickling the victim and gradually progress to </a:t>
            </a:r>
            <a:r>
              <a:rPr lang="en-US" dirty="0" smtClean="0"/>
              <a:t>fondling</a:t>
            </a:r>
          </a:p>
          <a:p>
            <a:pPr marL="457200" indent="0" eaLnBrk="1" fontAlgn="auto" hangingPunct="1">
              <a:spcAft>
                <a:spcPts val="0"/>
              </a:spcAft>
              <a:buFont typeface="Arial" pitchFamily="34" charset="0"/>
              <a:buNone/>
              <a:defRPr/>
            </a:pPr>
            <a:endParaRPr lang="en-US" sz="800" dirty="0"/>
          </a:p>
          <a:p>
            <a:pPr marL="457200" indent="-457200" eaLnBrk="1" fontAlgn="auto" hangingPunct="1">
              <a:spcAft>
                <a:spcPts val="0"/>
              </a:spcAft>
              <a:buFont typeface="Arial" pitchFamily="34" charset="0"/>
              <a:buChar char="•"/>
              <a:defRPr/>
            </a:pPr>
            <a:r>
              <a:rPr lang="en-US" dirty="0"/>
              <a:t>While this approach may appear spontaneous, </a:t>
            </a:r>
            <a:r>
              <a:rPr lang="en-US" dirty="0" smtClean="0"/>
              <a:t> it </a:t>
            </a:r>
            <a:r>
              <a:rPr lang="en-US" dirty="0"/>
              <a:t>has been well planned by the offender, yet orchestrated in a rather surreptitious </a:t>
            </a:r>
            <a:r>
              <a:rPr lang="en-US" dirty="0" smtClean="0"/>
              <a:t>manner</a:t>
            </a:r>
            <a:endParaRPr lang="en-US" dirty="0"/>
          </a:p>
        </p:txBody>
      </p:sp>
      <p:sp>
        <p:nvSpPr>
          <p:cNvPr id="38916"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600" b="1" dirty="0" smtClean="0">
                <a:solidFill>
                  <a:schemeClr val="tx1">
                    <a:lumMod val="50000"/>
                    <a:lumOff val="50000"/>
                  </a:schemeClr>
                </a:solidFill>
              </a:rPr>
              <a:t>N-</a:t>
            </a:r>
            <a:fld id="{8C88EE05-4046-44F2-B327-9A13B2BFC200}" type="slidenum">
              <a:rPr lang="en-US" sz="1600" b="1" smtClean="0">
                <a:solidFill>
                  <a:schemeClr val="tx1">
                    <a:lumMod val="50000"/>
                    <a:lumOff val="50000"/>
                  </a:schemeClr>
                </a:solidFill>
              </a:rPr>
              <a:pPr fontAlgn="base">
                <a:spcBef>
                  <a:spcPct val="0"/>
                </a:spcBef>
                <a:spcAft>
                  <a:spcPct val="0"/>
                </a:spcAft>
                <a:defRPr/>
              </a:pPr>
              <a:t>38</a:t>
            </a:fld>
            <a:endParaRPr lang="en-US" sz="1600" b="1" dirty="0" smtClean="0">
              <a:solidFill>
                <a:schemeClr val="tx1">
                  <a:lumMod val="50000"/>
                  <a:lumOff val="50000"/>
                </a:schemeClr>
              </a:solidFill>
            </a:endParaRPr>
          </a:p>
        </p:txBody>
      </p:sp>
    </p:spTree>
    <p:extLst>
      <p:ext uri="{BB962C8B-B14F-4D97-AF65-F5344CB8AC3E}">
        <p14:creationId xmlns:p14="http://schemas.microsoft.com/office/powerpoint/2010/main" val="14381230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077200" cy="838200"/>
          </a:xfrm>
          <a:solidFill>
            <a:schemeClr val="accent1">
              <a:lumMod val="40000"/>
              <a:lumOff val="60000"/>
            </a:schemeClr>
          </a:solidFill>
          <a:ln w="28575">
            <a:solidFill>
              <a:schemeClr val="tx1"/>
            </a:solidFill>
          </a:ln>
        </p:spPr>
        <p:txBody>
          <a:bodyPr rtlCol="0">
            <a:normAutofit/>
          </a:bodyPr>
          <a:lstStyle/>
          <a:p>
            <a:pPr eaLnBrk="1" fontAlgn="auto" hangingPunct="1">
              <a:spcAft>
                <a:spcPts val="0"/>
              </a:spcAft>
              <a:defRPr/>
            </a:pPr>
            <a:r>
              <a:rPr lang="en-US" sz="4000" b="1" dirty="0" smtClean="0"/>
              <a:t>Grooming 7, Using Alcohol and Drugs</a:t>
            </a:r>
            <a:endParaRPr lang="en-US" sz="4000" b="1" dirty="0"/>
          </a:p>
        </p:txBody>
      </p:sp>
      <p:sp>
        <p:nvSpPr>
          <p:cNvPr id="3" name="Content Placeholder 2"/>
          <p:cNvSpPr>
            <a:spLocks noGrp="1"/>
          </p:cNvSpPr>
          <p:nvPr>
            <p:ph idx="1"/>
          </p:nvPr>
        </p:nvSpPr>
        <p:spPr>
          <a:xfrm>
            <a:off x="876300" y="1219200"/>
            <a:ext cx="7391400" cy="1295400"/>
          </a:xfrm>
          <a:solidFill>
            <a:schemeClr val="accent1">
              <a:lumMod val="20000"/>
              <a:lumOff val="80000"/>
            </a:schemeClr>
          </a:solidFill>
          <a:ln w="28575">
            <a:solidFill>
              <a:schemeClr val="accent1">
                <a:lumMod val="60000"/>
                <a:lumOff val="40000"/>
              </a:schemeClr>
            </a:solidFill>
          </a:ln>
        </p:spPr>
        <p:txBody>
          <a:bodyPr rtlCol="0">
            <a:noAutofit/>
          </a:bodyPr>
          <a:lstStyle/>
          <a:p>
            <a:pPr marL="0" indent="0" algn="ctr" eaLnBrk="1" fontAlgn="auto" hangingPunct="1">
              <a:spcAft>
                <a:spcPts val="0"/>
              </a:spcAft>
              <a:buFont typeface="Arial" pitchFamily="34" charset="0"/>
              <a:buNone/>
              <a:defRPr/>
            </a:pPr>
            <a:r>
              <a:rPr lang="en-US" sz="2800" dirty="0"/>
              <a:t>During the peak years of abuse, the use of alcohol and drugs by abusive priests increased significantly, but only for male </a:t>
            </a:r>
            <a:r>
              <a:rPr lang="en-US" sz="2800" dirty="0" smtClean="0"/>
              <a:t>victims</a:t>
            </a:r>
            <a:endParaRPr lang="en-US" sz="2800" dirty="0"/>
          </a:p>
        </p:txBody>
      </p:sp>
      <p:sp>
        <p:nvSpPr>
          <p:cNvPr id="4" name="TextBox 3"/>
          <p:cNvSpPr txBox="1"/>
          <p:nvPr/>
        </p:nvSpPr>
        <p:spPr>
          <a:xfrm>
            <a:off x="544513" y="2819400"/>
            <a:ext cx="8077200" cy="3416300"/>
          </a:xfrm>
          <a:prstGeom prst="rect">
            <a:avLst/>
          </a:prstGeom>
          <a:noFill/>
        </p:spPr>
        <p:txBody>
          <a:bodyPr>
            <a:spAutoFit/>
          </a:bodyPr>
          <a:lstStyle/>
          <a:p>
            <a:pPr fontAlgn="auto">
              <a:spcBef>
                <a:spcPts val="0"/>
              </a:spcBef>
              <a:spcAft>
                <a:spcPts val="0"/>
              </a:spcAft>
              <a:defRPr/>
            </a:pPr>
            <a:r>
              <a:rPr lang="en-US" sz="2400" b="1" dirty="0">
                <a:solidFill>
                  <a:prstClr val="black"/>
                </a:solidFill>
                <a:latin typeface="+mn-lt"/>
                <a:cs typeface="+mn-cs"/>
              </a:rPr>
              <a:t>Why this finding is important:</a:t>
            </a:r>
          </a:p>
          <a:p>
            <a:pPr fontAlgn="auto">
              <a:spcBef>
                <a:spcPts val="0"/>
              </a:spcBef>
              <a:spcAft>
                <a:spcPts val="0"/>
              </a:spcAft>
              <a:defRPr/>
            </a:pPr>
            <a:endParaRPr lang="en-US" sz="800" dirty="0">
              <a:solidFill>
                <a:prstClr val="black"/>
              </a:solidFill>
              <a:latin typeface="+mn-lt"/>
              <a:cs typeface="+mn-cs"/>
            </a:endParaRPr>
          </a:p>
          <a:p>
            <a:pPr marL="457200" indent="-457200" fontAlgn="auto">
              <a:spcBef>
                <a:spcPts val="0"/>
              </a:spcBef>
              <a:spcAft>
                <a:spcPts val="0"/>
              </a:spcAft>
              <a:buFont typeface="Arial" pitchFamily="34" charset="0"/>
              <a:buChar char="•"/>
              <a:defRPr/>
            </a:pPr>
            <a:r>
              <a:rPr lang="en-US" sz="2400" dirty="0">
                <a:solidFill>
                  <a:prstClr val="black"/>
                </a:solidFill>
                <a:latin typeface="+mn-lt"/>
                <a:cs typeface="+mn-cs"/>
              </a:rPr>
              <a:t>The increase in the use of alcohol and drugs by the abuser is consistent with the increase in the abuse of males</a:t>
            </a:r>
          </a:p>
          <a:p>
            <a:pPr fontAlgn="auto">
              <a:spcBef>
                <a:spcPts val="0"/>
              </a:spcBef>
              <a:spcAft>
                <a:spcPts val="0"/>
              </a:spcAft>
              <a:defRPr/>
            </a:pPr>
            <a:endParaRPr lang="en-US" sz="800" dirty="0">
              <a:solidFill>
                <a:prstClr val="black"/>
              </a:solidFill>
              <a:latin typeface="+mn-lt"/>
              <a:cs typeface="+mn-cs"/>
            </a:endParaRPr>
          </a:p>
          <a:p>
            <a:pPr marL="457200" indent="-457200" fontAlgn="auto">
              <a:spcBef>
                <a:spcPts val="0"/>
              </a:spcBef>
              <a:spcAft>
                <a:spcPts val="0"/>
              </a:spcAft>
              <a:buFont typeface="Arial" pitchFamily="34" charset="0"/>
              <a:buChar char="•"/>
              <a:defRPr/>
            </a:pPr>
            <a:r>
              <a:rPr lang="en-US" sz="2400" dirty="0">
                <a:solidFill>
                  <a:prstClr val="black"/>
                </a:solidFill>
                <a:latin typeface="+mn-lt"/>
                <a:cs typeface="+mn-cs"/>
              </a:rPr>
              <a:t>The increase in the abuse of males is consistent with the increase in the abuse of minors by priests</a:t>
            </a:r>
          </a:p>
          <a:p>
            <a:pPr fontAlgn="auto">
              <a:spcBef>
                <a:spcPts val="0"/>
              </a:spcBef>
              <a:spcAft>
                <a:spcPts val="0"/>
              </a:spcAft>
              <a:defRPr/>
            </a:pPr>
            <a:endParaRPr lang="en-US" sz="800" dirty="0">
              <a:solidFill>
                <a:prstClr val="black"/>
              </a:solidFill>
              <a:latin typeface="+mn-lt"/>
              <a:cs typeface="+mn-cs"/>
            </a:endParaRPr>
          </a:p>
          <a:p>
            <a:pPr marL="457200" indent="-457200" fontAlgn="auto">
              <a:spcBef>
                <a:spcPts val="0"/>
              </a:spcBef>
              <a:spcAft>
                <a:spcPts val="0"/>
              </a:spcAft>
              <a:buFont typeface="Arial" pitchFamily="34" charset="0"/>
              <a:buChar char="•"/>
              <a:defRPr/>
            </a:pPr>
            <a:r>
              <a:rPr lang="en-US" sz="2400" dirty="0">
                <a:solidFill>
                  <a:prstClr val="black"/>
                </a:solidFill>
                <a:latin typeface="+mn-lt"/>
                <a:cs typeface="+mn-cs"/>
              </a:rPr>
              <a:t>The use of alcohol and/or drugs by the abuser is a feature of the “situational” or “regressed” child abuser, but not of the “fixated” abuser</a:t>
            </a:r>
          </a:p>
        </p:txBody>
      </p:sp>
      <p:sp>
        <p:nvSpPr>
          <p:cNvPr id="39941" name="Slide Number Placeholder 4"/>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600" b="1" dirty="0" smtClean="0">
                <a:solidFill>
                  <a:schemeClr val="tx1">
                    <a:lumMod val="50000"/>
                    <a:lumOff val="50000"/>
                  </a:schemeClr>
                </a:solidFill>
              </a:rPr>
              <a:t>N-</a:t>
            </a:r>
            <a:fld id="{489E0A23-226A-43E6-950C-C31F84DC1CDE}" type="slidenum">
              <a:rPr lang="en-US" sz="1600" b="1" smtClean="0">
                <a:solidFill>
                  <a:schemeClr val="tx1">
                    <a:lumMod val="50000"/>
                    <a:lumOff val="50000"/>
                  </a:schemeClr>
                </a:solidFill>
              </a:rPr>
              <a:pPr fontAlgn="base">
                <a:spcBef>
                  <a:spcPct val="0"/>
                </a:spcBef>
                <a:spcAft>
                  <a:spcPct val="0"/>
                </a:spcAft>
                <a:defRPr/>
              </a:pPr>
              <a:t>39</a:t>
            </a:fld>
            <a:endParaRPr lang="en-US" sz="1600" b="1" dirty="0" smtClean="0">
              <a:solidFill>
                <a:schemeClr val="tx1">
                  <a:lumMod val="50000"/>
                  <a:lumOff val="50000"/>
                </a:schemeClr>
              </a:solidFill>
            </a:endParaRPr>
          </a:p>
        </p:txBody>
      </p:sp>
    </p:spTree>
    <p:extLst>
      <p:ext uri="{BB962C8B-B14F-4D97-AF65-F5344CB8AC3E}">
        <p14:creationId xmlns:p14="http://schemas.microsoft.com/office/powerpoint/2010/main" val="23184382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828800"/>
            <a:ext cx="7772400" cy="2819400"/>
          </a:xfrm>
          <a:solidFill>
            <a:schemeClr val="accent1">
              <a:lumMod val="60000"/>
              <a:lumOff val="40000"/>
            </a:schemeClr>
          </a:solidFill>
          <a:ln w="19050">
            <a:solidFill>
              <a:schemeClr val="tx1"/>
            </a:solidFill>
          </a:ln>
        </p:spPr>
        <p:txBody>
          <a:bodyPr>
            <a:normAutofit/>
          </a:bodyPr>
          <a:lstStyle/>
          <a:p>
            <a:pPr marL="0" indent="0" algn="ctr">
              <a:buNone/>
            </a:pPr>
            <a:endParaRPr lang="en-US" sz="1900" b="1" dirty="0" smtClean="0"/>
          </a:p>
          <a:p>
            <a:pPr marL="0" indent="0" algn="ctr">
              <a:buNone/>
            </a:pPr>
            <a:r>
              <a:rPr lang="en-US" sz="4000" b="1" dirty="0" smtClean="0"/>
              <a:t>Part I.  Situational Factors:</a:t>
            </a:r>
          </a:p>
          <a:p>
            <a:pPr marL="0" indent="0" algn="ctr">
              <a:buNone/>
            </a:pPr>
            <a:r>
              <a:rPr lang="en-US" sz="4000" b="1" dirty="0" smtClean="0"/>
              <a:t>Settings and Circumstances </a:t>
            </a:r>
          </a:p>
          <a:p>
            <a:pPr marL="0" indent="0" algn="ctr">
              <a:buNone/>
            </a:pPr>
            <a:r>
              <a:rPr lang="en-US" sz="4000" b="1" dirty="0" smtClean="0"/>
              <a:t>of Sexual Abuse</a:t>
            </a:r>
          </a:p>
          <a:p>
            <a:pPr marL="0" indent="0" algn="ctr">
              <a:buNone/>
            </a:pPr>
            <a:endParaRPr lang="en-US" sz="4000" b="1" dirty="0"/>
          </a:p>
        </p:txBody>
      </p:sp>
      <p:sp>
        <p:nvSpPr>
          <p:cNvPr id="4" name="Slide Number Placeholder 3"/>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2B1AA84F-5019-4DF5-B434-563BFC0CFEEB}" type="slidenum">
              <a:rPr lang="en-US" sz="1600" b="1" smtClean="0">
                <a:solidFill>
                  <a:schemeClr val="tx1">
                    <a:lumMod val="50000"/>
                    <a:lumOff val="50000"/>
                  </a:schemeClr>
                </a:solidFill>
              </a:rPr>
              <a:t>4</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30535807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95400"/>
          </a:xfrm>
          <a:solidFill>
            <a:schemeClr val="accent1">
              <a:lumMod val="40000"/>
              <a:lumOff val="60000"/>
            </a:schemeClr>
          </a:solidFill>
          <a:ln>
            <a:solidFill>
              <a:schemeClr val="tx1"/>
            </a:solidFill>
          </a:ln>
        </p:spPr>
        <p:txBody>
          <a:bodyPr rtlCol="0">
            <a:normAutofit/>
          </a:bodyPr>
          <a:lstStyle/>
          <a:p>
            <a:pPr eaLnBrk="1" fontAlgn="auto" hangingPunct="1">
              <a:spcAft>
                <a:spcPts val="0"/>
              </a:spcAft>
              <a:defRPr/>
            </a:pPr>
            <a:r>
              <a:rPr lang="en-US" sz="3600" b="1" dirty="0" smtClean="0"/>
              <a:t>Grooming 8, Building Relationships</a:t>
            </a:r>
            <a:br>
              <a:rPr lang="en-US" sz="3600" b="1" dirty="0" smtClean="0"/>
            </a:br>
            <a:r>
              <a:rPr lang="en-US" sz="3600" b="1" dirty="0" smtClean="0"/>
              <a:t>with the Families of Victims</a:t>
            </a:r>
            <a:endParaRPr lang="en-US" sz="3600" b="1" dirty="0"/>
          </a:p>
        </p:txBody>
      </p:sp>
      <p:sp>
        <p:nvSpPr>
          <p:cNvPr id="40963" name="Content Placeholder 2"/>
          <p:cNvSpPr>
            <a:spLocks noGrp="1"/>
          </p:cNvSpPr>
          <p:nvPr>
            <p:ph idx="1"/>
          </p:nvPr>
        </p:nvSpPr>
        <p:spPr>
          <a:xfrm>
            <a:off x="342900" y="1752600"/>
            <a:ext cx="8458200" cy="2895600"/>
          </a:xfrm>
        </p:spPr>
        <p:txBody>
          <a:bodyPr/>
          <a:lstStyle/>
          <a:p>
            <a:pPr marL="457200" indent="-457200" eaLnBrk="1" hangingPunct="1"/>
            <a:r>
              <a:rPr lang="en-US" dirty="0" smtClean="0"/>
              <a:t>Family relationships were built to gain trust</a:t>
            </a:r>
          </a:p>
          <a:p>
            <a:pPr marL="457200" indent="-457200" eaLnBrk="1" hangingPunct="1"/>
            <a:r>
              <a:rPr lang="en-US" dirty="0" smtClean="0"/>
              <a:t>Parents of abused children trusted the priests without reservation</a:t>
            </a:r>
          </a:p>
          <a:p>
            <a:pPr marL="457200" indent="-457200" eaLnBrk="1" hangingPunct="1"/>
            <a:r>
              <a:rPr lang="en-US" dirty="0" smtClean="0"/>
              <a:t>The children who were abused often accepted the abuse and did not report it for many years</a:t>
            </a:r>
          </a:p>
        </p:txBody>
      </p:sp>
      <p:sp>
        <p:nvSpPr>
          <p:cNvPr id="5" name="TextBox 4"/>
          <p:cNvSpPr txBox="1"/>
          <p:nvPr/>
        </p:nvSpPr>
        <p:spPr>
          <a:xfrm>
            <a:off x="609600" y="4648200"/>
            <a:ext cx="7924800" cy="1570038"/>
          </a:xfrm>
          <a:prstGeom prst="rect">
            <a:avLst/>
          </a:prstGeom>
          <a:solidFill>
            <a:schemeClr val="accent1">
              <a:lumMod val="20000"/>
              <a:lumOff val="80000"/>
            </a:schemeClr>
          </a:solidFill>
          <a:ln w="28575">
            <a:solidFill>
              <a:schemeClr val="accent1">
                <a:lumMod val="60000"/>
                <a:lumOff val="40000"/>
              </a:schemeClr>
            </a:solidFill>
          </a:ln>
        </p:spPr>
        <p:txBody>
          <a:bodyPr>
            <a:spAutoFit/>
          </a:bodyPr>
          <a:lstStyle/>
          <a:p>
            <a:pPr marL="228600" fontAlgn="auto">
              <a:spcBef>
                <a:spcPts val="0"/>
              </a:spcBef>
              <a:spcAft>
                <a:spcPts val="0"/>
              </a:spcAft>
              <a:defRPr/>
            </a:pPr>
            <a:r>
              <a:rPr lang="en-US" sz="3200" dirty="0">
                <a:solidFill>
                  <a:prstClr val="black"/>
                </a:solidFill>
                <a:latin typeface="+mn-lt"/>
                <a:cs typeface="+mn-cs"/>
              </a:rPr>
              <a:t>This lack of disclosure and concern about reporting the abuse was one reason it was able to persist</a:t>
            </a:r>
          </a:p>
        </p:txBody>
      </p:sp>
      <p:sp>
        <p:nvSpPr>
          <p:cNvPr id="40965"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600" b="1" dirty="0" smtClean="0">
                <a:solidFill>
                  <a:schemeClr val="tx1">
                    <a:lumMod val="50000"/>
                    <a:lumOff val="50000"/>
                  </a:schemeClr>
                </a:solidFill>
              </a:rPr>
              <a:t>N-</a:t>
            </a:r>
            <a:fld id="{AA6F3191-6F18-4DFD-BB1C-BE64E6419EA8}" type="slidenum">
              <a:rPr lang="en-US" sz="1600" b="1" smtClean="0">
                <a:solidFill>
                  <a:schemeClr val="tx1">
                    <a:lumMod val="50000"/>
                    <a:lumOff val="50000"/>
                  </a:schemeClr>
                </a:solidFill>
              </a:rPr>
              <a:pPr fontAlgn="base">
                <a:spcBef>
                  <a:spcPct val="0"/>
                </a:spcBef>
                <a:spcAft>
                  <a:spcPct val="0"/>
                </a:spcAft>
                <a:defRPr/>
              </a:pPr>
              <a:t>40</a:t>
            </a:fld>
            <a:endParaRPr lang="en-US" sz="1600" b="1" dirty="0" smtClean="0">
              <a:solidFill>
                <a:schemeClr val="tx1">
                  <a:lumMod val="50000"/>
                  <a:lumOff val="50000"/>
                </a:schemeClr>
              </a:solidFill>
            </a:endParaRPr>
          </a:p>
        </p:txBody>
      </p:sp>
    </p:spTree>
    <p:extLst>
      <p:ext uri="{BB962C8B-B14F-4D97-AF65-F5344CB8AC3E}">
        <p14:creationId xmlns:p14="http://schemas.microsoft.com/office/powerpoint/2010/main" val="347289223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a:solidFill>
            <a:schemeClr val="accent1">
              <a:lumMod val="40000"/>
              <a:lumOff val="60000"/>
            </a:schemeClr>
          </a:solidFill>
          <a:ln>
            <a:solidFill>
              <a:schemeClr val="tx1"/>
            </a:solidFill>
          </a:ln>
        </p:spPr>
        <p:txBody>
          <a:bodyPr rtlCol="0">
            <a:normAutofit fontScale="90000"/>
          </a:bodyPr>
          <a:lstStyle/>
          <a:p>
            <a:pPr eaLnBrk="1" fontAlgn="auto" hangingPunct="1">
              <a:spcAft>
                <a:spcPts val="0"/>
              </a:spcAft>
              <a:defRPr/>
            </a:pPr>
            <a:r>
              <a:rPr lang="en-US" sz="4000" b="1" dirty="0" smtClean="0"/>
              <a:t>Grooming 9, </a:t>
            </a:r>
            <a:br>
              <a:rPr lang="en-US" sz="4000" b="1" dirty="0" smtClean="0"/>
            </a:br>
            <a:r>
              <a:rPr lang="en-US" sz="4000" b="1" dirty="0" smtClean="0"/>
              <a:t>Effects of Grooming over Time</a:t>
            </a:r>
            <a:endParaRPr lang="en-US" sz="4000" b="1" dirty="0"/>
          </a:p>
        </p:txBody>
      </p:sp>
      <p:sp>
        <p:nvSpPr>
          <p:cNvPr id="3" name="Content Placeholder 2"/>
          <p:cNvSpPr>
            <a:spLocks noGrp="1"/>
          </p:cNvSpPr>
          <p:nvPr>
            <p:ph idx="1"/>
          </p:nvPr>
        </p:nvSpPr>
        <p:spPr>
          <a:xfrm>
            <a:off x="228600" y="1905000"/>
            <a:ext cx="8610600" cy="4267200"/>
          </a:xfrm>
        </p:spPr>
        <p:txBody>
          <a:bodyPr rtlCol="0">
            <a:noAutofit/>
          </a:bodyPr>
          <a:lstStyle/>
          <a:p>
            <a:pPr marL="457200" indent="-457200" eaLnBrk="1" fontAlgn="auto" hangingPunct="1">
              <a:spcAft>
                <a:spcPts val="0"/>
              </a:spcAft>
              <a:buFont typeface="Arial" pitchFamily="34" charset="0"/>
              <a:buChar char="•"/>
              <a:defRPr/>
            </a:pPr>
            <a:r>
              <a:rPr lang="en-US" dirty="0"/>
              <a:t>Grooming tactics are premeditated and more methodically </a:t>
            </a:r>
            <a:r>
              <a:rPr lang="en-US" dirty="0" smtClean="0"/>
              <a:t>planned than spontaneous abuse</a:t>
            </a:r>
          </a:p>
          <a:p>
            <a:pPr marL="0" indent="0" eaLnBrk="1" fontAlgn="auto" hangingPunct="1">
              <a:spcAft>
                <a:spcPts val="0"/>
              </a:spcAft>
              <a:buFont typeface="Arial" pitchFamily="34" charset="0"/>
              <a:buNone/>
              <a:defRPr/>
            </a:pPr>
            <a:endParaRPr lang="en-US" sz="800" dirty="0"/>
          </a:p>
          <a:p>
            <a:pPr marL="914400" indent="-457200" eaLnBrk="1" fontAlgn="auto" hangingPunct="1">
              <a:spcAft>
                <a:spcPts val="0"/>
              </a:spcAft>
              <a:buFont typeface="Wingdings" pitchFamily="2" charset="2"/>
              <a:buChar char="Ø"/>
              <a:defRPr/>
            </a:pPr>
            <a:r>
              <a:rPr lang="en-US" dirty="0" smtClean="0"/>
              <a:t>The </a:t>
            </a:r>
            <a:r>
              <a:rPr lang="en-US" dirty="0"/>
              <a:t>offender is willing to wait months or even possibly years to accomplish his </a:t>
            </a:r>
            <a:r>
              <a:rPr lang="en-US" dirty="0" smtClean="0"/>
              <a:t>task</a:t>
            </a:r>
          </a:p>
          <a:p>
            <a:pPr marL="457200" indent="0" eaLnBrk="1" fontAlgn="auto" hangingPunct="1">
              <a:spcAft>
                <a:spcPts val="0"/>
              </a:spcAft>
              <a:buFont typeface="Arial" pitchFamily="34" charset="0"/>
              <a:buNone/>
              <a:defRPr/>
            </a:pPr>
            <a:endParaRPr lang="en-US" sz="800" dirty="0"/>
          </a:p>
          <a:p>
            <a:pPr marL="914400" indent="-457200" eaLnBrk="1" fontAlgn="auto" hangingPunct="1">
              <a:spcAft>
                <a:spcPts val="0"/>
              </a:spcAft>
              <a:buFont typeface="Wingdings" pitchFamily="2" charset="2"/>
              <a:buChar char="Ø"/>
              <a:defRPr/>
            </a:pPr>
            <a:r>
              <a:rPr lang="en-US" dirty="0" smtClean="0"/>
              <a:t>Eventually </a:t>
            </a:r>
            <a:r>
              <a:rPr lang="en-US" dirty="0"/>
              <a:t>the victim becomes groomed to the point that engaging in sex with the offender is more or less </a:t>
            </a:r>
            <a:r>
              <a:rPr lang="en-US" dirty="0" smtClean="0"/>
              <a:t>automatic</a:t>
            </a:r>
            <a:endParaRPr lang="en-US" dirty="0"/>
          </a:p>
        </p:txBody>
      </p:sp>
      <p:sp>
        <p:nvSpPr>
          <p:cNvPr id="41988"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sz="1600" b="1" dirty="0" smtClean="0">
                <a:solidFill>
                  <a:schemeClr val="tx1">
                    <a:lumMod val="50000"/>
                    <a:lumOff val="50000"/>
                  </a:schemeClr>
                </a:solidFill>
              </a:rPr>
              <a:t>N-</a:t>
            </a:r>
            <a:fld id="{17B5178B-0DB2-4E8D-813F-42C71CA36975}" type="slidenum">
              <a:rPr lang="en-US" sz="1600" b="1" smtClean="0">
                <a:solidFill>
                  <a:schemeClr val="tx1">
                    <a:lumMod val="50000"/>
                    <a:lumOff val="50000"/>
                  </a:schemeClr>
                </a:solidFill>
              </a:rPr>
              <a:pPr fontAlgn="base">
                <a:spcBef>
                  <a:spcPct val="0"/>
                </a:spcBef>
                <a:spcAft>
                  <a:spcPct val="0"/>
                </a:spcAft>
                <a:defRPr/>
              </a:pPr>
              <a:t>41</a:t>
            </a:fld>
            <a:endParaRPr lang="en-US" sz="1600" b="1" dirty="0" smtClean="0">
              <a:solidFill>
                <a:schemeClr val="tx1">
                  <a:lumMod val="50000"/>
                  <a:lumOff val="50000"/>
                </a:schemeClr>
              </a:solidFill>
            </a:endParaRPr>
          </a:p>
        </p:txBody>
      </p:sp>
    </p:spTree>
    <p:extLst>
      <p:ext uri="{BB962C8B-B14F-4D97-AF65-F5344CB8AC3E}">
        <p14:creationId xmlns:p14="http://schemas.microsoft.com/office/powerpoint/2010/main" val="412455460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3276600"/>
          </a:xfrm>
          <a:solidFill>
            <a:schemeClr val="accent1">
              <a:lumMod val="60000"/>
              <a:lumOff val="40000"/>
            </a:schemeClr>
          </a:solidFill>
          <a:ln w="38100">
            <a:solidFill>
              <a:schemeClr val="tx1"/>
            </a:solidFill>
          </a:ln>
        </p:spPr>
        <p:txBody>
          <a:bodyPr>
            <a:normAutofit/>
          </a:bodyPr>
          <a:lstStyle/>
          <a:p>
            <a:pPr marL="0" indent="0" algn="ctr">
              <a:buNone/>
            </a:pPr>
            <a:endParaRPr lang="en-US" sz="1800" dirty="0"/>
          </a:p>
          <a:p>
            <a:pPr marL="0" indent="0" algn="ctr">
              <a:buNone/>
            </a:pPr>
            <a:endParaRPr lang="en-US" sz="1000" dirty="0" smtClean="0"/>
          </a:p>
          <a:p>
            <a:pPr marL="0" indent="0" algn="ctr">
              <a:buNone/>
            </a:pPr>
            <a:r>
              <a:rPr lang="en-US" sz="4000" b="1" dirty="0" smtClean="0"/>
              <a:t>Part IV.  Excuses for Behavior, </a:t>
            </a:r>
          </a:p>
          <a:p>
            <a:pPr marL="0" indent="0" algn="ctr">
              <a:buNone/>
            </a:pPr>
            <a:r>
              <a:rPr lang="en-US" sz="4000" b="1" dirty="0" smtClean="0"/>
              <a:t>Justifications for Behavior, </a:t>
            </a:r>
          </a:p>
          <a:p>
            <a:pPr marL="0" indent="0" algn="ctr">
              <a:buNone/>
            </a:pPr>
            <a:r>
              <a:rPr lang="en-US" sz="4000" b="1" dirty="0" smtClean="0"/>
              <a:t>and Desistance from Abuse</a:t>
            </a:r>
            <a:endParaRPr lang="en-US" sz="4000" b="1" dirty="0"/>
          </a:p>
        </p:txBody>
      </p:sp>
      <p:sp>
        <p:nvSpPr>
          <p:cNvPr id="4" name="Slide Number Placeholder 3"/>
          <p:cNvSpPr>
            <a:spLocks noGrp="1"/>
          </p:cNvSpPr>
          <p:nvPr>
            <p:ph type="sldNum" sz="quarter" idx="12"/>
          </p:nvPr>
        </p:nvSpPr>
        <p:spPr>
          <a:xfrm>
            <a:off x="8001000" y="6356350"/>
            <a:ext cx="685800" cy="365125"/>
          </a:xfrm>
        </p:spPr>
        <p:txBody>
          <a:bodyPr/>
          <a:lstStyle/>
          <a:p>
            <a:r>
              <a:rPr lang="en-US" sz="1600" b="1" dirty="0" smtClean="0">
                <a:solidFill>
                  <a:schemeClr val="tx1">
                    <a:lumMod val="50000"/>
                    <a:lumOff val="50000"/>
                  </a:schemeClr>
                </a:solidFill>
              </a:rPr>
              <a:t>N-</a:t>
            </a:r>
            <a:fld id="{428350D7-1250-4C4B-8EA8-247126CB6545}" type="slidenum">
              <a:rPr lang="en-US" sz="1600" b="1" smtClean="0">
                <a:solidFill>
                  <a:schemeClr val="tx1">
                    <a:lumMod val="50000"/>
                    <a:lumOff val="50000"/>
                  </a:schemeClr>
                </a:solidFill>
              </a:rPr>
              <a:pPr/>
              <a:t>42</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23553334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371600"/>
          </a:xfrm>
          <a:solidFill>
            <a:schemeClr val="accent1">
              <a:lumMod val="60000"/>
              <a:lumOff val="40000"/>
            </a:schemeClr>
          </a:solidFill>
          <a:ln w="28575">
            <a:solidFill>
              <a:schemeClr val="tx1"/>
            </a:solidFill>
          </a:ln>
        </p:spPr>
        <p:txBody>
          <a:bodyPr>
            <a:normAutofit fontScale="90000"/>
          </a:bodyPr>
          <a:lstStyle/>
          <a:p>
            <a:r>
              <a:rPr lang="en-US" dirty="0" smtClean="0"/>
              <a:t/>
            </a:r>
            <a:br>
              <a:rPr lang="en-US" dirty="0" smtClean="0"/>
            </a:br>
            <a:r>
              <a:rPr lang="en-US" sz="4000" b="1" dirty="0" smtClean="0"/>
              <a:t>Excuses for Behavior, 1:</a:t>
            </a:r>
            <a:br>
              <a:rPr lang="en-US" sz="4000" b="1" dirty="0" smtClean="0"/>
            </a:br>
            <a:r>
              <a:rPr lang="en-US" sz="4000" b="1" dirty="0" smtClean="0"/>
              <a:t>Denial of Responsibility</a:t>
            </a:r>
            <a:r>
              <a:rPr lang="en-US" dirty="0" smtClean="0"/>
              <a:t/>
            </a:r>
            <a:br>
              <a:rPr lang="en-US" dirty="0" smtClean="0"/>
            </a:br>
            <a:endParaRPr lang="en-US" dirty="0"/>
          </a:p>
        </p:txBody>
      </p:sp>
      <p:sp>
        <p:nvSpPr>
          <p:cNvPr id="3" name="Content Placeholder 2"/>
          <p:cNvSpPr>
            <a:spLocks noGrp="1"/>
          </p:cNvSpPr>
          <p:nvPr>
            <p:ph idx="1"/>
          </p:nvPr>
        </p:nvSpPr>
        <p:spPr>
          <a:xfrm>
            <a:off x="533400" y="1905000"/>
            <a:ext cx="8153400" cy="4572000"/>
          </a:xfrm>
        </p:spPr>
        <p:txBody>
          <a:bodyPr>
            <a:normAutofit lnSpcReduction="10000"/>
          </a:bodyPr>
          <a:lstStyle/>
          <a:p>
            <a:pPr lvl="0"/>
            <a:r>
              <a:rPr lang="en-US" dirty="0"/>
              <a:t>Accused priests denied responsibility by making claims </a:t>
            </a:r>
            <a:r>
              <a:rPr lang="en-US" dirty="0" smtClean="0"/>
              <a:t>that</a:t>
            </a:r>
            <a:endParaRPr lang="en-US" dirty="0"/>
          </a:p>
          <a:p>
            <a:pPr marL="914400" indent="-457200">
              <a:buFont typeface="Wingdings" pitchFamily="2" charset="2"/>
              <a:buChar char="Ø"/>
            </a:pPr>
            <a:r>
              <a:rPr lang="en-US" dirty="0" smtClean="0"/>
              <a:t>They </a:t>
            </a:r>
            <a:r>
              <a:rPr lang="en-US" dirty="0"/>
              <a:t>were “not well” (using or addicted to substances such as alcohol and/or drugs)</a:t>
            </a:r>
          </a:p>
          <a:p>
            <a:pPr marL="914400" indent="-457200">
              <a:buFont typeface="Wingdings" pitchFamily="2" charset="2"/>
              <a:buChar char="Ø"/>
            </a:pPr>
            <a:r>
              <a:rPr lang="en-US" dirty="0" smtClean="0"/>
              <a:t>They </a:t>
            </a:r>
            <a:r>
              <a:rPr lang="en-US" dirty="0"/>
              <a:t>were compelled by “sick” or “sinful” impulses</a:t>
            </a:r>
          </a:p>
          <a:p>
            <a:pPr lvl="0"/>
            <a:r>
              <a:rPr lang="en-US" dirty="0"/>
              <a:t>Forces beyond their control allowed them to deny full responsibility for their behavior, similar to legal claims of diminished </a:t>
            </a:r>
            <a:r>
              <a:rPr lang="en-US" dirty="0" smtClean="0"/>
              <a:t>capacity</a:t>
            </a:r>
            <a:endParaRPr lang="en-US" dirty="0"/>
          </a:p>
        </p:txBody>
      </p:sp>
      <p:sp>
        <p:nvSpPr>
          <p:cNvPr id="4" name="Slide Number Placeholder 3"/>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428350D7-1250-4C4B-8EA8-247126CB6545}" type="slidenum">
              <a:rPr lang="en-US" sz="1600" b="1" smtClean="0">
                <a:solidFill>
                  <a:schemeClr val="tx1">
                    <a:lumMod val="50000"/>
                    <a:lumOff val="50000"/>
                  </a:schemeClr>
                </a:solidFill>
              </a:rPr>
              <a:pPr/>
              <a:t>43</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317703958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295400"/>
          </a:xfrm>
          <a:solidFill>
            <a:schemeClr val="accent1">
              <a:lumMod val="40000"/>
              <a:lumOff val="60000"/>
            </a:schemeClr>
          </a:solidFill>
          <a:ln w="28575">
            <a:solidFill>
              <a:schemeClr val="tx1"/>
            </a:solidFill>
          </a:ln>
        </p:spPr>
        <p:txBody>
          <a:bodyPr>
            <a:normAutofit fontScale="90000"/>
          </a:bodyPr>
          <a:lstStyle/>
          <a:p>
            <a:r>
              <a:rPr lang="en-US" dirty="0" smtClean="0"/>
              <a:t/>
            </a:r>
            <a:br>
              <a:rPr lang="en-US" dirty="0" smtClean="0"/>
            </a:br>
            <a:r>
              <a:rPr lang="en-US" sz="4000" b="1" dirty="0" smtClean="0"/>
              <a:t>Excuses for Behavior, 2:</a:t>
            </a:r>
            <a:br>
              <a:rPr lang="en-US" sz="4000" b="1" dirty="0" smtClean="0"/>
            </a:br>
            <a:r>
              <a:rPr lang="en-US" sz="4000" b="1" dirty="0" smtClean="0"/>
              <a:t>Denying the Victim</a:t>
            </a:r>
            <a:r>
              <a:rPr lang="en-US" dirty="0" smtClean="0"/>
              <a:t/>
            </a:r>
            <a:br>
              <a:rPr lang="en-US" dirty="0" smtClean="0"/>
            </a:br>
            <a:endParaRPr lang="en-US" dirty="0"/>
          </a:p>
        </p:txBody>
      </p:sp>
      <p:sp>
        <p:nvSpPr>
          <p:cNvPr id="3" name="Content Placeholder 2"/>
          <p:cNvSpPr>
            <a:spLocks noGrp="1"/>
          </p:cNvSpPr>
          <p:nvPr>
            <p:ph idx="1"/>
          </p:nvPr>
        </p:nvSpPr>
        <p:spPr>
          <a:xfrm>
            <a:off x="457200" y="1676400"/>
            <a:ext cx="8229600" cy="5105400"/>
          </a:xfrm>
        </p:spPr>
        <p:txBody>
          <a:bodyPr>
            <a:normAutofit fontScale="92500" lnSpcReduction="10000"/>
          </a:bodyPr>
          <a:lstStyle/>
          <a:p>
            <a:pPr marL="457200" lvl="0" indent="-457200"/>
            <a:r>
              <a:rPr lang="en-US" dirty="0"/>
              <a:t>Accused priests denied the victim his or her status by claiming that the victim</a:t>
            </a:r>
          </a:p>
          <a:p>
            <a:pPr marL="914400" indent="-457200">
              <a:buFont typeface="Wingdings" pitchFamily="2" charset="2"/>
              <a:buChar char="Ø"/>
            </a:pPr>
            <a:r>
              <a:rPr lang="en-US" dirty="0" smtClean="0"/>
              <a:t>Participated </a:t>
            </a:r>
            <a:r>
              <a:rPr lang="en-US" dirty="0"/>
              <a:t>by being seductive or precocious, or</a:t>
            </a:r>
          </a:p>
          <a:p>
            <a:pPr marL="914400" indent="-457200">
              <a:buFont typeface="Wingdings" pitchFamily="2" charset="2"/>
              <a:buChar char="Ø"/>
            </a:pPr>
            <a:r>
              <a:rPr lang="en-US" dirty="0" smtClean="0"/>
              <a:t>Did </a:t>
            </a:r>
            <a:r>
              <a:rPr lang="en-US" dirty="0"/>
              <a:t>not fight back or say anything during the abuse</a:t>
            </a:r>
          </a:p>
          <a:p>
            <a:pPr marL="457200" lvl="0" indent="-457200"/>
            <a:r>
              <a:rPr lang="en-US" dirty="0"/>
              <a:t>Accused priests blamed the victim or the victim’s family for setting up conditions that allowed the abuse to occur by inviting him into their home, engaging him socially, and including him as part of the family</a:t>
            </a:r>
          </a:p>
        </p:txBody>
      </p:sp>
      <p:sp>
        <p:nvSpPr>
          <p:cNvPr id="4" name="Slide Number Placeholder 3"/>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428350D7-1250-4C4B-8EA8-247126CB6545}" type="slidenum">
              <a:rPr lang="en-US" sz="1600" b="1" smtClean="0">
                <a:solidFill>
                  <a:schemeClr val="tx1">
                    <a:lumMod val="50000"/>
                    <a:lumOff val="50000"/>
                  </a:schemeClr>
                </a:solidFill>
              </a:rPr>
              <a:pPr/>
              <a:t>44</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285274918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95400"/>
          </a:xfrm>
          <a:solidFill>
            <a:schemeClr val="accent1">
              <a:lumMod val="40000"/>
              <a:lumOff val="60000"/>
            </a:schemeClr>
          </a:solidFill>
          <a:ln w="28575">
            <a:solidFill>
              <a:schemeClr val="tx1"/>
            </a:solidFill>
          </a:ln>
        </p:spPr>
        <p:txBody>
          <a:bodyPr>
            <a:normAutofit fontScale="90000"/>
          </a:bodyPr>
          <a:lstStyle/>
          <a:p>
            <a:r>
              <a:rPr lang="en-US" dirty="0" smtClean="0"/>
              <a:t/>
            </a:r>
            <a:br>
              <a:rPr lang="en-US" dirty="0" smtClean="0"/>
            </a:br>
            <a:r>
              <a:rPr lang="en-US" sz="4000" b="1" dirty="0" smtClean="0"/>
              <a:t>Excuses for Behavior, 3:</a:t>
            </a:r>
            <a:br>
              <a:rPr lang="en-US" sz="4000" b="1" dirty="0" smtClean="0"/>
            </a:br>
            <a:r>
              <a:rPr lang="en-US" sz="4000" b="1" dirty="0" smtClean="0"/>
              <a:t>Denying the Victim</a:t>
            </a:r>
            <a:r>
              <a:rPr lang="en-US" sz="4000" dirty="0" smtClean="0"/>
              <a:t/>
            </a:r>
            <a:br>
              <a:rPr lang="en-US" sz="4000" dirty="0" smtClean="0"/>
            </a:br>
            <a:endParaRPr lang="en-US" sz="4000" dirty="0"/>
          </a:p>
        </p:txBody>
      </p:sp>
      <p:sp>
        <p:nvSpPr>
          <p:cNvPr id="3" name="Content Placeholder 2"/>
          <p:cNvSpPr>
            <a:spLocks noGrp="1"/>
          </p:cNvSpPr>
          <p:nvPr>
            <p:ph idx="1"/>
          </p:nvPr>
        </p:nvSpPr>
        <p:spPr>
          <a:xfrm>
            <a:off x="457200" y="1676400"/>
            <a:ext cx="8229600" cy="4876800"/>
          </a:xfrm>
        </p:spPr>
        <p:txBody>
          <a:bodyPr>
            <a:normAutofit/>
          </a:bodyPr>
          <a:lstStyle/>
          <a:p>
            <a:pPr marL="457200" lvl="0" indent="-457200"/>
            <a:r>
              <a:rPr lang="en-US" dirty="0"/>
              <a:t>Accused priests explicitly blamed victims by placing the onus of the initiation of the physical intimacy on the accuser</a:t>
            </a:r>
          </a:p>
          <a:p>
            <a:pPr marL="914400" indent="-457200">
              <a:buFont typeface="Wingdings" pitchFamily="2" charset="2"/>
              <a:buChar char="Ø"/>
            </a:pPr>
            <a:r>
              <a:rPr lang="en-US" dirty="0" smtClean="0"/>
              <a:t>Referred </a:t>
            </a:r>
            <a:r>
              <a:rPr lang="en-US" dirty="0"/>
              <a:t>to the abuse as a “relationship”</a:t>
            </a:r>
          </a:p>
          <a:p>
            <a:pPr marL="914400" indent="-457200">
              <a:buFont typeface="Wingdings" pitchFamily="2" charset="2"/>
              <a:buChar char="Ø"/>
            </a:pPr>
            <a:r>
              <a:rPr lang="en-US" dirty="0" smtClean="0"/>
              <a:t>Noted </a:t>
            </a:r>
            <a:r>
              <a:rPr lang="en-US" dirty="0"/>
              <a:t>that the victims were “willing” or “precocious”</a:t>
            </a:r>
          </a:p>
          <a:p>
            <a:pPr marL="914400" indent="-457200">
              <a:buFont typeface="Wingdings" pitchFamily="2" charset="2"/>
              <a:buChar char="Ø"/>
            </a:pPr>
            <a:r>
              <a:rPr lang="en-US" dirty="0" smtClean="0"/>
              <a:t>Considered </a:t>
            </a:r>
            <a:r>
              <a:rPr lang="en-US" dirty="0"/>
              <a:t>themselves the “victims” because they were accused of these indecent acts</a:t>
            </a:r>
          </a:p>
        </p:txBody>
      </p:sp>
      <p:sp>
        <p:nvSpPr>
          <p:cNvPr id="4" name="Slide Number Placeholder 3"/>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428350D7-1250-4C4B-8EA8-247126CB6545}" type="slidenum">
              <a:rPr lang="en-US" sz="1600" b="1" smtClean="0">
                <a:solidFill>
                  <a:schemeClr val="tx1">
                    <a:lumMod val="50000"/>
                    <a:lumOff val="50000"/>
                  </a:schemeClr>
                </a:solidFill>
              </a:rPr>
              <a:pPr/>
              <a:t>45</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406738834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a:solidFill>
            <a:schemeClr val="accent1">
              <a:lumMod val="60000"/>
              <a:lumOff val="40000"/>
            </a:schemeClr>
          </a:solidFill>
          <a:ln w="28575">
            <a:solidFill>
              <a:schemeClr val="tx1"/>
            </a:solidFill>
          </a:ln>
        </p:spPr>
        <p:txBody>
          <a:bodyPr>
            <a:normAutofit fontScale="90000"/>
          </a:bodyPr>
          <a:lstStyle/>
          <a:p>
            <a:r>
              <a:rPr lang="en-US" dirty="0" smtClean="0"/>
              <a:t/>
            </a:r>
            <a:br>
              <a:rPr lang="en-US" dirty="0" smtClean="0"/>
            </a:br>
            <a:r>
              <a:rPr lang="en-US" sz="4000" b="1" dirty="0" smtClean="0"/>
              <a:t>Justifications for Behavior, 1</a:t>
            </a:r>
            <a:r>
              <a:rPr lang="en-US" dirty="0" smtClean="0"/>
              <a:t/>
            </a:r>
            <a:br>
              <a:rPr lang="en-US" dirty="0" smtClean="0"/>
            </a:br>
            <a:endParaRPr lang="en-US" dirty="0"/>
          </a:p>
        </p:txBody>
      </p:sp>
      <p:sp>
        <p:nvSpPr>
          <p:cNvPr id="3" name="Content Placeholder 2"/>
          <p:cNvSpPr>
            <a:spLocks noGrp="1"/>
          </p:cNvSpPr>
          <p:nvPr>
            <p:ph idx="1"/>
          </p:nvPr>
        </p:nvSpPr>
        <p:spPr>
          <a:xfrm>
            <a:off x="457200" y="1219200"/>
            <a:ext cx="8229600" cy="5181600"/>
          </a:xfrm>
        </p:spPr>
        <p:txBody>
          <a:bodyPr>
            <a:normAutofit fontScale="92500"/>
          </a:bodyPr>
          <a:lstStyle/>
          <a:p>
            <a:pPr marL="457200" lvl="0" indent="-457200"/>
            <a:r>
              <a:rPr lang="en-US" dirty="0"/>
              <a:t>Accused priests justified their actions by</a:t>
            </a:r>
          </a:p>
          <a:p>
            <a:pPr marL="914400" indent="-457200">
              <a:buFont typeface="Wingdings" pitchFamily="2" charset="2"/>
              <a:buChar char="Ø"/>
            </a:pPr>
            <a:r>
              <a:rPr lang="en-US" dirty="0" smtClean="0"/>
              <a:t>Diminishing </a:t>
            </a:r>
            <a:r>
              <a:rPr lang="en-US" dirty="0"/>
              <a:t>the </a:t>
            </a:r>
            <a:r>
              <a:rPr lang="en-US" b="1" dirty="0"/>
              <a:t>wrongfulness</a:t>
            </a:r>
            <a:r>
              <a:rPr lang="en-US" dirty="0"/>
              <a:t> of the behavior</a:t>
            </a:r>
          </a:p>
          <a:p>
            <a:pPr marL="914400" indent="-457200">
              <a:buFont typeface="Wingdings" pitchFamily="2" charset="2"/>
              <a:buChar char="Ø"/>
            </a:pPr>
            <a:r>
              <a:rPr lang="en-US" dirty="0" smtClean="0"/>
              <a:t>Deflecting </a:t>
            </a:r>
            <a:r>
              <a:rPr lang="en-US" dirty="0"/>
              <a:t>the </a:t>
            </a:r>
            <a:r>
              <a:rPr lang="en-US" b="1" dirty="0"/>
              <a:t>harmfulness</a:t>
            </a:r>
            <a:r>
              <a:rPr lang="en-US" dirty="0"/>
              <a:t> of the actions</a:t>
            </a:r>
          </a:p>
          <a:p>
            <a:pPr marL="914400" indent="-457200">
              <a:buFont typeface="Wingdings" pitchFamily="2" charset="2"/>
              <a:buChar char="Ø"/>
            </a:pPr>
            <a:r>
              <a:rPr lang="en-US" dirty="0" smtClean="0"/>
              <a:t>Placing </a:t>
            </a:r>
            <a:r>
              <a:rPr lang="en-US" dirty="0"/>
              <a:t>the </a:t>
            </a:r>
            <a:r>
              <a:rPr lang="en-US" b="1" dirty="0"/>
              <a:t>responsibility</a:t>
            </a:r>
            <a:r>
              <a:rPr lang="en-US" dirty="0"/>
              <a:t> for the deviance on others, sometimes actually condemning the condemners or criticizing their accusers</a:t>
            </a:r>
          </a:p>
          <a:p>
            <a:pPr marL="914400" indent="-457200">
              <a:buFont typeface="Wingdings" pitchFamily="2" charset="2"/>
              <a:buChar char="Ø"/>
            </a:pPr>
            <a:r>
              <a:rPr lang="en-US" dirty="0" smtClean="0"/>
              <a:t>Accused </a:t>
            </a:r>
            <a:r>
              <a:rPr lang="en-US" dirty="0"/>
              <a:t>priests </a:t>
            </a:r>
            <a:r>
              <a:rPr lang="en-US" b="1" dirty="0"/>
              <a:t>downplayed what actually occurred </a:t>
            </a:r>
            <a:r>
              <a:rPr lang="en-US" dirty="0"/>
              <a:t>or used positive language surrounding the “relationship” between themselves and the victim</a:t>
            </a:r>
          </a:p>
        </p:txBody>
      </p:sp>
      <p:sp>
        <p:nvSpPr>
          <p:cNvPr id="4" name="Slide Number Placeholder 3"/>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428350D7-1250-4C4B-8EA8-247126CB6545}" type="slidenum">
              <a:rPr lang="en-US" sz="1600" b="1" smtClean="0">
                <a:solidFill>
                  <a:schemeClr val="tx1">
                    <a:lumMod val="50000"/>
                    <a:lumOff val="50000"/>
                  </a:schemeClr>
                </a:solidFill>
              </a:rPr>
              <a:pPr/>
              <a:t>46</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271019609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38200"/>
          </a:xfrm>
          <a:solidFill>
            <a:schemeClr val="accent1">
              <a:lumMod val="40000"/>
              <a:lumOff val="60000"/>
            </a:schemeClr>
          </a:solidFill>
          <a:ln w="28575">
            <a:solidFill>
              <a:schemeClr val="tx1"/>
            </a:solidFill>
          </a:ln>
        </p:spPr>
        <p:txBody>
          <a:bodyPr>
            <a:normAutofit fontScale="90000"/>
          </a:bodyPr>
          <a:lstStyle/>
          <a:p>
            <a:r>
              <a:rPr lang="en-US" dirty="0" smtClean="0"/>
              <a:t/>
            </a:r>
            <a:br>
              <a:rPr lang="en-US" dirty="0" smtClean="0"/>
            </a:br>
            <a:r>
              <a:rPr lang="en-US" sz="4000" b="1" dirty="0" smtClean="0"/>
              <a:t>Justifications, 2:  Minimization of Harm</a:t>
            </a:r>
            <a:r>
              <a:rPr lang="en-US" dirty="0" smtClean="0"/>
              <a:t/>
            </a:r>
            <a:br>
              <a:rPr lang="en-US" dirty="0" smtClean="0"/>
            </a:br>
            <a:endParaRPr lang="en-US" dirty="0"/>
          </a:p>
        </p:txBody>
      </p:sp>
      <p:sp>
        <p:nvSpPr>
          <p:cNvPr id="3" name="Content Placeholder 2"/>
          <p:cNvSpPr>
            <a:spLocks noGrp="1"/>
          </p:cNvSpPr>
          <p:nvPr>
            <p:ph idx="1"/>
          </p:nvPr>
        </p:nvSpPr>
        <p:spPr>
          <a:xfrm>
            <a:off x="685800" y="2971800"/>
            <a:ext cx="8077200" cy="3352800"/>
          </a:xfrm>
        </p:spPr>
        <p:txBody>
          <a:bodyPr>
            <a:normAutofit fontScale="92500" lnSpcReduction="10000"/>
          </a:bodyPr>
          <a:lstStyle/>
          <a:p>
            <a:pPr marL="457200" lvl="0" indent="-457200"/>
            <a:r>
              <a:rPr lang="en-US" sz="3000" dirty="0" smtClean="0"/>
              <a:t>Viewed </a:t>
            </a:r>
            <a:r>
              <a:rPr lang="en-US" sz="3000" dirty="0"/>
              <a:t>the sexual behavior as consensual, not harmful, and any behavior short of intercourse as not wrong because it was not sex</a:t>
            </a:r>
          </a:p>
          <a:p>
            <a:pPr marL="457200" lvl="0" indent="-457200"/>
            <a:r>
              <a:rPr lang="en-US" sz="3000" dirty="0" smtClean="0"/>
              <a:t>Insinuated </a:t>
            </a:r>
            <a:r>
              <a:rPr lang="en-US" sz="3000" dirty="0"/>
              <a:t>that a single incident of sexual behavior was not harmful; only repetitive acts caused harm</a:t>
            </a:r>
          </a:p>
          <a:p>
            <a:pPr marL="457200" lvl="0" indent="-457200"/>
            <a:r>
              <a:rPr lang="en-US" sz="3000" dirty="0" smtClean="0"/>
              <a:t>Implied </a:t>
            </a:r>
            <a:r>
              <a:rPr lang="en-US" sz="3000" dirty="0"/>
              <a:t>that the harm should be forgotten because of the time between the incident(s) and the accusation</a:t>
            </a:r>
          </a:p>
        </p:txBody>
      </p:sp>
      <p:sp>
        <p:nvSpPr>
          <p:cNvPr id="4" name="Slide Number Placeholder 3"/>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428350D7-1250-4C4B-8EA8-247126CB6545}" type="slidenum">
              <a:rPr lang="en-US" sz="1600" b="1" smtClean="0">
                <a:solidFill>
                  <a:schemeClr val="tx1">
                    <a:lumMod val="50000"/>
                    <a:lumOff val="50000"/>
                  </a:schemeClr>
                </a:solidFill>
              </a:rPr>
              <a:pPr/>
              <a:t>47</a:t>
            </a:fld>
            <a:endParaRPr lang="en-US" sz="1600" b="1" dirty="0">
              <a:solidFill>
                <a:schemeClr val="tx1">
                  <a:lumMod val="50000"/>
                  <a:lumOff val="50000"/>
                </a:schemeClr>
              </a:solidFill>
            </a:endParaRPr>
          </a:p>
        </p:txBody>
      </p:sp>
      <p:sp>
        <p:nvSpPr>
          <p:cNvPr id="5" name="TextBox 4"/>
          <p:cNvSpPr txBox="1"/>
          <p:nvPr/>
        </p:nvSpPr>
        <p:spPr>
          <a:xfrm>
            <a:off x="838200" y="1295398"/>
            <a:ext cx="7543800" cy="1384995"/>
          </a:xfrm>
          <a:prstGeom prst="rect">
            <a:avLst/>
          </a:prstGeom>
          <a:solidFill>
            <a:schemeClr val="accent1">
              <a:lumMod val="20000"/>
              <a:lumOff val="80000"/>
            </a:schemeClr>
          </a:solidFill>
          <a:ln w="28575">
            <a:solidFill>
              <a:schemeClr val="accent1">
                <a:lumMod val="60000"/>
                <a:lumOff val="40000"/>
              </a:schemeClr>
            </a:solidFill>
          </a:ln>
        </p:spPr>
        <p:txBody>
          <a:bodyPr wrap="square" rtlCol="0">
            <a:spAutoFit/>
          </a:bodyPr>
          <a:lstStyle/>
          <a:p>
            <a:r>
              <a:rPr lang="en-US" sz="2800" dirty="0">
                <a:solidFill>
                  <a:prstClr val="black"/>
                </a:solidFill>
              </a:rPr>
              <a:t>Many priest-abusers explained their actions as being part of </a:t>
            </a:r>
            <a:r>
              <a:rPr lang="en-US" sz="2800" b="1" dirty="0">
                <a:solidFill>
                  <a:prstClr val="black"/>
                </a:solidFill>
              </a:rPr>
              <a:t>“a relationship,” “not sex,” </a:t>
            </a:r>
            <a:r>
              <a:rPr lang="en-US" sz="2800" dirty="0">
                <a:solidFill>
                  <a:prstClr val="black"/>
                </a:solidFill>
              </a:rPr>
              <a:t>or that it “</a:t>
            </a:r>
            <a:r>
              <a:rPr lang="en-US" sz="2800" b="1" dirty="0">
                <a:solidFill>
                  <a:prstClr val="black"/>
                </a:solidFill>
              </a:rPr>
              <a:t>happened only once,” </a:t>
            </a:r>
            <a:r>
              <a:rPr lang="en-US" sz="2800" dirty="0">
                <a:solidFill>
                  <a:prstClr val="black"/>
                </a:solidFill>
              </a:rPr>
              <a:t>or </a:t>
            </a:r>
            <a:r>
              <a:rPr lang="en-US" sz="2800" b="1" dirty="0">
                <a:solidFill>
                  <a:prstClr val="black"/>
                </a:solidFill>
              </a:rPr>
              <a:t>“occurred long ago”</a:t>
            </a:r>
          </a:p>
        </p:txBody>
      </p:sp>
    </p:spTree>
    <p:extLst>
      <p:ext uri="{BB962C8B-B14F-4D97-AF65-F5344CB8AC3E}">
        <p14:creationId xmlns:p14="http://schemas.microsoft.com/office/powerpoint/2010/main" val="314940834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838200"/>
          </a:xfrm>
          <a:solidFill>
            <a:schemeClr val="accent1">
              <a:lumMod val="40000"/>
              <a:lumOff val="60000"/>
            </a:schemeClr>
          </a:solidFill>
          <a:ln w="28575">
            <a:solidFill>
              <a:schemeClr val="tx1"/>
            </a:solidFill>
          </a:ln>
        </p:spPr>
        <p:txBody>
          <a:bodyPr>
            <a:normAutofit fontScale="90000"/>
          </a:bodyPr>
          <a:lstStyle/>
          <a:p>
            <a:r>
              <a:rPr lang="en-US" dirty="0" smtClean="0"/>
              <a:t/>
            </a:r>
            <a:br>
              <a:rPr lang="en-US" dirty="0" smtClean="0"/>
            </a:br>
            <a:r>
              <a:rPr lang="en-US" sz="3600" b="1" dirty="0" smtClean="0"/>
              <a:t>Justifications, 3:  Condemning the Condemners</a:t>
            </a:r>
            <a:r>
              <a:rPr lang="en-US" dirty="0" smtClean="0"/>
              <a:t/>
            </a:r>
            <a:br>
              <a:rPr lang="en-US" dirty="0" smtClean="0"/>
            </a:br>
            <a:endParaRPr lang="en-US" dirty="0"/>
          </a:p>
        </p:txBody>
      </p:sp>
      <p:sp>
        <p:nvSpPr>
          <p:cNvPr id="3" name="Content Placeholder 2"/>
          <p:cNvSpPr>
            <a:spLocks noGrp="1"/>
          </p:cNvSpPr>
          <p:nvPr>
            <p:ph idx="1"/>
          </p:nvPr>
        </p:nvSpPr>
        <p:spPr>
          <a:xfrm>
            <a:off x="533400" y="1295400"/>
            <a:ext cx="8229600" cy="5105400"/>
          </a:xfrm>
        </p:spPr>
        <p:txBody>
          <a:bodyPr>
            <a:normAutofit fontScale="92500"/>
          </a:bodyPr>
          <a:lstStyle/>
          <a:p>
            <a:pPr marL="0" indent="0">
              <a:buNone/>
            </a:pPr>
            <a:r>
              <a:rPr lang="en-US" dirty="0"/>
              <a:t>This </a:t>
            </a:r>
            <a:r>
              <a:rPr lang="en-US" b="1" dirty="0"/>
              <a:t>behavior is a deflective technique </a:t>
            </a:r>
            <a:r>
              <a:rPr lang="en-US" dirty="0"/>
              <a:t>in which priest-abusers blamed church leaders for the abuse and/or the responses to the accusation</a:t>
            </a:r>
          </a:p>
          <a:p>
            <a:pPr marL="0" indent="0">
              <a:buNone/>
            </a:pPr>
            <a:endParaRPr lang="en-US" sz="900" dirty="0"/>
          </a:p>
          <a:p>
            <a:pPr marL="457200" lvl="0" indent="-457200"/>
            <a:r>
              <a:rPr lang="en-US" dirty="0"/>
              <a:t>One way of shifting the blame to the church hierarchy was to say how poorly church leaders prepared seminarians for life in the priesthood</a:t>
            </a:r>
          </a:p>
          <a:p>
            <a:pPr marL="457200" lvl="0" indent="-457200"/>
            <a:r>
              <a:rPr lang="en-US" dirty="0"/>
              <a:t>They also blamed church leaders for how ineffectively they dealt with accusations of abuse, which they considered reactive and unforgiving</a:t>
            </a:r>
          </a:p>
        </p:txBody>
      </p:sp>
      <p:sp>
        <p:nvSpPr>
          <p:cNvPr id="4" name="Slide Number Placeholder 3"/>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428350D7-1250-4C4B-8EA8-247126CB6545}" type="slidenum">
              <a:rPr lang="en-US" sz="1600" b="1" smtClean="0">
                <a:solidFill>
                  <a:schemeClr val="tx1">
                    <a:lumMod val="50000"/>
                    <a:lumOff val="50000"/>
                  </a:schemeClr>
                </a:solidFill>
              </a:rPr>
              <a:pPr/>
              <a:t>48</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265856891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a:solidFill>
            <a:schemeClr val="accent1">
              <a:lumMod val="40000"/>
              <a:lumOff val="60000"/>
            </a:schemeClr>
          </a:solidFill>
          <a:ln w="28575">
            <a:solidFill>
              <a:schemeClr val="tx1"/>
            </a:solidFill>
          </a:ln>
        </p:spPr>
        <p:txBody>
          <a:bodyPr>
            <a:normAutofit fontScale="90000"/>
          </a:bodyPr>
          <a:lstStyle/>
          <a:p>
            <a:r>
              <a:rPr lang="en-US" dirty="0" smtClean="0"/>
              <a:t/>
            </a:r>
            <a:br>
              <a:rPr lang="en-US" dirty="0" smtClean="0"/>
            </a:br>
            <a:r>
              <a:rPr lang="en-US" sz="3600" b="1" dirty="0" smtClean="0"/>
              <a:t>Justifications, 4:  Condemning the Condemners</a:t>
            </a:r>
            <a:r>
              <a:rPr lang="en-US" dirty="0" smtClean="0"/>
              <a:t/>
            </a:r>
            <a:br>
              <a:rPr lang="en-US" dirty="0" smtClean="0"/>
            </a:br>
            <a:endParaRPr lang="en-US" dirty="0"/>
          </a:p>
        </p:txBody>
      </p:sp>
      <p:sp>
        <p:nvSpPr>
          <p:cNvPr id="3" name="Content Placeholder 2"/>
          <p:cNvSpPr>
            <a:spLocks noGrp="1"/>
          </p:cNvSpPr>
          <p:nvPr>
            <p:ph idx="1"/>
          </p:nvPr>
        </p:nvSpPr>
        <p:spPr>
          <a:xfrm>
            <a:off x="544286" y="3581400"/>
            <a:ext cx="8077200" cy="2858631"/>
          </a:xfrm>
        </p:spPr>
        <p:txBody>
          <a:bodyPr>
            <a:normAutofit/>
          </a:bodyPr>
          <a:lstStyle/>
          <a:p>
            <a:pPr lvl="0"/>
            <a:r>
              <a:rPr lang="en-US" sz="2800" dirty="0"/>
              <a:t>This view essentially eliminated the penance aspect of reconciliation; some priests stated that public embarrassment was sufficient penance</a:t>
            </a:r>
          </a:p>
          <a:p>
            <a:pPr lvl="0"/>
            <a:r>
              <a:rPr lang="en-US" sz="2800" dirty="0"/>
              <a:t>This attitude was particularly true for those who participated in psychological treatments, but were still removed, or served jail </a:t>
            </a:r>
            <a:r>
              <a:rPr lang="en-US" sz="2800" dirty="0" smtClean="0"/>
              <a:t>time</a:t>
            </a:r>
            <a:endParaRPr lang="en-US" sz="2800" dirty="0"/>
          </a:p>
        </p:txBody>
      </p:sp>
      <p:sp>
        <p:nvSpPr>
          <p:cNvPr id="4" name="Slide Number Placeholder 3"/>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428350D7-1250-4C4B-8EA8-247126CB6545}" type="slidenum">
              <a:rPr lang="en-US" sz="1600" b="1" smtClean="0">
                <a:solidFill>
                  <a:schemeClr val="tx1">
                    <a:lumMod val="50000"/>
                    <a:lumOff val="50000"/>
                  </a:schemeClr>
                </a:solidFill>
              </a:rPr>
              <a:pPr/>
              <a:t>49</a:t>
            </a:fld>
            <a:endParaRPr lang="en-US" sz="1600" b="1" dirty="0">
              <a:solidFill>
                <a:schemeClr val="tx1">
                  <a:lumMod val="50000"/>
                  <a:lumOff val="50000"/>
                </a:schemeClr>
              </a:solidFill>
            </a:endParaRPr>
          </a:p>
        </p:txBody>
      </p:sp>
      <p:sp>
        <p:nvSpPr>
          <p:cNvPr id="5" name="TextBox 4"/>
          <p:cNvSpPr txBox="1"/>
          <p:nvPr/>
        </p:nvSpPr>
        <p:spPr>
          <a:xfrm>
            <a:off x="696686" y="1066800"/>
            <a:ext cx="7772400" cy="2246769"/>
          </a:xfrm>
          <a:prstGeom prst="rect">
            <a:avLst/>
          </a:prstGeom>
          <a:solidFill>
            <a:schemeClr val="accent1">
              <a:lumMod val="20000"/>
              <a:lumOff val="80000"/>
            </a:schemeClr>
          </a:solidFill>
          <a:ln w="28575">
            <a:solidFill>
              <a:schemeClr val="accent1">
                <a:lumMod val="60000"/>
                <a:lumOff val="40000"/>
              </a:schemeClr>
            </a:solidFill>
          </a:ln>
        </p:spPr>
        <p:txBody>
          <a:bodyPr wrap="square" rtlCol="0">
            <a:spAutoFit/>
          </a:bodyPr>
          <a:lstStyle/>
          <a:p>
            <a:r>
              <a:rPr lang="en-US" sz="2800" dirty="0">
                <a:solidFill>
                  <a:prstClr val="black"/>
                </a:solidFill>
              </a:rPr>
              <a:t>This form of justification draws on the culture of forgiveness:  accused priests noted that the Catholic practice of reconciliation should outweigh the sins and no one should take action against them in response to allegations</a:t>
            </a:r>
          </a:p>
        </p:txBody>
      </p:sp>
    </p:spTree>
    <p:extLst>
      <p:ext uri="{BB962C8B-B14F-4D97-AF65-F5344CB8AC3E}">
        <p14:creationId xmlns:p14="http://schemas.microsoft.com/office/powerpoint/2010/main" val="24240650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1401762"/>
          </a:xfrm>
          <a:solidFill>
            <a:schemeClr val="accent1">
              <a:lumMod val="60000"/>
              <a:lumOff val="40000"/>
            </a:schemeClr>
          </a:solidFill>
          <a:ln w="28575">
            <a:solidFill>
              <a:schemeClr val="tx1"/>
            </a:solidFill>
          </a:ln>
        </p:spPr>
        <p:txBody>
          <a:bodyPr>
            <a:normAutofit/>
          </a:bodyPr>
          <a:lstStyle/>
          <a:p>
            <a:r>
              <a:rPr lang="en-US" sz="3600" b="1" dirty="0" smtClean="0"/>
              <a:t>Settings Where Victims First Met </a:t>
            </a:r>
            <a:br>
              <a:rPr lang="en-US" sz="3600" b="1" dirty="0" smtClean="0"/>
            </a:br>
            <a:r>
              <a:rPr lang="en-US" sz="3600" b="1" dirty="0" smtClean="0"/>
              <a:t>Priests Who Abused Them</a:t>
            </a:r>
            <a:endParaRPr lang="en-US" sz="3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38600345"/>
              </p:ext>
            </p:extLst>
          </p:nvPr>
        </p:nvGraphicFramePr>
        <p:xfrm>
          <a:off x="533400" y="2133599"/>
          <a:ext cx="8229600" cy="3200400"/>
        </p:xfrm>
        <a:graphic>
          <a:graphicData uri="http://schemas.openxmlformats.org/drawingml/2006/table">
            <a:tbl>
              <a:tblPr firstRow="1" bandRow="1">
                <a:tableStyleId>{5C22544A-7EE6-4342-B048-85BDC9FD1C3A}</a:tableStyleId>
              </a:tblPr>
              <a:tblGrid>
                <a:gridCol w="4572000"/>
                <a:gridCol w="1752600"/>
                <a:gridCol w="1905000"/>
              </a:tblGrid>
              <a:tr h="457200">
                <a:tc>
                  <a:txBody>
                    <a:bodyPr/>
                    <a:lstStyle/>
                    <a:p>
                      <a:r>
                        <a:rPr lang="en-US" dirty="0" smtClean="0"/>
                        <a:t>Location of First Meeting</a:t>
                      </a:r>
                      <a:endParaRPr lang="en-US" dirty="0"/>
                    </a:p>
                  </a:txBody>
                  <a:tcPr>
                    <a:solidFill>
                      <a:schemeClr val="accent1">
                        <a:lumMod val="75000"/>
                      </a:schemeClr>
                    </a:solidFill>
                  </a:tcPr>
                </a:tc>
                <a:tc>
                  <a:txBody>
                    <a:bodyPr/>
                    <a:lstStyle/>
                    <a:p>
                      <a:pPr algn="ctr"/>
                      <a:r>
                        <a:rPr lang="en-US" dirty="0" smtClean="0"/>
                        <a:t>% Male Victims</a:t>
                      </a:r>
                      <a:endParaRPr lang="en-US" dirty="0"/>
                    </a:p>
                  </a:txBody>
                  <a:tcPr>
                    <a:solidFill>
                      <a:schemeClr val="accent1">
                        <a:lumMod val="75000"/>
                      </a:schemeClr>
                    </a:solidFill>
                  </a:tcPr>
                </a:tc>
                <a:tc>
                  <a:txBody>
                    <a:bodyPr/>
                    <a:lstStyle/>
                    <a:p>
                      <a:pPr algn="ctr"/>
                      <a:r>
                        <a:rPr lang="en-US" dirty="0" smtClean="0"/>
                        <a:t>% Female Victims</a:t>
                      </a:r>
                      <a:endParaRPr lang="en-US" dirty="0"/>
                    </a:p>
                  </a:txBody>
                  <a:tcPr>
                    <a:solidFill>
                      <a:schemeClr val="accent1">
                        <a:lumMod val="75000"/>
                      </a:schemeClr>
                    </a:solidFill>
                  </a:tcPr>
                </a:tc>
              </a:tr>
              <a:tr h="457200">
                <a:tc>
                  <a:txBody>
                    <a:bodyPr/>
                    <a:lstStyle/>
                    <a:p>
                      <a:pPr marL="342900" indent="-342900"/>
                      <a:r>
                        <a:rPr lang="en-US" dirty="0" smtClean="0"/>
                        <a:t>A.	Church/Parish Related</a:t>
                      </a:r>
                      <a:endParaRPr lang="en-US" dirty="0"/>
                    </a:p>
                  </a:txBody>
                  <a:tcPr/>
                </a:tc>
                <a:tc>
                  <a:txBody>
                    <a:bodyPr/>
                    <a:lstStyle/>
                    <a:p>
                      <a:pPr algn="ctr"/>
                      <a:r>
                        <a:rPr lang="en-US" dirty="0" smtClean="0"/>
                        <a:t>64.8</a:t>
                      </a:r>
                      <a:endParaRPr lang="en-US" dirty="0"/>
                    </a:p>
                  </a:txBody>
                  <a:tcPr/>
                </a:tc>
                <a:tc>
                  <a:txBody>
                    <a:bodyPr/>
                    <a:lstStyle/>
                    <a:p>
                      <a:pPr algn="ctr"/>
                      <a:r>
                        <a:rPr lang="en-US" dirty="0" smtClean="0"/>
                        <a:t>  58.9</a:t>
                      </a:r>
                      <a:endParaRPr lang="en-US" dirty="0"/>
                    </a:p>
                  </a:txBody>
                  <a:tcPr/>
                </a:tc>
              </a:tr>
              <a:tr h="457200">
                <a:tc>
                  <a:txBody>
                    <a:bodyPr/>
                    <a:lstStyle/>
                    <a:p>
                      <a:pPr marL="342900" indent="-342900"/>
                      <a:r>
                        <a:rPr lang="en-US" dirty="0" smtClean="0"/>
                        <a:t>B.	School/Teacher</a:t>
                      </a:r>
                      <a:endParaRPr lang="en-US" dirty="0"/>
                    </a:p>
                  </a:txBody>
                  <a:tcPr/>
                </a:tc>
                <a:tc>
                  <a:txBody>
                    <a:bodyPr/>
                    <a:lstStyle/>
                    <a:p>
                      <a:pPr algn="ctr"/>
                      <a:r>
                        <a:rPr lang="en-US" dirty="0" smtClean="0"/>
                        <a:t>15.1</a:t>
                      </a:r>
                      <a:endParaRPr lang="en-US" dirty="0"/>
                    </a:p>
                  </a:txBody>
                  <a:tcPr/>
                </a:tc>
                <a:tc>
                  <a:txBody>
                    <a:bodyPr/>
                    <a:lstStyle/>
                    <a:p>
                      <a:pPr algn="ctr"/>
                      <a:r>
                        <a:rPr lang="en-US" dirty="0" smtClean="0"/>
                        <a:t>  13.6</a:t>
                      </a:r>
                      <a:endParaRPr lang="en-US" dirty="0"/>
                    </a:p>
                  </a:txBody>
                  <a:tcPr/>
                </a:tc>
              </a:tr>
              <a:tr h="457200">
                <a:tc>
                  <a:txBody>
                    <a:bodyPr/>
                    <a:lstStyle/>
                    <a:p>
                      <a:pPr marL="342900" indent="-342900"/>
                      <a:r>
                        <a:rPr lang="en-US" dirty="0" smtClean="0"/>
                        <a:t>C.	Home of Victim or Relative of Victim</a:t>
                      </a:r>
                      <a:endParaRPr lang="en-US" dirty="0"/>
                    </a:p>
                  </a:txBody>
                  <a:tcPr/>
                </a:tc>
                <a:tc>
                  <a:txBody>
                    <a:bodyPr/>
                    <a:lstStyle/>
                    <a:p>
                      <a:pPr algn="ctr"/>
                      <a:r>
                        <a:rPr lang="en-US" dirty="0" smtClean="0"/>
                        <a:t>  4.9</a:t>
                      </a:r>
                      <a:endParaRPr lang="en-US" dirty="0"/>
                    </a:p>
                  </a:txBody>
                  <a:tcPr/>
                </a:tc>
                <a:tc>
                  <a:txBody>
                    <a:bodyPr/>
                    <a:lstStyle/>
                    <a:p>
                      <a:pPr algn="ctr"/>
                      <a:r>
                        <a:rPr lang="en-US" dirty="0" smtClean="0"/>
                        <a:t>  14.2</a:t>
                      </a:r>
                      <a:endParaRPr lang="en-US" dirty="0"/>
                    </a:p>
                  </a:txBody>
                  <a:tcPr/>
                </a:tc>
              </a:tr>
              <a:tr h="457200">
                <a:tc>
                  <a:txBody>
                    <a:bodyPr/>
                    <a:lstStyle/>
                    <a:p>
                      <a:pPr marL="342900" indent="-342900"/>
                      <a:r>
                        <a:rPr lang="en-US" dirty="0" smtClean="0"/>
                        <a:t>D.	Other Institutions</a:t>
                      </a:r>
                      <a:endParaRPr lang="en-US" dirty="0"/>
                    </a:p>
                  </a:txBody>
                  <a:tcPr/>
                </a:tc>
                <a:tc>
                  <a:txBody>
                    <a:bodyPr/>
                    <a:lstStyle/>
                    <a:p>
                      <a:pPr algn="ctr"/>
                      <a:r>
                        <a:rPr lang="en-US" dirty="0" smtClean="0"/>
                        <a:t>  7.8</a:t>
                      </a:r>
                      <a:endParaRPr lang="en-US" dirty="0"/>
                    </a:p>
                  </a:txBody>
                  <a:tcPr/>
                </a:tc>
                <a:tc>
                  <a:txBody>
                    <a:bodyPr/>
                    <a:lstStyle/>
                    <a:p>
                      <a:pPr algn="ctr"/>
                      <a:r>
                        <a:rPr lang="en-US" dirty="0" smtClean="0"/>
                        <a:t>    7.3</a:t>
                      </a:r>
                      <a:endParaRPr lang="en-US" dirty="0"/>
                    </a:p>
                  </a:txBody>
                  <a:tcPr/>
                </a:tc>
              </a:tr>
              <a:tr h="457200">
                <a:tc>
                  <a:txBody>
                    <a:bodyPr/>
                    <a:lstStyle/>
                    <a:p>
                      <a:pPr marL="342900" indent="-342900"/>
                      <a:r>
                        <a:rPr lang="en-US" dirty="0" smtClean="0"/>
                        <a:t>E.	Other</a:t>
                      </a:r>
                      <a:endParaRPr lang="en-US" dirty="0"/>
                    </a:p>
                  </a:txBody>
                  <a:tcPr/>
                </a:tc>
                <a:tc>
                  <a:txBody>
                    <a:bodyPr/>
                    <a:lstStyle/>
                    <a:p>
                      <a:pPr algn="ctr"/>
                      <a:r>
                        <a:rPr lang="en-US" u="sng" dirty="0" smtClean="0"/>
                        <a:t>  7.1</a:t>
                      </a:r>
                    </a:p>
                  </a:txBody>
                  <a:tcPr/>
                </a:tc>
                <a:tc>
                  <a:txBody>
                    <a:bodyPr/>
                    <a:lstStyle/>
                    <a:p>
                      <a:pPr algn="ctr"/>
                      <a:r>
                        <a:rPr lang="en-US" u="sng" dirty="0" smtClean="0"/>
                        <a:t>    6.2</a:t>
                      </a:r>
                    </a:p>
                  </a:txBody>
                  <a:tcPr/>
                </a:tc>
              </a:tr>
              <a:tr h="457200">
                <a:tc>
                  <a:txBody>
                    <a:bodyPr/>
                    <a:lstStyle/>
                    <a:p>
                      <a:r>
                        <a:rPr lang="en-US" dirty="0" smtClean="0"/>
                        <a:t>                                                                   Total</a:t>
                      </a:r>
                      <a:endParaRPr lang="en-US" dirty="0"/>
                    </a:p>
                  </a:txBody>
                  <a:tcPr/>
                </a:tc>
                <a:tc>
                  <a:txBody>
                    <a:bodyPr/>
                    <a:lstStyle/>
                    <a:p>
                      <a:pPr algn="ctr"/>
                      <a:r>
                        <a:rPr lang="en-US" dirty="0" smtClean="0"/>
                        <a:t>99.7</a:t>
                      </a:r>
                    </a:p>
                  </a:txBody>
                  <a:tcPr/>
                </a:tc>
                <a:tc>
                  <a:txBody>
                    <a:bodyPr/>
                    <a:lstStyle/>
                    <a:p>
                      <a:pPr algn="ctr"/>
                      <a:r>
                        <a:rPr lang="en-US" dirty="0" smtClean="0"/>
                        <a:t>100.2</a:t>
                      </a:r>
                      <a:r>
                        <a:rPr lang="en-US" baseline="0" dirty="0" smtClean="0"/>
                        <a:t> </a:t>
                      </a:r>
                      <a:endParaRPr lang="en-US" dirty="0" smtClean="0"/>
                    </a:p>
                  </a:txBody>
                  <a:tcPr/>
                </a:tc>
              </a:tr>
            </a:tbl>
          </a:graphicData>
        </a:graphic>
      </p:graphicFrame>
      <p:sp>
        <p:nvSpPr>
          <p:cNvPr id="5" name="TextBox 4"/>
          <p:cNvSpPr txBox="1"/>
          <p:nvPr/>
        </p:nvSpPr>
        <p:spPr>
          <a:xfrm>
            <a:off x="685800" y="5589032"/>
            <a:ext cx="7924800" cy="369332"/>
          </a:xfrm>
          <a:prstGeom prst="rect">
            <a:avLst/>
          </a:prstGeom>
          <a:noFill/>
        </p:spPr>
        <p:txBody>
          <a:bodyPr wrap="square" rtlCol="0">
            <a:spAutoFit/>
          </a:bodyPr>
          <a:lstStyle/>
          <a:p>
            <a:r>
              <a:rPr lang="en-US" dirty="0" smtClean="0"/>
              <a:t>* % Based on </a:t>
            </a:r>
            <a:r>
              <a:rPr lang="en-US" i="1" dirty="0" smtClean="0"/>
              <a:t>Nature and Scope </a:t>
            </a:r>
            <a:r>
              <a:rPr lang="en-US" dirty="0" smtClean="0"/>
              <a:t>and victim survey of 7,142 boys and 1,762 girls.</a:t>
            </a:r>
            <a:endParaRPr lang="en-US" dirty="0"/>
          </a:p>
        </p:txBody>
      </p:sp>
      <p:sp>
        <p:nvSpPr>
          <p:cNvPr id="3" name="Slide Number Placeholder 2"/>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2B1AA84F-5019-4DF5-B434-563BFC0CFEEB}" type="slidenum">
              <a:rPr lang="en-US" sz="1600" b="1" smtClean="0">
                <a:solidFill>
                  <a:schemeClr val="tx1">
                    <a:lumMod val="50000"/>
                    <a:lumOff val="50000"/>
                  </a:schemeClr>
                </a:solidFill>
              </a:rPr>
              <a:t>5</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192451881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762000"/>
          </a:xfrm>
          <a:solidFill>
            <a:schemeClr val="accent1">
              <a:lumMod val="40000"/>
              <a:lumOff val="60000"/>
            </a:schemeClr>
          </a:solidFill>
          <a:ln w="28575">
            <a:solidFill>
              <a:schemeClr val="tx1"/>
            </a:solidFill>
          </a:ln>
        </p:spPr>
        <p:txBody>
          <a:bodyPr>
            <a:normAutofit fontScale="90000"/>
          </a:bodyPr>
          <a:lstStyle/>
          <a:p>
            <a:r>
              <a:rPr lang="en-US" dirty="0" smtClean="0"/>
              <a:t/>
            </a:r>
            <a:br>
              <a:rPr lang="en-US" dirty="0" smtClean="0"/>
            </a:br>
            <a:r>
              <a:rPr lang="en-US" sz="3600" b="1" dirty="0" smtClean="0"/>
              <a:t>Justifications, 5:  Condemning the Condemners</a:t>
            </a:r>
            <a:r>
              <a:rPr lang="en-US" dirty="0" smtClean="0"/>
              <a:t/>
            </a:r>
            <a:br>
              <a:rPr lang="en-US" dirty="0" smtClean="0"/>
            </a:br>
            <a:endParaRPr lang="en-US" dirty="0"/>
          </a:p>
        </p:txBody>
      </p:sp>
      <p:sp>
        <p:nvSpPr>
          <p:cNvPr id="3" name="Content Placeholder 2"/>
          <p:cNvSpPr>
            <a:spLocks noGrp="1"/>
          </p:cNvSpPr>
          <p:nvPr>
            <p:ph idx="1"/>
          </p:nvPr>
        </p:nvSpPr>
        <p:spPr>
          <a:xfrm>
            <a:off x="571500" y="3200400"/>
            <a:ext cx="8153400" cy="2895600"/>
          </a:xfrm>
        </p:spPr>
        <p:txBody>
          <a:bodyPr>
            <a:normAutofit/>
          </a:bodyPr>
          <a:lstStyle/>
          <a:p>
            <a:pPr marL="0" indent="0">
              <a:buNone/>
            </a:pPr>
            <a:r>
              <a:rPr lang="en-US" sz="900" dirty="0"/>
              <a:t> </a:t>
            </a:r>
            <a:r>
              <a:rPr lang="en-US" sz="2800" dirty="0" smtClean="0"/>
              <a:t>They </a:t>
            </a:r>
            <a:r>
              <a:rPr lang="en-US" sz="2800" dirty="0"/>
              <a:t>felt they were denied due process</a:t>
            </a:r>
          </a:p>
          <a:p>
            <a:pPr marL="457200" lvl="0" indent="-457200"/>
            <a:r>
              <a:rPr lang="en-US" sz="2800" dirty="0"/>
              <a:t>They believed that if only their leaders had done things differently in the past, this “crisis” would have been avoided</a:t>
            </a:r>
          </a:p>
          <a:p>
            <a:pPr marL="457200" lvl="0" indent="-457200"/>
            <a:r>
              <a:rPr lang="en-US" sz="2800" dirty="0"/>
              <a:t>In particular they felt they were poorly socialized to the life of a priest</a:t>
            </a:r>
          </a:p>
        </p:txBody>
      </p:sp>
      <p:sp>
        <p:nvSpPr>
          <p:cNvPr id="4" name="Slide Number Placeholder 3"/>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428350D7-1250-4C4B-8EA8-247126CB6545}" type="slidenum">
              <a:rPr lang="en-US" sz="1600" b="1" smtClean="0">
                <a:solidFill>
                  <a:schemeClr val="tx1">
                    <a:lumMod val="50000"/>
                    <a:lumOff val="50000"/>
                  </a:schemeClr>
                </a:solidFill>
              </a:rPr>
              <a:pPr/>
              <a:t>50</a:t>
            </a:fld>
            <a:endParaRPr lang="en-US" sz="1600" b="1" dirty="0">
              <a:solidFill>
                <a:schemeClr val="tx1">
                  <a:lumMod val="50000"/>
                  <a:lumOff val="50000"/>
                </a:schemeClr>
              </a:solidFill>
            </a:endParaRPr>
          </a:p>
        </p:txBody>
      </p:sp>
      <p:sp>
        <p:nvSpPr>
          <p:cNvPr id="5" name="TextBox 4"/>
          <p:cNvSpPr txBox="1"/>
          <p:nvPr/>
        </p:nvSpPr>
        <p:spPr>
          <a:xfrm>
            <a:off x="533400" y="1219200"/>
            <a:ext cx="8229600" cy="1815882"/>
          </a:xfrm>
          <a:prstGeom prst="rect">
            <a:avLst/>
          </a:prstGeom>
          <a:solidFill>
            <a:schemeClr val="accent1">
              <a:lumMod val="20000"/>
              <a:lumOff val="80000"/>
            </a:schemeClr>
          </a:solidFill>
          <a:ln>
            <a:solidFill>
              <a:schemeClr val="accent1">
                <a:lumMod val="60000"/>
                <a:lumOff val="40000"/>
              </a:schemeClr>
            </a:solidFill>
          </a:ln>
        </p:spPr>
        <p:txBody>
          <a:bodyPr wrap="square" rtlCol="0">
            <a:spAutoFit/>
          </a:bodyPr>
          <a:lstStyle/>
          <a:p>
            <a:r>
              <a:rPr lang="en-US" sz="2800" dirty="0">
                <a:solidFill>
                  <a:prstClr val="black"/>
                </a:solidFill>
              </a:rPr>
              <a:t>Some clergy accused of sexual abuse believed that the 2002 </a:t>
            </a:r>
            <a:r>
              <a:rPr lang="en-US" sz="2800" i="1" dirty="0">
                <a:solidFill>
                  <a:prstClr val="black"/>
                </a:solidFill>
              </a:rPr>
              <a:t>Charter for the Protection of Children and Young People</a:t>
            </a:r>
            <a:r>
              <a:rPr lang="en-US" sz="2800" dirty="0">
                <a:solidFill>
                  <a:prstClr val="black"/>
                </a:solidFill>
              </a:rPr>
              <a:t> created a negative attitude particularly because of the zero-tolerance policy for those accused of abuse</a:t>
            </a:r>
          </a:p>
        </p:txBody>
      </p:sp>
    </p:spTree>
    <p:extLst>
      <p:ext uri="{BB962C8B-B14F-4D97-AF65-F5344CB8AC3E}">
        <p14:creationId xmlns:p14="http://schemas.microsoft.com/office/powerpoint/2010/main" val="283912156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86" y="228600"/>
            <a:ext cx="8218714" cy="1143000"/>
          </a:xfrm>
          <a:solidFill>
            <a:schemeClr val="accent1">
              <a:lumMod val="40000"/>
              <a:lumOff val="60000"/>
            </a:schemeClr>
          </a:solidFill>
          <a:ln w="28575">
            <a:solidFill>
              <a:schemeClr val="tx1"/>
            </a:solidFill>
          </a:ln>
        </p:spPr>
        <p:txBody>
          <a:bodyPr>
            <a:normAutofit fontScale="90000"/>
          </a:bodyPr>
          <a:lstStyle/>
          <a:p>
            <a:r>
              <a:rPr lang="en-US" dirty="0" smtClean="0"/>
              <a:t/>
            </a:r>
            <a:br>
              <a:rPr lang="en-US" dirty="0" smtClean="0"/>
            </a:br>
            <a:r>
              <a:rPr lang="en-US" sz="4000" b="1" dirty="0" smtClean="0"/>
              <a:t>Justifications, 6:  </a:t>
            </a:r>
            <a:br>
              <a:rPr lang="en-US" sz="4000" b="1" dirty="0" smtClean="0"/>
            </a:br>
            <a:r>
              <a:rPr lang="en-US" sz="4000" b="1" dirty="0" smtClean="0"/>
              <a:t>Inadequate Seminary Preparation</a:t>
            </a:r>
            <a:r>
              <a:rPr lang="en-US" sz="4000" dirty="0" smtClean="0"/>
              <a:t/>
            </a:r>
            <a:br>
              <a:rPr lang="en-US" sz="4000" dirty="0" smtClean="0"/>
            </a:br>
            <a:endParaRPr lang="en-US" sz="4000" dirty="0"/>
          </a:p>
        </p:txBody>
      </p:sp>
      <p:sp>
        <p:nvSpPr>
          <p:cNvPr id="3" name="Content Placeholder 2"/>
          <p:cNvSpPr>
            <a:spLocks noGrp="1"/>
          </p:cNvSpPr>
          <p:nvPr>
            <p:ph idx="1"/>
          </p:nvPr>
        </p:nvSpPr>
        <p:spPr>
          <a:xfrm>
            <a:off x="533400" y="1600200"/>
            <a:ext cx="8229600" cy="4800600"/>
          </a:xfrm>
        </p:spPr>
        <p:txBody>
          <a:bodyPr>
            <a:normAutofit fontScale="92500"/>
          </a:bodyPr>
          <a:lstStyle/>
          <a:p>
            <a:pPr marL="0" indent="0">
              <a:buNone/>
            </a:pPr>
            <a:r>
              <a:rPr lang="en-US" dirty="0"/>
              <a:t>Accused priests indicated that had each man been adequately trained to undertake priestly life, they may have been able to make better </a:t>
            </a:r>
            <a:r>
              <a:rPr lang="en-US" dirty="0" smtClean="0"/>
              <a:t>choices, for example </a:t>
            </a:r>
            <a:endParaRPr lang="en-US" dirty="0"/>
          </a:p>
          <a:p>
            <a:pPr marL="0" indent="0">
              <a:buNone/>
            </a:pPr>
            <a:r>
              <a:rPr lang="en-US" sz="900" dirty="0"/>
              <a:t> </a:t>
            </a:r>
          </a:p>
          <a:p>
            <a:pPr marL="457200" lvl="0" indent="-457200"/>
            <a:r>
              <a:rPr lang="en-US" dirty="0"/>
              <a:t>They may not have chosen to be ordained</a:t>
            </a:r>
          </a:p>
          <a:p>
            <a:pPr marL="457200" lvl="0" indent="-457200"/>
            <a:r>
              <a:rPr lang="en-US" dirty="0"/>
              <a:t>They might have been better equipped to adjust to the loneliness and realities of the life of celibate chastity, though no priest said that the vow of celibate chastity was the actual problem</a:t>
            </a:r>
          </a:p>
        </p:txBody>
      </p:sp>
      <p:sp>
        <p:nvSpPr>
          <p:cNvPr id="4" name="Slide Number Placeholder 3"/>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428350D7-1250-4C4B-8EA8-247126CB6545}" type="slidenum">
              <a:rPr lang="en-US" sz="1600" b="1" smtClean="0">
                <a:solidFill>
                  <a:schemeClr val="tx1">
                    <a:lumMod val="50000"/>
                    <a:lumOff val="50000"/>
                  </a:schemeClr>
                </a:solidFill>
              </a:rPr>
              <a:pPr/>
              <a:t>51</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109218907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a:solidFill>
            <a:schemeClr val="accent1">
              <a:lumMod val="40000"/>
              <a:lumOff val="60000"/>
            </a:schemeClr>
          </a:solidFill>
          <a:ln w="28575">
            <a:solidFill>
              <a:schemeClr val="tx1"/>
            </a:solidFill>
          </a:ln>
        </p:spPr>
        <p:txBody>
          <a:bodyPr>
            <a:normAutofit fontScale="90000"/>
          </a:bodyPr>
          <a:lstStyle/>
          <a:p>
            <a:r>
              <a:rPr lang="en-US" dirty="0" smtClean="0"/>
              <a:t/>
            </a:r>
            <a:br>
              <a:rPr lang="en-US" dirty="0" smtClean="0"/>
            </a:br>
            <a:r>
              <a:rPr lang="en-US" sz="4000" b="1" dirty="0" smtClean="0"/>
              <a:t>Deviance Disavowal: Appealing to a Higher Authority</a:t>
            </a:r>
            <a:r>
              <a:rPr lang="en-US" sz="4000" dirty="0" smtClean="0"/>
              <a:t/>
            </a:r>
            <a:br>
              <a:rPr lang="en-US" sz="4000" dirty="0" smtClean="0"/>
            </a:br>
            <a:endParaRPr lang="en-US" sz="4000" dirty="0"/>
          </a:p>
        </p:txBody>
      </p:sp>
      <p:sp>
        <p:nvSpPr>
          <p:cNvPr id="3" name="Content Placeholder 2"/>
          <p:cNvSpPr>
            <a:spLocks noGrp="1"/>
          </p:cNvSpPr>
          <p:nvPr>
            <p:ph idx="1"/>
          </p:nvPr>
        </p:nvSpPr>
        <p:spPr>
          <a:xfrm>
            <a:off x="457200" y="1524000"/>
            <a:ext cx="8229600" cy="4800600"/>
          </a:xfrm>
        </p:spPr>
        <p:txBody>
          <a:bodyPr>
            <a:normAutofit fontScale="85000" lnSpcReduction="10000"/>
          </a:bodyPr>
          <a:lstStyle/>
          <a:p>
            <a:pPr marL="457200" lvl="0" indent="-457200"/>
            <a:r>
              <a:rPr lang="en-US" dirty="0"/>
              <a:t>Accused priests believed that a sin or infraction must first be mended with a higher authority, that </a:t>
            </a:r>
            <a:r>
              <a:rPr lang="en-US" dirty="0" smtClean="0"/>
              <a:t>is, </a:t>
            </a:r>
            <a:r>
              <a:rPr lang="en-US" dirty="0"/>
              <a:t>the authority of God</a:t>
            </a:r>
          </a:p>
          <a:p>
            <a:pPr marL="457200" lvl="0" indent="-457200"/>
            <a:r>
              <a:rPr lang="en-US" dirty="0"/>
              <a:t>Their particular focus was on relationship with </a:t>
            </a:r>
            <a:r>
              <a:rPr lang="en-US" dirty="0" smtClean="0"/>
              <a:t>God; through </a:t>
            </a:r>
            <a:r>
              <a:rPr lang="en-US" dirty="0"/>
              <a:t>the sacrament of reconciliation the slate would have been wiped clean of sin</a:t>
            </a:r>
          </a:p>
          <a:p>
            <a:pPr marL="457200" lvl="0" indent="-457200"/>
            <a:r>
              <a:rPr lang="en-US" dirty="0"/>
              <a:t>They may have sought forgiveness also from parishioners and victims, or completed some distinct punishment or treatment and therefore that should be enough to end the process of condemnation</a:t>
            </a:r>
          </a:p>
          <a:p>
            <a:pPr marL="457200" lvl="0" indent="-457200"/>
            <a:r>
              <a:rPr lang="en-US" dirty="0"/>
              <a:t>However, they failed to recognize any harm to the </a:t>
            </a:r>
            <a:r>
              <a:rPr lang="en-US" dirty="0" smtClean="0"/>
              <a:t>victim</a:t>
            </a:r>
            <a:endParaRPr lang="en-US" dirty="0"/>
          </a:p>
        </p:txBody>
      </p:sp>
      <p:sp>
        <p:nvSpPr>
          <p:cNvPr id="4" name="Slide Number Placeholder 3"/>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428350D7-1250-4C4B-8EA8-247126CB6545}" type="slidenum">
              <a:rPr lang="en-US" sz="1600" b="1" smtClean="0">
                <a:solidFill>
                  <a:schemeClr val="tx1">
                    <a:lumMod val="50000"/>
                    <a:lumOff val="50000"/>
                  </a:schemeClr>
                </a:solidFill>
              </a:rPr>
              <a:pPr/>
              <a:t>52</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3316890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solidFill>
            <a:schemeClr val="accent1">
              <a:lumMod val="60000"/>
              <a:lumOff val="40000"/>
            </a:schemeClr>
          </a:solidFill>
          <a:ln w="28575">
            <a:solidFill>
              <a:schemeClr val="tx1"/>
            </a:solidFill>
          </a:ln>
        </p:spPr>
        <p:txBody>
          <a:bodyPr>
            <a:normAutofit fontScale="90000"/>
          </a:bodyPr>
          <a:lstStyle/>
          <a:p>
            <a:r>
              <a:rPr lang="en-US" dirty="0" smtClean="0"/>
              <a:t/>
            </a:r>
            <a:br>
              <a:rPr lang="en-US" dirty="0" smtClean="0"/>
            </a:br>
            <a:r>
              <a:rPr lang="en-US" b="1" dirty="0" smtClean="0"/>
              <a:t>Desistance </a:t>
            </a:r>
            <a:r>
              <a:rPr lang="en-US" b="1" dirty="0"/>
              <a:t>from </a:t>
            </a:r>
            <a:r>
              <a:rPr lang="en-US" b="1" dirty="0" smtClean="0"/>
              <a:t>Abuse, 1:</a:t>
            </a:r>
            <a:br>
              <a:rPr lang="en-US" b="1" dirty="0" smtClean="0"/>
            </a:br>
            <a:r>
              <a:rPr lang="en-US" b="1" dirty="0" smtClean="0"/>
              <a:t>Why Abuse Stopped</a:t>
            </a:r>
            <a:r>
              <a:rPr lang="en-US" dirty="0" smtClean="0">
                <a:solidFill>
                  <a:schemeClr val="bg1"/>
                </a:solidFill>
              </a:rPr>
              <a:t/>
            </a:r>
            <a:br>
              <a:rPr lang="en-US" dirty="0" smtClean="0">
                <a:solidFill>
                  <a:schemeClr val="bg1"/>
                </a:solidFill>
              </a:rPr>
            </a:br>
            <a:endParaRPr lang="en-US" dirty="0">
              <a:solidFill>
                <a:schemeClr val="bg1"/>
              </a:solidFill>
            </a:endParaRPr>
          </a:p>
        </p:txBody>
      </p:sp>
      <p:sp>
        <p:nvSpPr>
          <p:cNvPr id="3" name="Content Placeholder 2"/>
          <p:cNvSpPr>
            <a:spLocks noGrp="1"/>
          </p:cNvSpPr>
          <p:nvPr>
            <p:ph idx="1"/>
          </p:nvPr>
        </p:nvSpPr>
        <p:spPr>
          <a:xfrm>
            <a:off x="381000" y="3200400"/>
            <a:ext cx="8229600" cy="3048000"/>
          </a:xfrm>
        </p:spPr>
        <p:txBody>
          <a:bodyPr>
            <a:normAutofit/>
          </a:bodyPr>
          <a:lstStyle/>
          <a:p>
            <a:pPr marL="0" indent="0">
              <a:buNone/>
            </a:pPr>
            <a:endParaRPr lang="en-US" sz="800" dirty="0"/>
          </a:p>
          <a:p>
            <a:pPr marL="457200" lvl="0" indent="-457200"/>
            <a:r>
              <a:rPr lang="en-US" dirty="0"/>
              <a:t>A small percentage of priest-abusers stopped because of </a:t>
            </a:r>
            <a:r>
              <a:rPr lang="en-US" b="1" dirty="0" smtClean="0"/>
              <a:t>internal reasons</a:t>
            </a:r>
            <a:r>
              <a:rPr lang="en-US" dirty="0" smtClean="0"/>
              <a:t> </a:t>
            </a:r>
          </a:p>
          <a:p>
            <a:pPr lvl="1">
              <a:buFont typeface="Wingdings" pitchFamily="2" charset="2"/>
              <a:buChar char="Ø"/>
            </a:pPr>
            <a:r>
              <a:rPr lang="en-US" sz="3000" dirty="0" smtClean="0"/>
              <a:t> Feeling guilty about their behavior </a:t>
            </a:r>
          </a:p>
          <a:p>
            <a:pPr lvl="1">
              <a:buFont typeface="Wingdings" pitchFamily="2" charset="2"/>
              <a:buChar char="Ø"/>
            </a:pPr>
            <a:r>
              <a:rPr lang="en-US" sz="3000" dirty="0" smtClean="0"/>
              <a:t> Having a sense of remorse</a:t>
            </a:r>
          </a:p>
          <a:p>
            <a:pPr lvl="1">
              <a:buFont typeface="Wingdings" pitchFamily="2" charset="2"/>
              <a:buChar char="Ø"/>
            </a:pPr>
            <a:r>
              <a:rPr lang="en-US" sz="3000" dirty="0" smtClean="0"/>
              <a:t> Feeling </a:t>
            </a:r>
            <a:r>
              <a:rPr lang="en-US" sz="3000" dirty="0"/>
              <a:t>shame because of their </a:t>
            </a:r>
            <a:r>
              <a:rPr lang="en-US" sz="3000" dirty="0" smtClean="0"/>
              <a:t>behavior</a:t>
            </a:r>
            <a:endParaRPr lang="en-US" sz="3000" dirty="0"/>
          </a:p>
        </p:txBody>
      </p:sp>
      <p:sp>
        <p:nvSpPr>
          <p:cNvPr id="4" name="Slide Number Placeholder 3"/>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428350D7-1250-4C4B-8EA8-247126CB6545}" type="slidenum">
              <a:rPr lang="en-US" sz="1600" b="1" smtClean="0">
                <a:solidFill>
                  <a:schemeClr val="tx1">
                    <a:lumMod val="50000"/>
                    <a:lumOff val="50000"/>
                  </a:schemeClr>
                </a:solidFill>
              </a:rPr>
              <a:pPr/>
              <a:t>53</a:t>
            </a:fld>
            <a:endParaRPr lang="en-US" sz="1600" b="1" dirty="0">
              <a:solidFill>
                <a:schemeClr val="tx1">
                  <a:lumMod val="50000"/>
                  <a:lumOff val="50000"/>
                </a:schemeClr>
              </a:solidFill>
            </a:endParaRPr>
          </a:p>
        </p:txBody>
      </p:sp>
      <p:sp>
        <p:nvSpPr>
          <p:cNvPr id="5" name="TextBox 4"/>
          <p:cNvSpPr txBox="1"/>
          <p:nvPr/>
        </p:nvSpPr>
        <p:spPr>
          <a:xfrm>
            <a:off x="685800" y="1981200"/>
            <a:ext cx="7620000" cy="1077218"/>
          </a:xfrm>
          <a:prstGeom prst="rect">
            <a:avLst/>
          </a:prstGeom>
          <a:solidFill>
            <a:schemeClr val="accent1">
              <a:lumMod val="20000"/>
              <a:lumOff val="80000"/>
            </a:schemeClr>
          </a:solidFill>
          <a:ln>
            <a:solidFill>
              <a:schemeClr val="accent1">
                <a:lumMod val="60000"/>
                <a:lumOff val="40000"/>
              </a:schemeClr>
            </a:solidFill>
          </a:ln>
        </p:spPr>
        <p:txBody>
          <a:bodyPr wrap="square" rtlCol="0">
            <a:spAutoFit/>
          </a:bodyPr>
          <a:lstStyle/>
          <a:p>
            <a:pPr algn="ctr"/>
            <a:r>
              <a:rPr lang="en-US" sz="3200" dirty="0">
                <a:solidFill>
                  <a:prstClr val="black"/>
                </a:solidFill>
              </a:rPr>
              <a:t>Desistance from abuse is affected by both internal and external influences</a:t>
            </a:r>
          </a:p>
        </p:txBody>
      </p:sp>
    </p:spTree>
    <p:extLst>
      <p:ext uri="{BB962C8B-B14F-4D97-AF65-F5344CB8AC3E}">
        <p14:creationId xmlns:p14="http://schemas.microsoft.com/office/powerpoint/2010/main" val="217879115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solidFill>
            <a:schemeClr val="accent1">
              <a:lumMod val="40000"/>
              <a:lumOff val="60000"/>
            </a:schemeClr>
          </a:solidFill>
          <a:ln w="28575">
            <a:solidFill>
              <a:schemeClr val="tx1"/>
            </a:solidFill>
          </a:ln>
        </p:spPr>
        <p:txBody>
          <a:bodyPr>
            <a:normAutofit fontScale="90000"/>
          </a:bodyPr>
          <a:lstStyle/>
          <a:p>
            <a:r>
              <a:rPr lang="en-US" dirty="0" smtClean="0"/>
              <a:t/>
            </a:r>
            <a:br>
              <a:rPr lang="en-US" dirty="0" smtClean="0"/>
            </a:br>
            <a:r>
              <a:rPr lang="en-US" b="1" dirty="0" smtClean="0"/>
              <a:t>Desistance </a:t>
            </a:r>
            <a:r>
              <a:rPr lang="en-US" b="1" dirty="0"/>
              <a:t>from </a:t>
            </a:r>
            <a:r>
              <a:rPr lang="en-US" b="1" dirty="0" smtClean="0"/>
              <a:t>Abuse, 2:</a:t>
            </a:r>
            <a:br>
              <a:rPr lang="en-US" b="1" dirty="0" smtClean="0"/>
            </a:br>
            <a:r>
              <a:rPr lang="en-US" b="1" dirty="0" smtClean="0"/>
              <a:t>Why Abuse Stopped</a:t>
            </a:r>
            <a:r>
              <a:rPr lang="en-US" dirty="0" smtClean="0"/>
              <a:t/>
            </a:r>
            <a:br>
              <a:rPr lang="en-US" dirty="0" smtClean="0"/>
            </a:br>
            <a:endParaRPr lang="en-US" dirty="0"/>
          </a:p>
        </p:txBody>
      </p:sp>
      <p:sp>
        <p:nvSpPr>
          <p:cNvPr id="3" name="Content Placeholder 2"/>
          <p:cNvSpPr>
            <a:spLocks noGrp="1"/>
          </p:cNvSpPr>
          <p:nvPr>
            <p:ph idx="1"/>
          </p:nvPr>
        </p:nvSpPr>
        <p:spPr>
          <a:xfrm>
            <a:off x="457200" y="1752600"/>
            <a:ext cx="8229600" cy="4648200"/>
          </a:xfrm>
        </p:spPr>
        <p:txBody>
          <a:bodyPr>
            <a:normAutofit lnSpcReduction="10000"/>
          </a:bodyPr>
          <a:lstStyle/>
          <a:p>
            <a:pPr marL="457200" lvl="0" indent="-457200"/>
            <a:r>
              <a:rPr lang="en-US" dirty="0" smtClean="0"/>
              <a:t>More </a:t>
            </a:r>
            <a:r>
              <a:rPr lang="en-US" dirty="0"/>
              <a:t>commonly, </a:t>
            </a:r>
            <a:r>
              <a:rPr lang="en-US" dirty="0" smtClean="0"/>
              <a:t>abuse stopped </a:t>
            </a:r>
            <a:r>
              <a:rPr lang="en-US" dirty="0"/>
              <a:t>because of </a:t>
            </a:r>
            <a:r>
              <a:rPr lang="en-US" b="1" dirty="0"/>
              <a:t>external </a:t>
            </a:r>
            <a:r>
              <a:rPr lang="en-US" b="1" dirty="0" smtClean="0"/>
              <a:t>reasons</a:t>
            </a:r>
            <a:r>
              <a:rPr lang="en-US" dirty="0" smtClean="0"/>
              <a:t>  </a:t>
            </a:r>
          </a:p>
          <a:p>
            <a:pPr marL="914400" lvl="1" indent="-457200">
              <a:buFont typeface="Wingdings" pitchFamily="2" charset="2"/>
              <a:buChar char="Ø"/>
            </a:pPr>
            <a:r>
              <a:rPr lang="en-US" dirty="0" smtClean="0"/>
              <a:t> being </a:t>
            </a:r>
            <a:r>
              <a:rPr lang="en-US" dirty="0"/>
              <a:t>removed from the parishes and situations in which they could </a:t>
            </a:r>
            <a:r>
              <a:rPr lang="en-US" dirty="0" smtClean="0"/>
              <a:t>abuse</a:t>
            </a:r>
          </a:p>
          <a:p>
            <a:pPr marL="457200" lvl="1" indent="0">
              <a:buNone/>
            </a:pPr>
            <a:endParaRPr lang="en-US" sz="800" dirty="0"/>
          </a:p>
          <a:p>
            <a:pPr marL="457200" lvl="0" indent="-457200"/>
            <a:r>
              <a:rPr lang="en-US" dirty="0"/>
              <a:t>Others stopped because of a </a:t>
            </a:r>
            <a:r>
              <a:rPr lang="en-US" b="1" dirty="0"/>
              <a:t>combination </a:t>
            </a:r>
            <a:r>
              <a:rPr lang="en-US" dirty="0"/>
              <a:t>of internal and external reasons</a:t>
            </a:r>
          </a:p>
          <a:p>
            <a:pPr marL="914400" indent="-457200">
              <a:buFont typeface="Wingdings" pitchFamily="2" charset="2"/>
              <a:buChar char="Ø"/>
            </a:pPr>
            <a:r>
              <a:rPr lang="en-US" sz="2800" dirty="0" smtClean="0"/>
              <a:t>they </a:t>
            </a:r>
            <a:r>
              <a:rPr lang="en-US" sz="2800" dirty="0"/>
              <a:t>earned a disgraceful reputation because of their behavior</a:t>
            </a:r>
          </a:p>
          <a:p>
            <a:pPr marL="914400" indent="-457200">
              <a:buFont typeface="Wingdings" pitchFamily="2" charset="2"/>
              <a:buChar char="Ø"/>
            </a:pPr>
            <a:r>
              <a:rPr lang="en-US" sz="2800" dirty="0" smtClean="0"/>
              <a:t>they </a:t>
            </a:r>
            <a:r>
              <a:rPr lang="en-US" sz="2800" dirty="0"/>
              <a:t>were “reformed” after treatment</a:t>
            </a:r>
          </a:p>
        </p:txBody>
      </p:sp>
      <p:sp>
        <p:nvSpPr>
          <p:cNvPr id="4" name="Slide Number Placeholder 3"/>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428350D7-1250-4C4B-8EA8-247126CB6545}" type="slidenum">
              <a:rPr lang="en-US" sz="1600" b="1" smtClean="0">
                <a:solidFill>
                  <a:schemeClr val="tx1">
                    <a:lumMod val="50000"/>
                    <a:lumOff val="50000"/>
                  </a:schemeClr>
                </a:solidFill>
              </a:rPr>
              <a:pPr/>
              <a:t>54</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266846063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696200" cy="715962"/>
          </a:xfrm>
          <a:solidFill>
            <a:schemeClr val="accent1">
              <a:lumMod val="60000"/>
              <a:lumOff val="40000"/>
            </a:schemeClr>
          </a:solidFill>
          <a:ln w="12700">
            <a:solidFill>
              <a:schemeClr val="tx1"/>
            </a:solidFill>
          </a:ln>
        </p:spPr>
        <p:txBody>
          <a:bodyPr>
            <a:normAutofit fontScale="90000"/>
          </a:bodyPr>
          <a:lstStyle/>
          <a:p>
            <a:r>
              <a:rPr lang="en-US" dirty="0"/>
              <a:t>Summary </a:t>
            </a:r>
          </a:p>
        </p:txBody>
      </p:sp>
      <p:sp>
        <p:nvSpPr>
          <p:cNvPr id="3" name="Content Placeholder 2"/>
          <p:cNvSpPr>
            <a:spLocks noGrp="1"/>
          </p:cNvSpPr>
          <p:nvPr>
            <p:ph idx="1"/>
          </p:nvPr>
        </p:nvSpPr>
        <p:spPr>
          <a:xfrm>
            <a:off x="609600" y="1295400"/>
            <a:ext cx="8382000" cy="5029200"/>
          </a:xfrm>
        </p:spPr>
        <p:txBody>
          <a:bodyPr>
            <a:noAutofit/>
          </a:bodyPr>
          <a:lstStyle/>
          <a:p>
            <a:r>
              <a:rPr lang="en-US" sz="2300" dirty="0" smtClean="0"/>
              <a:t>Situational Factors </a:t>
            </a:r>
            <a:r>
              <a:rPr lang="en-US" sz="2300" dirty="0"/>
              <a:t>Affecting Sexual </a:t>
            </a:r>
            <a:r>
              <a:rPr lang="en-US" sz="2300" dirty="0" smtClean="0"/>
              <a:t>Abuse - settings and circumstances of sexual abuse</a:t>
            </a:r>
          </a:p>
          <a:p>
            <a:r>
              <a:rPr lang="en-US" sz="2300" dirty="0" smtClean="0"/>
              <a:t>Organizational Factors - abusers primary duties and roles</a:t>
            </a:r>
          </a:p>
          <a:p>
            <a:r>
              <a:rPr lang="en-US" sz="2300" dirty="0" smtClean="0"/>
              <a:t>Types </a:t>
            </a:r>
            <a:r>
              <a:rPr lang="en-US" sz="2300" dirty="0"/>
              <a:t>of </a:t>
            </a:r>
            <a:r>
              <a:rPr lang="en-US" sz="2300" dirty="0" smtClean="0"/>
              <a:t>Offenders - fixated and regressed; situational and preferential (FBI typologies)</a:t>
            </a:r>
          </a:p>
          <a:p>
            <a:r>
              <a:rPr lang="en-US" sz="2300" dirty="0" smtClean="0"/>
              <a:t>Grooming Techniques - seduction, testing, manipulation, coercion, surprise, force, and disguise</a:t>
            </a:r>
          </a:p>
          <a:p>
            <a:r>
              <a:rPr lang="en-US" sz="2300" dirty="0" smtClean="0"/>
              <a:t>Excuses </a:t>
            </a:r>
            <a:r>
              <a:rPr lang="en-US" sz="2300" dirty="0"/>
              <a:t>for </a:t>
            </a:r>
            <a:r>
              <a:rPr lang="en-US" sz="2300" dirty="0" smtClean="0"/>
              <a:t>Behavior - denial of responsibility,  denying the victim</a:t>
            </a:r>
          </a:p>
          <a:p>
            <a:r>
              <a:rPr lang="en-US" sz="2300" dirty="0" smtClean="0"/>
              <a:t>Justifications </a:t>
            </a:r>
            <a:r>
              <a:rPr lang="en-US" sz="2300" dirty="0"/>
              <a:t>for </a:t>
            </a:r>
            <a:r>
              <a:rPr lang="en-US" sz="2300" dirty="0" smtClean="0"/>
              <a:t>Behavior</a:t>
            </a:r>
            <a:r>
              <a:rPr lang="en-US" sz="2300" dirty="0"/>
              <a:t> </a:t>
            </a:r>
            <a:r>
              <a:rPr lang="en-US" sz="2300" dirty="0" smtClean="0"/>
              <a:t>- minimization of harm, condemning the condemners, inadequate seminary preparation</a:t>
            </a:r>
          </a:p>
          <a:p>
            <a:r>
              <a:rPr lang="en-US" sz="2300" dirty="0" smtClean="0"/>
              <a:t>Deviance Disavowal  - appealing to a higher authority</a:t>
            </a:r>
          </a:p>
          <a:p>
            <a:r>
              <a:rPr lang="en-US" sz="2300" dirty="0" smtClean="0"/>
              <a:t>Desistance </a:t>
            </a:r>
            <a:r>
              <a:rPr lang="en-US" sz="2300" dirty="0"/>
              <a:t>from </a:t>
            </a:r>
            <a:r>
              <a:rPr lang="en-US" sz="2300" dirty="0" smtClean="0"/>
              <a:t>Abuse - why abuse stopped</a:t>
            </a:r>
            <a:endParaRPr lang="en-US" sz="2300" dirty="0"/>
          </a:p>
        </p:txBody>
      </p:sp>
      <p:sp>
        <p:nvSpPr>
          <p:cNvPr id="4" name="Slide Number Placeholder 3"/>
          <p:cNvSpPr>
            <a:spLocks noGrp="1"/>
          </p:cNvSpPr>
          <p:nvPr>
            <p:ph type="sldNum" sz="quarter" idx="12"/>
          </p:nvPr>
        </p:nvSpPr>
        <p:spPr/>
        <p:txBody>
          <a:bodyPr/>
          <a:lstStyle/>
          <a:p>
            <a:r>
              <a:rPr lang="en-US" sz="1600" b="1" dirty="0" smtClean="0">
                <a:solidFill>
                  <a:schemeClr val="tx1">
                    <a:lumMod val="50000"/>
                    <a:lumOff val="50000"/>
                  </a:schemeClr>
                </a:solidFill>
              </a:rPr>
              <a:t>N-</a:t>
            </a:r>
            <a:fld id="{428350D7-1250-4C4B-8EA8-247126CB6545}" type="slidenum">
              <a:rPr lang="en-US" sz="1600" b="1" smtClean="0">
                <a:solidFill>
                  <a:schemeClr val="tx1">
                    <a:lumMod val="50000"/>
                    <a:lumOff val="50000"/>
                  </a:schemeClr>
                </a:solidFill>
              </a:rPr>
              <a:pPr/>
              <a:t>55</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99890973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a:solidFill>
            <a:schemeClr val="accent1">
              <a:lumMod val="60000"/>
              <a:lumOff val="40000"/>
            </a:schemeClr>
          </a:solidFill>
          <a:ln w="12700">
            <a:solidFill>
              <a:schemeClr val="tx1"/>
            </a:solidFill>
          </a:ln>
        </p:spPr>
        <p:txBody>
          <a:bodyPr/>
          <a:lstStyle/>
          <a:p>
            <a:r>
              <a:rPr lang="en-US" sz="3600" b="1" dirty="0" smtClean="0"/>
              <a:t>Discussion Questions, </a:t>
            </a:r>
            <a:r>
              <a:rPr lang="en-US" sz="3200" b="1" dirty="0" smtClean="0"/>
              <a:t>1</a:t>
            </a:r>
            <a:endParaRPr lang="en-US" sz="2800" b="1" dirty="0"/>
          </a:p>
        </p:txBody>
      </p:sp>
      <p:sp>
        <p:nvSpPr>
          <p:cNvPr id="3" name="Content Placeholder 2"/>
          <p:cNvSpPr>
            <a:spLocks noGrp="1"/>
          </p:cNvSpPr>
          <p:nvPr>
            <p:ph idx="1"/>
          </p:nvPr>
        </p:nvSpPr>
        <p:spPr>
          <a:xfrm>
            <a:off x="533400" y="1295400"/>
            <a:ext cx="8229600" cy="4648200"/>
          </a:xfrm>
        </p:spPr>
        <p:txBody>
          <a:bodyPr>
            <a:noAutofit/>
          </a:bodyPr>
          <a:lstStyle/>
          <a:p>
            <a:r>
              <a:rPr lang="en-US" sz="2800" dirty="0" smtClean="0"/>
              <a:t>Taking </a:t>
            </a:r>
            <a:r>
              <a:rPr lang="en-US" sz="2800" dirty="0"/>
              <a:t>into account the circumstances and timing that were most common when abuse was perpetrated, what instructions should be given to those who are or soon will be serving in ministry</a:t>
            </a:r>
            <a:r>
              <a:rPr lang="en-US" sz="2800" dirty="0" smtClean="0"/>
              <a:t>?</a:t>
            </a:r>
          </a:p>
          <a:p>
            <a:r>
              <a:rPr lang="en-US" sz="2800" dirty="0" smtClean="0"/>
              <a:t>Considering </a:t>
            </a:r>
            <a:r>
              <a:rPr lang="en-US" sz="2800" dirty="0"/>
              <a:t>the settings and locations where abuse took place, what precautions should priests and other church leaders take about where they meet young people</a:t>
            </a:r>
            <a:r>
              <a:rPr lang="en-US" sz="2800" dirty="0" smtClean="0"/>
              <a:t>?</a:t>
            </a:r>
          </a:p>
          <a:p>
            <a:r>
              <a:rPr lang="en-US" sz="2800" dirty="0" smtClean="0"/>
              <a:t>What </a:t>
            </a:r>
            <a:r>
              <a:rPr lang="en-US" sz="2800" dirty="0"/>
              <a:t>other safeguards should dioceses put in place to deter abuse in and around parishes?</a:t>
            </a:r>
          </a:p>
          <a:p>
            <a:pPr marL="0" lvl="0" indent="0">
              <a:buNone/>
            </a:pPr>
            <a:endParaRPr lang="en-US" sz="2600" dirty="0" smtClean="0"/>
          </a:p>
        </p:txBody>
      </p:sp>
      <p:sp>
        <p:nvSpPr>
          <p:cNvPr id="4" name="Slide Number Placeholder 3"/>
          <p:cNvSpPr>
            <a:spLocks noGrp="1"/>
          </p:cNvSpPr>
          <p:nvPr>
            <p:ph type="sldNum" sz="quarter" idx="12"/>
          </p:nvPr>
        </p:nvSpPr>
        <p:spPr>
          <a:xfrm>
            <a:off x="6553200" y="6336447"/>
            <a:ext cx="2133600" cy="365125"/>
          </a:xfrm>
        </p:spPr>
        <p:txBody>
          <a:bodyPr/>
          <a:lstStyle/>
          <a:p>
            <a:pPr>
              <a:defRPr/>
            </a:pPr>
            <a:r>
              <a:rPr lang="en-US" sz="1600" b="1" dirty="0" smtClean="0">
                <a:solidFill>
                  <a:schemeClr val="tx1">
                    <a:lumMod val="50000"/>
                    <a:lumOff val="50000"/>
                  </a:schemeClr>
                </a:solidFill>
              </a:rPr>
              <a:t>N-56</a:t>
            </a:r>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315417176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a:solidFill>
            <a:schemeClr val="accent1">
              <a:lumMod val="60000"/>
              <a:lumOff val="40000"/>
            </a:schemeClr>
          </a:solidFill>
          <a:ln w="12700">
            <a:solidFill>
              <a:schemeClr val="tx1"/>
            </a:solidFill>
          </a:ln>
        </p:spPr>
        <p:txBody>
          <a:bodyPr/>
          <a:lstStyle/>
          <a:p>
            <a:r>
              <a:rPr lang="en-US" sz="3600" b="1" dirty="0" smtClean="0"/>
              <a:t>Discussion Questions, </a:t>
            </a:r>
            <a:r>
              <a:rPr lang="en-US" sz="2800" b="1" dirty="0" smtClean="0"/>
              <a:t>2</a:t>
            </a:r>
            <a:endParaRPr lang="en-US" sz="2800" b="1" dirty="0"/>
          </a:p>
        </p:txBody>
      </p:sp>
      <p:sp>
        <p:nvSpPr>
          <p:cNvPr id="3" name="Content Placeholder 2"/>
          <p:cNvSpPr>
            <a:spLocks noGrp="1"/>
          </p:cNvSpPr>
          <p:nvPr>
            <p:ph idx="1"/>
          </p:nvPr>
        </p:nvSpPr>
        <p:spPr>
          <a:xfrm>
            <a:off x="533400" y="1828800"/>
            <a:ext cx="8229600" cy="4800600"/>
          </a:xfrm>
        </p:spPr>
        <p:txBody>
          <a:bodyPr>
            <a:normAutofit/>
          </a:bodyPr>
          <a:lstStyle/>
          <a:p>
            <a:r>
              <a:rPr lang="en-US" sz="2800" dirty="0" smtClean="0"/>
              <a:t>What </a:t>
            </a:r>
            <a:r>
              <a:rPr lang="en-US" sz="2800" dirty="0"/>
              <a:t>are the major differences between fixated and regressed sexual offenders?</a:t>
            </a:r>
          </a:p>
          <a:p>
            <a:r>
              <a:rPr lang="en-US" sz="2800" dirty="0"/>
              <a:t>What differentiates situational from preferential offenders?</a:t>
            </a:r>
          </a:p>
          <a:p>
            <a:r>
              <a:rPr lang="en-US" sz="2800" dirty="0"/>
              <a:t>How do clergy sex offenders differ from the general population of sex offenders?</a:t>
            </a:r>
          </a:p>
          <a:p>
            <a:pPr lvl="0"/>
            <a:r>
              <a:rPr lang="en-US" sz="2800" dirty="0" smtClean="0"/>
              <a:t>How can those responsible for the care of children and young people be made more aware of the characteristics of grooming behavior and how to respond when it occurs?</a:t>
            </a:r>
            <a:endParaRPr lang="en-US" sz="2800" dirty="0"/>
          </a:p>
          <a:p>
            <a:pPr marL="0" indent="0">
              <a:buNone/>
            </a:pPr>
            <a:endParaRPr lang="en-US" sz="2800" dirty="0" smtClean="0"/>
          </a:p>
        </p:txBody>
      </p:sp>
      <p:sp>
        <p:nvSpPr>
          <p:cNvPr id="4" name="Slide Number Placeholder 3"/>
          <p:cNvSpPr>
            <a:spLocks noGrp="1"/>
          </p:cNvSpPr>
          <p:nvPr>
            <p:ph type="sldNum" sz="quarter" idx="12"/>
          </p:nvPr>
        </p:nvSpPr>
        <p:spPr>
          <a:xfrm>
            <a:off x="6553200" y="6336447"/>
            <a:ext cx="2133600" cy="365125"/>
          </a:xfrm>
        </p:spPr>
        <p:txBody>
          <a:bodyPr/>
          <a:lstStyle/>
          <a:p>
            <a:pPr>
              <a:defRPr/>
            </a:pPr>
            <a:r>
              <a:rPr lang="en-US" sz="1600" b="1" dirty="0" smtClean="0">
                <a:solidFill>
                  <a:schemeClr val="tx1">
                    <a:lumMod val="50000"/>
                    <a:lumOff val="50000"/>
                  </a:schemeClr>
                </a:solidFill>
              </a:rPr>
              <a:t>N-57</a:t>
            </a:r>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315417176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a:solidFill>
            <a:schemeClr val="accent1">
              <a:lumMod val="60000"/>
              <a:lumOff val="40000"/>
            </a:schemeClr>
          </a:solidFill>
          <a:ln w="12700">
            <a:solidFill>
              <a:schemeClr val="tx1"/>
            </a:solidFill>
          </a:ln>
        </p:spPr>
        <p:txBody>
          <a:bodyPr/>
          <a:lstStyle/>
          <a:p>
            <a:r>
              <a:rPr lang="en-US" sz="3600" b="1" dirty="0" smtClean="0"/>
              <a:t>Discussion Questions, </a:t>
            </a:r>
            <a:r>
              <a:rPr lang="en-US" sz="3200" b="1" dirty="0" smtClean="0"/>
              <a:t>3</a:t>
            </a:r>
            <a:endParaRPr lang="en-US" sz="2800" b="1" dirty="0"/>
          </a:p>
        </p:txBody>
      </p:sp>
      <p:sp>
        <p:nvSpPr>
          <p:cNvPr id="3" name="Content Placeholder 2"/>
          <p:cNvSpPr>
            <a:spLocks noGrp="1"/>
          </p:cNvSpPr>
          <p:nvPr>
            <p:ph idx="1"/>
          </p:nvPr>
        </p:nvSpPr>
        <p:spPr>
          <a:xfrm>
            <a:off x="533400" y="1295400"/>
            <a:ext cx="8229600" cy="3962399"/>
          </a:xfrm>
        </p:spPr>
        <p:txBody>
          <a:bodyPr>
            <a:noAutofit/>
          </a:bodyPr>
          <a:lstStyle/>
          <a:p>
            <a:pPr lvl="0"/>
            <a:r>
              <a:rPr lang="en-US" sz="2700" dirty="0" smtClean="0"/>
              <a:t>What </a:t>
            </a:r>
            <a:r>
              <a:rPr lang="en-US" sz="2700" dirty="0"/>
              <a:t>are the essential ingredients of educational </a:t>
            </a:r>
            <a:r>
              <a:rPr lang="en-US" sz="2700" dirty="0" smtClean="0"/>
              <a:t>programs that dioceses should have in place to help </a:t>
            </a:r>
            <a:r>
              <a:rPr lang="en-US" sz="2700" dirty="0"/>
              <a:t>prevent sexual abuse?</a:t>
            </a:r>
          </a:p>
          <a:p>
            <a:pPr lvl="0"/>
            <a:r>
              <a:rPr lang="en-US" sz="2700" dirty="0" smtClean="0"/>
              <a:t>What are some of the relevant factors to be aware of at the onset of abuse?</a:t>
            </a:r>
            <a:endParaRPr lang="en-US" sz="2700" dirty="0"/>
          </a:p>
          <a:p>
            <a:pPr lvl="0"/>
            <a:r>
              <a:rPr lang="en-US" sz="2700" dirty="0"/>
              <a:t>How </a:t>
            </a:r>
            <a:r>
              <a:rPr lang="en-US" sz="2700" dirty="0" smtClean="0"/>
              <a:t>do the excuses and justifications for sexual abuse affect the persistence of the behavior?</a:t>
            </a:r>
            <a:endParaRPr lang="en-US" sz="2700" dirty="0"/>
          </a:p>
          <a:p>
            <a:pPr lvl="0">
              <a:buFont typeface="Arial" pitchFamily="34" charset="0"/>
              <a:buChar char="•"/>
            </a:pPr>
            <a:r>
              <a:rPr lang="en-US" sz="2700" dirty="0" smtClean="0"/>
              <a:t>What are some ways supervisors can more readily detect abuse?</a:t>
            </a:r>
            <a:endParaRPr lang="en-US" sz="2700" dirty="0"/>
          </a:p>
          <a:p>
            <a:pPr marL="0" indent="0">
              <a:buNone/>
            </a:pPr>
            <a:endParaRPr lang="en-US" sz="2700" dirty="0" smtClean="0"/>
          </a:p>
        </p:txBody>
      </p:sp>
      <p:sp>
        <p:nvSpPr>
          <p:cNvPr id="4" name="Slide Number Placeholder 3"/>
          <p:cNvSpPr>
            <a:spLocks noGrp="1"/>
          </p:cNvSpPr>
          <p:nvPr>
            <p:ph type="sldNum" sz="quarter" idx="12"/>
          </p:nvPr>
        </p:nvSpPr>
        <p:spPr>
          <a:xfrm>
            <a:off x="6400800" y="6317397"/>
            <a:ext cx="2286000" cy="365125"/>
          </a:xfrm>
        </p:spPr>
        <p:txBody>
          <a:bodyPr/>
          <a:lstStyle/>
          <a:p>
            <a:pPr>
              <a:defRPr/>
            </a:pPr>
            <a:r>
              <a:rPr lang="en-US" sz="1600" b="1" dirty="0" smtClean="0">
                <a:solidFill>
                  <a:schemeClr val="tx1">
                    <a:lumMod val="50000"/>
                    <a:lumOff val="50000"/>
                  </a:schemeClr>
                </a:solidFill>
              </a:rPr>
              <a:t>N-58</a:t>
            </a:r>
            <a:endParaRPr lang="en-US" sz="1600" b="1" dirty="0">
              <a:solidFill>
                <a:schemeClr val="tx1">
                  <a:lumMod val="50000"/>
                  <a:lumOff val="50000"/>
                </a:schemeClr>
              </a:solidFill>
            </a:endParaRPr>
          </a:p>
        </p:txBody>
      </p:sp>
      <p:sp>
        <p:nvSpPr>
          <p:cNvPr id="5" name="TextBox 4"/>
          <p:cNvSpPr txBox="1"/>
          <p:nvPr/>
        </p:nvSpPr>
        <p:spPr>
          <a:xfrm>
            <a:off x="533400" y="5486400"/>
            <a:ext cx="8435788" cy="830997"/>
          </a:xfrm>
          <a:prstGeom prst="rect">
            <a:avLst/>
          </a:prstGeom>
          <a:noFill/>
        </p:spPr>
        <p:txBody>
          <a:bodyPr wrap="square" rtlCol="0">
            <a:spAutoFit/>
          </a:bodyPr>
          <a:lstStyle/>
          <a:p>
            <a:pPr marL="0" indent="0">
              <a:buNone/>
            </a:pPr>
            <a:r>
              <a:rPr lang="en-US" sz="2400" dirty="0"/>
              <a:t>Link to USCCB – </a:t>
            </a:r>
            <a:r>
              <a:rPr lang="en-US" sz="2400" dirty="0">
                <a:hlinkClick r:id="rId2"/>
              </a:rPr>
              <a:t>http://www.usccb.org/issues-and-action/child-and-youth-protection/charter.cfm</a:t>
            </a:r>
            <a:r>
              <a:rPr lang="en-US" sz="2400" dirty="0"/>
              <a:t> </a:t>
            </a:r>
          </a:p>
        </p:txBody>
      </p:sp>
    </p:spTree>
    <p:extLst>
      <p:ext uri="{BB962C8B-B14F-4D97-AF65-F5344CB8AC3E}">
        <p14:creationId xmlns:p14="http://schemas.microsoft.com/office/powerpoint/2010/main" val="315417176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14400"/>
            <a:ext cx="8229600" cy="4876800"/>
          </a:xfrm>
          <a:solidFill>
            <a:schemeClr val="accent1">
              <a:lumMod val="20000"/>
              <a:lumOff val="80000"/>
            </a:schemeClr>
          </a:solidFill>
          <a:ln w="38100">
            <a:solidFill>
              <a:schemeClr val="accent1">
                <a:lumMod val="60000"/>
                <a:lumOff val="40000"/>
              </a:schemeClr>
            </a:solidFill>
          </a:ln>
        </p:spPr>
        <p:txBody>
          <a:bodyPr>
            <a:normAutofit fontScale="92500" lnSpcReduction="20000"/>
          </a:bodyPr>
          <a:lstStyle/>
          <a:p>
            <a:pPr marL="0" indent="0">
              <a:buNone/>
            </a:pPr>
            <a:endParaRPr lang="en-US" sz="600" dirty="0" smtClean="0"/>
          </a:p>
          <a:p>
            <a:pPr marL="0" indent="0">
              <a:buNone/>
            </a:pPr>
            <a:r>
              <a:rPr lang="en-US" dirty="0" smtClean="0"/>
              <a:t>Prepared by:</a:t>
            </a:r>
          </a:p>
          <a:p>
            <a:pPr marL="0" indent="0">
              <a:buNone/>
            </a:pPr>
            <a:r>
              <a:rPr lang="en-US" dirty="0" smtClean="0"/>
              <a:t>Sister Katarina Schuth, O.S.F., St. Paul Seminary School of Divinity, University of St. Thomas</a:t>
            </a:r>
          </a:p>
          <a:p>
            <a:pPr marL="0" indent="0">
              <a:buNone/>
            </a:pPr>
            <a:endParaRPr lang="en-US" sz="1200" dirty="0" smtClean="0"/>
          </a:p>
          <a:p>
            <a:pPr marL="0" indent="0">
              <a:buNone/>
            </a:pPr>
            <a:r>
              <a:rPr lang="en-US" dirty="0" smtClean="0"/>
              <a:t>Technical Associate:  Catherine Slight</a:t>
            </a:r>
          </a:p>
          <a:p>
            <a:pPr marL="0" indent="0">
              <a:buNone/>
            </a:pPr>
            <a:endParaRPr lang="en-US" sz="1200" dirty="0" smtClean="0"/>
          </a:p>
          <a:p>
            <a:pPr marL="0" indent="0">
              <a:buNone/>
            </a:pPr>
            <a:r>
              <a:rPr lang="en-US" dirty="0" smtClean="0"/>
              <a:t>Consultants:  </a:t>
            </a:r>
          </a:p>
          <a:p>
            <a:pPr marL="0" indent="0">
              <a:buNone/>
            </a:pPr>
            <a:r>
              <a:rPr lang="en-US" dirty="0" smtClean="0"/>
              <a:t>Dr. Karen Terry and Margaret Smith, John Jay College of Criminal Justice, authors of major studies on sexual abuse for the USCCB; </a:t>
            </a:r>
          </a:p>
          <a:p>
            <a:pPr marL="0" indent="0">
              <a:buNone/>
            </a:pPr>
            <a:r>
              <a:rPr lang="en-US" dirty="0" smtClean="0"/>
              <a:t>Dr. Mary Gautier, Center for Applied Research in the Apostolate</a:t>
            </a:r>
          </a:p>
          <a:p>
            <a:pPr marL="0" indent="0">
              <a:buNone/>
            </a:pPr>
            <a:endParaRPr lang="en-US" sz="1300" dirty="0"/>
          </a:p>
        </p:txBody>
      </p:sp>
      <p:sp>
        <p:nvSpPr>
          <p:cNvPr id="4" name="TextBox 3"/>
          <p:cNvSpPr txBox="1"/>
          <p:nvPr/>
        </p:nvSpPr>
        <p:spPr>
          <a:xfrm>
            <a:off x="8001000" y="6324600"/>
            <a:ext cx="609600" cy="338554"/>
          </a:xfrm>
          <a:prstGeom prst="rect">
            <a:avLst/>
          </a:prstGeom>
          <a:noFill/>
        </p:spPr>
        <p:txBody>
          <a:bodyPr wrap="square" rtlCol="0">
            <a:spAutoFit/>
          </a:bodyPr>
          <a:lstStyle/>
          <a:p>
            <a:r>
              <a:rPr lang="en-US" sz="1600" b="1" dirty="0" smtClean="0">
                <a:solidFill>
                  <a:schemeClr val="tx1">
                    <a:lumMod val="50000"/>
                    <a:lumOff val="50000"/>
                  </a:schemeClr>
                </a:solidFill>
              </a:rPr>
              <a:t>N-59</a:t>
            </a:r>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1773221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001000" cy="1219200"/>
          </a:xfrm>
          <a:solidFill>
            <a:schemeClr val="accent1">
              <a:lumMod val="20000"/>
              <a:lumOff val="80000"/>
            </a:schemeClr>
          </a:solidFill>
          <a:ln w="19050">
            <a:solidFill>
              <a:schemeClr val="tx1"/>
            </a:solidFill>
          </a:ln>
        </p:spPr>
        <p:txBody>
          <a:bodyPr>
            <a:normAutofit/>
          </a:bodyPr>
          <a:lstStyle/>
          <a:p>
            <a:r>
              <a:rPr lang="en-US" sz="3600" b="1" dirty="0" smtClean="0"/>
              <a:t>A.  Church/Parish Related</a:t>
            </a:r>
            <a:endParaRPr lang="en-US" sz="3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99730194"/>
              </p:ext>
            </p:extLst>
          </p:nvPr>
        </p:nvGraphicFramePr>
        <p:xfrm>
          <a:off x="533400" y="2133601"/>
          <a:ext cx="8229600" cy="3296918"/>
        </p:xfrm>
        <a:graphic>
          <a:graphicData uri="http://schemas.openxmlformats.org/drawingml/2006/table">
            <a:tbl>
              <a:tblPr firstRow="1" bandRow="1">
                <a:tableStyleId>{5C22544A-7EE6-4342-B048-85BDC9FD1C3A}</a:tableStyleId>
              </a:tblPr>
              <a:tblGrid>
                <a:gridCol w="4572000"/>
                <a:gridCol w="1752600"/>
                <a:gridCol w="1905000"/>
              </a:tblGrid>
              <a:tr h="379892">
                <a:tc>
                  <a:txBody>
                    <a:bodyPr/>
                    <a:lstStyle/>
                    <a:p>
                      <a:r>
                        <a:rPr lang="en-US" dirty="0" smtClean="0"/>
                        <a:t>Location of First Meeting</a:t>
                      </a:r>
                      <a:endParaRPr lang="en-US" dirty="0"/>
                    </a:p>
                  </a:txBody>
                  <a:tcPr/>
                </a:tc>
                <a:tc>
                  <a:txBody>
                    <a:bodyPr/>
                    <a:lstStyle/>
                    <a:p>
                      <a:pPr algn="ctr"/>
                      <a:r>
                        <a:rPr lang="en-US" dirty="0" smtClean="0"/>
                        <a:t>% Male Victims</a:t>
                      </a:r>
                      <a:endParaRPr lang="en-US" dirty="0"/>
                    </a:p>
                  </a:txBody>
                  <a:tcPr/>
                </a:tc>
                <a:tc>
                  <a:txBody>
                    <a:bodyPr/>
                    <a:lstStyle/>
                    <a:p>
                      <a:pPr algn="ctr"/>
                      <a:r>
                        <a:rPr lang="en-US" dirty="0" smtClean="0"/>
                        <a:t>% Female Victims</a:t>
                      </a:r>
                      <a:endParaRPr lang="en-US" dirty="0"/>
                    </a:p>
                  </a:txBody>
                  <a:tcPr/>
                </a:tc>
              </a:tr>
              <a:tr h="486171">
                <a:tc>
                  <a:txBody>
                    <a:bodyPr/>
                    <a:lstStyle/>
                    <a:p>
                      <a:r>
                        <a:rPr lang="en-US" dirty="0" smtClean="0"/>
                        <a:t>At</a:t>
                      </a:r>
                      <a:r>
                        <a:rPr lang="en-US" baseline="0" dirty="0" smtClean="0"/>
                        <a:t> Mass</a:t>
                      </a:r>
                      <a:endParaRPr lang="en-US" dirty="0"/>
                    </a:p>
                  </a:txBody>
                  <a:tcPr/>
                </a:tc>
                <a:tc>
                  <a:txBody>
                    <a:bodyPr/>
                    <a:lstStyle/>
                    <a:p>
                      <a:pPr algn="ctr"/>
                      <a:r>
                        <a:rPr lang="en-US" dirty="0" smtClean="0"/>
                        <a:t>33.8</a:t>
                      </a:r>
                      <a:endParaRPr lang="en-US" dirty="0"/>
                    </a:p>
                  </a:txBody>
                  <a:tcPr/>
                </a:tc>
                <a:tc>
                  <a:txBody>
                    <a:bodyPr/>
                    <a:lstStyle/>
                    <a:p>
                      <a:pPr algn="ctr"/>
                      <a:r>
                        <a:rPr lang="en-US" dirty="0" smtClean="0"/>
                        <a:t>27.1</a:t>
                      </a:r>
                      <a:endParaRPr lang="en-US" dirty="0"/>
                    </a:p>
                  </a:txBody>
                  <a:tcPr/>
                </a:tc>
              </a:tr>
              <a:tr h="486171">
                <a:tc>
                  <a:txBody>
                    <a:bodyPr/>
                    <a:lstStyle/>
                    <a:p>
                      <a:r>
                        <a:rPr lang="en-US" dirty="0" smtClean="0"/>
                        <a:t>At</a:t>
                      </a:r>
                      <a:r>
                        <a:rPr lang="en-US" baseline="0" dirty="0" smtClean="0"/>
                        <a:t> an Altar Service/In the Rectory</a:t>
                      </a:r>
                      <a:endParaRPr lang="en-US" dirty="0"/>
                    </a:p>
                  </a:txBody>
                  <a:tcPr/>
                </a:tc>
                <a:tc>
                  <a:txBody>
                    <a:bodyPr/>
                    <a:lstStyle/>
                    <a:p>
                      <a:pPr algn="ctr"/>
                      <a:r>
                        <a:rPr lang="en-US" dirty="0" smtClean="0"/>
                        <a:t>12.3</a:t>
                      </a:r>
                      <a:endParaRPr lang="en-US" dirty="0"/>
                    </a:p>
                  </a:txBody>
                  <a:tcPr/>
                </a:tc>
                <a:tc>
                  <a:txBody>
                    <a:bodyPr/>
                    <a:lstStyle/>
                    <a:p>
                      <a:pPr algn="ctr"/>
                      <a:r>
                        <a:rPr lang="en-US" dirty="0" smtClean="0"/>
                        <a:t>10.7</a:t>
                      </a:r>
                      <a:endParaRPr lang="en-US" dirty="0"/>
                    </a:p>
                  </a:txBody>
                  <a:tcPr/>
                </a:tc>
              </a:tr>
              <a:tr h="486171">
                <a:tc>
                  <a:txBody>
                    <a:bodyPr/>
                    <a:lstStyle/>
                    <a:p>
                      <a:r>
                        <a:rPr lang="en-US" dirty="0" smtClean="0"/>
                        <a:t>In the Parish</a:t>
                      </a:r>
                      <a:endParaRPr lang="en-US" dirty="0"/>
                    </a:p>
                  </a:txBody>
                  <a:tcPr/>
                </a:tc>
                <a:tc>
                  <a:txBody>
                    <a:bodyPr/>
                    <a:lstStyle/>
                    <a:p>
                      <a:pPr algn="ctr"/>
                      <a:r>
                        <a:rPr lang="en-US" dirty="0" smtClean="0"/>
                        <a:t>17.5</a:t>
                      </a:r>
                      <a:endParaRPr lang="en-US" dirty="0"/>
                    </a:p>
                  </a:txBody>
                  <a:tcPr/>
                </a:tc>
                <a:tc>
                  <a:txBody>
                    <a:bodyPr/>
                    <a:lstStyle/>
                    <a:p>
                      <a:pPr algn="ctr"/>
                      <a:r>
                        <a:rPr lang="en-US" dirty="0" smtClean="0"/>
                        <a:t>19.9</a:t>
                      </a:r>
                      <a:endParaRPr lang="en-US" dirty="0"/>
                    </a:p>
                  </a:txBody>
                  <a:tcPr/>
                </a:tc>
              </a:tr>
              <a:tr h="486171">
                <a:tc>
                  <a:txBody>
                    <a:bodyPr/>
                    <a:lstStyle/>
                    <a:p>
                      <a:r>
                        <a:rPr lang="en-US" dirty="0" smtClean="0"/>
                        <a:t>Home of Cleric</a:t>
                      </a:r>
                      <a:endParaRPr lang="en-US" dirty="0"/>
                    </a:p>
                  </a:txBody>
                  <a:tcPr/>
                </a:tc>
                <a:tc>
                  <a:txBody>
                    <a:bodyPr/>
                    <a:lstStyle/>
                    <a:p>
                      <a:pPr algn="ctr"/>
                      <a:r>
                        <a:rPr lang="en-US" dirty="0" smtClean="0"/>
                        <a:t>  0.8</a:t>
                      </a:r>
                      <a:endParaRPr lang="en-US" dirty="0"/>
                    </a:p>
                  </a:txBody>
                  <a:tcPr/>
                </a:tc>
                <a:tc>
                  <a:txBody>
                    <a:bodyPr/>
                    <a:lstStyle/>
                    <a:p>
                      <a:pPr algn="ctr"/>
                      <a:r>
                        <a:rPr lang="en-US" dirty="0" smtClean="0"/>
                        <a:t>  0.7</a:t>
                      </a:r>
                      <a:endParaRPr lang="en-US" dirty="0"/>
                    </a:p>
                  </a:txBody>
                  <a:tcPr/>
                </a:tc>
              </a:tr>
              <a:tr h="486171">
                <a:tc>
                  <a:txBody>
                    <a:bodyPr/>
                    <a:lstStyle/>
                    <a:p>
                      <a:r>
                        <a:rPr lang="en-US" dirty="0" smtClean="0"/>
                        <a:t>Choir</a:t>
                      </a:r>
                      <a:endParaRPr lang="en-US" dirty="0"/>
                    </a:p>
                  </a:txBody>
                  <a:tcPr/>
                </a:tc>
                <a:tc>
                  <a:txBody>
                    <a:bodyPr/>
                    <a:lstStyle/>
                    <a:p>
                      <a:pPr algn="ctr"/>
                      <a:r>
                        <a:rPr lang="en-US" u="sng" dirty="0" smtClean="0"/>
                        <a:t>  0.4</a:t>
                      </a:r>
                    </a:p>
                  </a:txBody>
                  <a:tcPr/>
                </a:tc>
                <a:tc>
                  <a:txBody>
                    <a:bodyPr/>
                    <a:lstStyle/>
                    <a:p>
                      <a:pPr algn="ctr"/>
                      <a:r>
                        <a:rPr lang="en-US" u="sng" dirty="0" smtClean="0"/>
                        <a:t>  0.5</a:t>
                      </a:r>
                    </a:p>
                  </a:txBody>
                  <a:tcPr/>
                </a:tc>
              </a:tr>
              <a:tr h="486171">
                <a:tc>
                  <a:txBody>
                    <a:bodyPr/>
                    <a:lstStyle/>
                    <a:p>
                      <a:r>
                        <a:rPr lang="en-US" dirty="0" smtClean="0"/>
                        <a:t>                                                                   Total</a:t>
                      </a:r>
                      <a:endParaRPr lang="en-US" dirty="0"/>
                    </a:p>
                  </a:txBody>
                  <a:tcPr/>
                </a:tc>
                <a:tc>
                  <a:txBody>
                    <a:bodyPr/>
                    <a:lstStyle/>
                    <a:p>
                      <a:pPr algn="ctr"/>
                      <a:r>
                        <a:rPr lang="en-US" dirty="0" smtClean="0"/>
                        <a:t>64.8</a:t>
                      </a:r>
                    </a:p>
                  </a:txBody>
                  <a:tcPr/>
                </a:tc>
                <a:tc>
                  <a:txBody>
                    <a:bodyPr/>
                    <a:lstStyle/>
                    <a:p>
                      <a:pPr algn="ctr"/>
                      <a:r>
                        <a:rPr lang="en-US" dirty="0" smtClean="0"/>
                        <a:t>58.9</a:t>
                      </a:r>
                    </a:p>
                  </a:txBody>
                  <a:tcPr/>
                </a:tc>
              </a:tr>
            </a:tbl>
          </a:graphicData>
        </a:graphic>
      </p:graphicFrame>
      <p:sp>
        <p:nvSpPr>
          <p:cNvPr id="3" name="Slide Number Placeholder 2"/>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2B1AA84F-5019-4DF5-B434-563BFC0CFEEB}" type="slidenum">
              <a:rPr lang="en-US" sz="1600" b="1" smtClean="0">
                <a:solidFill>
                  <a:schemeClr val="tx1">
                    <a:lumMod val="50000"/>
                    <a:lumOff val="50000"/>
                  </a:schemeClr>
                </a:solidFill>
              </a:rPr>
              <a:t>6</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10579844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115300" cy="1143000"/>
          </a:xfrm>
          <a:solidFill>
            <a:schemeClr val="accent1">
              <a:lumMod val="20000"/>
              <a:lumOff val="80000"/>
            </a:schemeClr>
          </a:solidFill>
          <a:ln w="19050">
            <a:solidFill>
              <a:schemeClr val="tx1"/>
            </a:solidFill>
          </a:ln>
        </p:spPr>
        <p:txBody>
          <a:bodyPr>
            <a:normAutofit/>
          </a:bodyPr>
          <a:lstStyle/>
          <a:p>
            <a:r>
              <a:rPr lang="en-US" sz="3600" b="1" dirty="0" smtClean="0"/>
              <a:t>B. Teacher/School Related</a:t>
            </a:r>
            <a:endParaRPr lang="en-US" sz="3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43936062"/>
              </p:ext>
            </p:extLst>
          </p:nvPr>
        </p:nvGraphicFramePr>
        <p:xfrm>
          <a:off x="533400" y="1828803"/>
          <a:ext cx="8229600" cy="4069802"/>
        </p:xfrm>
        <a:graphic>
          <a:graphicData uri="http://schemas.openxmlformats.org/drawingml/2006/table">
            <a:tbl>
              <a:tblPr firstRow="1" bandRow="1">
                <a:tableStyleId>{5C22544A-7EE6-4342-B048-85BDC9FD1C3A}</a:tableStyleId>
              </a:tblPr>
              <a:tblGrid>
                <a:gridCol w="4572000"/>
                <a:gridCol w="1752600"/>
                <a:gridCol w="1905000"/>
              </a:tblGrid>
              <a:tr h="408683">
                <a:tc>
                  <a:txBody>
                    <a:bodyPr/>
                    <a:lstStyle/>
                    <a:p>
                      <a:r>
                        <a:rPr lang="en-US" dirty="0" smtClean="0"/>
                        <a:t>Location of First Meeting</a:t>
                      </a:r>
                      <a:endParaRPr lang="en-US" dirty="0"/>
                    </a:p>
                  </a:txBody>
                  <a:tcPr/>
                </a:tc>
                <a:tc>
                  <a:txBody>
                    <a:bodyPr/>
                    <a:lstStyle/>
                    <a:p>
                      <a:pPr algn="ctr"/>
                      <a:r>
                        <a:rPr lang="en-US" dirty="0" smtClean="0"/>
                        <a:t>% Male Victims</a:t>
                      </a:r>
                      <a:endParaRPr lang="en-US" dirty="0"/>
                    </a:p>
                  </a:txBody>
                  <a:tcPr/>
                </a:tc>
                <a:tc>
                  <a:txBody>
                    <a:bodyPr/>
                    <a:lstStyle/>
                    <a:p>
                      <a:pPr algn="ctr"/>
                      <a:r>
                        <a:rPr lang="en-US" dirty="0" smtClean="0"/>
                        <a:t>% Female Victims</a:t>
                      </a:r>
                      <a:endParaRPr lang="en-US" dirty="0"/>
                    </a:p>
                  </a:txBody>
                  <a:tcPr/>
                </a:tc>
              </a:tr>
              <a:tr h="523017">
                <a:tc>
                  <a:txBody>
                    <a:bodyPr/>
                    <a:lstStyle/>
                    <a:p>
                      <a:r>
                        <a:rPr lang="en-US" dirty="0" smtClean="0"/>
                        <a:t>Teacher (up to grade 6)</a:t>
                      </a:r>
                      <a:endParaRPr lang="en-US" dirty="0"/>
                    </a:p>
                  </a:txBody>
                  <a:tcPr/>
                </a:tc>
                <a:tc>
                  <a:txBody>
                    <a:bodyPr/>
                    <a:lstStyle/>
                    <a:p>
                      <a:pPr algn="ctr"/>
                      <a:r>
                        <a:rPr lang="en-US" dirty="0" smtClean="0"/>
                        <a:t>  0.7</a:t>
                      </a:r>
                      <a:endParaRPr lang="en-US" dirty="0"/>
                    </a:p>
                  </a:txBody>
                  <a:tcPr/>
                </a:tc>
                <a:tc>
                  <a:txBody>
                    <a:bodyPr/>
                    <a:lstStyle/>
                    <a:p>
                      <a:pPr algn="ctr"/>
                      <a:r>
                        <a:rPr lang="en-US" dirty="0" smtClean="0"/>
                        <a:t>  1.3</a:t>
                      </a:r>
                      <a:endParaRPr lang="en-US" dirty="0"/>
                    </a:p>
                  </a:txBody>
                  <a:tcPr/>
                </a:tc>
              </a:tr>
              <a:tr h="523017">
                <a:tc>
                  <a:txBody>
                    <a:bodyPr/>
                    <a:lstStyle/>
                    <a:p>
                      <a:r>
                        <a:rPr lang="en-US" dirty="0" smtClean="0"/>
                        <a:t>Teacher (grades 7-8)</a:t>
                      </a:r>
                      <a:endParaRPr lang="en-US" dirty="0"/>
                    </a:p>
                  </a:txBody>
                  <a:tcPr/>
                </a:tc>
                <a:tc>
                  <a:txBody>
                    <a:bodyPr/>
                    <a:lstStyle/>
                    <a:p>
                      <a:pPr algn="ctr"/>
                      <a:r>
                        <a:rPr lang="en-US" dirty="0" smtClean="0"/>
                        <a:t>  0.9</a:t>
                      </a:r>
                      <a:endParaRPr lang="en-US" dirty="0"/>
                    </a:p>
                  </a:txBody>
                  <a:tcPr/>
                </a:tc>
                <a:tc>
                  <a:txBody>
                    <a:bodyPr/>
                    <a:lstStyle/>
                    <a:p>
                      <a:pPr algn="ctr"/>
                      <a:r>
                        <a:rPr lang="en-US" dirty="0" smtClean="0"/>
                        <a:t>  1.4</a:t>
                      </a:r>
                      <a:endParaRPr lang="en-US" dirty="0"/>
                    </a:p>
                  </a:txBody>
                  <a:tcPr/>
                </a:tc>
              </a:tr>
              <a:tr h="523017">
                <a:tc>
                  <a:txBody>
                    <a:bodyPr/>
                    <a:lstStyle/>
                    <a:p>
                      <a:r>
                        <a:rPr lang="en-US" dirty="0" smtClean="0"/>
                        <a:t>Teacher (grades 9-12)</a:t>
                      </a:r>
                      <a:endParaRPr lang="en-US" dirty="0"/>
                    </a:p>
                  </a:txBody>
                  <a:tcPr/>
                </a:tc>
                <a:tc>
                  <a:txBody>
                    <a:bodyPr/>
                    <a:lstStyle/>
                    <a:p>
                      <a:pPr algn="ctr"/>
                      <a:r>
                        <a:rPr lang="en-US" dirty="0" smtClean="0"/>
                        <a:t>  8.4</a:t>
                      </a:r>
                      <a:endParaRPr lang="en-US" dirty="0"/>
                    </a:p>
                  </a:txBody>
                  <a:tcPr/>
                </a:tc>
                <a:tc>
                  <a:txBody>
                    <a:bodyPr/>
                    <a:lstStyle/>
                    <a:p>
                      <a:pPr algn="ctr"/>
                      <a:r>
                        <a:rPr lang="en-US" dirty="0" smtClean="0"/>
                        <a:t>  4.9</a:t>
                      </a:r>
                      <a:endParaRPr lang="en-US" dirty="0"/>
                    </a:p>
                  </a:txBody>
                  <a:tcPr/>
                </a:tc>
              </a:tr>
              <a:tr h="523017">
                <a:tc>
                  <a:txBody>
                    <a:bodyPr/>
                    <a:lstStyle/>
                    <a:p>
                      <a:r>
                        <a:rPr lang="en-US" dirty="0" smtClean="0"/>
                        <a:t>Sunday/Parish School</a:t>
                      </a:r>
                      <a:endParaRPr lang="en-US" dirty="0"/>
                    </a:p>
                  </a:txBody>
                  <a:tcPr/>
                </a:tc>
                <a:tc>
                  <a:txBody>
                    <a:bodyPr/>
                    <a:lstStyle/>
                    <a:p>
                      <a:pPr algn="ctr"/>
                      <a:r>
                        <a:rPr lang="en-US" dirty="0" smtClean="0"/>
                        <a:t>  0.8</a:t>
                      </a:r>
                      <a:endParaRPr lang="en-US" dirty="0"/>
                    </a:p>
                  </a:txBody>
                  <a:tcPr/>
                </a:tc>
                <a:tc>
                  <a:txBody>
                    <a:bodyPr/>
                    <a:lstStyle/>
                    <a:p>
                      <a:pPr algn="ctr"/>
                      <a:r>
                        <a:rPr lang="en-US" dirty="0" smtClean="0"/>
                        <a:t>  0.9</a:t>
                      </a:r>
                      <a:endParaRPr lang="en-US" dirty="0"/>
                    </a:p>
                  </a:txBody>
                  <a:tcPr/>
                </a:tc>
              </a:tr>
              <a:tr h="523017">
                <a:tc>
                  <a:txBody>
                    <a:bodyPr/>
                    <a:lstStyle/>
                    <a:p>
                      <a:r>
                        <a:rPr lang="en-US" dirty="0" smtClean="0"/>
                        <a:t>Other School</a:t>
                      </a:r>
                      <a:endParaRPr lang="en-US" dirty="0"/>
                    </a:p>
                  </a:txBody>
                  <a:tcPr/>
                </a:tc>
                <a:tc>
                  <a:txBody>
                    <a:bodyPr/>
                    <a:lstStyle/>
                    <a:p>
                      <a:pPr algn="ctr"/>
                      <a:r>
                        <a:rPr lang="en-US" u="none" dirty="0" smtClean="0"/>
                        <a:t>  2.4</a:t>
                      </a:r>
                    </a:p>
                  </a:txBody>
                  <a:tcPr/>
                </a:tc>
                <a:tc>
                  <a:txBody>
                    <a:bodyPr/>
                    <a:lstStyle/>
                    <a:p>
                      <a:pPr algn="ctr"/>
                      <a:r>
                        <a:rPr lang="en-US" u="none" dirty="0" smtClean="0"/>
                        <a:t>  4.9</a:t>
                      </a:r>
                    </a:p>
                  </a:txBody>
                  <a:tcPr/>
                </a:tc>
              </a:tr>
              <a:tr h="523017">
                <a:tc>
                  <a:txBody>
                    <a:bodyPr/>
                    <a:lstStyle/>
                    <a:p>
                      <a:r>
                        <a:rPr lang="en-US" dirty="0" smtClean="0"/>
                        <a:t>Seminary Faculty/Administrator</a:t>
                      </a:r>
                      <a:endParaRPr lang="en-US" dirty="0"/>
                    </a:p>
                  </a:txBody>
                  <a:tcPr/>
                </a:tc>
                <a:tc>
                  <a:txBody>
                    <a:bodyPr/>
                    <a:lstStyle/>
                    <a:p>
                      <a:pPr algn="ctr"/>
                      <a:r>
                        <a:rPr lang="en-US" u="sng" dirty="0" smtClean="0"/>
                        <a:t>  1.9</a:t>
                      </a:r>
                    </a:p>
                  </a:txBody>
                  <a:tcPr/>
                </a:tc>
                <a:tc>
                  <a:txBody>
                    <a:bodyPr/>
                    <a:lstStyle/>
                    <a:p>
                      <a:pPr algn="ctr"/>
                      <a:r>
                        <a:rPr lang="en-US" u="sng" dirty="0" smtClean="0"/>
                        <a:t>  0.2</a:t>
                      </a:r>
                    </a:p>
                  </a:txBody>
                  <a:tcPr/>
                </a:tc>
              </a:tr>
              <a:tr h="523017">
                <a:tc>
                  <a:txBody>
                    <a:bodyPr/>
                    <a:lstStyle/>
                    <a:p>
                      <a:r>
                        <a:rPr lang="en-US" dirty="0" smtClean="0"/>
                        <a:t>                                                                    Total</a:t>
                      </a:r>
                      <a:endParaRPr lang="en-US" dirty="0"/>
                    </a:p>
                  </a:txBody>
                  <a:tcPr/>
                </a:tc>
                <a:tc>
                  <a:txBody>
                    <a:bodyPr/>
                    <a:lstStyle/>
                    <a:p>
                      <a:pPr algn="ctr"/>
                      <a:r>
                        <a:rPr lang="en-US" dirty="0" smtClean="0"/>
                        <a:t>15.1</a:t>
                      </a:r>
                    </a:p>
                  </a:txBody>
                  <a:tcPr/>
                </a:tc>
                <a:tc>
                  <a:txBody>
                    <a:bodyPr/>
                    <a:lstStyle/>
                    <a:p>
                      <a:pPr algn="ctr"/>
                      <a:r>
                        <a:rPr lang="en-US" dirty="0" smtClean="0"/>
                        <a:t>13.6</a:t>
                      </a:r>
                    </a:p>
                  </a:txBody>
                  <a:tcPr/>
                </a:tc>
              </a:tr>
            </a:tbl>
          </a:graphicData>
        </a:graphic>
      </p:graphicFrame>
      <p:sp>
        <p:nvSpPr>
          <p:cNvPr id="3" name="Slide Number Placeholder 2"/>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2B1AA84F-5019-4DF5-B434-563BFC0CFEEB}" type="slidenum">
              <a:rPr lang="en-US" sz="1600" b="1" smtClean="0">
                <a:solidFill>
                  <a:schemeClr val="tx1">
                    <a:lumMod val="50000"/>
                    <a:lumOff val="50000"/>
                  </a:schemeClr>
                </a:solidFill>
              </a:rPr>
              <a:t>7</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33205444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1066800"/>
          </a:xfrm>
          <a:solidFill>
            <a:schemeClr val="accent1">
              <a:lumMod val="20000"/>
              <a:lumOff val="80000"/>
            </a:schemeClr>
          </a:solidFill>
          <a:ln w="19050">
            <a:solidFill>
              <a:schemeClr val="tx1"/>
            </a:solidFill>
          </a:ln>
        </p:spPr>
        <p:txBody>
          <a:bodyPr>
            <a:normAutofit/>
          </a:bodyPr>
          <a:lstStyle/>
          <a:p>
            <a:r>
              <a:rPr lang="en-US" sz="3600" b="1" dirty="0" smtClean="0"/>
              <a:t>C.  Home of Victim or Relative of Victim</a:t>
            </a:r>
            <a:endParaRPr lang="en-US" sz="3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96690746"/>
              </p:ext>
            </p:extLst>
          </p:nvPr>
        </p:nvGraphicFramePr>
        <p:xfrm>
          <a:off x="457200" y="2438400"/>
          <a:ext cx="8305800" cy="2776672"/>
        </p:xfrm>
        <a:graphic>
          <a:graphicData uri="http://schemas.openxmlformats.org/drawingml/2006/table">
            <a:tbl>
              <a:tblPr firstRow="1" bandRow="1">
                <a:tableStyleId>{5C22544A-7EE6-4342-B048-85BDC9FD1C3A}</a:tableStyleId>
              </a:tblPr>
              <a:tblGrid>
                <a:gridCol w="4614333"/>
                <a:gridCol w="1768828"/>
                <a:gridCol w="1922639"/>
              </a:tblGrid>
              <a:tr h="567503">
                <a:tc>
                  <a:txBody>
                    <a:bodyPr/>
                    <a:lstStyle/>
                    <a:p>
                      <a:r>
                        <a:rPr lang="en-US" dirty="0" smtClean="0"/>
                        <a:t>Location of First Meeting</a:t>
                      </a:r>
                      <a:endParaRPr lang="en-US" dirty="0"/>
                    </a:p>
                  </a:txBody>
                  <a:tcPr/>
                </a:tc>
                <a:tc>
                  <a:txBody>
                    <a:bodyPr/>
                    <a:lstStyle/>
                    <a:p>
                      <a:pPr algn="ctr"/>
                      <a:r>
                        <a:rPr lang="en-US" dirty="0" smtClean="0"/>
                        <a:t>% Male Victims</a:t>
                      </a:r>
                      <a:endParaRPr lang="en-US" dirty="0"/>
                    </a:p>
                  </a:txBody>
                  <a:tcPr/>
                </a:tc>
                <a:tc>
                  <a:txBody>
                    <a:bodyPr/>
                    <a:lstStyle/>
                    <a:p>
                      <a:pPr algn="ctr"/>
                      <a:r>
                        <a:rPr lang="en-US" dirty="0" smtClean="0"/>
                        <a:t>% Female Victims</a:t>
                      </a:r>
                      <a:endParaRPr lang="en-US" dirty="0"/>
                    </a:p>
                  </a:txBody>
                  <a:tcPr/>
                </a:tc>
              </a:tr>
              <a:tr h="804097">
                <a:tc>
                  <a:txBody>
                    <a:bodyPr/>
                    <a:lstStyle/>
                    <a:p>
                      <a:r>
                        <a:rPr lang="en-US" dirty="0" smtClean="0"/>
                        <a:t>Home of Victim/Social Function</a:t>
                      </a:r>
                      <a:r>
                        <a:rPr lang="en-US" baseline="0" dirty="0" smtClean="0"/>
                        <a:t> with Victim’s Family</a:t>
                      </a:r>
                      <a:endParaRPr lang="en-US" dirty="0"/>
                    </a:p>
                  </a:txBody>
                  <a:tcPr/>
                </a:tc>
                <a:tc>
                  <a:txBody>
                    <a:bodyPr/>
                    <a:lstStyle/>
                    <a:p>
                      <a:pPr algn="ctr"/>
                      <a:r>
                        <a:rPr lang="en-US" dirty="0" smtClean="0"/>
                        <a:t>4.5</a:t>
                      </a:r>
                      <a:endParaRPr lang="en-US" dirty="0"/>
                    </a:p>
                  </a:txBody>
                  <a:tcPr/>
                </a:tc>
                <a:tc>
                  <a:txBody>
                    <a:bodyPr/>
                    <a:lstStyle/>
                    <a:p>
                      <a:pPr algn="ctr"/>
                      <a:r>
                        <a:rPr lang="en-US" dirty="0" smtClean="0"/>
                        <a:t>12.7</a:t>
                      </a:r>
                      <a:endParaRPr lang="en-US" dirty="0"/>
                    </a:p>
                  </a:txBody>
                  <a:tcPr/>
                </a:tc>
              </a:tr>
              <a:tr h="702536">
                <a:tc>
                  <a:txBody>
                    <a:bodyPr/>
                    <a:lstStyle/>
                    <a:p>
                      <a:r>
                        <a:rPr lang="en-US" dirty="0" smtClean="0"/>
                        <a:t>Cleric is Relative</a:t>
                      </a:r>
                      <a:endParaRPr lang="en-US" dirty="0"/>
                    </a:p>
                  </a:txBody>
                  <a:tcPr/>
                </a:tc>
                <a:tc>
                  <a:txBody>
                    <a:bodyPr/>
                    <a:lstStyle/>
                    <a:p>
                      <a:pPr algn="ctr"/>
                      <a:r>
                        <a:rPr lang="en-US" u="sng" dirty="0" smtClean="0"/>
                        <a:t>0.4</a:t>
                      </a:r>
                      <a:endParaRPr lang="en-US" u="sng" dirty="0"/>
                    </a:p>
                  </a:txBody>
                  <a:tcPr/>
                </a:tc>
                <a:tc>
                  <a:txBody>
                    <a:bodyPr/>
                    <a:lstStyle/>
                    <a:p>
                      <a:pPr algn="ctr"/>
                      <a:r>
                        <a:rPr lang="en-US" u="sng" dirty="0" smtClean="0"/>
                        <a:t>  1.5</a:t>
                      </a:r>
                      <a:endParaRPr lang="en-US" u="sng" dirty="0"/>
                    </a:p>
                  </a:txBody>
                  <a:tcPr/>
                </a:tc>
              </a:tr>
              <a:tr h="702536">
                <a:tc>
                  <a:txBody>
                    <a:bodyPr/>
                    <a:lstStyle/>
                    <a:p>
                      <a:r>
                        <a:rPr lang="en-US" dirty="0" smtClean="0"/>
                        <a:t>                                                                  Total</a:t>
                      </a:r>
                      <a:endParaRPr lang="en-US" dirty="0"/>
                    </a:p>
                  </a:txBody>
                  <a:tcPr/>
                </a:tc>
                <a:tc>
                  <a:txBody>
                    <a:bodyPr/>
                    <a:lstStyle/>
                    <a:p>
                      <a:pPr algn="ctr"/>
                      <a:r>
                        <a:rPr lang="en-US" dirty="0" smtClean="0"/>
                        <a:t>4.9</a:t>
                      </a:r>
                      <a:endParaRPr lang="en-US" dirty="0"/>
                    </a:p>
                  </a:txBody>
                  <a:tcPr/>
                </a:tc>
                <a:tc>
                  <a:txBody>
                    <a:bodyPr/>
                    <a:lstStyle/>
                    <a:p>
                      <a:pPr algn="ctr"/>
                      <a:r>
                        <a:rPr lang="en-US" dirty="0" smtClean="0"/>
                        <a:t>14.2</a:t>
                      </a:r>
                      <a:endParaRPr lang="en-US" dirty="0"/>
                    </a:p>
                  </a:txBody>
                  <a:tcPr/>
                </a:tc>
              </a:tr>
            </a:tbl>
          </a:graphicData>
        </a:graphic>
      </p:graphicFrame>
      <p:sp>
        <p:nvSpPr>
          <p:cNvPr id="3" name="Slide Number Placeholder 2"/>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2B1AA84F-5019-4DF5-B434-563BFC0CFEEB}" type="slidenum">
              <a:rPr lang="en-US" sz="1600" b="1" smtClean="0">
                <a:solidFill>
                  <a:schemeClr val="tx1">
                    <a:lumMod val="50000"/>
                    <a:lumOff val="50000"/>
                  </a:schemeClr>
                </a:solidFill>
              </a:rPr>
              <a:t>8</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32503590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a:solidFill>
            <a:schemeClr val="accent1">
              <a:lumMod val="20000"/>
              <a:lumOff val="80000"/>
            </a:schemeClr>
          </a:solidFill>
          <a:ln w="19050">
            <a:solidFill>
              <a:schemeClr val="tx1"/>
            </a:solidFill>
          </a:ln>
        </p:spPr>
        <p:txBody>
          <a:bodyPr>
            <a:normAutofit/>
          </a:bodyPr>
          <a:lstStyle/>
          <a:p>
            <a:r>
              <a:rPr lang="en-US" sz="3600" b="1" dirty="0" smtClean="0"/>
              <a:t>D.  Other Institutions</a:t>
            </a:r>
            <a:endParaRPr lang="en-US" sz="36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68233011"/>
              </p:ext>
            </p:extLst>
          </p:nvPr>
        </p:nvGraphicFramePr>
        <p:xfrm>
          <a:off x="480060" y="1752600"/>
          <a:ext cx="8229600" cy="2387102"/>
        </p:xfrm>
        <a:graphic>
          <a:graphicData uri="http://schemas.openxmlformats.org/drawingml/2006/table">
            <a:tbl>
              <a:tblPr firstRow="1" bandRow="1">
                <a:tableStyleId>{5C22544A-7EE6-4342-B048-85BDC9FD1C3A}</a:tableStyleId>
              </a:tblPr>
              <a:tblGrid>
                <a:gridCol w="4572000"/>
                <a:gridCol w="1752600"/>
                <a:gridCol w="1905000"/>
              </a:tblGrid>
              <a:tr h="270603">
                <a:tc>
                  <a:txBody>
                    <a:bodyPr/>
                    <a:lstStyle/>
                    <a:p>
                      <a:r>
                        <a:rPr lang="en-US" dirty="0" smtClean="0"/>
                        <a:t>Location of First Meeting</a:t>
                      </a:r>
                      <a:endParaRPr lang="en-US" dirty="0"/>
                    </a:p>
                  </a:txBody>
                  <a:tcPr/>
                </a:tc>
                <a:tc>
                  <a:txBody>
                    <a:bodyPr/>
                    <a:lstStyle/>
                    <a:p>
                      <a:pPr algn="ctr"/>
                      <a:r>
                        <a:rPr lang="en-US" dirty="0" smtClean="0"/>
                        <a:t>% Male Victims</a:t>
                      </a:r>
                      <a:endParaRPr lang="en-US" dirty="0"/>
                    </a:p>
                  </a:txBody>
                  <a:tcPr/>
                </a:tc>
                <a:tc>
                  <a:txBody>
                    <a:bodyPr/>
                    <a:lstStyle/>
                    <a:p>
                      <a:pPr algn="ctr"/>
                      <a:r>
                        <a:rPr lang="en-US" dirty="0" smtClean="0"/>
                        <a:t>% Female Victims</a:t>
                      </a:r>
                      <a:endParaRPr lang="en-US" dirty="0"/>
                    </a:p>
                  </a:txBody>
                  <a:tcPr/>
                </a:tc>
              </a:tr>
              <a:tr h="473554">
                <a:tc>
                  <a:txBody>
                    <a:bodyPr/>
                    <a:lstStyle/>
                    <a:p>
                      <a:r>
                        <a:rPr lang="en-US" dirty="0" smtClean="0"/>
                        <a:t>Boys Club/Youth</a:t>
                      </a:r>
                      <a:r>
                        <a:rPr lang="en-US" baseline="0" dirty="0" smtClean="0"/>
                        <a:t> Recreation</a:t>
                      </a:r>
                      <a:endParaRPr lang="en-US" dirty="0"/>
                    </a:p>
                  </a:txBody>
                  <a:tcPr/>
                </a:tc>
                <a:tc>
                  <a:txBody>
                    <a:bodyPr/>
                    <a:lstStyle/>
                    <a:p>
                      <a:pPr algn="ctr"/>
                      <a:r>
                        <a:rPr lang="en-US" dirty="0" smtClean="0"/>
                        <a:t>4.9</a:t>
                      </a:r>
                      <a:endParaRPr lang="en-US" dirty="0"/>
                    </a:p>
                  </a:txBody>
                  <a:tcPr/>
                </a:tc>
                <a:tc>
                  <a:txBody>
                    <a:bodyPr/>
                    <a:lstStyle/>
                    <a:p>
                      <a:pPr algn="ctr"/>
                      <a:r>
                        <a:rPr lang="en-US" dirty="0" smtClean="0"/>
                        <a:t>5.6</a:t>
                      </a:r>
                      <a:endParaRPr lang="en-US" dirty="0"/>
                    </a:p>
                  </a:txBody>
                  <a:tcPr/>
                </a:tc>
              </a:tr>
              <a:tr h="386947">
                <a:tc>
                  <a:txBody>
                    <a:bodyPr/>
                    <a:lstStyle/>
                    <a:p>
                      <a:r>
                        <a:rPr lang="en-US" dirty="0" smtClean="0"/>
                        <a:t>Work in Hospital</a:t>
                      </a:r>
                      <a:endParaRPr lang="en-US" dirty="0"/>
                    </a:p>
                  </a:txBody>
                  <a:tcPr/>
                </a:tc>
                <a:tc>
                  <a:txBody>
                    <a:bodyPr/>
                    <a:lstStyle/>
                    <a:p>
                      <a:pPr algn="ctr"/>
                      <a:r>
                        <a:rPr lang="en-US" u="none" dirty="0" smtClean="0"/>
                        <a:t>0.8</a:t>
                      </a:r>
                      <a:endParaRPr lang="en-US" u="none" dirty="0"/>
                    </a:p>
                  </a:txBody>
                  <a:tcPr/>
                </a:tc>
                <a:tc>
                  <a:txBody>
                    <a:bodyPr/>
                    <a:lstStyle/>
                    <a:p>
                      <a:pPr algn="ctr"/>
                      <a:r>
                        <a:rPr lang="en-US" u="none" dirty="0" smtClean="0"/>
                        <a:t>0.7</a:t>
                      </a:r>
                      <a:endParaRPr lang="en-US" u="none" dirty="0"/>
                    </a:p>
                  </a:txBody>
                  <a:tcPr/>
                </a:tc>
              </a:tr>
              <a:tr h="386947">
                <a:tc>
                  <a:txBody>
                    <a:bodyPr/>
                    <a:lstStyle/>
                    <a:p>
                      <a:r>
                        <a:rPr lang="en-US" dirty="0" smtClean="0"/>
                        <a:t>In Jail/Prison/Youth Offender Residence</a:t>
                      </a:r>
                      <a:endParaRPr lang="en-US" dirty="0"/>
                    </a:p>
                  </a:txBody>
                  <a:tcPr/>
                </a:tc>
                <a:tc>
                  <a:txBody>
                    <a:bodyPr/>
                    <a:lstStyle/>
                    <a:p>
                      <a:pPr algn="ctr"/>
                      <a:r>
                        <a:rPr lang="en-US" dirty="0" smtClean="0"/>
                        <a:t>1.2</a:t>
                      </a:r>
                      <a:endParaRPr lang="en-US" dirty="0"/>
                    </a:p>
                  </a:txBody>
                  <a:tcPr/>
                </a:tc>
                <a:tc>
                  <a:txBody>
                    <a:bodyPr/>
                    <a:lstStyle/>
                    <a:p>
                      <a:pPr algn="ctr"/>
                      <a:r>
                        <a:rPr lang="en-US" dirty="0" smtClean="0"/>
                        <a:t>0.1</a:t>
                      </a:r>
                      <a:endParaRPr lang="en-US" dirty="0"/>
                    </a:p>
                  </a:txBody>
                  <a:tcPr/>
                </a:tc>
              </a:tr>
              <a:tr h="386947">
                <a:tc>
                  <a:txBody>
                    <a:bodyPr/>
                    <a:lstStyle/>
                    <a:p>
                      <a:r>
                        <a:rPr lang="en-US" dirty="0" smtClean="0"/>
                        <a:t>Orphanage</a:t>
                      </a:r>
                      <a:endParaRPr lang="en-US" dirty="0"/>
                    </a:p>
                  </a:txBody>
                  <a:tcPr/>
                </a:tc>
                <a:tc>
                  <a:txBody>
                    <a:bodyPr/>
                    <a:lstStyle/>
                    <a:p>
                      <a:pPr algn="ctr"/>
                      <a:r>
                        <a:rPr lang="en-US" u="sng" dirty="0" smtClean="0"/>
                        <a:t>0.9</a:t>
                      </a:r>
                      <a:endParaRPr lang="en-US" u="sng" dirty="0"/>
                    </a:p>
                  </a:txBody>
                  <a:tcPr/>
                </a:tc>
                <a:tc>
                  <a:txBody>
                    <a:bodyPr/>
                    <a:lstStyle/>
                    <a:p>
                      <a:pPr algn="ctr"/>
                      <a:r>
                        <a:rPr lang="en-US" u="sng" dirty="0" smtClean="0"/>
                        <a:t>0.9</a:t>
                      </a:r>
                      <a:endParaRPr lang="en-US" u="sng" dirty="0"/>
                    </a:p>
                  </a:txBody>
                  <a:tcPr/>
                </a:tc>
              </a:tr>
              <a:tr h="386947">
                <a:tc>
                  <a:txBody>
                    <a:bodyPr/>
                    <a:lstStyle/>
                    <a:p>
                      <a:r>
                        <a:rPr lang="en-US" dirty="0" smtClean="0"/>
                        <a:t>                                                                  Total</a:t>
                      </a:r>
                      <a:endParaRPr lang="en-US" dirty="0"/>
                    </a:p>
                  </a:txBody>
                  <a:tcPr/>
                </a:tc>
                <a:tc>
                  <a:txBody>
                    <a:bodyPr/>
                    <a:lstStyle/>
                    <a:p>
                      <a:pPr algn="ctr"/>
                      <a:r>
                        <a:rPr lang="en-US" dirty="0" smtClean="0"/>
                        <a:t>7.8</a:t>
                      </a:r>
                      <a:endParaRPr lang="en-US" dirty="0"/>
                    </a:p>
                  </a:txBody>
                  <a:tcPr/>
                </a:tc>
                <a:tc>
                  <a:txBody>
                    <a:bodyPr/>
                    <a:lstStyle/>
                    <a:p>
                      <a:pPr algn="ctr"/>
                      <a:r>
                        <a:rPr lang="en-US" dirty="0" smtClean="0"/>
                        <a:t>7.3</a:t>
                      </a:r>
                      <a:endParaRPr lang="en-US" dirty="0"/>
                    </a:p>
                  </a:txBody>
                  <a:tcPr/>
                </a:tc>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520676897"/>
              </p:ext>
            </p:extLst>
          </p:nvPr>
        </p:nvGraphicFramePr>
        <p:xfrm>
          <a:off x="483870" y="5257800"/>
          <a:ext cx="8229600" cy="940540"/>
        </p:xfrm>
        <a:graphic>
          <a:graphicData uri="http://schemas.openxmlformats.org/drawingml/2006/table">
            <a:tbl>
              <a:tblPr firstRow="1" bandRow="1">
                <a:tableStyleId>{5C22544A-7EE6-4342-B048-85BDC9FD1C3A}</a:tableStyleId>
              </a:tblPr>
              <a:tblGrid>
                <a:gridCol w="4572000"/>
                <a:gridCol w="1752600"/>
                <a:gridCol w="1905000"/>
              </a:tblGrid>
              <a:tr h="381000">
                <a:tc>
                  <a:txBody>
                    <a:bodyPr/>
                    <a:lstStyle/>
                    <a:p>
                      <a:r>
                        <a:rPr lang="en-US" dirty="0" smtClean="0"/>
                        <a:t>Location</a:t>
                      </a:r>
                      <a:endParaRPr lang="en-US" dirty="0"/>
                    </a:p>
                  </a:txBody>
                  <a:tcPr/>
                </a:tc>
                <a:tc>
                  <a:txBody>
                    <a:bodyPr/>
                    <a:lstStyle/>
                    <a:p>
                      <a:pPr algn="ctr"/>
                      <a:r>
                        <a:rPr lang="en-US" dirty="0" smtClean="0"/>
                        <a:t>% Male Victims</a:t>
                      </a:r>
                      <a:endParaRPr lang="en-US" dirty="0"/>
                    </a:p>
                  </a:txBody>
                  <a:tcPr/>
                </a:tc>
                <a:tc>
                  <a:txBody>
                    <a:bodyPr/>
                    <a:lstStyle/>
                    <a:p>
                      <a:pPr algn="ctr"/>
                      <a:r>
                        <a:rPr lang="en-US" dirty="0" smtClean="0"/>
                        <a:t>% Female Victims</a:t>
                      </a:r>
                      <a:endParaRPr lang="en-US" dirty="0"/>
                    </a:p>
                  </a:txBody>
                  <a:tcPr/>
                </a:tc>
              </a:tr>
              <a:tr h="559540">
                <a:tc>
                  <a:txBody>
                    <a:bodyPr/>
                    <a:lstStyle/>
                    <a:p>
                      <a:r>
                        <a:rPr lang="en-US" dirty="0" smtClean="0"/>
                        <a:t>Other</a:t>
                      </a:r>
                      <a:endParaRPr lang="en-US" dirty="0"/>
                    </a:p>
                  </a:txBody>
                  <a:tcPr/>
                </a:tc>
                <a:tc>
                  <a:txBody>
                    <a:bodyPr/>
                    <a:lstStyle/>
                    <a:p>
                      <a:pPr algn="ctr"/>
                      <a:r>
                        <a:rPr lang="en-US" dirty="0" smtClean="0"/>
                        <a:t>7.1</a:t>
                      </a:r>
                      <a:endParaRPr lang="en-US" dirty="0"/>
                    </a:p>
                  </a:txBody>
                  <a:tcPr/>
                </a:tc>
                <a:tc>
                  <a:txBody>
                    <a:bodyPr/>
                    <a:lstStyle/>
                    <a:p>
                      <a:pPr algn="ctr"/>
                      <a:r>
                        <a:rPr lang="en-US" dirty="0" smtClean="0"/>
                        <a:t>6.2</a:t>
                      </a:r>
                      <a:endParaRPr lang="en-US" dirty="0"/>
                    </a:p>
                  </a:txBody>
                  <a:tcPr/>
                </a:tc>
              </a:tr>
            </a:tbl>
          </a:graphicData>
        </a:graphic>
      </p:graphicFrame>
      <p:sp>
        <p:nvSpPr>
          <p:cNvPr id="5" name="TextBox 4"/>
          <p:cNvSpPr txBox="1"/>
          <p:nvPr/>
        </p:nvSpPr>
        <p:spPr>
          <a:xfrm>
            <a:off x="533400" y="4495799"/>
            <a:ext cx="8153400" cy="646331"/>
          </a:xfrm>
          <a:prstGeom prst="rect">
            <a:avLst/>
          </a:prstGeom>
          <a:solidFill>
            <a:schemeClr val="accent1">
              <a:lumMod val="20000"/>
              <a:lumOff val="80000"/>
            </a:schemeClr>
          </a:solidFill>
          <a:ln w="19050">
            <a:solidFill>
              <a:schemeClr val="tx1"/>
            </a:solidFill>
          </a:ln>
        </p:spPr>
        <p:txBody>
          <a:bodyPr wrap="square" rtlCol="0">
            <a:spAutoFit/>
          </a:bodyPr>
          <a:lstStyle/>
          <a:p>
            <a:pPr algn="ctr"/>
            <a:r>
              <a:rPr lang="en-US" sz="3600" b="1" dirty="0" smtClean="0"/>
              <a:t>E.  Other</a:t>
            </a:r>
            <a:endParaRPr lang="en-US" sz="3600" b="1" dirty="0"/>
          </a:p>
        </p:txBody>
      </p:sp>
      <p:sp>
        <p:nvSpPr>
          <p:cNvPr id="6" name="Slide Number Placeholder 5"/>
          <p:cNvSpPr>
            <a:spLocks noGrp="1"/>
          </p:cNvSpPr>
          <p:nvPr>
            <p:ph type="sldNum" sz="quarter" idx="12"/>
          </p:nvPr>
        </p:nvSpPr>
        <p:spPr/>
        <p:txBody>
          <a:bodyPr/>
          <a:lstStyle/>
          <a:p>
            <a:r>
              <a:rPr lang="en-US" sz="1600" b="1" dirty="0">
                <a:solidFill>
                  <a:schemeClr val="tx1">
                    <a:lumMod val="50000"/>
                    <a:lumOff val="50000"/>
                  </a:schemeClr>
                </a:solidFill>
              </a:rPr>
              <a:t>N</a:t>
            </a:r>
            <a:r>
              <a:rPr lang="en-US" sz="1600" b="1" dirty="0" smtClean="0">
                <a:solidFill>
                  <a:schemeClr val="tx1">
                    <a:lumMod val="50000"/>
                    <a:lumOff val="50000"/>
                  </a:schemeClr>
                </a:solidFill>
              </a:rPr>
              <a:t>-</a:t>
            </a:r>
            <a:fld id="{2B1AA84F-5019-4DF5-B434-563BFC0CFEEB}" type="slidenum">
              <a:rPr lang="en-US" sz="1600" b="1" smtClean="0">
                <a:solidFill>
                  <a:schemeClr val="tx1">
                    <a:lumMod val="50000"/>
                    <a:lumOff val="50000"/>
                  </a:schemeClr>
                </a:solidFill>
              </a:rPr>
              <a:t>9</a:t>
            </a:fld>
            <a:endParaRPr lang="en-US" sz="1600" b="1" dirty="0">
              <a:solidFill>
                <a:schemeClr val="tx1">
                  <a:lumMod val="50000"/>
                  <a:lumOff val="50000"/>
                </a:schemeClr>
              </a:solidFill>
            </a:endParaRPr>
          </a:p>
        </p:txBody>
      </p:sp>
    </p:spTree>
    <p:extLst>
      <p:ext uri="{BB962C8B-B14F-4D97-AF65-F5344CB8AC3E}">
        <p14:creationId xmlns:p14="http://schemas.microsoft.com/office/powerpoint/2010/main" val="10113567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USCCB Document" ma:contentTypeID="0x0101003CA8930E8761C8469900DCF6AD3277DB0100CDBE1BE7942C9E4C9F42E309A22A71A6" ma:contentTypeVersion="17" ma:contentTypeDescription="Create a new Document" ma:contentTypeScope="" ma:versionID="19f92c911239557652a938bc7a55a04c">
  <xsd:schema xmlns:xsd="http://www.w3.org/2001/XMLSchema" xmlns:xs="http://www.w3.org/2001/XMLSchema" xmlns:p="http://schemas.microsoft.com/office/2006/metadata/properties" xmlns:ns2="8ff46219-4e0f-4843-9c7a-b2f626f15e88" targetNamespace="http://schemas.microsoft.com/office/2006/metadata/properties" ma:root="true" ma:fieldsID="304cdf07b161ce49529e638242d00f4c" ns2:_="">
    <xsd:import namespace="8ff46219-4e0f-4843-9c7a-b2f626f15e88"/>
    <xsd:element name="properties">
      <xsd:complexType>
        <xsd:sequence>
          <xsd:element name="documentManagement">
            <xsd:complexType>
              <xsd:all>
                <xsd:element ref="ns2:Expiration_x0020_Basis_x0020_Date" minOccurs="0"/>
                <xsd:element ref="ns2:Retention_x0020_Period"/>
                <xsd:element ref="ns2:USCCB_x0020_Department"/>
                <xsd:element ref="ns2: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ff46219-4e0f-4843-9c7a-b2f626f15e88" elementFormDefault="qualified">
    <xsd:import namespace="http://schemas.microsoft.com/office/2006/documentManagement/types"/>
    <xsd:import namespace="http://schemas.microsoft.com/office/infopath/2007/PartnerControls"/>
    <xsd:element name="Expiration_x0020_Basis_x0020_Date" ma:index="8" nillable="true" ma:displayName="Expiration Basis Date" ma:default="[today]" ma:format="DateOnly" ma:internalName="Expiration_x0020_Basis_x0020_Date0">
      <xsd:simpleType>
        <xsd:restriction base="dms:DateTime"/>
      </xsd:simpleType>
    </xsd:element>
    <xsd:element name="Retention_x0020_Period" ma:index="9" ma:displayName="Retention Period" ma:format="Dropdown" ma:internalName="Retention_x0020_Period0" ma:readOnly="false">
      <xsd:simpleType>
        <xsd:restriction base="dms:Choice">
          <xsd:enumeration value="1yr–Gen doc t/b deleted"/>
          <xsd:enumeration value="3yrs–Other doc t/b deleted"/>
          <xsd:enumeration value="5yrs–Gen doc t/b archived"/>
          <xsd:enumeration value="10yrs–Other doc t/b archived"/>
          <xsd:enumeration value="Indef–Doc to stay in SP"/>
        </xsd:restriction>
      </xsd:simpleType>
    </xsd:element>
    <xsd:element name="USCCB_x0020_Department" ma:index="10" ma:displayName="USCCB Department" ma:default="CYP" ma:format="Dropdown" ma:internalName="USCCB_x0020_Department0" ma:readOnly="false">
      <xsd:simpleType>
        <xsd:restriction base="dms:Choice">
          <xsd:enumeration value="CCHD"/>
          <xsd:enumeration value="CCC"/>
          <xsd:enumeration value="CE"/>
          <xsd:enumeration value="CNS"/>
          <xsd:enumeration value="CYP"/>
          <xsd:enumeration value="CCLV"/>
          <xsd:enumeration value="COMM"/>
          <xsd:enumeration value="CDC"/>
          <xsd:enumeration value="DM"/>
          <xsd:enumeration value="DW"/>
          <xsd:enumeration value="DOC"/>
          <xsd:enumeration value="DSD"/>
          <xsd:enumeration value="EIA"/>
          <xsd:enumeration value="EC"/>
          <xsd:enumeration value="EXEC"/>
          <xsd:enumeration value="FB"/>
          <xsd:enumeration value="FA"/>
          <xsd:enumeration value="GC"/>
          <xsd:enumeration value="GS"/>
          <xsd:enumeration value="GR"/>
          <xsd:enumeration value="HR"/>
          <xsd:enumeration value="IT"/>
          <xsd:enumeration value="IJP"/>
          <xsd:enumeration value="JPHD"/>
          <xsd:enumeration value="LMFLY"/>
          <xsd:enumeration value="MR"/>
          <xsd:enumeration value="MRS"/>
          <xsd:enumeration value="NC"/>
          <xsd:enumeration value="PL"/>
          <xsd:enumeration value="PP"/>
          <xsd:enumeration value="PUB"/>
        </xsd:restriction>
      </xsd:simpleType>
    </xsd:element>
    <xsd:element name="Year" ma:index="11" nillable="true" ma:displayName="Year" ma:internalName="Year0">
      <xsd:simpleType>
        <xsd:restriction base="dms:Text">
          <xsd:maxLength value="4"/>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customXsn xmlns="http://schemas.microsoft.com/office/2006/metadata/customXsn">
  <xsnLocation>https://staff.usccb.org/dept/cyp/_cts/Parent_USCCB/f566a03fdfda284ccustomXsn.xsn</xsnLocation>
  <cached>True</cached>
  <openByDefault>True</openByDefault>
  <xsnScope>https://staff.usccb.org/dept/cyp</xsnScope>
</customXsn>
</file>

<file path=customXml/item4.xml><?xml version="1.0" encoding="utf-8"?>
<p:properties xmlns:p="http://schemas.microsoft.com/office/2006/metadata/properties" xmlns:xsi="http://www.w3.org/2001/XMLSchema-instance" xmlns:pc="http://schemas.microsoft.com/office/infopath/2007/PartnerControls">
  <documentManagement>
    <Year xmlns="8ff46219-4e0f-4843-9c7a-b2f626f15e88" xsi:nil="true"/>
    <USCCB_x0020_Department xmlns="8ff46219-4e0f-4843-9c7a-b2f626f15e88">CYP</USCCB_x0020_Department>
    <Retention_x0020_Period xmlns="8ff46219-4e0f-4843-9c7a-b2f626f15e88">Indef–Doc to stay in SP</Retention_x0020_Period>
    <Expiration_x0020_Basis_x0020_Date xmlns="8ff46219-4e0f-4843-9c7a-b2f626f15e88">2014-04-08T04:00:00+00:00</Expiration_x0020_Basis_x0020_Date>
  </documentManagement>
</p:properties>
</file>

<file path=customXml/itemProps1.xml><?xml version="1.0" encoding="utf-8"?>
<ds:datastoreItem xmlns:ds="http://schemas.openxmlformats.org/officeDocument/2006/customXml" ds:itemID="{34C97AB7-74E0-4195-934C-3F8A63F87D83}"/>
</file>

<file path=customXml/itemProps2.xml><?xml version="1.0" encoding="utf-8"?>
<ds:datastoreItem xmlns:ds="http://schemas.openxmlformats.org/officeDocument/2006/customXml" ds:itemID="{23FFA480-D3FF-4266-8183-DFEE6E720E49}"/>
</file>

<file path=customXml/itemProps3.xml><?xml version="1.0" encoding="utf-8"?>
<ds:datastoreItem xmlns:ds="http://schemas.openxmlformats.org/officeDocument/2006/customXml" ds:itemID="{D47096BD-63DD-43A7-9294-BE6574BD1763}"/>
</file>

<file path=customXml/itemProps4.xml><?xml version="1.0" encoding="utf-8"?>
<ds:datastoreItem xmlns:ds="http://schemas.openxmlformats.org/officeDocument/2006/customXml" ds:itemID="{52207BFF-DBAD-4197-8F2C-57457773D244}"/>
</file>

<file path=docProps/app.xml><?xml version="1.0" encoding="utf-8"?>
<Properties xmlns="http://schemas.openxmlformats.org/officeDocument/2006/extended-properties" xmlns:vt="http://schemas.openxmlformats.org/officeDocument/2006/docPropsVTypes">
  <TotalTime>453</TotalTime>
  <Words>3092</Words>
  <Application>Microsoft Office PowerPoint</Application>
  <PresentationFormat>On-screen Show (4:3)</PresentationFormat>
  <Paragraphs>677</Paragraphs>
  <Slides>59</Slides>
  <Notes>1</Notes>
  <HiddenSlides>0</HiddenSlides>
  <MMClips>0</MMClips>
  <ScaleCrop>false</ScaleCrop>
  <HeadingPairs>
    <vt:vector size="4" baseType="variant">
      <vt:variant>
        <vt:lpstr>Theme</vt:lpstr>
      </vt:variant>
      <vt:variant>
        <vt:i4>5</vt:i4>
      </vt:variant>
      <vt:variant>
        <vt:lpstr>Slide Titles</vt:lpstr>
      </vt:variant>
      <vt:variant>
        <vt:i4>59</vt:i4>
      </vt:variant>
    </vt:vector>
  </HeadingPairs>
  <TitlesOfParts>
    <vt:vector size="64" baseType="lpstr">
      <vt:lpstr>Office Theme</vt:lpstr>
      <vt:lpstr>1_Office Theme</vt:lpstr>
      <vt:lpstr>2_Office Theme</vt:lpstr>
      <vt:lpstr>3_Office Theme</vt:lpstr>
      <vt:lpstr>4_Office Theme</vt:lpstr>
      <vt:lpstr>PowerPoint Presentation</vt:lpstr>
      <vt:lpstr>PowerPoint Presentation</vt:lpstr>
      <vt:lpstr>Main Sources of Data</vt:lpstr>
      <vt:lpstr>PowerPoint Presentation</vt:lpstr>
      <vt:lpstr>Settings Where Victims First Met  Priests Who Abused Them</vt:lpstr>
      <vt:lpstr>A.  Church/Parish Related</vt:lpstr>
      <vt:lpstr>B. Teacher/School Related</vt:lpstr>
      <vt:lpstr>C.  Home of Victim or Relative of Victim</vt:lpstr>
      <vt:lpstr>D.  Other Institutions</vt:lpstr>
      <vt:lpstr>Physical Locations of Abuse</vt:lpstr>
      <vt:lpstr>A.  Church/Parish Related</vt:lpstr>
      <vt:lpstr>B.  Residences</vt:lpstr>
      <vt:lpstr>C.  Other Locations</vt:lpstr>
      <vt:lpstr>Circumstances/Timing of Abuse</vt:lpstr>
      <vt:lpstr>A.  Church/Parish Related</vt:lpstr>
      <vt:lpstr>B.  Social Event/Other Recreation</vt:lpstr>
      <vt:lpstr>C.  Other</vt:lpstr>
      <vt:lpstr>PowerPoint Presentation</vt:lpstr>
      <vt:lpstr>Priest’s Primary Duty or Role at Time of Abuse</vt:lpstr>
      <vt:lpstr>A.  Pastoral/Parish Role</vt:lpstr>
      <vt:lpstr>B.  Other Clerical Role</vt:lpstr>
      <vt:lpstr>C.  School/Teaching Role</vt:lpstr>
      <vt:lpstr>D.  Other</vt:lpstr>
      <vt:lpstr>Part III.  Typologies of Abuse  </vt:lpstr>
      <vt:lpstr>A.  The Fixated/Regressed Typology</vt:lpstr>
      <vt:lpstr>Fixated Offenders:  Definition</vt:lpstr>
      <vt:lpstr>Regressed Offenders:  Definition</vt:lpstr>
      <vt:lpstr>B.  FBI Typologies:  Situational Offenders, 1</vt:lpstr>
      <vt:lpstr>FBI Typologies:  Preferential Offenders, 2</vt:lpstr>
      <vt:lpstr>C.  Personality Characteristics of Clergy Offenders, 1</vt:lpstr>
      <vt:lpstr>Personality Characteristics of Clergy Offenders, 2</vt:lpstr>
      <vt:lpstr>Onset of Abuse, 3:  Overcoming External Factors that May Prevent Abuse from Occurring</vt:lpstr>
      <vt:lpstr>D.  Grooming Behavior, 1</vt:lpstr>
      <vt:lpstr>Grooming 2,  Seduction and Testing of a Child</vt:lpstr>
      <vt:lpstr>Grooming 3, Emotional Manipulation and Verbal Coercion</vt:lpstr>
      <vt:lpstr>Grooming 4,  Catching the Victim by Surprise</vt:lpstr>
      <vt:lpstr>Grooming 5,  Using Verbal or Physical Force</vt:lpstr>
      <vt:lpstr>Grooming 6,  Disguising Sexual Advances</vt:lpstr>
      <vt:lpstr>Grooming 7, Using Alcohol and Drugs</vt:lpstr>
      <vt:lpstr>Grooming 8, Building Relationships with the Families of Victims</vt:lpstr>
      <vt:lpstr>Grooming 9,  Effects of Grooming over Time</vt:lpstr>
      <vt:lpstr>PowerPoint Presentation</vt:lpstr>
      <vt:lpstr> Excuses for Behavior, 1: Denial of Responsibility </vt:lpstr>
      <vt:lpstr> Excuses for Behavior, 2: Denying the Victim </vt:lpstr>
      <vt:lpstr> Excuses for Behavior, 3: Denying the Victim </vt:lpstr>
      <vt:lpstr> Justifications for Behavior, 1 </vt:lpstr>
      <vt:lpstr> Justifications, 2:  Minimization of Harm </vt:lpstr>
      <vt:lpstr> Justifications, 3:  Condemning the Condemners </vt:lpstr>
      <vt:lpstr> Justifications, 4:  Condemning the Condemners </vt:lpstr>
      <vt:lpstr> Justifications, 5:  Condemning the Condemners </vt:lpstr>
      <vt:lpstr> Justifications, 6:   Inadequate Seminary Preparation </vt:lpstr>
      <vt:lpstr> Deviance Disavowal: Appealing to a Higher Authority </vt:lpstr>
      <vt:lpstr> Desistance from Abuse, 1: Why Abuse Stopped </vt:lpstr>
      <vt:lpstr> Desistance from Abuse, 2: Why Abuse Stopped </vt:lpstr>
      <vt:lpstr>Summary </vt:lpstr>
      <vt:lpstr>Discussion Questions, 1</vt:lpstr>
      <vt:lpstr>Discussion Questions, 2</vt:lpstr>
      <vt:lpstr>Discussion Questions, 3</vt:lpstr>
      <vt:lpstr>PowerPoint Presentation</vt:lpstr>
    </vt:vector>
  </TitlesOfParts>
  <Company>UST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 N PowerPoint Presentation</dc:title>
  <dc:creator>Windows User</dc:creator>
  <cp:lastModifiedBy>Windows User</cp:lastModifiedBy>
  <cp:revision>33</cp:revision>
  <cp:lastPrinted>2013-06-21T19:52:28Z</cp:lastPrinted>
  <dcterms:created xsi:type="dcterms:W3CDTF">2012-06-27T21:41:59Z</dcterms:created>
  <dcterms:modified xsi:type="dcterms:W3CDTF">2013-06-21T20:12:44Z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0x0101003CA8930E8761C8469900DCF6AD3277DB0100CDBE1BE7942C9E4C9F42E309A22A71A6</vt:lpwstr>
  </property>
</Properties>
</file>