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3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5"/>
  </p:notesMasterIdLst>
  <p:handoutMasterIdLst>
    <p:handoutMasterId r:id="rId36"/>
  </p:handoutMasterIdLst>
  <p:sldIdLst>
    <p:sldId id="259" r:id="rId3"/>
    <p:sldId id="260" r:id="rId4"/>
    <p:sldId id="293" r:id="rId5"/>
    <p:sldId id="28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1" r:id="rId22"/>
    <p:sldId id="277" r:id="rId23"/>
    <p:sldId id="278" r:id="rId24"/>
    <p:sldId id="279" r:id="rId25"/>
    <p:sldId id="280" r:id="rId26"/>
    <p:sldId id="281" r:id="rId27"/>
    <p:sldId id="282" r:id="rId28"/>
    <p:sldId id="292" r:id="rId29"/>
    <p:sldId id="283" r:id="rId30"/>
    <p:sldId id="284" r:id="rId31"/>
    <p:sldId id="286" r:id="rId32"/>
    <p:sldId id="287" r:id="rId33"/>
    <p:sldId id="290" r:id="rId3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4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ustomXml" Target="../customXml/item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ustomXml" Target="../customXml/item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2A8C575-D43B-4577-958C-3AB19A11611A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1F3F63EE-EA82-43EE-95F5-0E87E7EC2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1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F57EE-31BA-4920-B7D7-872B9EA4CE1A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91A68-1C35-489E-B7F2-DC9D654B8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B1B2-F850-405D-B119-89D56295E4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6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F24B-588E-49D6-ADF6-5B28EEF76C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2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AA1F-793A-4CF7-AD20-093A216A2A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78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3DB4-7787-4659-AB73-99B6CB2BB6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095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64AD-B5C8-4984-8A1E-6E23770C50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75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12B3-A471-49E3-803B-9A43E79D8E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37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4591-B45F-438F-964E-0847BD340C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9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79D9-A14B-477C-9225-95E781C39F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459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917D-669A-4ED8-AAEA-01F8C568A0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49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DEEF-7EC1-4922-99C3-EC901D73B1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888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FC8-562C-4DDA-BB47-81F48C23D9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2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A182-20E4-4B8B-B151-4805AB689F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95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D343-6998-4406-ACF9-2519937FCB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95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ECD6-8279-4973-B142-59520F864F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583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71B8-0EFC-4336-B44F-EC1BC23EBB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9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1B9A-5B76-46C2-963D-9847DCA91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4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F015-B7BA-4E4C-8FF0-52DE8B6A2C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40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B0CE-86AB-4E86-8BDB-CCA71BB7B2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9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9F0C0-A273-4456-8016-F11ED72C6A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0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DD5-7776-4C4F-A222-98241D460C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50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86E9-5B2A-448F-958E-BE9382E71D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8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A3CF-AB89-4FC6-BB2E-9FD40A8C6E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5680-FCDE-4ABA-B488-E1CAA57BF3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2AA8-BC2E-4F2F-AF96-7F618CB957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1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34BBC-9982-414D-AF5D-6562C2F649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7EB8E-0F4F-491C-9BEA-E7F2FC979D2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2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191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Module O – Prevention, Deterrence, and Treatment of Clergy Sexual Abuse 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4400" dirty="0" smtClean="0"/>
              <a:t>Primarily for Dioceses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-1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8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Situational Prevention Models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457200" lvl="0" indent="-457200"/>
            <a:r>
              <a:rPr lang="en-US" dirty="0" smtClean="0"/>
              <a:t>These models take </a:t>
            </a:r>
            <a:r>
              <a:rPr lang="en-US" dirty="0"/>
              <a:t>into account situational and social factors that could influence harmful behavior in the </a:t>
            </a:r>
            <a:r>
              <a:rPr lang="en-US" dirty="0" smtClean="0"/>
              <a:t>future</a:t>
            </a:r>
          </a:p>
          <a:p>
            <a:pPr marL="457200" lvl="0" indent="-457200"/>
            <a:r>
              <a:rPr lang="en-US" dirty="0" smtClean="0"/>
              <a:t>Since new </a:t>
            </a:r>
            <a:r>
              <a:rPr lang="en-US" dirty="0"/>
              <a:t>opportunities will arise and over time offenders will adapt and change their ‘modus operandi</a:t>
            </a:r>
            <a:r>
              <a:rPr lang="en-US" dirty="0" smtClean="0"/>
              <a:t>’, it is necessary to</a:t>
            </a:r>
          </a:p>
          <a:p>
            <a:pPr marL="0" lvl="0" indent="0">
              <a:buNone/>
            </a:pPr>
            <a:endParaRPr lang="en-US" sz="600" dirty="0"/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Apply </a:t>
            </a:r>
            <a:r>
              <a:rPr lang="en-US" sz="3000" dirty="0"/>
              <a:t>strategies that incorporate a general framework that can be adapted to analyze new situations using new techniques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Remain </a:t>
            </a:r>
            <a:r>
              <a:rPr lang="en-US" sz="3000" dirty="0"/>
              <a:t>aware of </a:t>
            </a:r>
            <a:r>
              <a:rPr lang="en-US" sz="3000" dirty="0" smtClean="0"/>
              <a:t>new intervention strategies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10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Five Ways to Prevent Abuse</a:t>
            </a:r>
            <a:br>
              <a:rPr lang="en-US" sz="3600" b="1" dirty="0" smtClean="0"/>
            </a:br>
            <a:r>
              <a:rPr lang="en-US" sz="3600" b="1" dirty="0" smtClean="0"/>
              <a:t>by Implementing Situational</a:t>
            </a:r>
            <a:br>
              <a:rPr lang="en-US" sz="3600" b="1" dirty="0" smtClean="0"/>
            </a:br>
            <a:r>
              <a:rPr lang="en-US" sz="3600" b="1" dirty="0" smtClean="0"/>
              <a:t>Crime Prevention Models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11480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b="1" i="1" dirty="0" smtClean="0"/>
              <a:t>Increase </a:t>
            </a:r>
            <a:r>
              <a:rPr lang="en-US" b="1" i="1" dirty="0"/>
              <a:t>the effort</a:t>
            </a:r>
            <a:r>
              <a:rPr lang="en-US" b="1" dirty="0"/>
              <a:t> </a:t>
            </a:r>
            <a:r>
              <a:rPr lang="en-US" dirty="0"/>
              <a:t>it takes for priests </a:t>
            </a:r>
            <a:r>
              <a:rPr lang="en-US" dirty="0" smtClean="0"/>
              <a:t>to  commit </a:t>
            </a:r>
            <a:r>
              <a:rPr lang="en-US" dirty="0"/>
              <a:t>acts of </a:t>
            </a:r>
            <a:r>
              <a:rPr lang="en-US" dirty="0" smtClean="0"/>
              <a:t>abuse</a:t>
            </a:r>
          </a:p>
          <a:p>
            <a:pPr marL="457200" lvl="0" indent="-457200"/>
            <a:r>
              <a:rPr lang="en-US" dirty="0" smtClean="0"/>
              <a:t>Implement mandatory </a:t>
            </a:r>
            <a:r>
              <a:rPr lang="en-US" dirty="0"/>
              <a:t>safe environment training to raise </a:t>
            </a:r>
            <a:r>
              <a:rPr lang="en-US" dirty="0" smtClean="0"/>
              <a:t>awareness among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dirty="0" smtClean="0"/>
              <a:t>Potential victims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dirty="0" smtClean="0"/>
              <a:t>Guardians 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dirty="0" smtClean="0"/>
              <a:t>Potential abusers</a:t>
            </a:r>
          </a:p>
          <a:p>
            <a:pPr marL="914400" indent="-457200">
              <a:buFont typeface="Wingdings" pitchFamily="2" charset="2"/>
              <a:buChar char="Ø"/>
            </a:pPr>
            <a:endParaRPr lang="en-US" dirty="0" smtClean="0"/>
          </a:p>
          <a:p>
            <a:pPr marL="914400" indent="-45720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11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Five Ways to Prevent Abuse, 2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21176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AutoNum type="arabicPeriod" startAt="2"/>
            </a:pPr>
            <a:r>
              <a:rPr lang="en-US" b="1" i="1" dirty="0" smtClean="0"/>
              <a:t>Increase </a:t>
            </a:r>
            <a:r>
              <a:rPr lang="en-US" b="1" i="1" dirty="0"/>
              <a:t>the risks</a:t>
            </a:r>
            <a:r>
              <a:rPr lang="en-US" b="1" dirty="0"/>
              <a:t> </a:t>
            </a:r>
            <a:r>
              <a:rPr lang="en-US" dirty="0"/>
              <a:t>by making it more likely that </a:t>
            </a:r>
            <a:r>
              <a:rPr lang="en-US" dirty="0" smtClean="0"/>
              <a:t>those </a:t>
            </a:r>
            <a:r>
              <a:rPr lang="en-US" dirty="0"/>
              <a:t>who commit acts of abuse will be identified, and once identified</a:t>
            </a:r>
            <a:r>
              <a:rPr lang="en-US" dirty="0" smtClean="0"/>
              <a:t>, will </a:t>
            </a:r>
            <a:r>
              <a:rPr lang="en-US" dirty="0"/>
              <a:t>have more to lose</a:t>
            </a:r>
          </a:p>
          <a:p>
            <a:pPr marL="914400" indent="-457200"/>
            <a:r>
              <a:rPr lang="en-US" dirty="0" smtClean="0"/>
              <a:t>Increase </a:t>
            </a:r>
            <a:r>
              <a:rPr lang="en-US" dirty="0"/>
              <a:t>the risk of getting “caught” by educating potential victims and guardians</a:t>
            </a:r>
          </a:p>
          <a:p>
            <a:pPr marL="914400" indent="-457200"/>
            <a:r>
              <a:rPr lang="en-US" dirty="0" smtClean="0"/>
              <a:t>Enforce the </a:t>
            </a:r>
            <a:r>
              <a:rPr lang="en-US" dirty="0"/>
              <a:t>“zero tolerance” policy for </a:t>
            </a:r>
            <a:r>
              <a:rPr lang="en-US" dirty="0" smtClean="0"/>
              <a:t>abusers, which makes </a:t>
            </a:r>
            <a:r>
              <a:rPr lang="en-US" dirty="0"/>
              <a:t>the risk greater if one is recognized as an abuser</a:t>
            </a:r>
          </a:p>
          <a:p>
            <a:pPr marL="914400" indent="-457200"/>
            <a:r>
              <a:rPr lang="en-US" dirty="0" smtClean="0"/>
              <a:t>Institute </a:t>
            </a:r>
            <a:r>
              <a:rPr lang="en-US" dirty="0"/>
              <a:t>periodic evaluation of the performance of priests in dioceses so that questionable behavior </a:t>
            </a:r>
            <a:r>
              <a:rPr lang="en-US" dirty="0" smtClean="0"/>
              <a:t>will be </a:t>
            </a:r>
            <a:r>
              <a:rPr lang="en-US" dirty="0"/>
              <a:t>more likely to be </a:t>
            </a:r>
            <a:r>
              <a:rPr lang="en-US" dirty="0" smtClean="0"/>
              <a:t>detected and controlled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12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5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Five Ways to Prevent Abuse, 3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marL="514350" lvl="0" indent="-514350">
              <a:buAutoNum type="arabicPeriod" startAt="3"/>
            </a:pPr>
            <a:r>
              <a:rPr lang="en-US" b="1" i="1" dirty="0" smtClean="0"/>
              <a:t>Reduce </a:t>
            </a:r>
            <a:r>
              <a:rPr lang="en-US" b="1" i="1" dirty="0"/>
              <a:t>the rewards</a:t>
            </a:r>
            <a:r>
              <a:rPr lang="en-US" b="1" dirty="0"/>
              <a:t> </a:t>
            </a:r>
            <a:r>
              <a:rPr lang="en-US" dirty="0"/>
              <a:t>by providing </a:t>
            </a:r>
            <a:r>
              <a:rPr lang="en-US" dirty="0" smtClean="0"/>
              <a:t>alternate   outlets </a:t>
            </a:r>
            <a:r>
              <a:rPr lang="en-US" dirty="0"/>
              <a:t>for close bonds with others</a:t>
            </a:r>
          </a:p>
          <a:p>
            <a:pPr marL="914400" indent="-457200"/>
            <a:r>
              <a:rPr lang="en-US" dirty="0" smtClean="0"/>
              <a:t>Lessen </a:t>
            </a:r>
            <a:r>
              <a:rPr lang="en-US" dirty="0"/>
              <a:t>the need for priests to develop social bonds with adolescents they are mentoring</a:t>
            </a:r>
          </a:p>
          <a:p>
            <a:pPr marL="914400" indent="-457200"/>
            <a:r>
              <a:rPr lang="en-US" dirty="0" smtClean="0"/>
              <a:t>Increase </a:t>
            </a:r>
            <a:r>
              <a:rPr lang="en-US" dirty="0"/>
              <a:t>opportunities for priests to form social friendships and suitable bonds with age-appropriate </a:t>
            </a:r>
            <a:r>
              <a:rPr lang="en-US" dirty="0" smtClean="0"/>
              <a:t>persons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13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13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 smtClean="0"/>
              <a:t>Five Ways to Prevent Abuse, 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7545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rabicPeriod" startAt="4"/>
            </a:pPr>
            <a:r>
              <a:rPr lang="en-US" b="1" i="1" dirty="0" smtClean="0"/>
              <a:t>Reduce </a:t>
            </a:r>
            <a:r>
              <a:rPr lang="en-US" b="1" i="1" dirty="0"/>
              <a:t>provocations</a:t>
            </a:r>
            <a:r>
              <a:rPr lang="en-US" b="1" dirty="0"/>
              <a:t> </a:t>
            </a:r>
            <a:r>
              <a:rPr lang="en-US" dirty="0"/>
              <a:t>by diminishing the factors </a:t>
            </a:r>
            <a:r>
              <a:rPr lang="en-US" dirty="0" smtClean="0"/>
              <a:t>that </a:t>
            </a:r>
            <a:r>
              <a:rPr lang="en-US" dirty="0"/>
              <a:t>may lead priests to abuse, such as stress</a:t>
            </a:r>
          </a:p>
          <a:p>
            <a:pPr marL="914400" indent="-457200"/>
            <a:r>
              <a:rPr lang="en-US" dirty="0" smtClean="0"/>
              <a:t>Provide stress-reduction </a:t>
            </a:r>
            <a:r>
              <a:rPr lang="en-US" dirty="0"/>
              <a:t>seminars after transitions into a new parish</a:t>
            </a:r>
          </a:p>
          <a:p>
            <a:pPr marL="914400" indent="-457200"/>
            <a:r>
              <a:rPr lang="en-US" dirty="0" smtClean="0"/>
              <a:t>Require </a:t>
            </a:r>
            <a:r>
              <a:rPr lang="en-US" dirty="0"/>
              <a:t>ongoing formation, including opportunities to develop administrative and financial planning skills</a:t>
            </a:r>
          </a:p>
          <a:p>
            <a:pPr marL="914400" indent="-457200"/>
            <a:r>
              <a:rPr lang="en-US" dirty="0" smtClean="0"/>
              <a:t>Make available </a:t>
            </a:r>
            <a:r>
              <a:rPr lang="en-US" dirty="0"/>
              <a:t>time </a:t>
            </a:r>
            <a:r>
              <a:rPr lang="en-US" dirty="0" smtClean="0"/>
              <a:t>for participation in </a:t>
            </a:r>
            <a:r>
              <a:rPr lang="en-US" dirty="0"/>
              <a:t>priest support groups to decrease likelihood of isolation and </a:t>
            </a:r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14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65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Five Ways to Prevent Abuse, 5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rabicPeriod" startAt="5"/>
            </a:pPr>
            <a:r>
              <a:rPr lang="en-US" b="1" i="1" dirty="0" smtClean="0"/>
              <a:t>Remove </a:t>
            </a:r>
            <a:r>
              <a:rPr lang="en-US" b="1" i="1" dirty="0"/>
              <a:t>excuses</a:t>
            </a:r>
            <a:r>
              <a:rPr lang="en-US" b="1" dirty="0"/>
              <a:t> </a:t>
            </a:r>
            <a:r>
              <a:rPr lang="en-US" dirty="0"/>
              <a:t>through education about </a:t>
            </a:r>
            <a:r>
              <a:rPr lang="en-US" dirty="0" smtClean="0"/>
              <a:t>what </a:t>
            </a:r>
            <a:r>
              <a:rPr lang="en-US" dirty="0"/>
              <a:t>types of behavior are and are not appropriate with minors</a:t>
            </a:r>
          </a:p>
          <a:p>
            <a:pPr marL="914400" indent="-457200"/>
            <a:r>
              <a:rPr lang="en-US" dirty="0" smtClean="0"/>
              <a:t>Eliminate</a:t>
            </a:r>
            <a:r>
              <a:rPr lang="en-US" dirty="0"/>
              <a:t>, as far as possible, the ability of priests to use techniques of ‘neutralization,’ whereby they excuse and justify inappropriate behavior</a:t>
            </a:r>
          </a:p>
          <a:p>
            <a:pPr marL="914400" indent="-457200"/>
            <a:r>
              <a:rPr lang="en-US" dirty="0" smtClean="0"/>
              <a:t>Techniques </a:t>
            </a:r>
            <a:r>
              <a:rPr lang="en-US" dirty="0"/>
              <a:t>of neutralization often develop over time and after periods of stress or other negative </a:t>
            </a:r>
            <a:r>
              <a:rPr lang="en-US" dirty="0" smtClean="0"/>
              <a:t>experiences in work and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15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</a:t>
            </a:r>
            <a:r>
              <a:rPr lang="en-US" sz="3600" b="1" dirty="0" smtClean="0">
                <a:solidFill>
                  <a:schemeClr val="bg1"/>
                </a:solidFill>
              </a:rPr>
              <a:t>.  Deterrence - Oversight and Accountability, 1: Time and Leadership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153400" cy="3505199"/>
          </a:xfrm>
        </p:spPr>
        <p:txBody>
          <a:bodyPr>
            <a:normAutofit fontScale="85000" lnSpcReduction="20000"/>
          </a:bodyPr>
          <a:lstStyle/>
          <a:p>
            <a:pPr marL="914400" indent="-457200"/>
            <a:r>
              <a:rPr lang="en-US" dirty="0" smtClean="0"/>
              <a:t>Such </a:t>
            </a:r>
            <a:r>
              <a:rPr lang="en-US" dirty="0"/>
              <a:t>changes can be achieved only through transparency in reporting and dealing with sexual </a:t>
            </a:r>
            <a:r>
              <a:rPr lang="en-US" dirty="0" smtClean="0"/>
              <a:t>abuse</a:t>
            </a:r>
          </a:p>
          <a:p>
            <a:pPr marL="457200" indent="0">
              <a:buNone/>
            </a:pPr>
            <a:endParaRPr lang="en-US" sz="800" dirty="0"/>
          </a:p>
          <a:p>
            <a:pPr marL="914400" indent="-457200"/>
            <a:r>
              <a:rPr lang="en-US" dirty="0" smtClean="0"/>
              <a:t>With </a:t>
            </a:r>
            <a:r>
              <a:rPr lang="en-US" dirty="0"/>
              <a:t>continued transparency and accountability mechanisms in place, changes can become </a:t>
            </a:r>
            <a:r>
              <a:rPr lang="en-US" dirty="0" smtClean="0"/>
              <a:t>institutionalized</a:t>
            </a:r>
          </a:p>
          <a:p>
            <a:pPr marL="457200" indent="0">
              <a:buNone/>
            </a:pPr>
            <a:endParaRPr lang="en-US" sz="800" dirty="0"/>
          </a:p>
          <a:p>
            <a:pPr marL="914400" indent="-457200"/>
            <a:r>
              <a:rPr lang="en-US" dirty="0" smtClean="0"/>
              <a:t>Change </a:t>
            </a:r>
            <a:r>
              <a:rPr lang="en-US" dirty="0"/>
              <a:t>must come from the leaders of organizations, such as evidenced by </a:t>
            </a:r>
            <a:r>
              <a:rPr lang="en-US" dirty="0" smtClean="0"/>
              <a:t>communication from Pope </a:t>
            </a:r>
            <a:r>
              <a:rPr lang="en-US" dirty="0"/>
              <a:t>Benedict </a:t>
            </a:r>
            <a:r>
              <a:rPr lang="en-US" dirty="0" smtClean="0"/>
              <a:t>XVI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16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676400"/>
            <a:ext cx="8229600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4025" indent="-454025" algn="ctr"/>
            <a:r>
              <a:rPr lang="en-US" sz="3200" dirty="0">
                <a:solidFill>
                  <a:prstClr val="black"/>
                </a:solidFill>
              </a:rPr>
              <a:t>Changes in response to sexual abuse of minors by priests take time to become routine</a:t>
            </a:r>
          </a:p>
        </p:txBody>
      </p:sp>
    </p:spTree>
    <p:extLst>
      <p:ext uri="{BB962C8B-B14F-4D97-AF65-F5344CB8AC3E}">
        <p14:creationId xmlns:p14="http://schemas.microsoft.com/office/powerpoint/2010/main" val="33423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/>
              <a:t>Deterrence - Oversight and Accountability, 2: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114800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Acknowledge the importance of structures </a:t>
            </a:r>
            <a:r>
              <a:rPr lang="en-US" sz="2800" dirty="0" smtClean="0"/>
              <a:t>of accountability </a:t>
            </a:r>
            <a:r>
              <a:rPr lang="en-US" sz="2800" dirty="0"/>
              <a:t>and </a:t>
            </a:r>
            <a:r>
              <a:rPr lang="en-US" sz="2800" dirty="0" smtClean="0"/>
              <a:t>transparency</a:t>
            </a:r>
          </a:p>
          <a:p>
            <a:r>
              <a:rPr lang="en-US" sz="2800" dirty="0" smtClean="0"/>
              <a:t>Implement </a:t>
            </a:r>
            <a:r>
              <a:rPr lang="en-US" sz="2800" dirty="0"/>
              <a:t>and maintain in a timely </a:t>
            </a:r>
            <a:r>
              <a:rPr lang="en-US" sz="2800" dirty="0" smtClean="0"/>
              <a:t>way </a:t>
            </a:r>
            <a:r>
              <a:rPr lang="en-US" sz="2800" dirty="0"/>
              <a:t>these and </a:t>
            </a:r>
            <a:r>
              <a:rPr lang="en-US" sz="2800" dirty="0" smtClean="0"/>
              <a:t>other </a:t>
            </a:r>
            <a:r>
              <a:rPr lang="en-US" sz="2800" dirty="0"/>
              <a:t>structures</a:t>
            </a:r>
            <a:r>
              <a:rPr lang="en-US" sz="2800" dirty="0" smtClean="0"/>
              <a:t>, such as the </a:t>
            </a:r>
            <a:r>
              <a:rPr lang="en-US" sz="2800" dirty="0"/>
              <a:t>safe environment and audit </a:t>
            </a:r>
            <a:r>
              <a:rPr lang="en-US" sz="2800" dirty="0" smtClean="0"/>
              <a:t>programs </a:t>
            </a:r>
          </a:p>
          <a:p>
            <a:r>
              <a:rPr lang="en-US" sz="2800" dirty="0" smtClean="0"/>
              <a:t>Ensure that transparency/accountability structures become routine, that is, that they become institutionalized as part of the ordinary practices and culture of the diocese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17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8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/>
              <a:t>Deterrence - Oversight and Accountability, 3: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343400"/>
          </a:xfrm>
        </p:spPr>
        <p:txBody>
          <a:bodyPr>
            <a:noAutofit/>
          </a:bodyPr>
          <a:lstStyle/>
          <a:p>
            <a:r>
              <a:rPr lang="en-US" dirty="0" smtClean="0"/>
              <a:t>Redefine </a:t>
            </a:r>
            <a:r>
              <a:rPr lang="en-US" dirty="0"/>
              <a:t>and restructure responses according to each geographical and subcultural </a:t>
            </a:r>
            <a:r>
              <a:rPr lang="en-US" dirty="0" smtClean="0"/>
              <a:t>context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Provide for international priests, who </a:t>
            </a:r>
            <a:r>
              <a:rPr lang="en-US" dirty="0"/>
              <a:t>may be unfamiliar </a:t>
            </a:r>
            <a:r>
              <a:rPr lang="en-US" dirty="0" smtClean="0"/>
              <a:t>with the American context, </a:t>
            </a:r>
            <a:r>
              <a:rPr lang="en-US" dirty="0"/>
              <a:t>special opportunities to </a:t>
            </a:r>
            <a:r>
              <a:rPr lang="en-US" dirty="0" smtClean="0"/>
              <a:t>participate in cultural learning programs that deal with topics related to sexuality and establishing suitable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18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/>
              <a:t>Deterrence - Oversight and Accountability, 4: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Autofit/>
          </a:bodyPr>
          <a:lstStyle/>
          <a:p>
            <a:r>
              <a:rPr lang="en-US" sz="2600" dirty="0"/>
              <a:t>Assure members that the Church is committed to respond to all incidents of sexual </a:t>
            </a:r>
            <a:r>
              <a:rPr lang="en-US" sz="2600" dirty="0" smtClean="0"/>
              <a:t>abuse</a:t>
            </a:r>
          </a:p>
          <a:p>
            <a:pPr marL="0" indent="0">
              <a:buNone/>
            </a:pPr>
            <a:endParaRPr lang="en-US" sz="600" dirty="0"/>
          </a:p>
          <a:p>
            <a:pPr lvl="0"/>
            <a:r>
              <a:rPr lang="en-US" sz="2600" dirty="0" smtClean="0"/>
              <a:t>Inform </a:t>
            </a:r>
            <a:r>
              <a:rPr lang="en-US" sz="2600" dirty="0"/>
              <a:t>church members about the temporal distribution of sexual abuse incidents over the past sixty years and its recent significant </a:t>
            </a:r>
            <a:r>
              <a:rPr lang="en-US" sz="2600" dirty="0" smtClean="0"/>
              <a:t>decline</a:t>
            </a:r>
          </a:p>
          <a:p>
            <a:pPr marL="0" lvl="0" indent="0">
              <a:buNone/>
            </a:pPr>
            <a:endParaRPr lang="en-US" sz="600" dirty="0"/>
          </a:p>
          <a:p>
            <a:r>
              <a:rPr lang="en-US" sz="2600" dirty="0" smtClean="0"/>
              <a:t>Update church members about steps taken to achieve changes through the </a:t>
            </a:r>
            <a:r>
              <a:rPr lang="en-US" sz="2600" dirty="0"/>
              <a:t>safe environment and audit programs and through gaining a better grasp of the problem by commissioning two studies about the sexual abuse </a:t>
            </a:r>
            <a:r>
              <a:rPr lang="en-US" sz="2600" dirty="0" smtClean="0"/>
              <a:t>problem</a:t>
            </a:r>
            <a:endParaRPr lang="en-US" sz="2600" dirty="0"/>
          </a:p>
          <a:p>
            <a:pPr marL="0" lvl="0" indent="0">
              <a:buNone/>
            </a:pPr>
            <a:endParaRPr lang="en-US" sz="600" dirty="0" smtClean="0"/>
          </a:p>
          <a:p>
            <a:pPr lvl="0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19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191000"/>
          </a:xfr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Prevention and Deterrence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of Clergy Sexual </a:t>
            </a:r>
            <a:r>
              <a:rPr lang="en-US" sz="4000" b="1" dirty="0">
                <a:solidFill>
                  <a:schemeClr val="bg1"/>
                </a:solidFill>
              </a:rPr>
              <a:t>Abuse </a:t>
            </a:r>
            <a:r>
              <a:rPr lang="en-US" sz="4000" b="1" dirty="0" smtClean="0">
                <a:solidFill>
                  <a:schemeClr val="bg1"/>
                </a:solidFill>
              </a:rPr>
              <a:t>and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 Treatment of Those Accused of Abuse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400" b="1" smtClean="0"/>
              <a:t>Deterrence - Oversight </a:t>
            </a:r>
            <a:r>
              <a:rPr lang="en-US" sz="3400" b="1" dirty="0" smtClean="0"/>
              <a:t>and Accountability, 5:</a:t>
            </a:r>
            <a:br>
              <a:rPr lang="en-US" sz="3400" b="1" dirty="0" smtClean="0"/>
            </a:br>
            <a:r>
              <a:rPr lang="en-US" sz="3400" b="1" dirty="0" smtClean="0"/>
              <a:t>Steps in Developing Responses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086600" cy="1905000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Transparency</a:t>
            </a:r>
            <a:r>
              <a:rPr lang="en-US" sz="2800" dirty="0" smtClean="0"/>
              <a:t> requires that the whole church community be engaged at all levels, including laity and clergy, in order to maintain vigilance in the prevention of the abuse of children </a:t>
            </a:r>
            <a:endParaRPr lang="en-US" sz="2800" dirty="0"/>
          </a:p>
          <a:p>
            <a:pPr marL="0" lvl="0" indent="0">
              <a:buNone/>
            </a:pPr>
            <a:endParaRPr lang="en-US" sz="600" dirty="0"/>
          </a:p>
          <a:p>
            <a:pPr marL="0" lvl="0" indent="0">
              <a:buNone/>
            </a:pPr>
            <a:endParaRPr lang="en-US" sz="600" dirty="0" smtClean="0"/>
          </a:p>
          <a:p>
            <a:pPr lvl="0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-20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3600" y="38862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Decreased rates of clergy sexual abuse do not mean </a:t>
            </a:r>
            <a:r>
              <a:rPr lang="en-US" sz="2800" dirty="0" smtClean="0"/>
              <a:t>that less vigilance is acceptable since new forms of abuse, such as internet relationships and pornography, are steadily increasing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44600" y="5852160"/>
            <a:ext cx="64008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 prevent sexual abuse, don’t let the guard down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2192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95400"/>
          </a:xfr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C.  Models of </a:t>
            </a:r>
            <a:r>
              <a:rPr lang="en-US" sz="3600" b="1" dirty="0" smtClean="0">
                <a:solidFill>
                  <a:schemeClr val="bg1"/>
                </a:solidFill>
              </a:rPr>
              <a:t>and Changes in Treatment for Sex Offenders, 1:  Medical Models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211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Early </a:t>
            </a:r>
            <a:r>
              <a:rPr lang="en-US" sz="3600" dirty="0"/>
              <a:t>twentieth century treatments for sex </a:t>
            </a:r>
            <a:r>
              <a:rPr lang="en-US" sz="3600" dirty="0" smtClean="0"/>
              <a:t>offenders were </a:t>
            </a:r>
            <a:r>
              <a:rPr lang="en-US" sz="3600" dirty="0"/>
              <a:t>either psychoanalytic or medical in </a:t>
            </a:r>
            <a:r>
              <a:rPr lang="en-US" sz="3600" dirty="0" smtClean="0"/>
              <a:t>nature.  </a:t>
            </a:r>
          </a:p>
          <a:p>
            <a:r>
              <a:rPr lang="en-US" sz="3600" dirty="0" smtClean="0"/>
              <a:t>Prior to the </a:t>
            </a:r>
            <a:r>
              <a:rPr lang="en-US" sz="3600" dirty="0"/>
              <a:t>1940s, many habitual sexual offenders were </a:t>
            </a:r>
            <a:r>
              <a:rPr lang="en-US" sz="3600" dirty="0" smtClean="0"/>
              <a:t>physically castrated</a:t>
            </a:r>
            <a:r>
              <a:rPr lang="en-US" sz="3600" dirty="0"/>
              <a:t>, </a:t>
            </a:r>
            <a:r>
              <a:rPr lang="en-US" sz="3600" dirty="0" smtClean="0"/>
              <a:t>a practice </a:t>
            </a:r>
            <a:r>
              <a:rPr lang="en-US" sz="3600" dirty="0"/>
              <a:t>continued throughout the </a:t>
            </a:r>
            <a:r>
              <a:rPr lang="en-US" sz="3600" dirty="0" smtClean="0"/>
              <a:t>century to </a:t>
            </a:r>
            <a:r>
              <a:rPr lang="en-US" sz="3600" dirty="0"/>
              <a:t>a lesser degree </a:t>
            </a:r>
            <a:r>
              <a:rPr lang="en-US" sz="3600" dirty="0" smtClean="0"/>
              <a:t>for those </a:t>
            </a:r>
            <a:r>
              <a:rPr lang="en-US" sz="3600" dirty="0"/>
              <a:t>sexual offenders who </a:t>
            </a:r>
            <a:r>
              <a:rPr lang="en-US" sz="3600" dirty="0" smtClean="0"/>
              <a:t>did not </a:t>
            </a:r>
            <a:r>
              <a:rPr lang="en-US" sz="3600" dirty="0"/>
              <a:t>respond to </a:t>
            </a:r>
            <a:r>
              <a:rPr lang="en-US" sz="3600" dirty="0" smtClean="0"/>
              <a:t>psychotherapy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O-21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Models of and Changes in Treatment for Sex Offenders, 2:  Behavioral Treatment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343400"/>
          </a:xfrm>
        </p:spPr>
        <p:txBody>
          <a:bodyPr>
            <a:normAutofit/>
          </a:bodyPr>
          <a:lstStyle/>
          <a:p>
            <a:r>
              <a:rPr lang="en-US" sz="3600" dirty="0"/>
              <a:t>Behavioral methods of treatment </a:t>
            </a:r>
            <a:r>
              <a:rPr lang="en-US" sz="3600" dirty="0" smtClean="0"/>
              <a:t>began emerging in the </a:t>
            </a:r>
            <a:r>
              <a:rPr lang="en-US" sz="3600" dirty="0"/>
              <a:t>1950s and </a:t>
            </a:r>
            <a:r>
              <a:rPr lang="en-US" sz="3600" dirty="0" smtClean="0"/>
              <a:t>1960s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3600" dirty="0" smtClean="0"/>
              <a:t>Many researchers </a:t>
            </a:r>
            <a:r>
              <a:rPr lang="en-US" sz="3600" dirty="0"/>
              <a:t>at this time believed that deviant sexual </a:t>
            </a:r>
            <a:r>
              <a:rPr lang="en-US" sz="3600" dirty="0" smtClean="0"/>
              <a:t>practices resulted from deviant </a:t>
            </a:r>
            <a:r>
              <a:rPr lang="en-US" sz="3600" dirty="0"/>
              <a:t>sexual arousal, and </a:t>
            </a:r>
            <a:r>
              <a:rPr lang="en-US" sz="3600" dirty="0" smtClean="0"/>
              <a:t>therapeutic practices </a:t>
            </a:r>
            <a:r>
              <a:rPr lang="en-US" sz="3600" dirty="0"/>
              <a:t>were therefore developed </a:t>
            </a:r>
            <a:r>
              <a:rPr lang="en-US" sz="3600" dirty="0" smtClean="0"/>
              <a:t>to modify </a:t>
            </a:r>
            <a:r>
              <a:rPr lang="en-US" sz="3600" dirty="0"/>
              <a:t>deviant </a:t>
            </a:r>
            <a:r>
              <a:rPr lang="en-US" sz="3600" dirty="0" smtClean="0"/>
              <a:t>fantasies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O-22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/>
              <a:t>Models of and Changes in Treatment for Sex Offenders, 3: Cognitive Behavioral Treatment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95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the early 1970s, treatments were expanded and the programs were made multimodal in nature by adding components such as social skills training</a:t>
            </a:r>
          </a:p>
          <a:p>
            <a:r>
              <a:rPr lang="en-US" sz="2800" dirty="0" smtClean="0"/>
              <a:t>In the 1980s, the therapeutic technique of relapse prevention was adapted to help sex offenders and  offenders were trained to recognize and manage their fantasies and behaviors</a:t>
            </a:r>
          </a:p>
          <a:p>
            <a:r>
              <a:rPr lang="en-US" sz="2800" dirty="0" smtClean="0"/>
              <a:t>In the 1990s, </a:t>
            </a:r>
            <a:r>
              <a:rPr lang="en-US" sz="2800" dirty="0"/>
              <a:t>the use of the </a:t>
            </a:r>
            <a:r>
              <a:rPr lang="en-US" sz="2800" dirty="0" smtClean="0"/>
              <a:t>polygraph was added, which </a:t>
            </a:r>
            <a:r>
              <a:rPr lang="en-US" sz="2800" dirty="0"/>
              <a:t>provided insight into the acts of offenders and </a:t>
            </a:r>
            <a:r>
              <a:rPr lang="en-US" sz="2800" dirty="0" smtClean="0"/>
              <a:t>indicated whether </a:t>
            </a:r>
            <a:r>
              <a:rPr lang="en-US" sz="2800" dirty="0"/>
              <a:t>or not they were being truthful during </a:t>
            </a:r>
            <a:r>
              <a:rPr lang="en-US" sz="2800" dirty="0" smtClean="0"/>
              <a:t>the treatment programs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O-23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/>
              <a:t>Models of and Changes in Treatment for Sex Offenders, 4:  Professionalization of Treatment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>
            <a:noAutofit/>
          </a:bodyPr>
          <a:lstStyle/>
          <a:p>
            <a:r>
              <a:rPr lang="en-US" dirty="0"/>
              <a:t>The current state of understanding about </a:t>
            </a:r>
            <a:r>
              <a:rPr lang="en-US" dirty="0" smtClean="0"/>
              <a:t>the treatment of sexual </a:t>
            </a:r>
            <a:r>
              <a:rPr lang="en-US" dirty="0"/>
              <a:t>offenders is that </a:t>
            </a:r>
            <a:r>
              <a:rPr lang="en-US" dirty="0" smtClean="0"/>
              <a:t>sexual offending </a:t>
            </a:r>
            <a:r>
              <a:rPr lang="en-US" dirty="0"/>
              <a:t>is the result of </a:t>
            </a:r>
            <a:r>
              <a:rPr lang="en-US" dirty="0" smtClean="0"/>
              <a:t>a </a:t>
            </a:r>
            <a:r>
              <a:rPr lang="en-US" dirty="0"/>
              <a:t>complex matrix of </a:t>
            </a:r>
            <a:r>
              <a:rPr lang="en-US" dirty="0" smtClean="0"/>
              <a:t>social, psychological</a:t>
            </a:r>
            <a:r>
              <a:rPr lang="en-US" dirty="0"/>
              <a:t>, and </a:t>
            </a:r>
            <a:r>
              <a:rPr lang="en-US" dirty="0" smtClean="0"/>
              <a:t>developmental problems</a:t>
            </a:r>
          </a:p>
          <a:p>
            <a:r>
              <a:rPr lang="en-US" dirty="0"/>
              <a:t>R</a:t>
            </a:r>
            <a:r>
              <a:rPr lang="en-US" dirty="0" smtClean="0"/>
              <a:t>ecent </a:t>
            </a:r>
            <a:r>
              <a:rPr lang="en-US" dirty="0"/>
              <a:t>research has focused </a:t>
            </a:r>
            <a:r>
              <a:rPr lang="en-US" dirty="0" smtClean="0"/>
              <a:t>on the </a:t>
            </a:r>
            <a:r>
              <a:rPr lang="en-US" dirty="0"/>
              <a:t>role of opportunity in offending, particularly in </a:t>
            </a:r>
            <a:r>
              <a:rPr lang="en-US" dirty="0" smtClean="0"/>
              <a:t>situations where </a:t>
            </a:r>
            <a:r>
              <a:rPr lang="en-US" dirty="0"/>
              <a:t>abusers have developed mentoring or </a:t>
            </a:r>
            <a:r>
              <a:rPr lang="en-US" dirty="0" smtClean="0"/>
              <a:t>nurturing relationships </a:t>
            </a:r>
            <a:r>
              <a:rPr lang="en-US" dirty="0"/>
              <a:t>with those whom they </a:t>
            </a:r>
            <a:r>
              <a:rPr lang="en-US" dirty="0" smtClean="0"/>
              <a:t>abuse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O-24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10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Initial Diocesan Response to</a:t>
            </a:r>
            <a:br>
              <a:rPr lang="en-US" sz="3600" b="1" dirty="0" smtClean="0"/>
            </a:br>
            <a:r>
              <a:rPr lang="en-US" sz="3600" b="1" dirty="0" smtClean="0"/>
              <a:t>Sexual Abuse Allegations, 1950-1989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997124"/>
              </p:ext>
            </p:extLst>
          </p:nvPr>
        </p:nvGraphicFramePr>
        <p:xfrm>
          <a:off x="609600" y="1600200"/>
          <a:ext cx="8153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2286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Initial Diocesan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Action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1950 – 1979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1980 – 1989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Reprimanded &amp; returned to ministry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12.4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Referred for evaluation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Suspended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Administrative leave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Resigned or retired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Reinstated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Treatment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Action Taken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O-25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Reassignment and the Understanding</a:t>
            </a:r>
            <a:br>
              <a:rPr lang="en-US" sz="3600" b="1" dirty="0" smtClean="0"/>
            </a:br>
            <a:r>
              <a:rPr lang="en-US" sz="3600" b="1" dirty="0" smtClean="0"/>
              <a:t>of Relapse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648200"/>
          </a:xfrm>
        </p:spPr>
        <p:txBody>
          <a:bodyPr>
            <a:normAutofit/>
          </a:bodyPr>
          <a:lstStyle/>
          <a:p>
            <a:r>
              <a:rPr lang="en-US" sz="2800" dirty="0"/>
              <a:t>When church leaders discovered that priests who </a:t>
            </a:r>
            <a:r>
              <a:rPr lang="en-US" sz="2800" dirty="0" smtClean="0"/>
              <a:t>had received </a:t>
            </a:r>
            <a:r>
              <a:rPr lang="en-US" sz="2800" dirty="0"/>
              <a:t>psychological treatment had subsequently </a:t>
            </a:r>
            <a:r>
              <a:rPr lang="en-US" sz="2800" dirty="0" smtClean="0"/>
              <a:t>committed new </a:t>
            </a:r>
            <a:r>
              <a:rPr lang="en-US" sz="2800" dirty="0"/>
              <a:t>offenses, they began to challenge the </a:t>
            </a:r>
            <a:r>
              <a:rPr lang="en-US" sz="2800" dirty="0" smtClean="0"/>
              <a:t>premise that </a:t>
            </a:r>
            <a:r>
              <a:rPr lang="en-US" sz="2800" dirty="0"/>
              <a:t>psychological treatment could address </a:t>
            </a:r>
            <a:r>
              <a:rPr lang="en-US" sz="2800" dirty="0" smtClean="0"/>
              <a:t>and change the behavior </a:t>
            </a:r>
            <a:r>
              <a:rPr lang="en-US" sz="2800" dirty="0"/>
              <a:t>of priests who had sexually abused </a:t>
            </a:r>
            <a:r>
              <a:rPr lang="en-US" sz="2800" dirty="0" smtClean="0"/>
              <a:t>minors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/>
              <a:t>T</a:t>
            </a:r>
            <a:r>
              <a:rPr lang="en-US" sz="2800" dirty="0" smtClean="0"/>
              <a:t>here </a:t>
            </a:r>
            <a:r>
              <a:rPr lang="en-US" sz="2800" dirty="0"/>
              <a:t>is a clear </a:t>
            </a:r>
            <a:r>
              <a:rPr lang="en-US" sz="2800" dirty="0" smtClean="0"/>
              <a:t>difference in </a:t>
            </a:r>
            <a:r>
              <a:rPr lang="en-US" sz="2800" dirty="0"/>
              <a:t>the abusive behavior of the priests who were sent </a:t>
            </a:r>
            <a:r>
              <a:rPr lang="en-US" sz="2800" dirty="0" smtClean="0"/>
              <a:t>to specialized sex offender </a:t>
            </a:r>
            <a:r>
              <a:rPr lang="en-US" sz="2800" dirty="0"/>
              <a:t>treatment when compared to </a:t>
            </a:r>
            <a:r>
              <a:rPr lang="en-US" sz="2800" dirty="0" smtClean="0"/>
              <a:t>all priests </a:t>
            </a:r>
            <a:r>
              <a:rPr lang="en-US" sz="2800" dirty="0"/>
              <a:t>accused of abuse by the end of </a:t>
            </a:r>
            <a:r>
              <a:rPr lang="en-US" sz="2800" dirty="0" smtClean="0"/>
              <a:t>1990</a:t>
            </a:r>
            <a:endParaRPr lang="en-US" sz="2800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O-26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Sex Offender Treatment for</a:t>
            </a:r>
            <a:br>
              <a:rPr lang="en-US" sz="3600" b="1" dirty="0" smtClean="0"/>
            </a:br>
            <a:r>
              <a:rPr lang="en-US" sz="3600" b="1" dirty="0" smtClean="0"/>
              <a:t>Catholic Priests after 1985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345668"/>
              </p:ext>
            </p:extLst>
          </p:nvPr>
        </p:nvGraphicFramePr>
        <p:xfrm>
          <a:off x="533400" y="1524000"/>
          <a:ext cx="8153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Treatment</a:t>
                      </a:r>
                      <a:r>
                        <a:rPr lang="en-US" sz="2400" baseline="0" dirty="0" smtClean="0"/>
                        <a:t> Type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Percent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Specialized</a:t>
                      </a:r>
                      <a:r>
                        <a:rPr lang="en-US" sz="2400" baseline="0" dirty="0" smtClean="0"/>
                        <a:t> S.O. treatment/clergy offenders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39.9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Specialized S.O. treatment/all</a:t>
                      </a:r>
                      <a:r>
                        <a:rPr lang="en-US" sz="2400" baseline="0" dirty="0" smtClean="0"/>
                        <a:t> offenders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11.2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General treatment</a:t>
                      </a:r>
                      <a:r>
                        <a:rPr lang="en-US" sz="2400" baseline="0" dirty="0" smtClean="0"/>
                        <a:t> program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Individual psychological</a:t>
                      </a:r>
                      <a:r>
                        <a:rPr lang="en-US" sz="2400" baseline="0" dirty="0" smtClean="0"/>
                        <a:t> counseling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Psychotherapist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5.5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Relapse prevention program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0.1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Evaluation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dirty="0" smtClean="0"/>
                        <a:t>(without</a:t>
                      </a:r>
                      <a:r>
                        <a:rPr lang="en-US" sz="2400" baseline="0" dirty="0" smtClean="0"/>
                        <a:t> treatment)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Spiritual counseling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0.7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3.2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   100 %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85255"/>
            <a:ext cx="2133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O-27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Recommendations for Policy Changes, 1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029200"/>
          </a:xfrm>
        </p:spPr>
        <p:txBody>
          <a:bodyPr>
            <a:noAutofit/>
          </a:bodyPr>
          <a:lstStyle/>
          <a:p>
            <a:r>
              <a:rPr lang="en-US" sz="2600" dirty="0" smtClean="0"/>
              <a:t>A commission of the Archdiocese of Chicago recommended that </a:t>
            </a:r>
            <a:r>
              <a:rPr lang="en-US" sz="2600" dirty="0"/>
              <a:t>a priest involved in sexual misconduct with </a:t>
            </a:r>
            <a:r>
              <a:rPr lang="en-US" sz="2600" dirty="0" smtClean="0"/>
              <a:t>minors not </a:t>
            </a:r>
            <a:r>
              <a:rPr lang="en-US" sz="2600" dirty="0"/>
              <a:t>be returned to parish ministry or other ministry </a:t>
            </a:r>
            <a:r>
              <a:rPr lang="en-US" sz="2600" dirty="0" smtClean="0"/>
              <a:t>with access </a:t>
            </a:r>
            <a:r>
              <a:rPr lang="en-US" sz="2600" dirty="0"/>
              <a:t>to minors, although it left open the possibility </a:t>
            </a:r>
            <a:r>
              <a:rPr lang="en-US" sz="2600" dirty="0" smtClean="0"/>
              <a:t>of other </a:t>
            </a:r>
            <a:r>
              <a:rPr lang="en-US" sz="2600" dirty="0"/>
              <a:t>nonparochial work following administrative </a:t>
            </a:r>
            <a:r>
              <a:rPr lang="en-US" sz="2600" dirty="0" smtClean="0"/>
              <a:t>leave and aftercare</a:t>
            </a:r>
          </a:p>
          <a:p>
            <a:r>
              <a:rPr lang="en-US" sz="2600" dirty="0"/>
              <a:t>Other recommendations included a </a:t>
            </a:r>
            <a:r>
              <a:rPr lang="en-US" sz="2600" dirty="0" smtClean="0"/>
              <a:t>review board </a:t>
            </a:r>
            <a:r>
              <a:rPr lang="en-US" sz="2600" dirty="0"/>
              <a:t>to assist the bishop in the evaluation of cases </a:t>
            </a:r>
            <a:r>
              <a:rPr lang="en-US" sz="2600" dirty="0" smtClean="0"/>
              <a:t>of abuse</a:t>
            </a:r>
            <a:r>
              <a:rPr lang="en-US" sz="2600" dirty="0"/>
              <a:t>, a lay case manager to initiate an immediate </a:t>
            </a:r>
            <a:r>
              <a:rPr lang="en-US" sz="2600" dirty="0" smtClean="0"/>
              <a:t>process following </a:t>
            </a:r>
            <a:r>
              <a:rPr lang="en-US" sz="2600" dirty="0"/>
              <a:t>an accusation, and a 24-hour hotline for </a:t>
            </a:r>
            <a:r>
              <a:rPr lang="en-US" sz="2600" dirty="0" smtClean="0"/>
              <a:t>victims to </a:t>
            </a:r>
            <a:r>
              <a:rPr lang="en-US" sz="2600" dirty="0"/>
              <a:t>report incidents of </a:t>
            </a:r>
            <a:r>
              <a:rPr lang="en-US" sz="2600" dirty="0" smtClean="0"/>
              <a:t>abuse</a:t>
            </a:r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28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9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Recommendations for Policy Changes, 2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The 1992 Policy on Priests and Sexual Abuse of Children stated:  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2800" dirty="0" smtClean="0"/>
              <a:t>“[W]hen there is even a hint of such </a:t>
            </a:r>
            <a:r>
              <a:rPr lang="en-US" sz="2800" dirty="0"/>
              <a:t>an </a:t>
            </a:r>
            <a:r>
              <a:rPr lang="en-US" sz="2800" dirty="0" smtClean="0"/>
              <a:t>incident </a:t>
            </a:r>
          </a:p>
          <a:p>
            <a:pPr marL="796925" lvl="1" indent="-339725">
              <a:buFont typeface="Wingdings" pitchFamily="2" charset="2"/>
              <a:buChar char="Ø"/>
            </a:pPr>
            <a:r>
              <a:rPr lang="en-US" sz="2600" dirty="0" smtClean="0"/>
              <a:t>investigate immediately</a:t>
            </a:r>
          </a:p>
          <a:p>
            <a:pPr marL="796925" lvl="1" indent="-339725">
              <a:buFont typeface="Wingdings" pitchFamily="2" charset="2"/>
              <a:buChar char="Ø"/>
            </a:pPr>
            <a:r>
              <a:rPr lang="en-US" sz="2600" dirty="0" smtClean="0"/>
              <a:t>remove the priest whenever the evidence warrants it </a:t>
            </a:r>
          </a:p>
          <a:p>
            <a:pPr marL="796925" lvl="1" indent="-339725">
              <a:buFont typeface="Wingdings" pitchFamily="2" charset="2"/>
              <a:buChar char="Ø"/>
            </a:pPr>
            <a:r>
              <a:rPr lang="en-US" sz="2600" dirty="0" smtClean="0"/>
              <a:t>follow the reporting obligations of the civil law</a:t>
            </a:r>
          </a:p>
          <a:p>
            <a:pPr marL="796925" lvl="1" indent="-339725">
              <a:buFont typeface="Wingdings" pitchFamily="2" charset="2"/>
              <a:buChar char="Ø"/>
            </a:pPr>
            <a:r>
              <a:rPr lang="en-US" sz="2600" dirty="0" smtClean="0"/>
              <a:t>extend pastoral care to the victim and the victim’s family </a:t>
            </a:r>
          </a:p>
          <a:p>
            <a:pPr marL="796925" lvl="1" indent="-339725">
              <a:buFont typeface="Wingdings" pitchFamily="2" charset="2"/>
              <a:buChar char="Ø"/>
            </a:pPr>
            <a:r>
              <a:rPr lang="en-US" sz="2600" dirty="0" smtClean="0"/>
              <a:t>and seek appropriate treatment for the offender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29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prstClr val="black">
                    <a:tint val="75000"/>
                  </a:prstClr>
                </a:solidFill>
              </a:rPr>
              <a:t>O</a:t>
            </a:r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* </a:t>
            </a:r>
            <a:r>
              <a:rPr lang="en-US" sz="2000" dirty="0" smtClean="0">
                <a:solidFill>
                  <a:prstClr val="black"/>
                </a:solidFill>
              </a:rPr>
              <a:t>The </a:t>
            </a:r>
            <a:r>
              <a:rPr lang="en-US" sz="2000" dirty="0">
                <a:solidFill>
                  <a:prstClr val="black"/>
                </a:solidFill>
              </a:rPr>
              <a:t>two reports are based on data supplied by 97 percent of </a:t>
            </a:r>
            <a:r>
              <a:rPr lang="en-US" sz="2000" dirty="0" smtClean="0">
                <a:solidFill>
                  <a:prstClr val="black"/>
                </a:solidFill>
              </a:rPr>
              <a:t>U.S. archdioceses </a:t>
            </a:r>
            <a:r>
              <a:rPr lang="en-US" sz="2000" dirty="0">
                <a:solidFill>
                  <a:prstClr val="black"/>
                </a:solidFill>
              </a:rPr>
              <a:t>and dioceses on all clergy accused of sexual </a:t>
            </a:r>
            <a:r>
              <a:rPr lang="en-US" sz="2000" dirty="0" smtClean="0">
                <a:solidFill>
                  <a:prstClr val="black"/>
                </a:solidFill>
              </a:rPr>
              <a:t>abuse </a:t>
            </a:r>
            <a:r>
              <a:rPr lang="en-US" sz="2000" dirty="0">
                <a:solidFill>
                  <a:prstClr val="black"/>
                </a:solidFill>
              </a:rPr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11208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Summary of Prevention, Deterrence and Treatment of Clergy Sexual Abuse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086600" cy="4373563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dirty="0" smtClean="0"/>
              <a:t>Prevention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Education:  Initial and Ongoing</a:t>
            </a:r>
          </a:p>
          <a:p>
            <a:pPr marL="914400" lvl="0" indent="-457200"/>
            <a:endParaRPr lang="en-US" sz="200" dirty="0"/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Situational Prevention Models</a:t>
            </a:r>
          </a:p>
          <a:p>
            <a:pPr marL="457200" lvl="0" indent="-457200"/>
            <a:r>
              <a:rPr lang="en-US" dirty="0" smtClean="0"/>
              <a:t>Deterrence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Oversight and Accountability</a:t>
            </a:r>
          </a:p>
          <a:p>
            <a:pPr marL="457200" lvl="0" indent="-457200"/>
            <a:r>
              <a:rPr lang="en-US" dirty="0" smtClean="0"/>
              <a:t>Phases of Treatment and Policy Recommendations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30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89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Discussion Questions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components of the prevention models are most useful in your diocesan and parish situations?</a:t>
            </a:r>
          </a:p>
          <a:p>
            <a:r>
              <a:rPr lang="en-US" dirty="0" smtClean="0"/>
              <a:t>What other means of deterrence are possible to prevent further abuse in your diocese?</a:t>
            </a:r>
          </a:p>
          <a:p>
            <a:pPr lvl="0"/>
            <a:r>
              <a:rPr lang="en-US" dirty="0"/>
              <a:t>To what extent are recommendations on education of young people, parishioners, and church leaders being implemented?</a:t>
            </a:r>
          </a:p>
          <a:p>
            <a:pPr lvl="0"/>
            <a:r>
              <a:rPr lang="en-US" dirty="0" smtClean="0"/>
              <a:t>Does </a:t>
            </a:r>
            <a:r>
              <a:rPr lang="en-US" dirty="0"/>
              <a:t>the progression in treatment of sexual abuse ensure the safety of children and young people as much as it can?</a:t>
            </a:r>
          </a:p>
          <a:p>
            <a:r>
              <a:rPr lang="en-US" dirty="0" smtClean="0"/>
              <a:t>How can oversight be enhanced in </a:t>
            </a:r>
            <a:r>
              <a:rPr lang="en-US" dirty="0"/>
              <a:t>your diocese </a:t>
            </a:r>
            <a:r>
              <a:rPr lang="en-US" dirty="0" smtClean="0"/>
              <a:t>to </a:t>
            </a:r>
            <a:r>
              <a:rPr lang="en-US" dirty="0"/>
              <a:t>help prevent further clergy sexual abuse?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31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8077200" y="6096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O-32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43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Overview of Prevention, Deterrence and Treatment of Clergy Sexual Abuse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086600" cy="4038600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dirty="0" smtClean="0"/>
              <a:t>Prevention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Education:  Initial and Ongoing</a:t>
            </a:r>
          </a:p>
          <a:p>
            <a:pPr marL="914400" lvl="0" indent="-457200"/>
            <a:endParaRPr lang="en-US" sz="200" dirty="0"/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Situational Prevention Models</a:t>
            </a:r>
          </a:p>
          <a:p>
            <a:pPr marL="457200" lvl="0" indent="-457200"/>
            <a:r>
              <a:rPr lang="en-US" dirty="0" smtClean="0"/>
              <a:t>Deterrence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/>
              <a:t>Oversight and Accountability</a:t>
            </a:r>
          </a:p>
          <a:p>
            <a:pPr marL="457200" lvl="0" indent="-457200"/>
            <a:r>
              <a:rPr lang="en-US" dirty="0" smtClean="0"/>
              <a:t>Phases of Treatment and Policy Recommendations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4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A.  Prevention Policies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6705600" cy="335280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3600" b="1" dirty="0" smtClean="0"/>
              <a:t>A Complex Agenda</a:t>
            </a:r>
          </a:p>
          <a:p>
            <a:pPr marL="0" lvl="0" indent="0" algn="ctr">
              <a:buNone/>
            </a:pPr>
            <a:endParaRPr lang="en-US" sz="800" b="1" dirty="0" smtClean="0"/>
          </a:p>
          <a:p>
            <a:pPr marL="457200" lvl="0" indent="-457200"/>
            <a:r>
              <a:rPr lang="en-US" sz="3600" dirty="0" smtClean="0"/>
              <a:t>Education:  Initial and Ongoing</a:t>
            </a:r>
          </a:p>
          <a:p>
            <a:pPr marL="457200" lvl="0" indent="-457200"/>
            <a:endParaRPr lang="en-US" sz="800" dirty="0" smtClean="0"/>
          </a:p>
          <a:p>
            <a:pPr marL="457200" lvl="0" indent="-457200"/>
            <a:r>
              <a:rPr lang="en-US" sz="3600" dirty="0" smtClean="0"/>
              <a:t>Situational Crime Prevention: Five Models</a:t>
            </a:r>
          </a:p>
          <a:p>
            <a:pPr marL="457200" lvl="0" indent="-457200"/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5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3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Complex Agenda for Prevention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525963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en-US" dirty="0"/>
              <a:t>The priest-abuser population is heterogeneous</a:t>
            </a:r>
          </a:p>
          <a:p>
            <a:pPr marL="457200" lvl="0" indent="-457200"/>
            <a:r>
              <a:rPr lang="en-US" dirty="0"/>
              <a:t>It is </a:t>
            </a:r>
            <a:r>
              <a:rPr lang="en-US" dirty="0" smtClean="0"/>
              <a:t>not possible </a:t>
            </a:r>
            <a:r>
              <a:rPr lang="en-US" dirty="0"/>
              <a:t>to identify most potential abusers with traditional psychological assessments</a:t>
            </a:r>
          </a:p>
          <a:p>
            <a:pPr marL="457200" lvl="0" indent="-457200"/>
            <a:r>
              <a:rPr lang="en-US" dirty="0"/>
              <a:t>It is not possible or desirable to implement extensive restrictions on the mentoring and nurturing relationships between minors and priests, given that most priests have not </a:t>
            </a:r>
            <a:r>
              <a:rPr lang="en-US" dirty="0" smtClean="0"/>
              <a:t> abused </a:t>
            </a:r>
            <a:r>
              <a:rPr lang="en-US" dirty="0"/>
              <a:t>and are not likely to do </a:t>
            </a:r>
            <a:r>
              <a:rPr lang="en-US" dirty="0" smtClean="0"/>
              <a:t>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6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1066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Education, 1: </a:t>
            </a:r>
            <a:br>
              <a:rPr lang="en-US" sz="3600" b="1" dirty="0" smtClean="0"/>
            </a:br>
            <a:r>
              <a:rPr lang="en-US" sz="3600" b="1" dirty="0" smtClean="0"/>
              <a:t>Initial Formation of Seminarians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0"/>
            <a:ext cx="8229600" cy="2571061"/>
          </a:xfrm>
        </p:spPr>
        <p:txBody>
          <a:bodyPr>
            <a:normAutofit lnSpcReduction="10000"/>
          </a:bodyPr>
          <a:lstStyle/>
          <a:p>
            <a:pPr marL="457200" lvl="0" indent="-457200"/>
            <a:r>
              <a:rPr lang="en-US" sz="2800" dirty="0"/>
              <a:t>The Human Formation component of seminary programs has evolved over the past 40 </a:t>
            </a:r>
            <a:r>
              <a:rPr lang="en-US" sz="2800" dirty="0" smtClean="0"/>
              <a:t>years</a:t>
            </a:r>
            <a:endParaRPr lang="en-US" sz="2800" dirty="0"/>
          </a:p>
          <a:p>
            <a:pPr marL="796925" indent="-403225">
              <a:buFont typeface="Wingdings" pitchFamily="2" charset="2"/>
              <a:buChar char="Ø"/>
            </a:pPr>
            <a:r>
              <a:rPr lang="en-US" sz="2800" dirty="0" smtClean="0"/>
              <a:t>Human </a:t>
            </a:r>
            <a:r>
              <a:rPr lang="en-US" sz="2800" dirty="0"/>
              <a:t>Formation was recognized as valuable by priests in the John Jay Study</a:t>
            </a:r>
          </a:p>
          <a:p>
            <a:pPr marL="803275" indent="-457200">
              <a:buFont typeface="Wingdings" pitchFamily="2" charset="2"/>
              <a:buChar char="Ø"/>
            </a:pPr>
            <a:r>
              <a:rPr lang="en-US" sz="2800" dirty="0" smtClean="0"/>
              <a:t>Its </a:t>
            </a:r>
            <a:r>
              <a:rPr lang="en-US" sz="2800" dirty="0"/>
              <a:t>development was consistent with the decline in sexual abuse incidents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9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752600"/>
            <a:ext cx="79248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3038"/>
            <a:r>
              <a:rPr lang="en-US" sz="2800" dirty="0" smtClean="0">
                <a:solidFill>
                  <a:prstClr val="black"/>
                </a:solidFill>
              </a:rPr>
              <a:t>Having had the experience of at least some human formation education was a critical factor in distinguishing between priests with allegations of abuse and  those without allegations.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7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Education, 2:  Ongoing Formation of Priests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marL="457200" lvl="0" indent="-457200"/>
            <a:r>
              <a:rPr lang="en-US" sz="3300" dirty="0"/>
              <a:t>Ongoing formation is needed to enhance the integration of </a:t>
            </a:r>
            <a:r>
              <a:rPr lang="en-US" sz="3300" dirty="0" smtClean="0"/>
              <a:t>priestly </a:t>
            </a:r>
            <a:r>
              <a:rPr lang="en-US" sz="3300" dirty="0"/>
              <a:t>identity and the tasks of pastoral </a:t>
            </a:r>
            <a:r>
              <a:rPr lang="en-US" sz="3300" dirty="0" smtClean="0"/>
              <a:t>ministry</a:t>
            </a:r>
          </a:p>
          <a:p>
            <a:pPr marL="0" lvl="0" indent="0">
              <a:buNone/>
            </a:pPr>
            <a:endParaRPr lang="en-US" sz="900" dirty="0"/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Human </a:t>
            </a:r>
            <a:r>
              <a:rPr lang="en-US" sz="3000" dirty="0"/>
              <a:t>and financial resources </a:t>
            </a:r>
            <a:r>
              <a:rPr lang="en-US" sz="3000" dirty="0" smtClean="0"/>
              <a:t>are needed to </a:t>
            </a:r>
            <a:r>
              <a:rPr lang="en-US" sz="3000" dirty="0"/>
              <a:t>ensure </a:t>
            </a:r>
            <a:r>
              <a:rPr lang="en-US" sz="3000" dirty="0" smtClean="0"/>
              <a:t>that ongoing formation is available</a:t>
            </a:r>
            <a:endParaRPr lang="en-US" sz="3000" dirty="0"/>
          </a:p>
          <a:p>
            <a:pPr marL="914400" indent="-457200">
              <a:buFont typeface="Wingdings" pitchFamily="2" charset="2"/>
              <a:buChar char="Ø"/>
            </a:pPr>
            <a:r>
              <a:rPr lang="en-US" sz="3000" dirty="0" smtClean="0"/>
              <a:t>Sabbaticals </a:t>
            </a:r>
            <a:r>
              <a:rPr lang="en-US" sz="3000" dirty="0"/>
              <a:t>and other </a:t>
            </a:r>
            <a:r>
              <a:rPr lang="en-US" sz="3000" dirty="0" smtClean="0"/>
              <a:t>sources of </a:t>
            </a:r>
            <a:r>
              <a:rPr lang="en-US" sz="3000" dirty="0"/>
              <a:t>renewal would provide opportunities for continuing education and </a:t>
            </a:r>
            <a:r>
              <a:rPr lang="en-US" sz="3000" dirty="0" smtClean="0"/>
              <a:t>rest, especially for diocesan priests who do not usually have such opportunities available to them</a:t>
            </a:r>
          </a:p>
          <a:p>
            <a:pPr marL="457200" indent="0">
              <a:buNone/>
            </a:pPr>
            <a:endParaRPr lang="en-US" sz="900" dirty="0"/>
          </a:p>
          <a:p>
            <a:pPr marL="457200" lvl="0" indent="-457200"/>
            <a:r>
              <a:rPr lang="en-US" sz="3300" dirty="0"/>
              <a:t>For reasons of excessive workloads, lack of money, or other personal factors, not all </a:t>
            </a:r>
            <a:r>
              <a:rPr lang="en-US" sz="3300" dirty="0" smtClean="0"/>
              <a:t>priests choose </a:t>
            </a:r>
            <a:r>
              <a:rPr lang="en-US" sz="3300" dirty="0"/>
              <a:t>to engage in ongoing </a:t>
            </a:r>
            <a:r>
              <a:rPr lang="en-US" sz="3300" dirty="0" smtClean="0"/>
              <a:t>formation</a:t>
            </a: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8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Ongoing Education and Renewal, 3:</a:t>
            </a:r>
            <a:br>
              <a:rPr lang="en-US" sz="3600" b="1" dirty="0" smtClean="0"/>
            </a:br>
            <a:r>
              <a:rPr lang="en-US" sz="3600" b="1" dirty="0" smtClean="0"/>
              <a:t>Importance for Priests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457200" lvl="0" indent="-457200"/>
            <a:r>
              <a:rPr lang="en-US" sz="3400" dirty="0"/>
              <a:t>The </a:t>
            </a:r>
            <a:r>
              <a:rPr lang="en-US" sz="3400" i="1" dirty="0"/>
              <a:t>Causes and Context</a:t>
            </a:r>
            <a:r>
              <a:rPr lang="en-US" sz="3400" dirty="0"/>
              <a:t> data indicate that abuse is most likely to occur at times of stress, loneliness, and </a:t>
            </a:r>
            <a:r>
              <a:rPr lang="en-US" sz="3400" dirty="0" smtClean="0"/>
              <a:t>isolation </a:t>
            </a:r>
          </a:p>
          <a:p>
            <a:pPr marL="457200" lvl="0" indent="-457200"/>
            <a:endParaRPr lang="en-US" sz="700" dirty="0" smtClean="0"/>
          </a:p>
          <a:p>
            <a:pPr marL="914400" lvl="0" indent="-457200">
              <a:buFont typeface="Wingdings" pitchFamily="2" charset="2"/>
              <a:buChar char="Ø"/>
            </a:pPr>
            <a:r>
              <a:rPr lang="en-US" sz="3100" dirty="0" smtClean="0"/>
              <a:t>Such situations triggered the desire in some priests to form inappropriate relationships</a:t>
            </a:r>
          </a:p>
          <a:p>
            <a:pPr marL="914400" indent="-457200">
              <a:buFont typeface="Wingdings" pitchFamily="2" charset="2"/>
              <a:buChar char="Ø"/>
            </a:pPr>
            <a:r>
              <a:rPr lang="en-US" sz="3100" dirty="0" smtClean="0"/>
              <a:t>Most </a:t>
            </a:r>
            <a:r>
              <a:rPr lang="en-US" sz="3100" dirty="0"/>
              <a:t>often </a:t>
            </a:r>
            <a:r>
              <a:rPr lang="en-US" sz="3100" dirty="0" smtClean="0"/>
              <a:t>such relationships were with </a:t>
            </a:r>
            <a:r>
              <a:rPr lang="en-US" sz="3100" dirty="0"/>
              <a:t>adults, but sometimes with </a:t>
            </a:r>
            <a:r>
              <a:rPr lang="en-US" sz="3100" dirty="0" smtClean="0"/>
              <a:t>minors</a:t>
            </a:r>
          </a:p>
          <a:p>
            <a:pPr lvl="1">
              <a:buFont typeface="Wingdings" pitchFamily="2" charset="2"/>
              <a:buChar char="Ø"/>
            </a:pPr>
            <a:r>
              <a:rPr lang="en-US" sz="3100" dirty="0"/>
              <a:t> </a:t>
            </a:r>
            <a:r>
              <a:rPr lang="en-US" sz="3100" dirty="0" smtClean="0"/>
              <a:t>  As parish sizes increase and as some priests serve several     	remote parishes, stress often increases, sometimes 	resulting in greater isolation and loneliness and less likelihood 	of taking time off</a:t>
            </a:r>
            <a:endParaRPr lang="en-US" sz="3100" dirty="0"/>
          </a:p>
          <a:p>
            <a:pPr marL="457200" indent="0">
              <a:buNone/>
            </a:pPr>
            <a:endParaRPr lang="en-US" sz="900" dirty="0"/>
          </a:p>
          <a:p>
            <a:pPr lvl="0"/>
            <a:r>
              <a:rPr lang="en-US" sz="3400" dirty="0"/>
              <a:t>One step in reducing the likelihood of abuse at stressful and challenging times is to increase understanding of the consequences of ignoring these </a:t>
            </a:r>
            <a:r>
              <a:rPr lang="en-US" sz="3400" dirty="0" smtClean="0"/>
              <a:t>situations and trying to lighten the stress level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fld id="{3EE22AA8-BC2E-4F2F-AF96-7F618CB9577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9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4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 xsi:nil="true"/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2014-04-08T04:00:00+00:00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78C38B94-043E-40D5-BD8F-13D247611C69}"/>
</file>

<file path=customXml/itemProps2.xml><?xml version="1.0" encoding="utf-8"?>
<ds:datastoreItem xmlns:ds="http://schemas.openxmlformats.org/officeDocument/2006/customXml" ds:itemID="{7275188E-3DA4-4A40-B8B1-5844AB40F8FB}"/>
</file>

<file path=customXml/itemProps3.xml><?xml version="1.0" encoding="utf-8"?>
<ds:datastoreItem xmlns:ds="http://schemas.openxmlformats.org/officeDocument/2006/customXml" ds:itemID="{8364CD55-9BD5-427F-828E-E7DBDCA9CC1A}"/>
</file>

<file path=customXml/itemProps4.xml><?xml version="1.0" encoding="utf-8"?>
<ds:datastoreItem xmlns:ds="http://schemas.openxmlformats.org/officeDocument/2006/customXml" ds:itemID="{08002E18-6AB0-4416-B2AC-87BEA0B6A002}"/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2019</Words>
  <Application>Microsoft Office PowerPoint</Application>
  <PresentationFormat>On-screen Show (4:3)</PresentationFormat>
  <Paragraphs>249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1_Office Theme</vt:lpstr>
      <vt:lpstr>Office Theme</vt:lpstr>
      <vt:lpstr>PowerPoint Presentation</vt:lpstr>
      <vt:lpstr>PowerPoint Presentation</vt:lpstr>
      <vt:lpstr>Main Sources of Data</vt:lpstr>
      <vt:lpstr>Overview of Prevention, Deterrence and Treatment of Clergy Sexual Abuse</vt:lpstr>
      <vt:lpstr>A.  Prevention Policies</vt:lpstr>
      <vt:lpstr>Complex Agenda for Prevention</vt:lpstr>
      <vt:lpstr>Education, 1:  Initial Formation of Seminarians</vt:lpstr>
      <vt:lpstr>Education, 2:  Ongoing Formation of Priests</vt:lpstr>
      <vt:lpstr>Ongoing Education and Renewal, 3: Importance for Priests</vt:lpstr>
      <vt:lpstr>Situational Prevention Models</vt:lpstr>
      <vt:lpstr>Five Ways to Prevent Abuse by Implementing Situational Crime Prevention Models</vt:lpstr>
      <vt:lpstr>Five Ways to Prevent Abuse, 2</vt:lpstr>
      <vt:lpstr>Five Ways to Prevent Abuse, 3</vt:lpstr>
      <vt:lpstr>Five Ways to Prevent Abuse, 4</vt:lpstr>
      <vt:lpstr>Five Ways to Prevent Abuse, 5</vt:lpstr>
      <vt:lpstr>B.  Deterrence - Oversight and Accountability, 1: Time and Leadership</vt:lpstr>
      <vt:lpstr>Deterrence - Oversight and Accountability, 2: Steps in Developing Responses</vt:lpstr>
      <vt:lpstr>Deterrence - Oversight and Accountability, 3: Steps in Developing Responses</vt:lpstr>
      <vt:lpstr>Deterrence - Oversight and Accountability, 4: Steps in Developing Responses</vt:lpstr>
      <vt:lpstr>Deterrence - Oversight and Accountability, 5: Steps in Developing Responses</vt:lpstr>
      <vt:lpstr>C.  Models of and Changes in Treatment for Sex Offenders, 1:  Medical Models</vt:lpstr>
      <vt:lpstr>Models of and Changes in Treatment for Sex Offenders, 2:  Behavioral Treatment</vt:lpstr>
      <vt:lpstr>Models of and Changes in Treatment for Sex Offenders, 3: Cognitive Behavioral Treatment</vt:lpstr>
      <vt:lpstr>Models of and Changes in Treatment for Sex Offenders, 4:  Professionalization of Treatment</vt:lpstr>
      <vt:lpstr>Initial Diocesan Response to Sexual Abuse Allegations, 1950-1989</vt:lpstr>
      <vt:lpstr>Reassignment and the Understanding of Relapse</vt:lpstr>
      <vt:lpstr>Sex Offender Treatment for Catholic Priests after 1985</vt:lpstr>
      <vt:lpstr>Recommendations for Policy Changes, 1</vt:lpstr>
      <vt:lpstr>Recommendations for Policy Changes, 2</vt:lpstr>
      <vt:lpstr>Summary of Prevention, Deterrence and Treatment of Clergy Sexual Abuse</vt:lpstr>
      <vt:lpstr>Discussion Questions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O PowerPoint Presentation</dc:title>
  <dc:creator>Windows User</dc:creator>
  <cp:lastModifiedBy>Windows User</cp:lastModifiedBy>
  <cp:revision>22</cp:revision>
  <cp:lastPrinted>2013-06-21T18:18:18Z</cp:lastPrinted>
  <dcterms:created xsi:type="dcterms:W3CDTF">2012-06-27T21:50:18Z</dcterms:created>
  <dcterms:modified xsi:type="dcterms:W3CDTF">2013-06-21T20:04:23Z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