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9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40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theme/theme41.xml" ContentType="application/vnd.openxmlformats-officedocument.theme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theme/theme42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3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theme/theme44.xml" ContentType="application/vnd.openxmlformats-officedocument.theme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theme/theme45.xml" ContentType="application/vnd.openxmlformats-officedocument.theme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theme/theme46.xml" ContentType="application/vnd.openxmlformats-officedocument.theme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theme/theme47.xml" ContentType="application/vnd.openxmlformats-officedocument.theme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theme/theme48.xml" ContentType="application/vnd.openxmlformats-officedocument.theme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theme/theme49.xml" ContentType="application/vnd.openxmlformats-officedocument.theme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theme/theme50.xml" ContentType="application/vnd.openxmlformats-officedocument.theme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theme/theme51.xml" ContentType="application/vnd.openxmlformats-officedocument.theme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theme/theme52.xml" ContentType="application/vnd.openxmlformats-officedocument.theme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theme/theme53.xml" ContentType="application/vnd.openxmlformats-officedocument.theme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theme/theme54.xml" ContentType="application/vnd.openxmlformats-officedocument.theme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888" r:id="rId2"/>
    <p:sldMasterId id="2147483900" r:id="rId3"/>
    <p:sldMasterId id="2147483912" r:id="rId4"/>
    <p:sldMasterId id="2147483936" r:id="rId5"/>
    <p:sldMasterId id="2147483948" r:id="rId6"/>
    <p:sldMasterId id="2147483960" r:id="rId7"/>
    <p:sldMasterId id="2147483972" r:id="rId8"/>
    <p:sldMasterId id="2147483984" r:id="rId9"/>
    <p:sldMasterId id="2147484008" r:id="rId10"/>
    <p:sldMasterId id="2147484020" r:id="rId11"/>
    <p:sldMasterId id="2147484032" r:id="rId12"/>
    <p:sldMasterId id="2147484044" r:id="rId13"/>
    <p:sldMasterId id="2147484056" r:id="rId14"/>
    <p:sldMasterId id="2147484068" r:id="rId15"/>
    <p:sldMasterId id="2147484080" r:id="rId16"/>
    <p:sldMasterId id="2147484092" r:id="rId17"/>
    <p:sldMasterId id="2147484116" r:id="rId18"/>
    <p:sldMasterId id="2147484128" r:id="rId19"/>
    <p:sldMasterId id="2147484164" r:id="rId20"/>
    <p:sldMasterId id="2147484176" r:id="rId21"/>
    <p:sldMasterId id="2147484188" r:id="rId22"/>
    <p:sldMasterId id="2147484200" r:id="rId23"/>
    <p:sldMasterId id="2147484212" r:id="rId24"/>
    <p:sldMasterId id="2147484236" r:id="rId25"/>
    <p:sldMasterId id="2147484248" r:id="rId26"/>
    <p:sldMasterId id="2147484260" r:id="rId27"/>
    <p:sldMasterId id="2147484272" r:id="rId28"/>
    <p:sldMasterId id="2147484296" r:id="rId29"/>
    <p:sldMasterId id="2147484308" r:id="rId30"/>
    <p:sldMasterId id="2147484320" r:id="rId31"/>
    <p:sldMasterId id="2147484332" r:id="rId32"/>
    <p:sldMasterId id="2147484344" r:id="rId33"/>
    <p:sldMasterId id="2147484356" r:id="rId34"/>
    <p:sldMasterId id="2147484380" r:id="rId35"/>
    <p:sldMasterId id="2147484404" r:id="rId36"/>
    <p:sldMasterId id="2147484464" r:id="rId37"/>
    <p:sldMasterId id="2147484512" r:id="rId38"/>
    <p:sldMasterId id="2147484524" r:id="rId39"/>
    <p:sldMasterId id="2147484536" r:id="rId40"/>
    <p:sldMasterId id="2147484548" r:id="rId41"/>
    <p:sldMasterId id="2147484560" r:id="rId42"/>
    <p:sldMasterId id="2147484596" r:id="rId43"/>
    <p:sldMasterId id="2147484608" r:id="rId44"/>
    <p:sldMasterId id="2147484632" r:id="rId45"/>
    <p:sldMasterId id="2147484644" r:id="rId46"/>
    <p:sldMasterId id="2147484668" r:id="rId47"/>
    <p:sldMasterId id="2147484680" r:id="rId48"/>
    <p:sldMasterId id="2147484716" r:id="rId49"/>
    <p:sldMasterId id="2147484728" r:id="rId50"/>
    <p:sldMasterId id="2147484776" r:id="rId51"/>
    <p:sldMasterId id="2147484788" r:id="rId52"/>
    <p:sldMasterId id="2147484800" r:id="rId53"/>
    <p:sldMasterId id="2147484812" r:id="rId54"/>
    <p:sldMasterId id="2147484824" r:id="rId55"/>
  </p:sldMasterIdLst>
  <p:notesMasterIdLst>
    <p:notesMasterId r:id="rId134"/>
  </p:notesMasterIdLst>
  <p:handoutMasterIdLst>
    <p:handoutMasterId r:id="rId135"/>
  </p:handoutMasterIdLst>
  <p:sldIdLst>
    <p:sldId id="257" r:id="rId56"/>
    <p:sldId id="259" r:id="rId57"/>
    <p:sldId id="371" r:id="rId58"/>
    <p:sldId id="349" r:id="rId59"/>
    <p:sldId id="436" r:id="rId60"/>
    <p:sldId id="438" r:id="rId61"/>
    <p:sldId id="267" r:id="rId62"/>
    <p:sldId id="365" r:id="rId63"/>
    <p:sldId id="362" r:id="rId64"/>
    <p:sldId id="363" r:id="rId65"/>
    <p:sldId id="366" r:id="rId66"/>
    <p:sldId id="435" r:id="rId67"/>
    <p:sldId id="450" r:id="rId68"/>
    <p:sldId id="350" r:id="rId69"/>
    <p:sldId id="369" r:id="rId70"/>
    <p:sldId id="370" r:id="rId71"/>
    <p:sldId id="367" r:id="rId72"/>
    <p:sldId id="351" r:id="rId73"/>
    <p:sldId id="439" r:id="rId74"/>
    <p:sldId id="449" r:id="rId75"/>
    <p:sldId id="442" r:id="rId76"/>
    <p:sldId id="443" r:id="rId77"/>
    <p:sldId id="447" r:id="rId78"/>
    <p:sldId id="448" r:id="rId79"/>
    <p:sldId id="373" r:id="rId80"/>
    <p:sldId id="374" r:id="rId81"/>
    <p:sldId id="375" r:id="rId82"/>
    <p:sldId id="377" r:id="rId83"/>
    <p:sldId id="378" r:id="rId84"/>
    <p:sldId id="451" r:id="rId85"/>
    <p:sldId id="352" r:id="rId86"/>
    <p:sldId id="379" r:id="rId87"/>
    <p:sldId id="380" r:id="rId88"/>
    <p:sldId id="381" r:id="rId89"/>
    <p:sldId id="382" r:id="rId90"/>
    <p:sldId id="383" r:id="rId91"/>
    <p:sldId id="384" r:id="rId92"/>
    <p:sldId id="353" r:id="rId93"/>
    <p:sldId id="386" r:id="rId94"/>
    <p:sldId id="387" r:id="rId95"/>
    <p:sldId id="390" r:id="rId96"/>
    <p:sldId id="391" r:id="rId97"/>
    <p:sldId id="354" r:id="rId98"/>
    <p:sldId id="392" r:id="rId99"/>
    <p:sldId id="393" r:id="rId100"/>
    <p:sldId id="394" r:id="rId101"/>
    <p:sldId id="396" r:id="rId102"/>
    <p:sldId id="397" r:id="rId103"/>
    <p:sldId id="398" r:id="rId104"/>
    <p:sldId id="399" r:id="rId105"/>
    <p:sldId id="401" r:id="rId106"/>
    <p:sldId id="405" r:id="rId107"/>
    <p:sldId id="406" r:id="rId108"/>
    <p:sldId id="402" r:id="rId109"/>
    <p:sldId id="403" r:id="rId110"/>
    <p:sldId id="404" r:id="rId111"/>
    <p:sldId id="355" r:id="rId112"/>
    <p:sldId id="408" r:id="rId113"/>
    <p:sldId id="410" r:id="rId114"/>
    <p:sldId id="415" r:id="rId115"/>
    <p:sldId id="419" r:id="rId116"/>
    <p:sldId id="420" r:id="rId117"/>
    <p:sldId id="421" r:id="rId118"/>
    <p:sldId id="422" r:id="rId119"/>
    <p:sldId id="423" r:id="rId120"/>
    <p:sldId id="426" r:id="rId121"/>
    <p:sldId id="427" r:id="rId122"/>
    <p:sldId id="428" r:id="rId123"/>
    <p:sldId id="429" r:id="rId124"/>
    <p:sldId id="431" r:id="rId125"/>
    <p:sldId id="433" r:id="rId126"/>
    <p:sldId id="434" r:id="rId127"/>
    <p:sldId id="356" r:id="rId128"/>
    <p:sldId id="357" r:id="rId129"/>
    <p:sldId id="358" r:id="rId130"/>
    <p:sldId id="359" r:id="rId131"/>
    <p:sldId id="360" r:id="rId132"/>
    <p:sldId id="361" r:id="rId13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94707" autoAdjust="0"/>
  </p:normalViewPr>
  <p:slideViewPr>
    <p:cSldViewPr snapToGrid="0">
      <p:cViewPr>
        <p:scale>
          <a:sx n="95" d="100"/>
          <a:sy n="95" d="100"/>
        </p:scale>
        <p:origin x="-1278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050"/>
    </p:cViewPr>
  </p:sorterViewPr>
  <p:notesViewPr>
    <p:cSldViewPr snapToGrid="0">
      <p:cViewPr varScale="1">
        <p:scale>
          <a:sx n="49" d="100"/>
          <a:sy n="49" d="100"/>
        </p:scale>
        <p:origin x="2285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62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" Target="slides/slide8.xml"/><Relationship Id="rId68" Type="http://schemas.openxmlformats.org/officeDocument/2006/relationships/slide" Target="slides/slide13.xml"/><Relationship Id="rId84" Type="http://schemas.openxmlformats.org/officeDocument/2006/relationships/slide" Target="slides/slide29.xml"/><Relationship Id="rId89" Type="http://schemas.openxmlformats.org/officeDocument/2006/relationships/slide" Target="slides/slide34.xml"/><Relationship Id="rId112" Type="http://schemas.openxmlformats.org/officeDocument/2006/relationships/slide" Target="slides/slide57.xml"/><Relationship Id="rId133" Type="http://schemas.openxmlformats.org/officeDocument/2006/relationships/slide" Target="slides/slide78.xml"/><Relationship Id="rId138" Type="http://schemas.openxmlformats.org/officeDocument/2006/relationships/theme" Target="theme/theme1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52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" Target="slides/slide3.xml"/><Relationship Id="rId74" Type="http://schemas.openxmlformats.org/officeDocument/2006/relationships/slide" Target="slides/slide19.xml"/><Relationship Id="rId79" Type="http://schemas.openxmlformats.org/officeDocument/2006/relationships/slide" Target="slides/slide24.xml"/><Relationship Id="rId102" Type="http://schemas.openxmlformats.org/officeDocument/2006/relationships/slide" Target="slides/slide47.xml"/><Relationship Id="rId123" Type="http://schemas.openxmlformats.org/officeDocument/2006/relationships/slide" Target="slides/slide68.xml"/><Relationship Id="rId128" Type="http://schemas.openxmlformats.org/officeDocument/2006/relationships/slide" Target="slides/slide73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35.xml"/><Relationship Id="rId95" Type="http://schemas.openxmlformats.org/officeDocument/2006/relationships/slide" Target="slides/slide40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" Target="slides/slide9.xml"/><Relationship Id="rId69" Type="http://schemas.openxmlformats.org/officeDocument/2006/relationships/slide" Target="slides/slide14.xml"/><Relationship Id="rId113" Type="http://schemas.openxmlformats.org/officeDocument/2006/relationships/slide" Target="slides/slide58.xml"/><Relationship Id="rId118" Type="http://schemas.openxmlformats.org/officeDocument/2006/relationships/slide" Target="slides/slide63.xml"/><Relationship Id="rId134" Type="http://schemas.openxmlformats.org/officeDocument/2006/relationships/notesMaster" Target="notesMasters/notesMaster1.xml"/><Relationship Id="rId13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17.xml"/><Relationship Id="rId80" Type="http://schemas.openxmlformats.org/officeDocument/2006/relationships/slide" Target="slides/slide25.xml"/><Relationship Id="rId85" Type="http://schemas.openxmlformats.org/officeDocument/2006/relationships/slide" Target="slides/slide30.xml"/><Relationship Id="rId93" Type="http://schemas.openxmlformats.org/officeDocument/2006/relationships/slide" Target="slides/slide38.xml"/><Relationship Id="rId98" Type="http://schemas.openxmlformats.org/officeDocument/2006/relationships/slide" Target="slides/slide43.xml"/><Relationship Id="rId121" Type="http://schemas.openxmlformats.org/officeDocument/2006/relationships/slide" Target="slides/slide6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4.xml"/><Relationship Id="rId67" Type="http://schemas.openxmlformats.org/officeDocument/2006/relationships/slide" Target="slides/slide12.xml"/><Relationship Id="rId103" Type="http://schemas.openxmlformats.org/officeDocument/2006/relationships/slide" Target="slides/slide48.xml"/><Relationship Id="rId108" Type="http://schemas.openxmlformats.org/officeDocument/2006/relationships/slide" Target="slides/slide53.xml"/><Relationship Id="rId116" Type="http://schemas.openxmlformats.org/officeDocument/2006/relationships/slide" Target="slides/slide61.xml"/><Relationship Id="rId124" Type="http://schemas.openxmlformats.org/officeDocument/2006/relationships/slide" Target="slides/slide69.xml"/><Relationship Id="rId129" Type="http://schemas.openxmlformats.org/officeDocument/2006/relationships/slide" Target="slides/slide74.xml"/><Relationship Id="rId137" Type="http://schemas.openxmlformats.org/officeDocument/2006/relationships/viewProps" Target="viewProps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" Target="slides/slide7.xml"/><Relationship Id="rId70" Type="http://schemas.openxmlformats.org/officeDocument/2006/relationships/slide" Target="slides/slide15.xml"/><Relationship Id="rId75" Type="http://schemas.openxmlformats.org/officeDocument/2006/relationships/slide" Target="slides/slide20.xml"/><Relationship Id="rId83" Type="http://schemas.openxmlformats.org/officeDocument/2006/relationships/slide" Target="slides/slide28.xml"/><Relationship Id="rId88" Type="http://schemas.openxmlformats.org/officeDocument/2006/relationships/slide" Target="slides/slide33.xml"/><Relationship Id="rId91" Type="http://schemas.openxmlformats.org/officeDocument/2006/relationships/slide" Target="slides/slide36.xml"/><Relationship Id="rId96" Type="http://schemas.openxmlformats.org/officeDocument/2006/relationships/slide" Target="slides/slide41.xml"/><Relationship Id="rId111" Type="http://schemas.openxmlformats.org/officeDocument/2006/relationships/slide" Target="slides/slide56.xml"/><Relationship Id="rId132" Type="http://schemas.openxmlformats.org/officeDocument/2006/relationships/slide" Target="slides/slide7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2.xml"/><Relationship Id="rId106" Type="http://schemas.openxmlformats.org/officeDocument/2006/relationships/slide" Target="slides/slide51.xml"/><Relationship Id="rId114" Type="http://schemas.openxmlformats.org/officeDocument/2006/relationships/slide" Target="slides/slide59.xml"/><Relationship Id="rId119" Type="http://schemas.openxmlformats.org/officeDocument/2006/relationships/slide" Target="slides/slide64.xml"/><Relationship Id="rId127" Type="http://schemas.openxmlformats.org/officeDocument/2006/relationships/slide" Target="slides/slide72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" Target="slides/slide5.xml"/><Relationship Id="rId65" Type="http://schemas.openxmlformats.org/officeDocument/2006/relationships/slide" Target="slides/slide10.xml"/><Relationship Id="rId73" Type="http://schemas.openxmlformats.org/officeDocument/2006/relationships/slide" Target="slides/slide18.xml"/><Relationship Id="rId78" Type="http://schemas.openxmlformats.org/officeDocument/2006/relationships/slide" Target="slides/slide23.xml"/><Relationship Id="rId81" Type="http://schemas.openxmlformats.org/officeDocument/2006/relationships/slide" Target="slides/slide26.xml"/><Relationship Id="rId86" Type="http://schemas.openxmlformats.org/officeDocument/2006/relationships/slide" Target="slides/slide31.xml"/><Relationship Id="rId94" Type="http://schemas.openxmlformats.org/officeDocument/2006/relationships/slide" Target="slides/slide39.xml"/><Relationship Id="rId99" Type="http://schemas.openxmlformats.org/officeDocument/2006/relationships/slide" Target="slides/slide44.xml"/><Relationship Id="rId101" Type="http://schemas.openxmlformats.org/officeDocument/2006/relationships/slide" Target="slides/slide46.xml"/><Relationship Id="rId122" Type="http://schemas.openxmlformats.org/officeDocument/2006/relationships/slide" Target="slides/slide67.xml"/><Relationship Id="rId130" Type="http://schemas.openxmlformats.org/officeDocument/2006/relationships/slide" Target="slides/slide75.xml"/><Relationship Id="rId135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54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" Target="slides/slide21.xml"/><Relationship Id="rId97" Type="http://schemas.openxmlformats.org/officeDocument/2006/relationships/slide" Target="slides/slide42.xml"/><Relationship Id="rId104" Type="http://schemas.openxmlformats.org/officeDocument/2006/relationships/slide" Target="slides/slide49.xml"/><Relationship Id="rId120" Type="http://schemas.openxmlformats.org/officeDocument/2006/relationships/slide" Target="slides/slide65.xml"/><Relationship Id="rId125" Type="http://schemas.openxmlformats.org/officeDocument/2006/relationships/slide" Target="slides/slide70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16.xml"/><Relationship Id="rId92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" Target="slides/slide11.xml"/><Relationship Id="rId87" Type="http://schemas.openxmlformats.org/officeDocument/2006/relationships/slide" Target="slides/slide32.xml"/><Relationship Id="rId110" Type="http://schemas.openxmlformats.org/officeDocument/2006/relationships/slide" Target="slides/slide55.xml"/><Relationship Id="rId115" Type="http://schemas.openxmlformats.org/officeDocument/2006/relationships/slide" Target="slides/slide60.xml"/><Relationship Id="rId131" Type="http://schemas.openxmlformats.org/officeDocument/2006/relationships/slide" Target="slides/slide76.xml"/><Relationship Id="rId136" Type="http://schemas.openxmlformats.org/officeDocument/2006/relationships/presProps" Target="presProps.xml"/><Relationship Id="rId61" Type="http://schemas.openxmlformats.org/officeDocument/2006/relationships/slide" Target="slides/slide6.xml"/><Relationship Id="rId82" Type="http://schemas.openxmlformats.org/officeDocument/2006/relationships/slide" Target="slides/slide27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" Target="slides/slide1.xml"/><Relationship Id="rId77" Type="http://schemas.openxmlformats.org/officeDocument/2006/relationships/slide" Target="slides/slide22.xml"/><Relationship Id="rId100" Type="http://schemas.openxmlformats.org/officeDocument/2006/relationships/slide" Target="slides/slide45.xml"/><Relationship Id="rId105" Type="http://schemas.openxmlformats.org/officeDocument/2006/relationships/slide" Target="slides/slide50.xml"/><Relationship Id="rId126" Type="http://schemas.openxmlformats.org/officeDocument/2006/relationships/slide" Target="slides/slide7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361264216972878"/>
          <c:y val="7.4548702245552684E-2"/>
          <c:w val="0.87254724409449635"/>
          <c:h val="0.741916528526039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'Incident Years'!$A$12</c:f>
              <c:strCache>
                <c:ptCount val="1"/>
                <c:pt idx="0">
                  <c:v>CARA</c:v>
                </c:pt>
              </c:strCache>
            </c:strRef>
          </c:tx>
          <c:invertIfNegative val="0"/>
          <c:cat>
            <c:strRef>
              <c:f>'Incident Years'!$B$11:$M$11</c:f>
              <c:strCache>
                <c:ptCount val="12"/>
                <c:pt idx="0">
                  <c:v>1954 or Earlier</c:v>
                </c:pt>
                <c:pt idx="1">
                  <c:v>1955-1959</c:v>
                </c:pt>
                <c:pt idx="2">
                  <c:v>1960-1964</c:v>
                </c:pt>
                <c:pt idx="3">
                  <c:v>1965-1969</c:v>
                </c:pt>
                <c:pt idx="4">
                  <c:v>1970-1974</c:v>
                </c:pt>
                <c:pt idx="5">
                  <c:v>1975-1979</c:v>
                </c:pt>
                <c:pt idx="6">
                  <c:v>1980-1984</c:v>
                </c:pt>
                <c:pt idx="7">
                  <c:v>1985-1989</c:v>
                </c:pt>
                <c:pt idx="8">
                  <c:v>1990-1994</c:v>
                </c:pt>
                <c:pt idx="9">
                  <c:v>1995-1999</c:v>
                </c:pt>
                <c:pt idx="10">
                  <c:v>2000-2002</c:v>
                </c:pt>
                <c:pt idx="11">
                  <c:v>2004-2008</c:v>
                </c:pt>
              </c:strCache>
            </c:strRef>
          </c:cat>
          <c:val>
            <c:numRef>
              <c:f>'Incident Years'!$B$12:$M$12</c:f>
              <c:numCache>
                <c:formatCode>General</c:formatCode>
                <c:ptCount val="12"/>
                <c:pt idx="0">
                  <c:v>282</c:v>
                </c:pt>
                <c:pt idx="1">
                  <c:v>325</c:v>
                </c:pt>
                <c:pt idx="2">
                  <c:v>506</c:v>
                </c:pt>
                <c:pt idx="3">
                  <c:v>609</c:v>
                </c:pt>
                <c:pt idx="4">
                  <c:v>679</c:v>
                </c:pt>
                <c:pt idx="5">
                  <c:v>585</c:v>
                </c:pt>
                <c:pt idx="6">
                  <c:v>403</c:v>
                </c:pt>
                <c:pt idx="7">
                  <c:v>189</c:v>
                </c:pt>
                <c:pt idx="8">
                  <c:v>87</c:v>
                </c:pt>
                <c:pt idx="9">
                  <c:v>64</c:v>
                </c:pt>
                <c:pt idx="10">
                  <c:v>46</c:v>
                </c:pt>
                <c:pt idx="11">
                  <c:v>60</c:v>
                </c:pt>
              </c:numCache>
            </c:numRef>
          </c:val>
        </c:ser>
        <c:ser>
          <c:idx val="1"/>
          <c:order val="1"/>
          <c:tx>
            <c:strRef>
              <c:f>'Incident Years'!$A$13</c:f>
              <c:strCache>
                <c:ptCount val="1"/>
                <c:pt idx="0">
                  <c:v>JJC</c:v>
                </c:pt>
              </c:strCache>
            </c:strRef>
          </c:tx>
          <c:invertIfNegative val="0"/>
          <c:cat>
            <c:strRef>
              <c:f>'Incident Years'!$B$11:$M$11</c:f>
              <c:strCache>
                <c:ptCount val="12"/>
                <c:pt idx="0">
                  <c:v>1954 or Earlier</c:v>
                </c:pt>
                <c:pt idx="1">
                  <c:v>1955-1959</c:v>
                </c:pt>
                <c:pt idx="2">
                  <c:v>1960-1964</c:v>
                </c:pt>
                <c:pt idx="3">
                  <c:v>1965-1969</c:v>
                </c:pt>
                <c:pt idx="4">
                  <c:v>1970-1974</c:v>
                </c:pt>
                <c:pt idx="5">
                  <c:v>1975-1979</c:v>
                </c:pt>
                <c:pt idx="6">
                  <c:v>1980-1984</c:v>
                </c:pt>
                <c:pt idx="7">
                  <c:v>1985-1989</c:v>
                </c:pt>
                <c:pt idx="8">
                  <c:v>1990-1994</c:v>
                </c:pt>
                <c:pt idx="9">
                  <c:v>1995-1999</c:v>
                </c:pt>
                <c:pt idx="10">
                  <c:v>2000-2002</c:v>
                </c:pt>
                <c:pt idx="11">
                  <c:v>2004-2008</c:v>
                </c:pt>
              </c:strCache>
            </c:strRef>
          </c:cat>
          <c:val>
            <c:numRef>
              <c:f>'Incident Years'!$B$13:$M$13</c:f>
              <c:numCache>
                <c:formatCode>General</c:formatCode>
                <c:ptCount val="12"/>
                <c:pt idx="0">
                  <c:v>325</c:v>
                </c:pt>
                <c:pt idx="1">
                  <c:v>615</c:v>
                </c:pt>
                <c:pt idx="2">
                  <c:v>1130</c:v>
                </c:pt>
                <c:pt idx="3">
                  <c:v>1405</c:v>
                </c:pt>
                <c:pt idx="4">
                  <c:v>1691</c:v>
                </c:pt>
                <c:pt idx="5">
                  <c:v>1757</c:v>
                </c:pt>
                <c:pt idx="6">
                  <c:v>1407</c:v>
                </c:pt>
                <c:pt idx="7">
                  <c:v>786</c:v>
                </c:pt>
                <c:pt idx="8">
                  <c:v>331</c:v>
                </c:pt>
                <c:pt idx="9">
                  <c:v>189</c:v>
                </c:pt>
                <c:pt idx="10">
                  <c:v>87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647168"/>
        <c:axId val="174648704"/>
      </c:barChart>
      <c:catAx>
        <c:axId val="174647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 i="0" baseline="0"/>
            </a:pPr>
            <a:endParaRPr lang="en-US"/>
          </a:p>
        </c:txPr>
        <c:crossAx val="174648704"/>
        <c:crosses val="autoZero"/>
        <c:auto val="1"/>
        <c:lblAlgn val="ctr"/>
        <c:lblOffset val="100"/>
        <c:noMultiLvlLbl val="0"/>
      </c:catAx>
      <c:valAx>
        <c:axId val="174648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464716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800" b="1" i="0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 b="1" i="0" baseline="0"/>
            </a:pPr>
            <a:endParaRPr lang="en-US"/>
          </a:p>
        </c:txPr>
      </c:legendEntry>
      <c:layout>
        <c:manualLayout>
          <c:xMode val="edge"/>
          <c:yMode val="edge"/>
          <c:x val="0.72919890448476554"/>
          <c:y val="7.7658417697787779E-2"/>
          <c:w val="0.21098908900049518"/>
          <c:h val="0.25067017203136982"/>
        </c:manualLayout>
      </c:layout>
      <c:overlay val="0"/>
      <c:spPr>
        <a:solidFill>
          <a:schemeClr val="bg1"/>
        </a:solidFill>
        <a:ln>
          <a:solidFill>
            <a:schemeClr val="tx2"/>
          </a:solidFill>
        </a:ln>
      </c:spPr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340E4-DF47-4293-8D40-32DB986B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09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764EE-8FE1-45CB-926B-C2E2921DB53D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F6088-5376-4007-B853-5003D1ADA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44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F6088-5376-4007-B853-5003D1ADAD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04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A2DE3-42B7-47A6-98E2-847A31E021C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084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F6088-5376-4007-B853-5003D1ADAD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60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B5E6-5FEC-4BA3-A513-52EE89CFEF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732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FB570-D008-4324-BDCA-D599F4FF32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52106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40A9-FADD-456C-AADF-3B09D7F5A3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1859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3689-2BA4-449D-9674-579AEBED38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0333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4E519-5D45-45C5-8B7A-F432D60252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59168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D558-EA42-4D32-A104-0186A1B8D6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77387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40E7-AB8A-4140-9321-B1796B4014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4320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BA56-21BC-4575-BF73-D2071ED475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7235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380C-7934-4579-8E26-CCAA6B7331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3982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D8A7-237A-4A75-B2AB-E6CF90492D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74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AA5-A3EE-43BC-B0A6-79DDE69245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0591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3AB7-F78C-463C-B3F6-D5230B4715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455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F03B-3F0F-4BCE-BA19-F8EACBD82D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77078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8680-3237-4CB8-9FBC-62A97CDC8C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22569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CE36-3F3F-499B-8839-781603DA08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7575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5A6B-CC6D-41B9-901C-D74073DA32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58701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E893-217D-4F4F-AA0F-C16D8D1AFA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58910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4ACC-9CDE-4035-8B5F-570EF558E3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4182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3E14-323B-4105-BBEF-115BFC9E07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2320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BE7E-368D-46C5-9576-61254A3142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08223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19586-88C6-4981-B37F-6BF3BF3F24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515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03BA-68CD-4958-B313-FB32608D25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87768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46EC-7314-424B-A969-E744336F00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711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AFF9B-AC7B-44A1-B04C-7577E64DA5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65C4-7274-40F5-8B30-742403A707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0766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947D-26A7-4735-B29D-82C5D4A877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7513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3FAE-E033-4B45-BCE2-9503C59208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50425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60EB-E5CC-484B-80EA-7DF165D6D9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2049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35E-AE3A-48F6-933D-4ECB786EFC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29190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D64E-BA9C-4835-A423-230D9A4B8A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57887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4B9D-1E72-449D-85F3-0B958809E8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36901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68C7-BFC8-4D74-9993-41688E0A27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8376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7134-242B-4F5D-9198-172A7F7427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93119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C984-7401-4ACC-856C-3BB36C6574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22603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AAE6-2E9B-40AD-94D8-05B9C3885D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16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9A7A-92BB-42A0-9670-7DD6B096F1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65C4-7274-40F5-8B30-742403A707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17707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91D0-805D-4E83-ACA4-10432420CD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80492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80B3-FDC9-4525-814E-901431B8B4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9251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5A-1609-433F-9D65-1CF601A0E7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1539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B3ED-180D-4253-874A-5F4B165E04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62807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FF57-265E-4B98-9081-4C4B88841E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611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8A92-5885-47B1-BD31-B06F363536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2688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21B2-D79F-4306-9C0F-8F4462F9B4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1710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B7EE-C192-482E-A60E-4DEF09EA7F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2351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FE0B-DAF2-48C0-9F54-3EC6A0AC1B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75138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7641-9D79-45A4-80EA-372CEEA98B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683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70E19-E25A-45E6-8773-F516DA3D1E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65C4-7274-40F5-8B30-742403A707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9741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15DB-72D6-4B79-885F-66B42EA3E8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86831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68B8-0B74-462B-9814-342A298C00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118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C160-8539-4FD7-81E1-8BF98C3929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4973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9E28-113B-4164-86DE-D22AAB1D54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0492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A335-9CD5-4CE9-A674-9EC77B9069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92892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2F3E-BE0E-45B9-A6B6-1A7515E51D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73554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CB70-6D91-4EB5-8A12-A2CDF2EB61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96761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70D5-3556-4B23-993A-0C6F6ED8FC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63996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D8C6-42F2-4D46-BE8A-7A5139DE6B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90441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AC7F-5EE0-4A34-9B21-A7B9160CEE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412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946A-E9BD-466E-82D8-0CB864F2F9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65C4-7274-40F5-8B30-742403A707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54541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DF68F-9C8D-4CEF-8305-0200BB8CB7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3945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D3263-2BEF-4581-A7D8-94B956EDA9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60001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0DC8-001F-4877-A2D0-FA8FCB0687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26926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B7AB-049D-4352-847B-DC432B32B6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47815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2E0E-694F-4B88-AAD6-158FEDA577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19992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C352-9183-45B1-A11C-2EF188784C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47487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5281-163D-43AB-97BE-8993C2780D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39842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FAE7-2604-4668-8035-F3DA567326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90215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0EA0-AACA-46BB-8B2A-4B6CF9CAA8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47994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52F7-DDB1-457A-9623-0BF3ADE1A0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17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4C0B-518C-4C53-B3CB-9920F09627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65C4-7274-40F5-8B30-742403A707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5937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8F13-71B6-423F-9C3D-C74DB9F868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49246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04DCC-445D-41D3-B291-AD2A8B4B56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5693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D05C-566B-4378-A9C7-E218E2C37B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76028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737F-5D46-498A-BE1D-3BCB2F7B3F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6524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5D7B-151E-4BD5-B5AF-90EF5D4C63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90375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F770-A739-4B22-8AD5-BA77C77452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26811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0CEB-6AE1-410D-9AC0-569FA804D8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73947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DBA4-3125-4B5B-8BAC-6045A5A0B6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91818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CF3A-58BD-4C34-8F75-1B2D0AFF61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33173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8E83-2C44-4C48-8CD8-3E6D4CCC2E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602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D427-62B3-48C7-B2BD-FC82FECEA2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65C4-7274-40F5-8B30-742403A707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1786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C153-57C9-4F94-8CF8-BC0ECB4800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2705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B36D-11D9-4C3A-8EB9-3AB8B56456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02041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7EA8-4865-4B39-969D-4C98068F09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35492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E9E8-4402-4330-B12A-BB086C9F53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322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0D24-024A-49B5-83CB-0C4CE956E0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4509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30CF-19CC-4D8A-A219-318A12E82D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6005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CACF-0F30-41D3-B4CB-B4480A63EB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3348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C66B-DDC3-46EA-A507-30CEC8FA43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3111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632A-7FA9-432D-97F9-758713C721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1873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A68EF-BCC0-4C28-A355-C34E90A9F6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458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42A3-879A-44F3-B9C0-5D1ABCE957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65C4-7274-40F5-8B30-742403A707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00505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B955-A9C1-4673-A57E-EF1F8F1B30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09422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D24F-EBD3-4494-A63A-8F7F702028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49193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5D38-9857-47A7-8321-61418323D6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11540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ABBE-5CEA-47AD-8E27-B7EF813019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9508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4B96-A8D3-489A-A1DE-93D2802E95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89777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D1BF-7CE5-495B-902C-379ACD862A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15438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4A23-31FD-4747-841F-22998197A1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91483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1FB2-5DFA-4B03-930F-5DC68D584C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8145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AFF0-B9E0-43E5-91E1-564C42D7F9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4135-6851-4663-8514-B3C1C0634B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47055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0B44-627A-415D-8E93-742D093CBF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4135-6851-4663-8514-B3C1C0634B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337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2DF7-9172-43BD-A556-282CB79234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65C4-7274-40F5-8B30-742403A707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6224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A689-4426-41A7-A243-0D104B6E82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4135-6851-4663-8514-B3C1C0634B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29665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D1ACC-734C-4450-A6F2-0C50DD5DA9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4135-6851-4663-8514-B3C1C0634B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28870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53F5-CDC7-4D1D-9976-CC88E0CB76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4135-6851-4663-8514-B3C1C0634B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35741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5057-B6F3-4D8D-865F-BCC50626D6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4135-6851-4663-8514-B3C1C0634B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44867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4902-A4EA-43DD-987A-3AF0004921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4135-6851-4663-8514-B3C1C0634B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62531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6CFC0-D28C-43F9-8CB8-F08DA3BD1A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4135-6851-4663-8514-B3C1C0634B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94787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93F9-2A88-45C5-BCFC-1536FC6145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4135-6851-4663-8514-B3C1C0634B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77579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20641-8006-46C0-8A78-BCB1AB395A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4135-6851-4663-8514-B3C1C0634B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57313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253C-F621-4D3D-92B3-7A17F035E9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4135-6851-4663-8514-B3C1C0634B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67289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67D8-F7F4-4342-87C7-8786BBD35F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4135-6851-4663-8514-B3C1C0634B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87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025D-7289-43CA-9948-A40EBA90F6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29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4A7E-A7C0-4C75-8727-E5CA33ED51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65C4-7274-40F5-8B30-742403A707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51195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783F-F746-46E4-9910-D1B1F54004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4135-6851-4663-8514-B3C1C0634B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6155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FA66-1340-4537-87F1-84D5FE117E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4135-6851-4663-8514-B3C1C0634B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4039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CC81-5CEB-4597-9FF7-A59FB93ECF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4135-6851-4663-8514-B3C1C0634B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39217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E89D-8E32-4B75-AB9C-746730E3CD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4135-6851-4663-8514-B3C1C0634B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53070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A0BA-570E-4708-94C6-AB2254ED87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4135-6851-4663-8514-B3C1C0634B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89096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6CAB0-61D4-42AF-934F-1B3E8B5A19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4135-6851-4663-8514-B3C1C0634B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02772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ACE1-5A26-4DF2-8179-5A971F1D5D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4135-6851-4663-8514-B3C1C0634B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8086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7CA7-BA58-4283-AEDB-AD6F86362C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4135-6851-4663-8514-B3C1C0634B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55506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73C4-F80F-4BCC-AA14-63FB86DCD4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4135-6851-4663-8514-B3C1C0634B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9665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3C5FA-92EA-4F4C-BD4C-DB6F7EEF89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4135-6851-4663-8514-B3C1C0634B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50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ACD42-8ED1-43CC-A13C-91A437B98C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65C4-7274-40F5-8B30-742403A707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41789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501C-71DF-40B6-A4A1-4EFBDB4968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4135-6851-4663-8514-B3C1C0634B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9822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5A187-D0FA-41DF-8400-AD857E8E6F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4135-6851-4663-8514-B3C1C0634B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93481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FCF2-48AF-4F7C-9412-2FD8B7C835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4135-6851-4663-8514-B3C1C0634B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03072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38D7-8A69-48B6-93F9-AD4BC31065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4135-6851-4663-8514-B3C1C0634B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36704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A6F3-9419-4B84-98B1-3099246EEC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4135-6851-4663-8514-B3C1C0634B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73424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FF81-255C-4912-A1CF-55FBE2FADD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4135-6851-4663-8514-B3C1C0634B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5597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FFB1B-4903-45E3-AE27-8848ECBA08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4135-6851-4663-8514-B3C1C0634B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4495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8210-C10A-4FD7-B80C-32482030C4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4135-6851-4663-8514-B3C1C0634B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4091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EA87-BB0B-4D78-8E32-930C1CFCD4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4135-6851-4663-8514-B3C1C0634B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98326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882D-07D2-452E-823E-FE28B9BCEF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4135-6851-4663-8514-B3C1C0634B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39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180D-B8A6-41F4-B26B-2EF41E58D8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65C4-7274-40F5-8B30-742403A707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3243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A48D-C36E-4504-B132-993438F7C1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4135-6851-4663-8514-B3C1C0634B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16478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3A67-943E-4542-A930-99F71FB766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4135-6851-4663-8514-B3C1C0634B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07894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D9D5-0D17-498E-89D8-161176EC01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4135-6851-4663-8514-B3C1C0634B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4004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D181-27F3-4528-A9FE-A03D359175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4135-6851-4663-8514-B3C1C0634B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34726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B09F-4944-44B9-8E50-197CF53134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4135-6851-4663-8514-B3C1C0634B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52531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0D02-6E98-4AEC-BEDF-CD661BD564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4135-6851-4663-8514-B3C1C0634B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0113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CA63-9FEE-480D-AE86-978EF5FB38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4135-6851-4663-8514-B3C1C0634B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9610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486F-215F-498D-A053-750724874B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4135-6851-4663-8514-B3C1C0634B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02876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2572-0B7B-40E0-A2E9-724E6F5EC5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4135-6851-4663-8514-B3C1C0634B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19827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1FC5-CC45-41D9-ADE4-C12ACC67FA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4135-6851-4663-8514-B3C1C0634B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010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BEFF-4A2C-4024-8935-ADB76E7D13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FEED-ED4A-4522-A36F-18639F1C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31818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2B80-3EC7-47EB-8FBD-A60F3592D9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4135-6851-4663-8514-B3C1C0634B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0474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6B81-F9B4-4DE7-B23B-C4CCF8C1AB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4135-6851-4663-8514-B3C1C0634B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06289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28B4-72AB-4576-A025-9E6E835413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181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9ECC4-9B84-4D21-BE23-866F1F2C95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2970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AB30-D3CD-4965-9B6E-6B8A09703F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7638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F7BE7-C891-4312-937F-626ACFEF9C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37070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E80D-1919-4D94-8881-7EA653103D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176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FC6E-B381-4E87-A35F-0739AB530C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80440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7781-B882-47FA-B3A7-5EE4DEB3FC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19952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26B6-34D0-447C-B603-DEF6B2AFBE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7802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753B-430B-4636-8C29-1120EA9C4E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FEED-ED4A-4522-A36F-18639F1C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43785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7423-7A0D-4840-B10F-0DAFCA4FDD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770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0968-F1AF-40D4-845E-B4BE4C07BA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8221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7AD2-39A4-447C-9D9D-55B29821D8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7866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DCE3-2345-48C0-A655-B4B336A1D5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13013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D4F9-AEF6-44CC-8A6E-4A6872114B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3402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9FF0-7ECA-4419-BC80-19A584C108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186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78F3-36A5-4FAD-8512-9922383E95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3053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4485-FDFE-4322-9216-CEBF775C23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04446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49BA-94D2-456E-A3DD-81C1A6DAAE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340632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1D40-88F7-4796-A25D-6801235D85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467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F554-D51E-402F-9B83-343E2FBB9F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FEED-ED4A-4522-A36F-18639F1C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5247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BFE4-9E66-42F9-A496-5FABBA2186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2344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0463-DB89-461C-93B2-9233BB1548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28352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2154-C49B-45B9-AEB8-9085B61031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4998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9179-FB11-4D42-8AC7-38D7664782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04502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FD4D-E7DB-4368-A02F-BAEF9DFB30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90464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1BF2-C67B-4726-9E4D-016AC2201C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52403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6244-5FBD-4506-8E36-E3B7F8697D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438673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8493-C2AE-41EC-8E9F-6174CC98FC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8757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53D-FC7A-4E71-A462-43A84801E3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29920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BAC47-9257-41B9-A817-F30E70F817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302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DFE57-3963-4642-B66D-BC2461ADEE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FEED-ED4A-4522-A36F-18639F1C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3884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2ABD-522C-4B75-80C2-2A9673293C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0688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4019-7B32-4651-857E-C0CF5CA7D3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71988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61C3-5769-4F62-9D61-1FDF20C769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5913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A0F7-D1F0-4F09-8680-A72708E31A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40558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4BAE-382A-4366-861C-8D20A1F015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057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2797-9045-405E-8EBB-841970E42C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68007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F6974-6DE4-472F-808E-A2CD3D95BE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07971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7AB3E-F23E-471C-91D7-80C568923C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18096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4F2C-A4D3-4073-B346-FF7F3A0E9F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670978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72E5-63A2-47ED-84C1-620BB2EFC3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2009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4D89-DE52-4003-A859-BA7912885C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FEED-ED4A-4522-A36F-18639F1C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49488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E593-9935-4572-832D-FC463907FB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17222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C7C5-4CA1-4019-90AF-1688A3089A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957600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7EAD-46D6-4FF1-B85A-A5A6A37C19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66412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BE78-A961-42FD-BEF0-D8B3726CC7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617813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4A97-1172-4725-8F94-CE4C775CCB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1040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E153-85F1-49B1-BDCE-7E582A67A0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72442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6E4E-A82F-474B-ACA3-0FC3D8E75E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0156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E3A85-6FC1-4BF6-B798-5AE21B9E2D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42354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5451-E106-43A1-B665-FB6EA414F0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878776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A112-9430-44B8-9B24-338BD2C3DD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2018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83F5-DE80-4967-AE8C-CE44119580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FEED-ED4A-4522-A36F-18639F1C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62052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DC9F-CBAE-4985-BB7C-52BDF6608C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762260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13DE-29C8-43B1-A430-E5385415AC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695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6B20-F233-45F3-A5A2-EAE3B7A47D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649817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FBE7-F69E-4CAB-836C-BBE3A4292A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98777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0452-951E-498A-A0A5-52E936AC4F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93978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2DC3-255D-4C83-BE4B-2F43F2E9ED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59618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BAA5-10F3-4733-9129-EB1CDB2155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179822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80AD-CA44-450D-8291-68E3B450C7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886023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4F136-311D-47C9-9612-96D6C31212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4520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5C48-9487-412F-A538-61428942BB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28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4C2C8-B1BC-4918-9FFC-DACC6C21D8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FEED-ED4A-4522-A36F-18639F1C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028816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58B4-BB71-4FB6-B1DB-427B5A252B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348384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B0F2-F13B-447C-AC32-E56962CD2D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41164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8A7D-2ED4-4AC1-8321-147CE9A4E8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053262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4FB1-777C-47B8-8E3C-64EF77830F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461016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6FF7-4C2A-40E6-B6D7-54C1B6F160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38614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2004-0638-4DE9-8FEB-0DBF6EABB7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41304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184F-B744-4C77-8EAE-DFA238C83A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215435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9EDF-7197-4CC4-9201-6609130F26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5280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0BAA2-66AE-45EF-A587-8CD53DD15B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824688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8D6FC-0D93-4946-B58D-D958DA1AB9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00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FA0B-11ED-4C5C-A733-31EF9B9DA6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51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138ED-DC08-49B9-9DA0-8AB4322BF4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FEED-ED4A-4522-A36F-18639F1C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102782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43EF-1476-48E4-81BA-F9AF5E4B8C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90773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5427-83B3-43EF-A1AB-000515D97F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671192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7B7A-8EE3-4B12-95C1-69998C2C99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145714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54C7-4151-4126-95CA-636EC6A142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4630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ED203-138D-4779-9567-2BFCF9B24D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703758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08C0B-C7F0-4EC0-968B-289597BD73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80179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7BC7-54D3-44A2-8FD0-31E53A487C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719293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7E6E8-D7E3-473D-9260-A28DF8D6F9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22389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A74A-F50D-4E0C-BA06-ECC37BFD7C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82587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30C6-C190-4FB6-8F2A-7561A7F82C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607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0261B-8FE4-4EC8-BF42-E440286B7E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FEED-ED4A-4522-A36F-18639F1C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68040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BE410-F593-4653-AC5B-2971CF234F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02140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9CFF-4920-476F-9823-4A1809DE8B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797327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E9AF-F0AB-4DF6-8FEA-EAACC01339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941181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3FC9-CD54-4412-9449-36DE2154B2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093180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1323-0A85-433D-9EB1-2D16CC82C3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150469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A9D0-9B6D-4EBC-BB8E-C767506EDA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110021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246B-D552-4677-94F5-584C9DE503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30602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D54D-606E-4C5B-AEAA-FA97A67C39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741110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2300-65A2-4DD1-9AE8-F7F8FFE1A2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43485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68BD-6B2C-47DF-A8C1-FE881EEC9E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8257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DC800-2470-47F3-82D1-B5F09206B5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FEED-ED4A-4522-A36F-18639F1C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404266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7462-2CE6-4ECA-97B6-E4A6EEB30C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944288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8B16-7286-4B52-810D-0C269FD1E0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863453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90C9-37ED-4A4B-AE05-8CA567AA72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340319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9976-8696-4238-A11D-D6AA862DF3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532274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237C-C353-4CD2-94F1-58B75DE932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41928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FED4-65B7-4165-9C58-79C75BD0BE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54623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4741-4406-4D52-A468-A54437EF29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287737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F379-8524-4704-A298-8B3B8D2CC0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697417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463E-E921-49C0-A752-43B3FC1997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898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FCF9-CF81-4392-9890-B84CE408F3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85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8562-B751-4FC4-96FF-F62C3A8027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FEED-ED4A-4522-A36F-18639F1C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60437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0FEAB-951F-42B5-94BD-FDD81893C1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473199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98D-5C80-436B-A611-854197FAF2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227574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B173-A303-463F-872B-F065DE3390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18650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D095-E47D-4AC9-9E18-4355DAF6E1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69506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4D6E-28FE-4CEB-B150-B19069F997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615491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15C3-010F-4C2E-8146-5CFBDF34CE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94256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8856-86E3-4F23-A903-ACD37C99CF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92337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14B6C-E95F-40C9-8D65-4EFF530466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662125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2390-A2AC-4D04-B89E-929C996B43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17854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F292-0CB8-4AA8-9E7D-E71AC20A48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123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7D8D-A54E-4E94-A227-4F6435623B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00BF-05E7-4F3B-8140-FE4A01E897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911267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2EE0-59B1-4D6E-B4AB-2B340422B3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265179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5C4AF-72FC-4AD4-86C4-27290A4F0B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67943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FEB0-2CF3-4DBE-BE6C-73AC6A5E6A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662889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25D6-DC53-46AE-8CA9-F14A516641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94101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B175C-0FF2-4DFE-BF88-89863583C4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6185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7227-75CC-4EA0-B784-CA9D897EF5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015468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17EF-BAC2-48CC-A663-612377F6DE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540847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E5E77-E42E-4C63-9225-9788D5D526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09391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0E32-0717-46E8-889E-8817B4340F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16634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AF49-77DE-4805-858C-9CB7B06089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341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8033-83CF-4FCF-AACB-AB44053A1D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00BF-05E7-4F3B-8140-FE4A01E897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51291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8E13-811D-45A7-87A7-06F68589E0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500986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6F192-C2C2-4EC7-9F97-7E8192A3F5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51083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EC7A-807B-4256-9BA5-34120B2841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270400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DAAC-9340-457C-A12A-69B4819CF1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17029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C94C-8AE5-41BF-925D-01787DF945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45453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0B05-CCA3-4AA7-A4BA-E738138307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618967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5E51B-70F0-4386-8610-4417114E1B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418544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1491-4D96-4614-9619-EB2421E735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11385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442C-A2DC-4513-8475-7C947F5F96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93655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FEBB2-B71B-45B3-B3E8-51AF71C393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4081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69030-7FE8-40E5-BEEB-3DC45C28F3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00BF-05E7-4F3B-8140-FE4A01E897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271772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B9E8-62B1-44B6-B00C-6F9115BD44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22846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049F-4E1E-4ECF-85A1-6F54881443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712247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FE88-C735-4555-8D2D-903594887A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38113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B000-0C88-419B-A094-E08442C04C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48165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53C7-BECD-456E-936D-0EB83C74AB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537895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7CBC-0562-4608-92CC-3A96530A2A8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236917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C5C6-B9D3-4BD8-9289-665CBE4994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12364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9780-D66C-47AC-A57F-27060037B2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63980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5721-77AC-4DD0-9E48-90D3B68036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46913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C2A38-1A0E-495E-9510-F9377F6EFC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390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2845C-807C-4DA7-A52B-A61DF07C47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00BF-05E7-4F3B-8140-FE4A01E897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314163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6B83-0AE9-4A54-84F0-AAC4893D77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922495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768EF-E656-425C-A353-BD0F9DC0D9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685554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6B7-60B9-46CC-B424-BE95B0A8DB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400416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CF4F-934E-4647-9CBE-2BE05601A4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77803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B15E2-48B9-4F7C-8B3B-AECF1287AB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8121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4BB7-F290-4FE0-B80B-104796FAB3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47667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721F-EE9C-4F8C-BEA4-EB65694C11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412069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0957-F808-4542-A800-A45DBD6BAA8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131899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6448-A67A-48DD-91CC-B8E05D170C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36177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DAF-9FD1-4218-8258-AA1C55E578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2960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DA233-77DA-41ED-B6DB-856773357E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00BF-05E7-4F3B-8140-FE4A01E897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49620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97754-A596-43C3-BE3C-E3AED79D1F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908348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9D70-15C2-4D1D-8900-78EB18B76B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709142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1486-C47A-4F5D-8ADA-95D49080E3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727668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DBC0-507A-48BF-945C-1B5D797A3E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764346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AE05-89BF-49A5-97FB-5CBF976E09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066916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6598-1946-47C2-9519-F517A8E65F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836965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5F55-90DB-49D9-9A71-65DF3EB0EB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76878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C754-02E5-4E3A-A633-6620874C6D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322808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FFAC8-4327-48FE-B1C9-37453E2F6F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385923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F9D8-0643-4A24-9ABA-947C96DA9D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336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31DBC-A093-426D-805F-8FC9FC37C0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00BF-05E7-4F3B-8140-FE4A01E897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5744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AFA0-37F0-44D7-939C-A040B91678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766158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E4648-697D-4CF3-B9E3-D1B97C03AA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472958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F36BB-3BD5-4230-8367-BFE18DCD67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788168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B527-8963-4A17-B311-337DAD0040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14187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7632-79F1-4B11-888A-0AC741DD38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644716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8B67-EA91-48D4-81DC-B7D951EA39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97840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AEB1-9686-4BA6-80C0-6963DE0E05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648424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8B10-070F-4355-9BBC-7DA72D9282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211700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FEE0A-AF44-4D72-8829-CF3A6B0E0C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82422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3117-3CBF-453E-B6DC-92513C476E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2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9204-55CB-4061-9788-998E92FD8B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265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B638-87DD-41AF-81BE-2960B4F7C6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00BF-05E7-4F3B-8140-FE4A01E897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138825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E70-04D0-4E61-AC87-A48A473F21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782389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139E6-9DE6-4AF6-AD3E-3993FC6A0C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136046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534F-8E84-43F0-B9E2-6FA56065B4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33110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6584-0640-405A-BBC9-266D16D4B6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213764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84D6-1443-4AE1-98C8-F18003832F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45412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4E00-C8AF-4826-8EB7-81AB103E8C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00116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DEC2-16ED-45F5-B8D2-095BBDACE8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410747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CE57-6470-4F29-890A-6C6EA27DBA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271750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EA18-E43D-460B-8D1D-54ECDB0674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60264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0C3E-007D-423B-AD0C-098B6C42B9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372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741C-D6D3-4D66-B264-15BF6FD7EF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00BF-05E7-4F3B-8140-FE4A01E897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04279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0456-D4C7-4B7D-B59A-15BD1B6E02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881274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E93E-3F53-4F7C-BC36-619119E219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81128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C32-7CA0-44E0-A160-30BB762333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465265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3CF0-BB4F-45D4-B587-2CEB6DD73A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61333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4CF6-0156-479D-ADE5-A21E804850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520082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C4563-32E3-4015-95F6-6074F02F62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69637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DF44F-46BF-44FA-A7D8-803070D7D0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304141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E323-3BF8-4229-992A-8A6BBA5781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817044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4FE0-4B58-4E66-970F-59E37585E3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731384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46FF-05A4-492E-AB2C-13BEE5063B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3717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5028-2BDF-47D7-86AE-76E6D3B045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00BF-05E7-4F3B-8140-FE4A01E897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987802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0C22-365B-47C1-9F4E-AC5E06D5B0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83493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0DA2-9515-455E-9963-02310803BB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05383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7C93D-739A-4934-8716-699E74418C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011381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7038-3C18-48DD-8B33-2A56C4DA76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8566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126D-138F-4029-9E72-284EB44FFB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162113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3CBB-FFB3-4554-A10D-F0F3AED526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85535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BAC2-6E0C-42A8-AEFB-6F5D8A2D4B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457903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3C45-E263-4618-9E4A-B007FFFE3E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130654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0DB6-E56B-4C14-A414-2E0BBF72AC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44983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7E24-0534-4651-A6FE-7CC3BC90BC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806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1FEB-448B-4233-8D12-7B73C6863D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00BF-05E7-4F3B-8140-FE4A01E897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4224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B270-5CCA-455E-B3F5-159F0347CE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42054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2047-1634-4898-AB57-1B5DF85839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86991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0FC23-C8DE-4552-9922-6419BC888B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23174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469A-2B71-4B2E-887A-C8FEC3201C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04746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6F23-D483-4851-9037-8F5D5D8CBF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999693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A5EA-1A13-4978-A79D-ADBF625FCE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403976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3B6B-0934-4FCB-9D2D-D964B038C3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201169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1D1C1-3B3C-4260-B091-E0C65D6382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323547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A0C7-35C9-4BAD-ABE3-D3618812ED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82842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EA2C-089E-4F46-AA3A-9CAFFD0A43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4152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B1A9-295D-437B-9532-29325D7E72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00BF-05E7-4F3B-8140-FE4A01E897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75406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AF8F-A9F4-4D11-91ED-DF57389904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53995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639E0-5D71-49EC-B2C2-2C3C664624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17248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66E2-02AA-4080-B00C-23297D26F0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189043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A02E-051A-404A-9A0C-20F7F48649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944352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0C80-A542-4B7E-81AA-144C7A23FB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3130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FA23-BE10-4412-9AFF-448B0AF275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626019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8B7A-FF54-42BA-8490-DE572FDBD3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437373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12864-8DA5-4529-A687-1D3E207554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28604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4520-6D3A-4328-8F97-4A197EB5AD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849422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2E23-B243-4F4F-933C-8FBA37EA01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9990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BB49-765D-4581-B7EC-C7B46BB92D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00BF-05E7-4F3B-8140-FE4A01E897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652815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9F35-CD6B-4B51-9515-D4573C794A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4097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AB7A-3AA3-4111-B9A6-E7C9F8CF10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14339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ED0A-4D24-4A2F-A0AB-F8461679BD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829362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434BA-F135-4F5A-8B08-7E6B95282B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658648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463F-DC43-48E9-8AE1-409745BE25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807358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89CC6-958D-4CF9-9E1C-1863992A9D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41054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AE94-F2DC-4837-A8C4-C4EE52C321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4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A5D1-9DA7-4BFA-8187-293FC4E949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79970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DFED-8CFC-47F0-82D2-FAA311D750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617221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4150-5904-426A-86AA-2817F96895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019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5F45-B02D-4DD1-848D-CDDD62CA62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00BF-05E7-4F3B-8140-FE4A01E897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177444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C9458-E505-4401-96B6-209F0600B1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474898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98AEA-A45D-4261-A616-BA90B3C5ED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787606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7815-5D1C-4F41-A23F-6FBAABF8D8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992772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BA0E4-DC29-4811-A5BB-26C0DB9CC5F9}" type="datetime1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2C18E-A095-4049-8230-469E030E4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96450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350F9-4B10-437B-B3FA-8110A86CFFE3}" type="datetime1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AE7CE-A305-4AF4-9E3A-7EF6A81E3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73454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A102A-A521-4DBE-AB74-7EBE25697EFA}" type="datetime1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35B1A-F3E9-4098-B6B5-8CF4D6EAF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59566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78CE7-6928-47D1-917E-301F7E5433C0}" type="datetime1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688E7-BEE9-48AD-9A3E-8B2A9FBD0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70285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13AE5-7065-454E-BE7C-5D2FEA8C53BC}" type="datetime1">
              <a:rPr lang="en-US" smtClean="0"/>
              <a:t>9/22/2014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59090-6D4B-4943-8CF4-6C58BA3D7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17371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0824A-B52B-4FED-914D-6D620172DA4B}" type="datetime1">
              <a:rPr lang="en-US" smtClean="0"/>
              <a:t>9/22/2014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76DD3-F47E-46E9-B4A6-7D92ECA0F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98881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70216-F896-41A7-B22E-2A6AD5D254A4}" type="datetime1">
              <a:rPr lang="en-US" smtClean="0"/>
              <a:t>9/22/2014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B79D6-CAB6-4B78-8E44-6AE4CD293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505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2AEB8-B3ED-44B0-9BC4-40D4748D17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00BF-05E7-4F3B-8140-FE4A01E897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150967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B236A-C6C1-4342-B4B8-08416DB1BB7C}" type="datetime1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2E5F9-E6C8-4D74-84E8-241B34B32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02517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DD92A-F3D9-4707-BA4C-5BEE8DC4FB71}" type="datetime1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09687-D295-4F6A-82BD-6A1753F1B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91134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90C34-E70F-4657-9C62-1A7B4E8729BA}" type="datetime1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7C813-13D9-4E01-BAB8-3B22493C8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19769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ED0A1-DBFD-4C08-AD30-9A64178BA290}" type="datetime1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3B7FD-31D6-439D-ABE2-089A2409D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87204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D83E4-A26D-4B99-9DEC-5A8014A066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5E1B0-072E-4105-85FA-1A247A4DF11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07639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F46C7-5174-4891-914E-3EDE4D3774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9E3CC-1A04-4316-9408-9DD3EF88DB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503172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424B9-1B64-40B9-81A6-E46AB6BB93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C874B-497E-4674-BCE7-CD94222E3ED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15424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E1032-2AD1-454A-820E-B74F97765F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CA2AA-C8FC-4663-9778-FACA2BDE64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116528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0E806-9E80-4146-8AD2-AD4FC63431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CB902-CEDB-4002-8C7C-F2CB7314EC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355189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A10B5-F34E-4DB2-827C-66A6B61C44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03E5D-006A-4787-B49D-66E777DAC6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2797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9E81-9C3F-4E67-A76F-775B1D33AF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00BF-05E7-4F3B-8140-FE4A01E897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41502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0302A-B42F-4A78-958F-75CF2A532A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F5AF9-5B27-477B-BDA3-E28186B78F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149778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58DC3-1A16-437A-A5DC-DEF52F8D2B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94A6E-F84B-4B5F-993D-181A81F54E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24318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EB467-1ECF-48DF-96B5-72706E262C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6262C-7477-4F88-AE43-31A4B91598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84783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8AE82-7D8B-4B40-8B69-8A10CFEA50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88ACB-C067-4BB3-BE02-9B3AE33D53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604260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02DA1-3598-42EF-B53F-92AD6034A7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55633-1943-4985-8B8C-118D9F9EB2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00628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15D3-4415-4705-A9E0-0538AC6F1E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143586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8263D-A110-4532-B193-900CEEE08E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102585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BE4C-14CE-40EB-A71D-34D9FD8013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210029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23F84-FEA7-4649-840E-9F937B9675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925196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4EAC-2E96-4A6C-9A38-418A6178DC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0664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ACD2-134C-4471-AF3D-95CF59D77D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00BF-05E7-4F3B-8140-FE4A01E897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03049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C0482-7C02-4497-BED7-9DA4F4AC29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83713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40AB-086A-4D55-B140-7100755E93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14444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1A5B-B057-425D-BAB0-CA53DB4BDA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549360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6CD54-7EF4-4D73-B633-68BBEF1052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720166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7B5B-BF58-484E-B4C2-A626CBD3E5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623975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7F10-1DAB-4656-BD08-DDA9DAFAD4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027098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5E2E-CC7A-4569-943E-86B1303602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51718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1E0FD-B2BE-4564-8D47-4341C4E4FF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934337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3AD4-6469-41B0-9199-E93CD5F667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854568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7B5E-89DD-44CD-BF1C-7C34E90837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9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73C2-90CE-463A-96B0-73C32E99FF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2432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FBBA-2D4F-4839-801E-FD68257A48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00BF-05E7-4F3B-8140-FE4A01E897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49558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F902-488A-4304-9581-E6CFB54C7D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497451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A5A1-D5F7-421E-B6FD-E681B97F16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45613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BCA6-4CF1-4997-BAA5-2D86E76ACA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963362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5B29-608F-41C8-9267-103478CEC7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654023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4B20-9F87-47E1-BDD6-3F2D472F68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24016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D2CE-5927-43F1-8FE7-2C0697D14B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512566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4258-065E-4CDC-AF88-F9E1246225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06377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AB51-FDF0-4F31-A171-6E6C7151FA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811579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D7DC-7BB3-4857-AABC-0BE9B9D8F6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85524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2FAAB-47AE-4795-BADD-3FB5F91C19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6449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6F32-8B2E-4DDC-B491-839CDB52B0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00BF-05E7-4F3B-8140-FE4A01E897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88161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9D81-D059-4BC4-9E75-0B02435190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804747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6268-DD8B-4630-9376-1C97407416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07281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7708-1FEC-4BF0-9960-610D6F3F5C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118755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78AE-BF40-4E79-B53B-CE49DF35A0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749207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EEB9-3DC9-47EC-BEB4-711F401662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294549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0539-D502-4B46-B5D5-657DA7E3A4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56310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22784-923A-44AC-90EC-5C88C1FD48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376607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CCC6-F95A-49B2-856C-24E01161AA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970380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43D9-913F-461C-B879-701459FDC4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618496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60A4-ABC7-4C0E-AFC8-2347FF89D5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017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6A81-CEFB-474E-A0F8-A2475554AC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00BF-05E7-4F3B-8140-FE4A01E897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607737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5C35-5047-4A02-939B-1FF4BBA611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39548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9B01-E542-4018-A170-6C24DFA188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22482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50FF6-1FAD-4AFA-B465-4A13F19E9A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014340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6EB02-4807-4E44-95F2-ABC8693C6B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483430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09E81-BF32-47E5-BE08-4E4853566B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988110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BA1C-FB33-4D3F-98CD-85B9A74BDF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730581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F8D8-5C46-4D37-B77C-AB3CDB08DA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472673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A589-3D7C-4F77-B37E-A15B415B87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0070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EC525-D067-43CD-A97F-79E9707545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081269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43D9-913F-461C-B879-701459FDC4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1762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FCE4-313C-45B6-B872-082B5F7D89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00BF-05E7-4F3B-8140-FE4A01E897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046481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60A4-ABC7-4C0E-AFC8-2347FF89D5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31153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5C35-5047-4A02-939B-1FF4BBA611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82655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9B01-E542-4018-A170-6C24DFA188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642457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50FF6-1FAD-4AFA-B465-4A13F19E9A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204166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6EB02-4807-4E44-95F2-ABC8693C6B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686300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09E81-BF32-47E5-BE08-4E4853566B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319111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BA1C-FB33-4D3F-98CD-85B9A74BDF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190802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F8D8-5C46-4D37-B77C-AB3CDB08DA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98799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A589-3D7C-4F77-B37E-A15B415B87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453973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EC525-D067-43CD-A97F-79E9707545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156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988A-6337-414D-B6A8-270837A862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00BF-05E7-4F3B-8140-FE4A01E897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82012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43D9-913F-461C-B879-701459FDC4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328268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60A4-ABC7-4C0E-AFC8-2347FF89D5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87835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5C35-5047-4A02-939B-1FF4BBA611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799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9B01-E542-4018-A170-6C24DFA188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782932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50FF6-1FAD-4AFA-B465-4A13F19E9A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717183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6EB02-4807-4E44-95F2-ABC8693C6B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641543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09E81-BF32-47E5-BE08-4E4853566B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277630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BA1C-FB33-4D3F-98CD-85B9A74BDF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72252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F8D8-5C46-4D37-B77C-AB3CDB08DA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777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A589-3D7C-4F77-B37E-A15B415B87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8742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94B1-DFCD-4725-A1A5-E7BE442EA4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00BF-05E7-4F3B-8140-FE4A01E897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902992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EC525-D067-43CD-A97F-79E9707545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310481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43D9-913F-461C-B879-701459FDC4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941067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60A4-ABC7-4C0E-AFC8-2347FF89D5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49021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5C35-5047-4A02-939B-1FF4BBA611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890589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9B01-E542-4018-A170-6C24DFA188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4211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50FF6-1FAD-4AFA-B465-4A13F19E9A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44758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6EB02-4807-4E44-95F2-ABC8693C6B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541416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09E81-BF32-47E5-BE08-4E4853566B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830333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BA1C-FB33-4D3F-98CD-85B9A74BDF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187326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F8D8-5C46-4D37-B77C-AB3CDB08DA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617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8A17-2124-47E8-8206-62D0373D10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00BF-05E7-4F3B-8140-FE4A01E897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958821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A589-3D7C-4F77-B37E-A15B415B87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483984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EC525-D067-43CD-A97F-79E9707545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316324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43D9-913F-461C-B879-701459FDC4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169394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60A4-ABC7-4C0E-AFC8-2347FF89D5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05606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5C35-5047-4A02-939B-1FF4BBA611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534129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9B01-E542-4018-A170-6C24DFA188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775720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50FF6-1FAD-4AFA-B465-4A13F19E9A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906554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6EB02-4807-4E44-95F2-ABC8693C6B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312544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09E81-BF32-47E5-BE08-4E4853566B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10024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BA1C-FB33-4D3F-98CD-85B9A74BDF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8240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5E86-591C-4ED7-A0D9-B5450DCBB5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00BF-05E7-4F3B-8140-FE4A01E897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07374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F8D8-5C46-4D37-B77C-AB3CDB08DA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29653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A589-3D7C-4F77-B37E-A15B415B87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326143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EC525-D067-43CD-A97F-79E9707545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69457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43D9-913F-461C-B879-701459FDC4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477884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60A4-ABC7-4C0E-AFC8-2347FF89D5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82596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5C35-5047-4A02-939B-1FF4BBA611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446052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9B01-E542-4018-A170-6C24DFA188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849115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50FF6-1FAD-4AFA-B465-4A13F19E9A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6691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6EB02-4807-4E44-95F2-ABC8693C6B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23585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09E81-BF32-47E5-BE08-4E4853566B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558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22B7-C734-4329-984D-5271BD563A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00BF-05E7-4F3B-8140-FE4A01E897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60915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BA1C-FB33-4D3F-98CD-85B9A74BDF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89655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F8D8-5C46-4D37-B77C-AB3CDB08DA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62040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A589-3D7C-4F77-B37E-A15B415B87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84611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EC525-D067-43CD-A97F-79E9707545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780995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3DB4-7787-4659-AB73-99B6CB2BB6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1907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64AD-B5C8-4984-8A1E-6E23770C50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702406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12B3-A471-49E3-803B-9A43E79D8E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672734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4591-B45F-438F-964E-0847BD340C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10133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79D9-A14B-477C-9225-95E781C39F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831256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917D-669A-4ED8-AAEA-01F8C568A0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118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9AD6-5E58-46A0-8C79-17C1191733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00BF-05E7-4F3B-8140-FE4A01E897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42702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DEEF-7EC1-4922-99C3-EC901D73B1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961617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EFC8-562C-4DDA-BB47-81F48C23D9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352636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D343-6998-4406-ACF9-2519937FCB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32366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ECD6-8279-4973-B142-59520F864F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08336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71B8-0EFC-4336-B44F-EC1BC23EBB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68057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43D9-913F-461C-B879-701459FDC4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90673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60A4-ABC7-4C0E-AFC8-2347FF89D5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4951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5C35-5047-4A02-939B-1FF4BBA611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800207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9B01-E542-4018-A170-6C24DFA188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1591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50FF6-1FAD-4AFA-B465-4A13F19E9A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142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DF88-C7F9-4BD4-83CA-773D9E2227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535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67234-6E11-487A-8EBF-86857E9B33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00BF-05E7-4F3B-8140-FE4A01E897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585823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6EB02-4807-4E44-95F2-ABC8693C6B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950495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09E81-BF32-47E5-BE08-4E4853566B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356584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BA1C-FB33-4D3F-98CD-85B9A74BDF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228649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F8D8-5C46-4D37-B77C-AB3CDB08DA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84165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A589-3D7C-4F77-B37E-A15B415B87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69885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EC525-D067-43CD-A97F-79E9707545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7875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7F8B-0D6C-4B40-BE0B-ADA94FBE06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00BF-05E7-4F3B-8140-FE4A01E897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5000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7EAD-EDFF-4E5B-B577-038EBDCD10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00BF-05E7-4F3B-8140-FE4A01E897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3290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4B37-5497-4DAB-BC58-D28E2C06F0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00BF-05E7-4F3B-8140-FE4A01E897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3350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E01B-13E3-49EC-9779-C82A8A56BA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00BF-05E7-4F3B-8140-FE4A01E897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617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3DE2-3E5B-4723-A2A1-C7A3F3EAF0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00BF-05E7-4F3B-8140-FE4A01E897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4315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567D-5229-4299-8A52-E6969083F7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00BF-05E7-4F3B-8140-FE4A01E897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203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4BB4-C160-4B0C-9857-5E4D970711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086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C3CE-F907-4923-88F0-9A42778E92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441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9D06-7EBD-4103-8E57-229AC2A7AF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46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F4D12-9997-45F3-989D-751B396F01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4822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1081B-2957-4C13-A789-BED5C97A16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3075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E497-374F-491C-B2C6-CDF2E250EA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5784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21FC0-E8C4-404C-8ABA-05C834EBD6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104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789B-B422-4BF9-99E1-7A22AED33C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3699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A895-CEED-4B4C-BF84-73C267F565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285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098C-664B-40C2-BDD3-D830E7A1DC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9065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B2C0-C2EE-49CE-A1AA-0E32C81E7B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0984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358D-DA2E-4522-927C-93971E5B85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926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14CD-A885-45E8-BDDB-FECE5A4FBD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91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51E3-CA05-421E-BD0E-2A590BBF94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086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B0D0-4180-4CEC-8122-DF7B03DC43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962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3FAB-6B0D-4F61-83D3-AE8DB2BCE0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6605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9203-51A7-4FF1-BF89-9B426CB9FA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4761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E879-16E0-4277-A0F5-893E0B0112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5810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95EB-FEE9-4020-9FC7-9AB1E0D617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66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8D76-80A9-44D2-AD1D-06EE2F29DB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2067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0646-9C7E-4E0A-A9CA-B81113C783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9997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F780-BA5B-4026-AE7C-3BAD3B8919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9785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34722-C4CE-488A-ACE3-EB7A363E6F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9407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A89F-0199-46F7-AED1-7F83811748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865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4027-586B-4C8F-B7AB-C7017AA3A3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33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43E9-87B7-4D70-9CB6-11EE0DA4CC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7704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ACC6-0A2D-4850-AA28-BB7DFE4E6B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765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90CF-7476-43AD-AEA0-CA49903AC6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070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E1BAC-DDB6-4BB9-AD3E-65C5E82619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757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EE26-1EC7-4252-976A-3E79345BDF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266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B4152-E6F1-42B4-901D-0550FA719B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1237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0ABC-69B9-4752-9091-0671B7456F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1009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0B4D-08FC-4A87-81E4-4DC9CA3D7A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7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FAD4-81F6-43DA-9D26-81AA7AF8EF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55830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37E4-F02E-4E2E-A3F1-C3CE85C592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463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7DD9-5A33-44D5-8CE2-1DD871DF00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699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9.xml"/><Relationship Id="rId3" Type="http://schemas.openxmlformats.org/officeDocument/2006/relationships/slideLayout" Target="../slideLayouts/slideLayout454.xml"/><Relationship Id="rId7" Type="http://schemas.openxmlformats.org/officeDocument/2006/relationships/slideLayout" Target="../slideLayouts/slideLayout458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3.xml"/><Relationship Id="rId1" Type="http://schemas.openxmlformats.org/officeDocument/2006/relationships/slideLayout" Target="../slideLayouts/slideLayout452.xml"/><Relationship Id="rId6" Type="http://schemas.openxmlformats.org/officeDocument/2006/relationships/slideLayout" Target="../slideLayouts/slideLayout457.xml"/><Relationship Id="rId11" Type="http://schemas.openxmlformats.org/officeDocument/2006/relationships/slideLayout" Target="../slideLayouts/slideLayout462.xml"/><Relationship Id="rId5" Type="http://schemas.openxmlformats.org/officeDocument/2006/relationships/slideLayout" Target="../slideLayouts/slideLayout456.xml"/><Relationship Id="rId10" Type="http://schemas.openxmlformats.org/officeDocument/2006/relationships/slideLayout" Target="../slideLayouts/slideLayout461.xml"/><Relationship Id="rId4" Type="http://schemas.openxmlformats.org/officeDocument/2006/relationships/slideLayout" Target="../slideLayouts/slideLayout455.xml"/><Relationship Id="rId9" Type="http://schemas.openxmlformats.org/officeDocument/2006/relationships/slideLayout" Target="../slideLayouts/slideLayout460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0.xml"/><Relationship Id="rId3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9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4.xml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11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67.xml"/><Relationship Id="rId10" Type="http://schemas.openxmlformats.org/officeDocument/2006/relationships/slideLayout" Target="../slideLayouts/slideLayout472.xml"/><Relationship Id="rId4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71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1.xml"/><Relationship Id="rId3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80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5.xm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78.xml"/><Relationship Id="rId10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2.xml"/><Relationship Id="rId3" Type="http://schemas.openxmlformats.org/officeDocument/2006/relationships/slideLayout" Target="../slideLayouts/slideLayout487.xml"/><Relationship Id="rId7" Type="http://schemas.openxmlformats.org/officeDocument/2006/relationships/slideLayout" Target="../slideLayouts/slideLayout491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86.xml"/><Relationship Id="rId1" Type="http://schemas.openxmlformats.org/officeDocument/2006/relationships/slideLayout" Target="../slideLayouts/slideLayout485.xml"/><Relationship Id="rId6" Type="http://schemas.openxmlformats.org/officeDocument/2006/relationships/slideLayout" Target="../slideLayouts/slideLayout490.xml"/><Relationship Id="rId11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89.xml"/><Relationship Id="rId10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88.xml"/><Relationship Id="rId9" Type="http://schemas.openxmlformats.org/officeDocument/2006/relationships/slideLayout" Target="../slideLayouts/slideLayout493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3.xml"/><Relationship Id="rId3" Type="http://schemas.openxmlformats.org/officeDocument/2006/relationships/slideLayout" Target="../slideLayouts/slideLayout498.xml"/><Relationship Id="rId7" Type="http://schemas.openxmlformats.org/officeDocument/2006/relationships/slideLayout" Target="../slideLayouts/slideLayout502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497.xml"/><Relationship Id="rId1" Type="http://schemas.openxmlformats.org/officeDocument/2006/relationships/slideLayout" Target="../slideLayouts/slideLayout496.xml"/><Relationship Id="rId6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506.xml"/><Relationship Id="rId5" Type="http://schemas.openxmlformats.org/officeDocument/2006/relationships/slideLayout" Target="../slideLayouts/slideLayout500.xml"/><Relationship Id="rId10" Type="http://schemas.openxmlformats.org/officeDocument/2006/relationships/slideLayout" Target="../slideLayouts/slideLayout505.xml"/><Relationship Id="rId4" Type="http://schemas.openxmlformats.org/officeDocument/2006/relationships/slideLayout" Target="../slideLayouts/slideLayout499.xml"/><Relationship Id="rId9" Type="http://schemas.openxmlformats.org/officeDocument/2006/relationships/slideLayout" Target="../slideLayouts/slideLayout504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509.xml"/><Relationship Id="rId7" Type="http://schemas.openxmlformats.org/officeDocument/2006/relationships/slideLayout" Target="../slideLayouts/slideLayout513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08.xml"/><Relationship Id="rId1" Type="http://schemas.openxmlformats.org/officeDocument/2006/relationships/slideLayout" Target="../slideLayouts/slideLayout507.xml"/><Relationship Id="rId6" Type="http://schemas.openxmlformats.org/officeDocument/2006/relationships/slideLayout" Target="../slideLayouts/slideLayout512.xml"/><Relationship Id="rId11" Type="http://schemas.openxmlformats.org/officeDocument/2006/relationships/slideLayout" Target="../slideLayouts/slideLayout517.xml"/><Relationship Id="rId5" Type="http://schemas.openxmlformats.org/officeDocument/2006/relationships/slideLayout" Target="../slideLayouts/slideLayout511.xml"/><Relationship Id="rId10" Type="http://schemas.openxmlformats.org/officeDocument/2006/relationships/slideLayout" Target="../slideLayouts/slideLayout516.xml"/><Relationship Id="rId4" Type="http://schemas.openxmlformats.org/officeDocument/2006/relationships/slideLayout" Target="../slideLayouts/slideLayout510.xml"/><Relationship Id="rId9" Type="http://schemas.openxmlformats.org/officeDocument/2006/relationships/slideLayout" Target="../slideLayouts/slideLayout515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5.xml"/><Relationship Id="rId3" Type="http://schemas.openxmlformats.org/officeDocument/2006/relationships/slideLayout" Target="../slideLayouts/slideLayout520.xml"/><Relationship Id="rId7" Type="http://schemas.openxmlformats.org/officeDocument/2006/relationships/slideLayout" Target="../slideLayouts/slideLayout524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19.xml"/><Relationship Id="rId1" Type="http://schemas.openxmlformats.org/officeDocument/2006/relationships/slideLayout" Target="../slideLayouts/slideLayout518.xml"/><Relationship Id="rId6" Type="http://schemas.openxmlformats.org/officeDocument/2006/relationships/slideLayout" Target="../slideLayouts/slideLayout523.xml"/><Relationship Id="rId11" Type="http://schemas.openxmlformats.org/officeDocument/2006/relationships/slideLayout" Target="../slideLayouts/slideLayout528.xml"/><Relationship Id="rId5" Type="http://schemas.openxmlformats.org/officeDocument/2006/relationships/slideLayout" Target="../slideLayouts/slideLayout522.xml"/><Relationship Id="rId10" Type="http://schemas.openxmlformats.org/officeDocument/2006/relationships/slideLayout" Target="../slideLayouts/slideLayout527.xml"/><Relationship Id="rId4" Type="http://schemas.openxmlformats.org/officeDocument/2006/relationships/slideLayout" Target="../slideLayouts/slideLayout521.xml"/><Relationship Id="rId9" Type="http://schemas.openxmlformats.org/officeDocument/2006/relationships/slideLayout" Target="../slideLayouts/slideLayout526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6.xml"/><Relationship Id="rId3" Type="http://schemas.openxmlformats.org/officeDocument/2006/relationships/slideLayout" Target="../slideLayouts/slideLayout531.xml"/><Relationship Id="rId7" Type="http://schemas.openxmlformats.org/officeDocument/2006/relationships/slideLayout" Target="../slideLayouts/slideLayout535.xml"/><Relationship Id="rId12" Type="http://schemas.openxmlformats.org/officeDocument/2006/relationships/theme" Target="../theme/theme49.xml"/><Relationship Id="rId2" Type="http://schemas.openxmlformats.org/officeDocument/2006/relationships/slideLayout" Target="../slideLayouts/slideLayout530.xml"/><Relationship Id="rId1" Type="http://schemas.openxmlformats.org/officeDocument/2006/relationships/slideLayout" Target="../slideLayouts/slideLayout529.xml"/><Relationship Id="rId6" Type="http://schemas.openxmlformats.org/officeDocument/2006/relationships/slideLayout" Target="../slideLayouts/slideLayout534.xml"/><Relationship Id="rId11" Type="http://schemas.openxmlformats.org/officeDocument/2006/relationships/slideLayout" Target="../slideLayouts/slideLayout539.xml"/><Relationship Id="rId5" Type="http://schemas.openxmlformats.org/officeDocument/2006/relationships/slideLayout" Target="../slideLayouts/slideLayout533.xml"/><Relationship Id="rId10" Type="http://schemas.openxmlformats.org/officeDocument/2006/relationships/slideLayout" Target="../slideLayouts/slideLayout538.xml"/><Relationship Id="rId4" Type="http://schemas.openxmlformats.org/officeDocument/2006/relationships/slideLayout" Target="../slideLayouts/slideLayout532.xml"/><Relationship Id="rId9" Type="http://schemas.openxmlformats.org/officeDocument/2006/relationships/slideLayout" Target="../slideLayouts/slideLayout5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7.xml"/><Relationship Id="rId3" Type="http://schemas.openxmlformats.org/officeDocument/2006/relationships/slideLayout" Target="../slideLayouts/slideLayout542.xml"/><Relationship Id="rId7" Type="http://schemas.openxmlformats.org/officeDocument/2006/relationships/slideLayout" Target="../slideLayouts/slideLayout546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41.xml"/><Relationship Id="rId1" Type="http://schemas.openxmlformats.org/officeDocument/2006/relationships/slideLayout" Target="../slideLayouts/slideLayout540.xml"/><Relationship Id="rId6" Type="http://schemas.openxmlformats.org/officeDocument/2006/relationships/slideLayout" Target="../slideLayouts/slideLayout545.xml"/><Relationship Id="rId11" Type="http://schemas.openxmlformats.org/officeDocument/2006/relationships/slideLayout" Target="../slideLayouts/slideLayout550.xml"/><Relationship Id="rId5" Type="http://schemas.openxmlformats.org/officeDocument/2006/relationships/slideLayout" Target="../slideLayouts/slideLayout544.xml"/><Relationship Id="rId10" Type="http://schemas.openxmlformats.org/officeDocument/2006/relationships/slideLayout" Target="../slideLayouts/slideLayout549.xml"/><Relationship Id="rId4" Type="http://schemas.openxmlformats.org/officeDocument/2006/relationships/slideLayout" Target="../slideLayouts/slideLayout543.xml"/><Relationship Id="rId9" Type="http://schemas.openxmlformats.org/officeDocument/2006/relationships/slideLayout" Target="../slideLayouts/slideLayout548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8.xml"/><Relationship Id="rId3" Type="http://schemas.openxmlformats.org/officeDocument/2006/relationships/slideLayout" Target="../slideLayouts/slideLayout553.xml"/><Relationship Id="rId7" Type="http://schemas.openxmlformats.org/officeDocument/2006/relationships/slideLayout" Target="../slideLayouts/slideLayout557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552.xml"/><Relationship Id="rId1" Type="http://schemas.openxmlformats.org/officeDocument/2006/relationships/slideLayout" Target="../slideLayouts/slideLayout551.xml"/><Relationship Id="rId6" Type="http://schemas.openxmlformats.org/officeDocument/2006/relationships/slideLayout" Target="../slideLayouts/slideLayout556.xml"/><Relationship Id="rId11" Type="http://schemas.openxmlformats.org/officeDocument/2006/relationships/slideLayout" Target="../slideLayouts/slideLayout561.xml"/><Relationship Id="rId5" Type="http://schemas.openxmlformats.org/officeDocument/2006/relationships/slideLayout" Target="../slideLayouts/slideLayout555.xml"/><Relationship Id="rId10" Type="http://schemas.openxmlformats.org/officeDocument/2006/relationships/slideLayout" Target="../slideLayouts/slideLayout560.xml"/><Relationship Id="rId4" Type="http://schemas.openxmlformats.org/officeDocument/2006/relationships/slideLayout" Target="../slideLayouts/slideLayout554.xml"/><Relationship Id="rId9" Type="http://schemas.openxmlformats.org/officeDocument/2006/relationships/slideLayout" Target="../slideLayouts/slideLayout559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9.xml"/><Relationship Id="rId3" Type="http://schemas.openxmlformats.org/officeDocument/2006/relationships/slideLayout" Target="../slideLayouts/slideLayout564.xml"/><Relationship Id="rId7" Type="http://schemas.openxmlformats.org/officeDocument/2006/relationships/slideLayout" Target="../slideLayouts/slideLayout568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63.xml"/><Relationship Id="rId1" Type="http://schemas.openxmlformats.org/officeDocument/2006/relationships/slideLayout" Target="../slideLayouts/slideLayout562.xml"/><Relationship Id="rId6" Type="http://schemas.openxmlformats.org/officeDocument/2006/relationships/slideLayout" Target="../slideLayouts/slideLayout567.xml"/><Relationship Id="rId11" Type="http://schemas.openxmlformats.org/officeDocument/2006/relationships/slideLayout" Target="../slideLayouts/slideLayout572.xml"/><Relationship Id="rId5" Type="http://schemas.openxmlformats.org/officeDocument/2006/relationships/slideLayout" Target="../slideLayouts/slideLayout566.xml"/><Relationship Id="rId10" Type="http://schemas.openxmlformats.org/officeDocument/2006/relationships/slideLayout" Target="../slideLayouts/slideLayout571.xml"/><Relationship Id="rId4" Type="http://schemas.openxmlformats.org/officeDocument/2006/relationships/slideLayout" Target="../slideLayouts/slideLayout565.xml"/><Relationship Id="rId9" Type="http://schemas.openxmlformats.org/officeDocument/2006/relationships/slideLayout" Target="../slideLayouts/slideLayout570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0.xml"/><Relationship Id="rId3" Type="http://schemas.openxmlformats.org/officeDocument/2006/relationships/slideLayout" Target="../slideLayouts/slideLayout575.xml"/><Relationship Id="rId7" Type="http://schemas.openxmlformats.org/officeDocument/2006/relationships/slideLayout" Target="../slideLayouts/slideLayout579.xml"/><Relationship Id="rId12" Type="http://schemas.openxmlformats.org/officeDocument/2006/relationships/theme" Target="../theme/theme53.xml"/><Relationship Id="rId2" Type="http://schemas.openxmlformats.org/officeDocument/2006/relationships/slideLayout" Target="../slideLayouts/slideLayout574.xml"/><Relationship Id="rId1" Type="http://schemas.openxmlformats.org/officeDocument/2006/relationships/slideLayout" Target="../slideLayouts/slideLayout573.xml"/><Relationship Id="rId6" Type="http://schemas.openxmlformats.org/officeDocument/2006/relationships/slideLayout" Target="../slideLayouts/slideLayout578.xml"/><Relationship Id="rId11" Type="http://schemas.openxmlformats.org/officeDocument/2006/relationships/slideLayout" Target="../slideLayouts/slideLayout583.xml"/><Relationship Id="rId5" Type="http://schemas.openxmlformats.org/officeDocument/2006/relationships/slideLayout" Target="../slideLayouts/slideLayout577.xml"/><Relationship Id="rId10" Type="http://schemas.openxmlformats.org/officeDocument/2006/relationships/slideLayout" Target="../slideLayouts/slideLayout582.xml"/><Relationship Id="rId4" Type="http://schemas.openxmlformats.org/officeDocument/2006/relationships/slideLayout" Target="../slideLayouts/slideLayout576.xml"/><Relationship Id="rId9" Type="http://schemas.openxmlformats.org/officeDocument/2006/relationships/slideLayout" Target="../slideLayouts/slideLayout581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1.xml"/><Relationship Id="rId3" Type="http://schemas.openxmlformats.org/officeDocument/2006/relationships/slideLayout" Target="../slideLayouts/slideLayout586.xml"/><Relationship Id="rId7" Type="http://schemas.openxmlformats.org/officeDocument/2006/relationships/slideLayout" Target="../slideLayouts/slideLayout590.xml"/><Relationship Id="rId12" Type="http://schemas.openxmlformats.org/officeDocument/2006/relationships/theme" Target="../theme/theme54.xml"/><Relationship Id="rId2" Type="http://schemas.openxmlformats.org/officeDocument/2006/relationships/slideLayout" Target="../slideLayouts/slideLayout585.xml"/><Relationship Id="rId1" Type="http://schemas.openxmlformats.org/officeDocument/2006/relationships/slideLayout" Target="../slideLayouts/slideLayout584.xml"/><Relationship Id="rId6" Type="http://schemas.openxmlformats.org/officeDocument/2006/relationships/slideLayout" Target="../slideLayouts/slideLayout589.xml"/><Relationship Id="rId11" Type="http://schemas.openxmlformats.org/officeDocument/2006/relationships/slideLayout" Target="../slideLayouts/slideLayout594.xml"/><Relationship Id="rId5" Type="http://schemas.openxmlformats.org/officeDocument/2006/relationships/slideLayout" Target="../slideLayouts/slideLayout588.xml"/><Relationship Id="rId10" Type="http://schemas.openxmlformats.org/officeDocument/2006/relationships/slideLayout" Target="../slideLayouts/slideLayout593.xml"/><Relationship Id="rId4" Type="http://schemas.openxmlformats.org/officeDocument/2006/relationships/slideLayout" Target="../slideLayouts/slideLayout587.xml"/><Relationship Id="rId9" Type="http://schemas.openxmlformats.org/officeDocument/2006/relationships/slideLayout" Target="../slideLayouts/slideLayout592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2.xml"/><Relationship Id="rId3" Type="http://schemas.openxmlformats.org/officeDocument/2006/relationships/slideLayout" Target="../slideLayouts/slideLayout597.xml"/><Relationship Id="rId7" Type="http://schemas.openxmlformats.org/officeDocument/2006/relationships/slideLayout" Target="../slideLayouts/slideLayout601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596.xml"/><Relationship Id="rId1" Type="http://schemas.openxmlformats.org/officeDocument/2006/relationships/slideLayout" Target="../slideLayouts/slideLayout595.xml"/><Relationship Id="rId6" Type="http://schemas.openxmlformats.org/officeDocument/2006/relationships/slideLayout" Target="../slideLayouts/slideLayout600.xml"/><Relationship Id="rId11" Type="http://schemas.openxmlformats.org/officeDocument/2006/relationships/slideLayout" Target="../slideLayouts/slideLayout605.xml"/><Relationship Id="rId5" Type="http://schemas.openxmlformats.org/officeDocument/2006/relationships/slideLayout" Target="../slideLayouts/slideLayout599.xml"/><Relationship Id="rId10" Type="http://schemas.openxmlformats.org/officeDocument/2006/relationships/slideLayout" Target="../slideLayouts/slideLayout604.xml"/><Relationship Id="rId4" Type="http://schemas.openxmlformats.org/officeDocument/2006/relationships/slideLayout" Target="../slideLayouts/slideLayout598.xml"/><Relationship Id="rId9" Type="http://schemas.openxmlformats.org/officeDocument/2006/relationships/slideLayout" Target="../slideLayouts/slideLayout60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977E0-A661-4915-9F20-0DCD32FDCB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2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864DE-3D3A-48AA-B6CF-C6AF531FD8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49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237F6-8355-49D4-AC13-5329532E59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077AF-6173-478E-B96D-4D86AB981E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2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0F05C-3AED-40EA-B02F-361E5E60B7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34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5531B-53BB-4EE0-864B-7B11F66905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1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9BCA7-52E9-4916-82AC-6879CC5AD1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64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4AF6F-71C1-4066-A1FA-A2C06CBA7B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4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9F26D-A52F-4F1D-A271-E785A96E88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AA84F-5019-4DF5-B434-563BFC0CF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60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18994-06C4-426A-8343-FE9A775377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B4135-6851-4663-8514-B3C1C0634B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4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6500D-03C8-4410-927D-4F59DFF088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B4135-6851-4663-8514-B3C1C0634B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38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F229B-6B3E-4BA6-9795-B2C215E265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565C4-7274-40F5-8B30-742403A707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1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8B15A-3E7C-4F7F-85CA-954FE845C1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B4135-6851-4663-8514-B3C1C0634B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98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0F7A0-78E3-4EB6-A113-6FA4F3B467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B4135-6851-4663-8514-B3C1C0634B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2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27EB3-B262-4ED9-B3D8-05F0E41A3A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3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C5A31-B374-4F98-9DC2-7728DA59D0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82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850A9-DB7A-4290-9306-97CD985709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89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E5A2B-E2E4-4F72-8244-E22B957A72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4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28EE9-CC8A-4797-ABF8-38DC5D4A14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044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0D7E9-0E61-4897-B015-64FDCA91D5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92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281E7-C34D-4409-B337-A949E3C2F8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83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8CCC2-2D41-414C-89E5-83ABAA1B27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8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044EB-EA54-42B8-8708-0D49347B79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5FEED-ED4A-4522-A36F-18639F1C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47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770FB-FAA5-4C9D-A28F-42BF83FFF6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73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74548-90E2-451B-B7F9-E506118F2D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81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1D800-711A-473E-AD0A-ECA3BC59C6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17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8E326-01BC-4956-BBCC-FA7EC0FFBD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62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E1ACA-FD3E-40E5-83F8-19EA9531B8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350D7-1250-4C4B-8EA8-247126CB6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1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C204F-AA78-445A-AB7D-4E6F8C5F44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0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769FC-331C-4E6F-A424-1CC0471A0A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1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421A0-9445-4994-AE9D-3333BAAA7E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3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AEA2-90F2-4F6C-9D0F-BBAF3B5710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12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0E89C-B9CF-4097-8E3D-799EB8C83C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4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616CD-53E4-4FF4-B1B1-B68B0559DA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900BF-05E7-4F3B-8140-FE4A01E897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69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8EDAB-2475-498A-B4D4-9038B1F510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61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7" r:id="rId1"/>
    <p:sldLayoutId id="2147484538" r:id="rId2"/>
    <p:sldLayoutId id="2147484539" r:id="rId3"/>
    <p:sldLayoutId id="2147484540" r:id="rId4"/>
    <p:sldLayoutId id="2147484541" r:id="rId5"/>
    <p:sldLayoutId id="2147484542" r:id="rId6"/>
    <p:sldLayoutId id="2147484543" r:id="rId7"/>
    <p:sldLayoutId id="2147484544" r:id="rId8"/>
    <p:sldLayoutId id="2147484545" r:id="rId9"/>
    <p:sldLayoutId id="2147484546" r:id="rId10"/>
    <p:sldLayoutId id="214748454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55820-E44F-4A16-85A2-2EE5B3188D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7ECCF-F1B7-4EDF-A6AC-30C8C8647C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22AA8-BC2E-4F2F-AF96-7F618CB95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5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1" r:id="rId1"/>
    <p:sldLayoutId id="2147484562" r:id="rId2"/>
    <p:sldLayoutId id="2147484563" r:id="rId3"/>
    <p:sldLayoutId id="2147484564" r:id="rId4"/>
    <p:sldLayoutId id="2147484565" r:id="rId5"/>
    <p:sldLayoutId id="2147484566" r:id="rId6"/>
    <p:sldLayoutId id="2147484567" r:id="rId7"/>
    <p:sldLayoutId id="2147484568" r:id="rId8"/>
    <p:sldLayoutId id="2147484569" r:id="rId9"/>
    <p:sldLayoutId id="2147484570" r:id="rId10"/>
    <p:sldLayoutId id="21474845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FA19D6-53A4-4FB6-96EF-230AF966F36E}" type="datetime1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A2211A-0DBE-4183-BBA5-75952E6DF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4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7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04" r:id="rId8"/>
    <p:sldLayoutId id="2147484605" r:id="rId9"/>
    <p:sldLayoutId id="2147484606" r:id="rId10"/>
    <p:sldLayoutId id="21474846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5640F6-EED9-4EDE-8B64-2E2BD96FA7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A57690-491A-46EA-ACC8-E41C10ACA2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6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9" r:id="rId1"/>
    <p:sldLayoutId id="2147484610" r:id="rId2"/>
    <p:sldLayoutId id="2147484611" r:id="rId3"/>
    <p:sldLayoutId id="2147484612" r:id="rId4"/>
    <p:sldLayoutId id="2147484613" r:id="rId5"/>
    <p:sldLayoutId id="2147484614" r:id="rId6"/>
    <p:sldLayoutId id="2147484615" r:id="rId7"/>
    <p:sldLayoutId id="2147484616" r:id="rId8"/>
    <p:sldLayoutId id="2147484617" r:id="rId9"/>
    <p:sldLayoutId id="2147484618" r:id="rId10"/>
    <p:sldLayoutId id="214748461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DE05F-8C71-4FD9-AD02-AA50D155A2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85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3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40" r:id="rId8"/>
    <p:sldLayoutId id="2147484641" r:id="rId9"/>
    <p:sldLayoutId id="2147484642" r:id="rId10"/>
    <p:sldLayoutId id="21474846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A4923-9752-4449-90D2-09C77D5224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10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5" r:id="rId1"/>
    <p:sldLayoutId id="2147484646" r:id="rId2"/>
    <p:sldLayoutId id="2147484647" r:id="rId3"/>
    <p:sldLayoutId id="2147484648" r:id="rId4"/>
    <p:sldLayoutId id="2147484649" r:id="rId5"/>
    <p:sldLayoutId id="2147484650" r:id="rId6"/>
    <p:sldLayoutId id="2147484651" r:id="rId7"/>
    <p:sldLayoutId id="2147484652" r:id="rId8"/>
    <p:sldLayoutId id="2147484653" r:id="rId9"/>
    <p:sldLayoutId id="2147484654" r:id="rId10"/>
    <p:sldLayoutId id="21474846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80B71-BB2D-4847-811A-ED6DE4FD51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9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9" r:id="rId1"/>
    <p:sldLayoutId id="2147484670" r:id="rId2"/>
    <p:sldLayoutId id="2147484671" r:id="rId3"/>
    <p:sldLayoutId id="2147484672" r:id="rId4"/>
    <p:sldLayoutId id="2147484673" r:id="rId5"/>
    <p:sldLayoutId id="2147484674" r:id="rId6"/>
    <p:sldLayoutId id="2147484675" r:id="rId7"/>
    <p:sldLayoutId id="2147484676" r:id="rId8"/>
    <p:sldLayoutId id="2147484677" r:id="rId9"/>
    <p:sldLayoutId id="2147484678" r:id="rId10"/>
    <p:sldLayoutId id="214748467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07AA1-7CE2-4966-8E21-C459E8E1FA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46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  <p:sldLayoutId id="2147484684" r:id="rId4"/>
    <p:sldLayoutId id="2147484685" r:id="rId5"/>
    <p:sldLayoutId id="2147484686" r:id="rId6"/>
    <p:sldLayoutId id="2147484687" r:id="rId7"/>
    <p:sldLayoutId id="2147484688" r:id="rId8"/>
    <p:sldLayoutId id="2147484689" r:id="rId9"/>
    <p:sldLayoutId id="2147484690" r:id="rId10"/>
    <p:sldLayoutId id="214748469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07AA1-7CE2-4966-8E21-C459E8E1FA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1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7" r:id="rId1"/>
    <p:sldLayoutId id="2147484718" r:id="rId2"/>
    <p:sldLayoutId id="2147484719" r:id="rId3"/>
    <p:sldLayoutId id="2147484720" r:id="rId4"/>
    <p:sldLayoutId id="2147484721" r:id="rId5"/>
    <p:sldLayoutId id="2147484722" r:id="rId6"/>
    <p:sldLayoutId id="2147484723" r:id="rId7"/>
    <p:sldLayoutId id="2147484724" r:id="rId8"/>
    <p:sldLayoutId id="2147484725" r:id="rId9"/>
    <p:sldLayoutId id="2147484726" r:id="rId10"/>
    <p:sldLayoutId id="214748472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2944A-B36A-4772-B456-584818C05E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900BF-05E7-4F3B-8140-FE4A01E897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6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07AA1-7CE2-4966-8E21-C459E8E1FA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00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07AA1-7CE2-4966-8E21-C459E8E1FA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15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7" r:id="rId1"/>
    <p:sldLayoutId id="2147484778" r:id="rId2"/>
    <p:sldLayoutId id="2147484779" r:id="rId3"/>
    <p:sldLayoutId id="2147484780" r:id="rId4"/>
    <p:sldLayoutId id="2147484781" r:id="rId5"/>
    <p:sldLayoutId id="2147484782" r:id="rId6"/>
    <p:sldLayoutId id="2147484783" r:id="rId7"/>
    <p:sldLayoutId id="2147484784" r:id="rId8"/>
    <p:sldLayoutId id="2147484785" r:id="rId9"/>
    <p:sldLayoutId id="2147484786" r:id="rId10"/>
    <p:sldLayoutId id="214748478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07AA1-7CE2-4966-8E21-C459E8E1FA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63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9" r:id="rId1"/>
    <p:sldLayoutId id="2147484790" r:id="rId2"/>
    <p:sldLayoutId id="2147484791" r:id="rId3"/>
    <p:sldLayoutId id="2147484792" r:id="rId4"/>
    <p:sldLayoutId id="2147484793" r:id="rId5"/>
    <p:sldLayoutId id="2147484794" r:id="rId6"/>
    <p:sldLayoutId id="2147484795" r:id="rId7"/>
    <p:sldLayoutId id="2147484796" r:id="rId8"/>
    <p:sldLayoutId id="2147484797" r:id="rId9"/>
    <p:sldLayoutId id="2147484798" r:id="rId10"/>
    <p:sldLayoutId id="214748479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07AA1-7CE2-4966-8E21-C459E8E1FA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02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1" r:id="rId1"/>
    <p:sldLayoutId id="2147484802" r:id="rId2"/>
    <p:sldLayoutId id="2147484803" r:id="rId3"/>
    <p:sldLayoutId id="2147484804" r:id="rId4"/>
    <p:sldLayoutId id="2147484805" r:id="rId5"/>
    <p:sldLayoutId id="2147484806" r:id="rId6"/>
    <p:sldLayoutId id="2147484807" r:id="rId7"/>
    <p:sldLayoutId id="2147484808" r:id="rId8"/>
    <p:sldLayoutId id="2147484809" r:id="rId9"/>
    <p:sldLayoutId id="2147484810" r:id="rId10"/>
    <p:sldLayoutId id="214748481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34BBC-9982-414D-AF5D-6562C2F649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7EB8E-0F4F-491C-9BEA-E7F2FC979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5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3" r:id="rId1"/>
    <p:sldLayoutId id="2147484814" r:id="rId2"/>
    <p:sldLayoutId id="2147484815" r:id="rId3"/>
    <p:sldLayoutId id="2147484816" r:id="rId4"/>
    <p:sldLayoutId id="2147484817" r:id="rId5"/>
    <p:sldLayoutId id="2147484818" r:id="rId6"/>
    <p:sldLayoutId id="2147484819" r:id="rId7"/>
    <p:sldLayoutId id="2147484820" r:id="rId8"/>
    <p:sldLayoutId id="2147484821" r:id="rId9"/>
    <p:sldLayoutId id="2147484822" r:id="rId10"/>
    <p:sldLayoutId id="214748482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07AA1-7CE2-4966-8E21-C459E8E1FA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2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5" r:id="rId1"/>
    <p:sldLayoutId id="2147484826" r:id="rId2"/>
    <p:sldLayoutId id="2147484827" r:id="rId3"/>
    <p:sldLayoutId id="2147484828" r:id="rId4"/>
    <p:sldLayoutId id="2147484829" r:id="rId5"/>
    <p:sldLayoutId id="2147484830" r:id="rId6"/>
    <p:sldLayoutId id="2147484831" r:id="rId7"/>
    <p:sldLayoutId id="2147484832" r:id="rId8"/>
    <p:sldLayoutId id="2147484833" r:id="rId9"/>
    <p:sldLayoutId id="2147484834" r:id="rId10"/>
    <p:sldLayoutId id="214748483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EAC2F-31D1-4972-97E9-8645E7685B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900BF-05E7-4F3B-8140-FE4A01E897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1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C0D4A-8C71-47EC-B029-87549D49AB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83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DB794-3E0A-430D-9BF3-0F0A87D3D1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84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3BB95-FC5C-4EB9-98CD-508E0D5D51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C2B86-72AE-445A-B7BD-53E3BF75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00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ccb.org/issues-and-action/child-and-youth-protection/charter.cfm" TargetMode="External"/><Relationship Id="rId1" Type="http://schemas.openxmlformats.org/officeDocument/2006/relationships/slideLayout" Target="../slideLayouts/slideLayout3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27446" y="596265"/>
            <a:ext cx="6471963" cy="2190478"/>
          </a:xfr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2250" b="1" dirty="0">
                <a:latin typeface="+mn-lt"/>
              </a:rPr>
              <a:t/>
            </a:r>
            <a:br>
              <a:rPr lang="en-US" sz="2250" b="1" dirty="0">
                <a:latin typeface="+mn-lt"/>
              </a:rPr>
            </a:br>
            <a:r>
              <a:rPr lang="en-US" sz="2250" b="1" dirty="0" smtClean="0">
                <a:latin typeface="+mn-lt"/>
              </a:rPr>
              <a:t/>
            </a:r>
            <a:br>
              <a:rPr lang="en-US" sz="2250" b="1" dirty="0" smtClean="0">
                <a:latin typeface="+mn-lt"/>
              </a:rPr>
            </a:br>
            <a:r>
              <a:rPr lang="en-US" b="1" dirty="0" smtClean="0">
                <a:solidFill>
                  <a:schemeClr val="bg1"/>
                </a:solidFill>
                <a:latin typeface="+mn-lt"/>
              </a:rPr>
              <a:t>USCCB Webinar on</a:t>
            </a:r>
            <a:br>
              <a:rPr lang="en-US" b="1" dirty="0" smtClean="0">
                <a:solidFill>
                  <a:schemeClr val="bg1"/>
                </a:solidFill>
                <a:latin typeface="+mn-lt"/>
              </a:rPr>
            </a:br>
            <a:r>
              <a:rPr lang="en-US" b="1" dirty="0" smtClean="0">
                <a:solidFill>
                  <a:schemeClr val="bg1"/>
                </a:solidFill>
                <a:latin typeface="+mn-lt"/>
              </a:rPr>
              <a:t>Resources for Prevention of Sexual Abuse</a:t>
            </a:r>
            <a:br>
              <a:rPr lang="en-US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250" b="1" dirty="0">
                <a:latin typeface="+mn-lt"/>
              </a:rPr>
              <a:t/>
            </a:r>
            <a:br>
              <a:rPr lang="en-US" sz="2250" b="1" dirty="0">
                <a:latin typeface="+mn-lt"/>
              </a:rPr>
            </a:br>
            <a:endParaRPr lang="en-US" sz="2250" b="1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27445" y="3274424"/>
            <a:ext cx="6471963" cy="1897244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Presented by Sr. Katarina Schuth, O.S.F</a:t>
            </a:r>
            <a:r>
              <a:rPr lang="en-US" sz="2400" dirty="0" smtClean="0"/>
              <a:t>., Ph.D.</a:t>
            </a:r>
          </a:p>
          <a:p>
            <a:pPr marL="0" indent="0" algn="ctr">
              <a:buNone/>
            </a:pPr>
            <a:r>
              <a:rPr lang="en-US" sz="2400" dirty="0" smtClean="0"/>
              <a:t>St. Paul Seminary School of Divinity</a:t>
            </a:r>
          </a:p>
          <a:p>
            <a:pPr marL="0" indent="0" algn="ctr">
              <a:buNone/>
            </a:pPr>
            <a:r>
              <a:rPr lang="en-US" sz="2400" dirty="0" smtClean="0"/>
              <a:t>University of St. Thomas</a:t>
            </a:r>
          </a:p>
          <a:p>
            <a:pPr marL="0" indent="0" algn="ctr">
              <a:buNone/>
            </a:pPr>
            <a:r>
              <a:rPr lang="en-US" sz="2400" dirty="0" smtClean="0"/>
              <a:t>St. Paul, Minnesota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October </a:t>
            </a:r>
            <a:r>
              <a:rPr lang="en-US" sz="2400" dirty="0"/>
              <a:t>6, 2014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65C4-7274-40F5-8B30-742403A707F9}" type="slidenum">
              <a:rPr lang="en-US" sz="1600" smtClean="0">
                <a:solidFill>
                  <a:schemeClr val="tx1"/>
                </a:solidFill>
              </a:rPr>
              <a:pPr/>
              <a:t>1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5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6349" y="105508"/>
            <a:ext cx="8051182" cy="70338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latin typeface="+mn-lt"/>
              </a:rPr>
              <a:t>Total Credible Allegations of Sexual Abuse  Reported from 2004 to 2013</a:t>
            </a:r>
            <a:endParaRPr lang="en-US" sz="2800" b="1" dirty="0">
              <a:latin typeface="+mn-l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3450118"/>
              </p:ext>
            </p:extLst>
          </p:nvPr>
        </p:nvGraphicFramePr>
        <p:xfrm>
          <a:off x="691661" y="863947"/>
          <a:ext cx="7886700" cy="5017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168"/>
                <a:gridCol w="1367246"/>
                <a:gridCol w="1367245"/>
                <a:gridCol w="2485041"/>
              </a:tblGrid>
              <a:tr h="397929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Allegations</a:t>
                      </a:r>
                    </a:p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Diocesan</a:t>
                      </a:r>
                    </a:p>
                    <a:p>
                      <a:pPr algn="ctr"/>
                      <a:r>
                        <a:rPr lang="en-US" dirty="0" smtClean="0"/>
                        <a:t>Priests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Religious</a:t>
                      </a:r>
                    </a:p>
                    <a:p>
                      <a:pPr algn="ctr"/>
                      <a:r>
                        <a:rPr lang="en-US" dirty="0" smtClean="0"/>
                        <a:t>Priests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3979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2013*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464</a:t>
                      </a:r>
                      <a:endParaRPr lang="en-US" dirty="0"/>
                    </a:p>
                  </a:txBody>
                  <a:tcPr/>
                </a:tc>
              </a:tr>
              <a:tr h="3979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471</a:t>
                      </a:r>
                      <a:endParaRPr lang="en-US" dirty="0"/>
                    </a:p>
                  </a:txBody>
                  <a:tcPr/>
                </a:tc>
              </a:tr>
              <a:tr h="3979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594</a:t>
                      </a:r>
                      <a:endParaRPr lang="en-US" dirty="0"/>
                    </a:p>
                  </a:txBody>
                  <a:tcPr/>
                </a:tc>
              </a:tr>
              <a:tr h="3979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505</a:t>
                      </a:r>
                      <a:endParaRPr lang="en-US" dirty="0"/>
                    </a:p>
                  </a:txBody>
                  <a:tcPr/>
                </a:tc>
              </a:tr>
              <a:tr h="3979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  513 </a:t>
                      </a:r>
                      <a:r>
                        <a:rPr lang="en-US" b="1" dirty="0" smtClean="0"/>
                        <a:t>(2008-13 = 2,547)</a:t>
                      </a:r>
                      <a:endParaRPr lang="en-US" b="1" dirty="0"/>
                    </a:p>
                  </a:txBody>
                  <a:tcPr/>
                </a:tc>
              </a:tr>
              <a:tr h="3979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803</a:t>
                      </a:r>
                      <a:endParaRPr lang="en-US" dirty="0"/>
                    </a:p>
                  </a:txBody>
                  <a:tcPr/>
                </a:tc>
              </a:tr>
              <a:tr h="3979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691</a:t>
                      </a:r>
                      <a:endParaRPr lang="en-US" dirty="0"/>
                    </a:p>
                  </a:txBody>
                  <a:tcPr/>
                </a:tc>
              </a:tr>
              <a:tr h="3979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714</a:t>
                      </a:r>
                      <a:endParaRPr lang="en-US" dirty="0"/>
                    </a:p>
                  </a:txBody>
                  <a:tcPr/>
                </a:tc>
              </a:tr>
              <a:tr h="3979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783</a:t>
                      </a:r>
                      <a:endParaRPr lang="en-US" dirty="0"/>
                    </a:p>
                  </a:txBody>
                  <a:tcPr/>
                </a:tc>
              </a:tr>
              <a:tr h="3979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1,092 </a:t>
                      </a:r>
                      <a:r>
                        <a:rPr lang="en-US" b="1" dirty="0" smtClean="0"/>
                        <a:t>(2004-07= 4,083)</a:t>
                      </a:r>
                      <a:endParaRPr lang="en-US" b="1" dirty="0"/>
                    </a:p>
                  </a:txBody>
                  <a:tcPr/>
                </a:tc>
              </a:tr>
              <a:tr h="39792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5,540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1,090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6,630*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691661" y="949569"/>
            <a:ext cx="2661139" cy="6092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22230" y="6366115"/>
            <a:ext cx="6611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Source:  </a:t>
            </a:r>
            <a:r>
              <a:rPr lang="en-US" sz="1600" i="1" dirty="0">
                <a:solidFill>
                  <a:prstClr val="black"/>
                </a:solidFill>
              </a:rPr>
              <a:t>CARA Annual Survey of Allegations </a:t>
            </a:r>
            <a:r>
              <a:rPr lang="en-US" sz="1600" dirty="0" smtClean="0">
                <a:solidFill>
                  <a:prstClr val="black"/>
                </a:solidFill>
              </a:rPr>
              <a:t>(</a:t>
            </a:r>
            <a:r>
              <a:rPr lang="en-US" sz="1600" dirty="0">
                <a:solidFill>
                  <a:prstClr val="black"/>
                </a:solidFill>
              </a:rPr>
              <a:t>by year of occurrence)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6091" y="5954728"/>
            <a:ext cx="8665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* Includes all allegations reported for the </a:t>
            </a:r>
            <a:r>
              <a:rPr lang="en-US" sz="1600" b="1" dirty="0">
                <a:solidFill>
                  <a:prstClr val="black"/>
                </a:solidFill>
              </a:rPr>
              <a:t>first time </a:t>
            </a:r>
            <a:r>
              <a:rPr lang="en-US" sz="1600" dirty="0">
                <a:solidFill>
                  <a:prstClr val="black"/>
                </a:solidFill>
              </a:rPr>
              <a:t>in each </a:t>
            </a:r>
            <a:r>
              <a:rPr lang="en-US" sz="1600" dirty="0" smtClean="0">
                <a:solidFill>
                  <a:prstClr val="black"/>
                </a:solidFill>
              </a:rPr>
              <a:t>year; </a:t>
            </a:r>
            <a:r>
              <a:rPr lang="en-US" sz="1600" dirty="0" smtClean="0"/>
              <a:t>all </a:t>
            </a:r>
            <a:r>
              <a:rPr lang="en-US" sz="1600" dirty="0"/>
              <a:t>except 217 </a:t>
            </a:r>
            <a:r>
              <a:rPr lang="en-US" sz="1600" dirty="0" smtClean="0"/>
              <a:t>occurred before 2004</a:t>
            </a:r>
            <a:r>
              <a:rPr lang="en-US" sz="1600" dirty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95945" y="6369008"/>
            <a:ext cx="2057400" cy="365125"/>
          </a:xfrm>
        </p:spPr>
        <p:txBody>
          <a:bodyPr/>
          <a:lstStyle/>
          <a:p>
            <a:fld id="{BE45FEED-ED4A-4522-A36F-18639F1C26F2}" type="slidenum">
              <a:rPr lang="en-US" sz="1600" smtClean="0">
                <a:solidFill>
                  <a:schemeClr val="tx1"/>
                </a:solidFill>
              </a:rPr>
              <a:pPr/>
              <a:t>10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46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715962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/>
              <a:t>C. Development of the Five Principles</a:t>
            </a:r>
            <a:br>
              <a:rPr lang="en-US" sz="4000" b="1" dirty="0" smtClean="0"/>
            </a:b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3810000" cy="5181600"/>
          </a:xfr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400" dirty="0"/>
              <a:t>1985 – 1995: The issue of sexual abuse is </a:t>
            </a:r>
            <a:r>
              <a:rPr lang="en-US" sz="2400" b="1" dirty="0"/>
              <a:t>discussed </a:t>
            </a:r>
            <a:r>
              <a:rPr lang="en-US" sz="2400" b="1" dirty="0" smtClean="0"/>
              <a:t>annually </a:t>
            </a:r>
            <a:r>
              <a:rPr lang="en-US" sz="2400" dirty="0" smtClean="0"/>
              <a:t>at meetings </a:t>
            </a:r>
            <a:r>
              <a:rPr lang="en-US" sz="2400" dirty="0"/>
              <a:t>of the bishops; expert </a:t>
            </a:r>
            <a:r>
              <a:rPr lang="en-US" sz="2400" dirty="0" smtClean="0"/>
              <a:t>presentations given</a:t>
            </a:r>
          </a:p>
          <a:p>
            <a:r>
              <a:rPr lang="en-US" sz="2400" dirty="0" smtClean="0"/>
              <a:t>Leadership </a:t>
            </a:r>
            <a:r>
              <a:rPr lang="en-US" sz="2400" dirty="0"/>
              <a:t>from Cardinal </a:t>
            </a:r>
            <a:r>
              <a:rPr lang="en-US" sz="2400" dirty="0" err="1"/>
              <a:t>Bernardin</a:t>
            </a:r>
            <a:r>
              <a:rPr lang="en-US" sz="2400" dirty="0"/>
              <a:t>, Archdiocese of Chicago, importance of lay </a:t>
            </a:r>
            <a:r>
              <a:rPr lang="en-US" sz="2400" b="1" dirty="0"/>
              <a:t>review boards </a:t>
            </a:r>
            <a:r>
              <a:rPr lang="en-US" sz="2400" dirty="0" smtClean="0"/>
              <a:t>stressed</a:t>
            </a:r>
            <a:endParaRPr lang="en-US" sz="2400" dirty="0"/>
          </a:p>
          <a:p>
            <a:r>
              <a:rPr lang="en-US" sz="2400" dirty="0"/>
              <a:t>Work of the </a:t>
            </a:r>
            <a:r>
              <a:rPr lang="en-US" sz="2400" dirty="0" smtClean="0"/>
              <a:t>Ad Hoc Committee resulted in  </a:t>
            </a:r>
            <a:r>
              <a:rPr lang="en-US" sz="2400" b="1" dirty="0"/>
              <a:t>publication of </a:t>
            </a:r>
            <a:r>
              <a:rPr lang="en-US" sz="2400" b="1" i="1" dirty="0"/>
              <a:t>Restoring </a:t>
            </a:r>
            <a:r>
              <a:rPr lang="en-US" sz="2400" b="1" i="1" dirty="0" smtClean="0"/>
              <a:t>Trust </a:t>
            </a:r>
            <a:r>
              <a:rPr lang="en-US" sz="2400" dirty="0" smtClean="0"/>
              <a:t>and other changes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43400" y="1219200"/>
            <a:ext cx="4495800" cy="5181600"/>
          </a:xfr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Use of </a:t>
            </a:r>
            <a:r>
              <a:rPr lang="en-US" sz="2400" b="1" dirty="0">
                <a:solidFill>
                  <a:prstClr val="black"/>
                </a:solidFill>
              </a:rPr>
              <a:t>treatment </a:t>
            </a:r>
            <a:r>
              <a:rPr lang="en-US" sz="2400" b="1" dirty="0" smtClean="0">
                <a:solidFill>
                  <a:prstClr val="black"/>
                </a:solidFill>
              </a:rPr>
              <a:t>continues</a:t>
            </a:r>
            <a:r>
              <a:rPr lang="en-US" sz="2400" dirty="0" smtClean="0">
                <a:solidFill>
                  <a:prstClr val="black"/>
                </a:solidFill>
              </a:rPr>
              <a:t>, with extensive </a:t>
            </a:r>
            <a:r>
              <a:rPr lang="en-US" sz="2400" dirty="0">
                <a:solidFill>
                  <a:prstClr val="black"/>
                </a:solidFill>
              </a:rPr>
              <a:t>communication with treatment centers </a:t>
            </a:r>
            <a:r>
              <a:rPr lang="en-US" sz="2400" dirty="0" smtClean="0">
                <a:solidFill>
                  <a:prstClr val="black"/>
                </a:solidFill>
              </a:rPr>
              <a:t>(</a:t>
            </a:r>
            <a:r>
              <a:rPr lang="en-US" sz="2400" dirty="0">
                <a:solidFill>
                  <a:prstClr val="black"/>
                </a:solidFill>
              </a:rPr>
              <a:t>surveys of treatment </a:t>
            </a:r>
            <a:r>
              <a:rPr lang="en-US" sz="2400" dirty="0" smtClean="0">
                <a:solidFill>
                  <a:prstClr val="black"/>
                </a:solidFill>
              </a:rPr>
              <a:t>centers; </a:t>
            </a:r>
            <a:r>
              <a:rPr lang="en-US" sz="2400" dirty="0">
                <a:solidFill>
                  <a:prstClr val="black"/>
                </a:solidFill>
              </a:rPr>
              <a:t>reports to dioceses </a:t>
            </a:r>
            <a:r>
              <a:rPr lang="en-US" sz="2400" dirty="0" smtClean="0">
                <a:solidFill>
                  <a:prstClr val="black"/>
                </a:solidFill>
              </a:rPr>
              <a:t>on </a:t>
            </a:r>
            <a:r>
              <a:rPr lang="en-US" sz="2400" dirty="0">
                <a:solidFill>
                  <a:prstClr val="black"/>
                </a:solidFill>
              </a:rPr>
              <a:t>priests </a:t>
            </a:r>
            <a:r>
              <a:rPr lang="en-US" sz="2400" dirty="0" smtClean="0">
                <a:solidFill>
                  <a:prstClr val="black"/>
                </a:solidFill>
              </a:rPr>
              <a:t>referred </a:t>
            </a:r>
            <a:r>
              <a:rPr lang="en-US" sz="2400" dirty="0">
                <a:solidFill>
                  <a:prstClr val="black"/>
                </a:solidFill>
              </a:rPr>
              <a:t>for </a:t>
            </a:r>
            <a:r>
              <a:rPr lang="en-US" sz="2400" dirty="0" smtClean="0">
                <a:solidFill>
                  <a:prstClr val="black"/>
                </a:solidFill>
              </a:rPr>
              <a:t>treatment provided)</a:t>
            </a:r>
          </a:p>
          <a:p>
            <a:pPr lvl="0"/>
            <a:r>
              <a:rPr lang="en-US" sz="2400" b="1" dirty="0" smtClean="0">
                <a:solidFill>
                  <a:prstClr val="black"/>
                </a:solidFill>
              </a:rPr>
              <a:t>Growing </a:t>
            </a:r>
            <a:r>
              <a:rPr lang="en-US" sz="2400" b="1" dirty="0">
                <a:solidFill>
                  <a:prstClr val="black"/>
                </a:solidFill>
              </a:rPr>
              <a:t>advocacy for victims </a:t>
            </a:r>
            <a:r>
              <a:rPr lang="en-US" sz="2400" dirty="0">
                <a:solidFill>
                  <a:prstClr val="black"/>
                </a:solidFill>
              </a:rPr>
              <a:t>from organized groups of those who had been abused; included priests who had been </a:t>
            </a:r>
            <a:r>
              <a:rPr lang="en-US" sz="2400" dirty="0" smtClean="0">
                <a:solidFill>
                  <a:prstClr val="black"/>
                </a:solidFill>
              </a:rPr>
              <a:t>abused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Most </a:t>
            </a:r>
            <a:r>
              <a:rPr lang="en-US" sz="2400" dirty="0">
                <a:solidFill>
                  <a:prstClr val="black"/>
                </a:solidFill>
              </a:rPr>
              <a:t>dioceses had </a:t>
            </a:r>
            <a:r>
              <a:rPr lang="en-US" sz="2400" b="1" dirty="0">
                <a:solidFill>
                  <a:prstClr val="black"/>
                </a:solidFill>
              </a:rPr>
              <a:t>codified the Five Principles </a:t>
            </a:r>
            <a:r>
              <a:rPr lang="en-US" sz="2400" dirty="0">
                <a:solidFill>
                  <a:prstClr val="black"/>
                </a:solidFill>
              </a:rPr>
              <a:t>by </a:t>
            </a:r>
            <a:r>
              <a:rPr lang="en-US" sz="2400" dirty="0" smtClean="0">
                <a:solidFill>
                  <a:prstClr val="black"/>
                </a:solidFill>
              </a:rPr>
              <a:t>mid-1990s; about 50</a:t>
            </a:r>
            <a:r>
              <a:rPr lang="en-US" sz="2400" dirty="0">
                <a:solidFill>
                  <a:prstClr val="black"/>
                </a:solidFill>
              </a:rPr>
              <a:t>% had review </a:t>
            </a:r>
            <a:r>
              <a:rPr lang="en-US" sz="2400" dirty="0" smtClean="0">
                <a:solidFill>
                  <a:prstClr val="black"/>
                </a:solidFill>
              </a:rPr>
              <a:t>boards</a:t>
            </a:r>
            <a:endParaRPr lang="en-US" sz="2400" dirty="0">
              <a:solidFill>
                <a:prstClr val="black"/>
              </a:solidFill>
            </a:endParaRPr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63430"/>
            <a:ext cx="2057400" cy="365125"/>
          </a:xfrm>
        </p:spPr>
        <p:txBody>
          <a:bodyPr/>
          <a:lstStyle/>
          <a:p>
            <a:fld id="{1B0565C4-7274-40F5-8B30-742403A707F9}" type="slidenum">
              <a:rPr lang="en-US" sz="1600" smtClean="0">
                <a:solidFill>
                  <a:schemeClr val="tx1"/>
                </a:solidFill>
              </a:rPr>
              <a:pPr/>
              <a:t>11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20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Problems with </a:t>
            </a:r>
            <a:r>
              <a:rPr lang="en-US" sz="3600" dirty="0"/>
              <a:t>the </a:t>
            </a:r>
            <a:r>
              <a:rPr lang="en-US" sz="3600" dirty="0" smtClean="0"/>
              <a:t>Implementation</a:t>
            </a:r>
            <a:br>
              <a:rPr lang="en-US" sz="3600" dirty="0" smtClean="0"/>
            </a:br>
            <a:r>
              <a:rPr lang="en-US" sz="3600" dirty="0" smtClean="0"/>
              <a:t>of </a:t>
            </a:r>
            <a:r>
              <a:rPr lang="en-US" sz="3600" dirty="0"/>
              <a:t>the Five Principles, 1990 - 2002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4038600" cy="4525963"/>
          </a:xfr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US" dirty="0"/>
              <a:t>Diocesan leaders in many instances </a:t>
            </a:r>
            <a:r>
              <a:rPr lang="en-US" b="1" dirty="0"/>
              <a:t>failed to meet with victims </a:t>
            </a:r>
            <a:r>
              <a:rPr lang="en-US" dirty="0" smtClean="0"/>
              <a:t>directly</a:t>
            </a:r>
            <a:endParaRPr lang="en-US" sz="800" dirty="0" smtClean="0"/>
          </a:p>
          <a:p>
            <a:pPr marL="0" indent="0">
              <a:buNone/>
            </a:pPr>
            <a:endParaRPr lang="en-US" sz="900" dirty="0"/>
          </a:p>
          <a:p>
            <a:r>
              <a:rPr lang="en-US" b="1" dirty="0" smtClean="0"/>
              <a:t>Reports </a:t>
            </a:r>
            <a:r>
              <a:rPr lang="en-US" dirty="0"/>
              <a:t>from family members </a:t>
            </a:r>
            <a:r>
              <a:rPr lang="en-US" b="1" dirty="0"/>
              <a:t>did not result in any follow-up </a:t>
            </a:r>
            <a:r>
              <a:rPr lang="en-US" dirty="0"/>
              <a:t>from the </a:t>
            </a:r>
            <a:r>
              <a:rPr lang="en-US" dirty="0" smtClean="0"/>
              <a:t>diocese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dirty="0" smtClean="0"/>
              <a:t>Priests </a:t>
            </a:r>
            <a:r>
              <a:rPr lang="en-US" dirty="0"/>
              <a:t>were sent for </a:t>
            </a:r>
            <a:r>
              <a:rPr lang="en-US" b="1" dirty="0"/>
              <a:t>treatment</a:t>
            </a:r>
            <a:r>
              <a:rPr lang="en-US" dirty="0"/>
              <a:t>, then returned to </a:t>
            </a:r>
            <a:r>
              <a:rPr lang="en-US" b="1" dirty="0"/>
              <a:t>service</a:t>
            </a:r>
            <a:r>
              <a:rPr lang="en-US" dirty="0"/>
              <a:t>; </a:t>
            </a:r>
            <a:r>
              <a:rPr lang="en-US" b="1" dirty="0"/>
              <a:t>parishes were not notified of the history of </a:t>
            </a:r>
            <a:r>
              <a:rPr lang="en-US" b="1" dirty="0" smtClean="0"/>
              <a:t>abuse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24400" y="1752600"/>
            <a:ext cx="4038600" cy="4525963"/>
          </a:xfr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Communication</a:t>
            </a:r>
            <a:r>
              <a:rPr lang="en-US" dirty="0"/>
              <a:t> </a:t>
            </a:r>
            <a:r>
              <a:rPr lang="en-US" dirty="0" smtClean="0"/>
              <a:t>took place </a:t>
            </a:r>
            <a:r>
              <a:rPr lang="en-US" b="1" dirty="0" smtClean="0"/>
              <a:t>with </a:t>
            </a:r>
            <a:r>
              <a:rPr lang="en-US" b="1" dirty="0"/>
              <a:t>civil authorities only in the most severe cases </a:t>
            </a:r>
            <a:r>
              <a:rPr lang="en-US" dirty="0"/>
              <a:t>of repeated abuse</a:t>
            </a:r>
          </a:p>
          <a:p>
            <a:r>
              <a:rPr lang="en-US" dirty="0" smtClean="0"/>
              <a:t>Diocesan </a:t>
            </a:r>
            <a:r>
              <a:rPr lang="en-US" dirty="0"/>
              <a:t>leaders </a:t>
            </a:r>
            <a:r>
              <a:rPr lang="en-US" dirty="0" smtClean="0"/>
              <a:t>who gave </a:t>
            </a:r>
            <a:r>
              <a:rPr lang="en-US" dirty="0"/>
              <a:t>testimony under oath in civil cases </a:t>
            </a:r>
            <a:r>
              <a:rPr lang="en-US" b="1" dirty="0"/>
              <a:t>denied the substance of the Five Principles</a:t>
            </a:r>
          </a:p>
          <a:p>
            <a:r>
              <a:rPr lang="en-US" dirty="0" smtClean="0"/>
              <a:t>Focus was on </a:t>
            </a:r>
            <a:r>
              <a:rPr lang="en-US" b="1" dirty="0" smtClean="0"/>
              <a:t>outcomes for priests, </a:t>
            </a:r>
            <a:r>
              <a:rPr lang="en-US" dirty="0" smtClean="0"/>
              <a:t>but </a:t>
            </a:r>
            <a:r>
              <a:rPr lang="en-US" b="1" dirty="0" smtClean="0"/>
              <a:t>lacked recognition</a:t>
            </a:r>
            <a:r>
              <a:rPr lang="en-US" dirty="0" smtClean="0"/>
              <a:t> </a:t>
            </a:r>
            <a:r>
              <a:rPr lang="en-US" dirty="0"/>
              <a:t>of responsibility </a:t>
            </a:r>
            <a:r>
              <a:rPr lang="en-US" b="1" dirty="0"/>
              <a:t>for harm to </a:t>
            </a:r>
            <a:r>
              <a:rPr lang="en-US" b="1" dirty="0" smtClean="0"/>
              <a:t>victims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z="1600" smtClean="0">
                <a:solidFill>
                  <a:schemeClr val="tx1"/>
                </a:solidFill>
              </a:rPr>
              <a:pPr/>
              <a:t>12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18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838200"/>
          </a:xfr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800" b="1" dirty="0" smtClean="0"/>
              <a:t>D. Ongoing Concerns about Sexual Abuse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8458200" cy="2514600"/>
          </a:xfrm>
        </p:spPr>
        <p:txBody>
          <a:bodyPr>
            <a:noAutofit/>
          </a:bodyPr>
          <a:lstStyle/>
          <a:p>
            <a:r>
              <a:rPr lang="en-US" sz="2900" dirty="0" smtClean="0"/>
              <a:t>Potential rise in abuse may be related to pornography, which is a </a:t>
            </a:r>
            <a:r>
              <a:rPr lang="en-US" sz="2900" dirty="0"/>
              <a:t>potential predictor of </a:t>
            </a:r>
            <a:r>
              <a:rPr lang="en-US" sz="2900" dirty="0" smtClean="0"/>
              <a:t>abuse; it is done </a:t>
            </a:r>
            <a:r>
              <a:rPr lang="en-US" sz="2900" dirty="0"/>
              <a:t>in privacy and more difficult to </a:t>
            </a:r>
            <a:r>
              <a:rPr lang="en-US" sz="2900" dirty="0" smtClean="0"/>
              <a:t>identify</a:t>
            </a:r>
          </a:p>
          <a:p>
            <a:r>
              <a:rPr lang="en-US" sz="2900" dirty="0" smtClean="0"/>
              <a:t> Objectification of the person, such as use of children in pornographic materials, is not victimless</a:t>
            </a:r>
            <a:endParaRPr lang="en-US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z="1600" smtClean="0">
                <a:solidFill>
                  <a:schemeClr val="tx1"/>
                </a:solidFill>
              </a:rPr>
              <a:pPr/>
              <a:t>13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5840" y="1371600"/>
            <a:ext cx="7239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prstClr val="black"/>
                </a:solidFill>
              </a:rPr>
              <a:t>Sexual abuse is a dynamic issue, an ongoing </a:t>
            </a:r>
            <a:r>
              <a:rPr lang="en-US" sz="3000" dirty="0" smtClean="0">
                <a:solidFill>
                  <a:prstClr val="black"/>
                </a:solidFill>
              </a:rPr>
              <a:t>problem; the harm of even one case is not to be underestimated </a:t>
            </a:r>
            <a:endParaRPr lang="en-US" sz="30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8480" y="2971800"/>
            <a:ext cx="8229600" cy="800219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800" dirty="0" smtClean="0">
              <a:solidFill>
                <a:prstClr val="black"/>
              </a:solidFill>
            </a:endParaRPr>
          </a:p>
          <a:p>
            <a:r>
              <a:rPr lang="en-US" sz="3000" b="1" dirty="0" smtClean="0">
                <a:solidFill>
                  <a:prstClr val="black"/>
                </a:solidFill>
              </a:rPr>
              <a:t>“The </a:t>
            </a:r>
            <a:r>
              <a:rPr lang="en-US" sz="3000" b="1" dirty="0">
                <a:solidFill>
                  <a:prstClr val="black"/>
                </a:solidFill>
              </a:rPr>
              <a:t>problem of sexual abuse has not been fixed</a:t>
            </a:r>
            <a:r>
              <a:rPr lang="en-US" sz="3000" b="1" dirty="0" smtClean="0">
                <a:solidFill>
                  <a:prstClr val="black"/>
                </a:solidFill>
              </a:rPr>
              <a:t>”</a:t>
            </a:r>
          </a:p>
          <a:p>
            <a:endParaRPr lang="en-US" sz="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362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047"/>
            <a:ext cx="8229600" cy="2029215"/>
          </a:xfr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Module </a:t>
            </a:r>
            <a:r>
              <a:rPr lang="en-US" sz="3600" dirty="0" smtClean="0">
                <a:latin typeface="+mn-lt"/>
              </a:rPr>
              <a:t>B:  </a:t>
            </a:r>
            <a:r>
              <a:rPr lang="en-US" sz="3600" b="1" i="1" dirty="0">
                <a:latin typeface="+mn-lt"/>
              </a:rPr>
              <a:t>Church and Seminary Responses to </a:t>
            </a:r>
            <a:r>
              <a:rPr lang="en-US" sz="3600" b="1" i="1" dirty="0" smtClean="0">
                <a:latin typeface="+mn-lt"/>
              </a:rPr>
              <a:t>Sexual </a:t>
            </a:r>
            <a:r>
              <a:rPr lang="en-US" sz="3600" b="1" i="1" dirty="0">
                <a:latin typeface="+mn-lt"/>
              </a:rPr>
              <a:t>Abuse of Minors by Catholic </a:t>
            </a:r>
            <a:r>
              <a:rPr lang="en-US" sz="3600" b="1" i="1" dirty="0" smtClean="0">
                <a:latin typeface="+mn-lt"/>
              </a:rPr>
              <a:t>Priests in </a:t>
            </a:r>
            <a:r>
              <a:rPr lang="en-US" sz="3600" b="1" i="1" dirty="0">
                <a:latin typeface="+mn-lt"/>
              </a:rPr>
              <a:t>the United </a:t>
            </a:r>
            <a:r>
              <a:rPr lang="en-US" sz="3600" b="1" i="1" dirty="0" smtClean="0">
                <a:latin typeface="+mn-lt"/>
              </a:rPr>
              <a:t>States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083" y="3840059"/>
            <a:ext cx="8175717" cy="2016691"/>
          </a:xfrm>
        </p:spPr>
        <p:txBody>
          <a:bodyPr>
            <a:normAutofit fontScale="92500"/>
          </a:bodyPr>
          <a:lstStyle/>
          <a:p>
            <a:pPr marL="576263" indent="-576263">
              <a:buNone/>
            </a:pPr>
            <a:r>
              <a:rPr lang="en-US" dirty="0" smtClean="0"/>
              <a:t>A.	Church Directives on Formation for Celibacy and Sexuality in Seminaries</a:t>
            </a:r>
          </a:p>
          <a:p>
            <a:pPr marL="576263" indent="-576263">
              <a:buNone/>
            </a:pPr>
            <a:r>
              <a:rPr lang="en-US" dirty="0" smtClean="0"/>
              <a:t>B.	Phases of Reports and Responses</a:t>
            </a:r>
          </a:p>
          <a:p>
            <a:pPr marL="576263" indent="-576263">
              <a:buNone/>
            </a:pPr>
            <a:r>
              <a:rPr lang="en-US" dirty="0" smtClean="0"/>
              <a:t>C.	Responses to Sexual Abuse by the Bishops’ Conference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63037" y="2549464"/>
            <a:ext cx="5617923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(Primarily for Seminaries and </a:t>
            </a:r>
            <a:r>
              <a:rPr lang="en-US" sz="2800" dirty="0" smtClean="0">
                <a:solidFill>
                  <a:prstClr val="black"/>
                </a:solidFill>
              </a:rPr>
              <a:t>       Also </a:t>
            </a:r>
            <a:r>
              <a:rPr lang="en-US" sz="2800" dirty="0">
                <a:solidFill>
                  <a:prstClr val="black"/>
                </a:solidFill>
              </a:rPr>
              <a:t>Parts for Parishes and Dioceses</a:t>
            </a:r>
            <a:r>
              <a:rPr lang="en-US" sz="2800" dirty="0" smtClean="0">
                <a:solidFill>
                  <a:prstClr val="black"/>
                </a:solidFill>
              </a:rPr>
              <a:t>)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65C4-7274-40F5-8B30-742403A707F9}" type="slidenum">
              <a:rPr lang="en-US" sz="1600" smtClean="0">
                <a:solidFill>
                  <a:schemeClr val="tx1"/>
                </a:solidFill>
              </a:rPr>
              <a:pPr/>
              <a:t>14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6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219200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b="1" dirty="0" smtClean="0"/>
              <a:t>A. </a:t>
            </a:r>
            <a:r>
              <a:rPr lang="en-US" sz="4000" b="1" dirty="0" smtClean="0"/>
              <a:t>Church </a:t>
            </a:r>
            <a:r>
              <a:rPr lang="en-US" sz="4000" b="1" dirty="0"/>
              <a:t>Directives on Formation for Celibacy and </a:t>
            </a:r>
            <a:r>
              <a:rPr lang="en-US" sz="4000" b="1" dirty="0" smtClean="0"/>
              <a:t>Sexuality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382000" cy="40037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Pope John Paul II’s </a:t>
            </a:r>
            <a:r>
              <a:rPr lang="en-US" sz="2400" i="1" dirty="0" err="1" smtClean="0"/>
              <a:t>Pastores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dabo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vobis</a:t>
            </a:r>
            <a:r>
              <a:rPr lang="en-US" sz="2400" dirty="0" smtClean="0"/>
              <a:t>, 1992</a:t>
            </a:r>
          </a:p>
          <a:p>
            <a:pPr marL="457200" indent="-457200"/>
            <a:r>
              <a:rPr lang="en-US" sz="2400" dirty="0"/>
              <a:t>I</a:t>
            </a:r>
            <a:r>
              <a:rPr lang="en-US" sz="2400" dirty="0" smtClean="0"/>
              <a:t>ntroduced </a:t>
            </a:r>
            <a:r>
              <a:rPr lang="en-US" sz="2400" dirty="0"/>
              <a:t>for the first time a section on </a:t>
            </a:r>
            <a:r>
              <a:rPr lang="en-US" sz="2400" b="1" dirty="0"/>
              <a:t>human </a:t>
            </a:r>
            <a:r>
              <a:rPr lang="en-US" sz="2400" b="1" dirty="0" smtClean="0"/>
              <a:t>formation </a:t>
            </a:r>
            <a:r>
              <a:rPr lang="en-US" sz="2400" dirty="0" smtClean="0"/>
              <a:t>(#</a:t>
            </a:r>
            <a:r>
              <a:rPr lang="en-US" sz="2400" dirty="0"/>
              <a:t>43</a:t>
            </a:r>
            <a:r>
              <a:rPr lang="en-US" sz="2400" dirty="0" smtClean="0"/>
              <a:t>), </a:t>
            </a:r>
            <a:r>
              <a:rPr lang="en-US" sz="2400" dirty="0"/>
              <a:t>insisting that “the whole work of priestly formation would be deprived of its necessary foundation if it lacked a suitable human formation” </a:t>
            </a:r>
            <a:endParaRPr lang="en-US" sz="24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lvl="0" indent="0">
              <a:buNone/>
            </a:pPr>
            <a:r>
              <a:rPr lang="en-US" sz="2400" i="1" dirty="0">
                <a:solidFill>
                  <a:prstClr val="black"/>
                </a:solidFill>
              </a:rPr>
              <a:t>The Program of Priestly Formation</a:t>
            </a:r>
          </a:p>
          <a:p>
            <a:pPr marL="457200" lvl="0" indent="-457200"/>
            <a:r>
              <a:rPr lang="en-US" sz="2400" dirty="0" smtClean="0">
                <a:solidFill>
                  <a:prstClr val="black"/>
                </a:solidFill>
              </a:rPr>
              <a:t>Guided </a:t>
            </a:r>
            <a:r>
              <a:rPr lang="en-US" sz="2400" dirty="0">
                <a:solidFill>
                  <a:prstClr val="black"/>
                </a:solidFill>
              </a:rPr>
              <a:t>seminaries on every aspect of preparing future priests and was issued five times by American bishops between 1971 and 2005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00BF-05E7-4F3B-8140-FE4A01E897F6}" type="slidenum">
              <a:rPr lang="en-US" sz="1600" smtClean="0">
                <a:solidFill>
                  <a:schemeClr val="tx1"/>
                </a:solidFill>
              </a:rPr>
              <a:pPr/>
              <a:t>15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1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B. Phases of Reports </a:t>
            </a:r>
            <a:r>
              <a:rPr lang="en-US" sz="4000" b="1" dirty="0" smtClean="0"/>
              <a:t>and</a:t>
            </a:r>
            <a:r>
              <a:rPr lang="en-US" b="1" dirty="0" smtClean="0"/>
              <a:t> Responses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638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Phase 1 – 1940s to Mid-1970s</a:t>
            </a:r>
          </a:p>
          <a:p>
            <a:r>
              <a:rPr lang="en-US" sz="2600" dirty="0"/>
              <a:t>E</a:t>
            </a:r>
            <a:r>
              <a:rPr lang="en-US" sz="2600" dirty="0" smtClean="0"/>
              <a:t>arly reports of a few incidents; clergy sexual abuse considered an anomaly; little response</a:t>
            </a:r>
            <a:endParaRPr lang="en-US" sz="2600" dirty="0"/>
          </a:p>
          <a:p>
            <a:pPr marL="0" indent="0" algn="ctr"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Phase 2 – Mid-1970s to 1985</a:t>
            </a:r>
          </a:p>
          <a:p>
            <a:r>
              <a:rPr lang="en-US" sz="2600" dirty="0"/>
              <a:t>S</a:t>
            </a:r>
            <a:r>
              <a:rPr lang="en-US" sz="2600" dirty="0" smtClean="0"/>
              <a:t>till limited reports of incidents; little official response; seminaries developed some programmatic elements on celibacy and sexuality</a:t>
            </a:r>
          </a:p>
          <a:p>
            <a:pPr marL="0" indent="0" algn="ctr"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Phase 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 – 1985 to 2002</a:t>
            </a:r>
          </a:p>
          <a:p>
            <a:r>
              <a:rPr lang="en-US" sz="2600" dirty="0"/>
              <a:t>M</a:t>
            </a:r>
            <a:r>
              <a:rPr lang="en-US" sz="2600" dirty="0" smtClean="0"/>
              <a:t>ore reports of clergy sexual misconduct came to light, with some response by bishops, more response by seminaries</a:t>
            </a:r>
            <a:endParaRPr lang="en-US" sz="2600" dirty="0"/>
          </a:p>
          <a:p>
            <a:pPr marL="0" indent="0" algn="ctr"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Phase 4 – After 2002 Revelations</a:t>
            </a:r>
          </a:p>
          <a:p>
            <a:r>
              <a:rPr lang="en-US" sz="2400" dirty="0"/>
              <a:t>O</a:t>
            </a:r>
            <a:r>
              <a:rPr lang="en-US" sz="2400" dirty="0" smtClean="0"/>
              <a:t>utpouring of reports of clergy sexual abuse resulted in extensive </a:t>
            </a:r>
            <a:r>
              <a:rPr lang="en-US" sz="2400" dirty="0"/>
              <a:t>response by both church </a:t>
            </a:r>
            <a:r>
              <a:rPr lang="en-US" sz="2400" dirty="0" smtClean="0"/>
              <a:t>officials and seminaries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00BF-05E7-4F3B-8140-FE4A01E897F6}" type="slidenum">
              <a:rPr lang="en-US" sz="1600" smtClean="0">
                <a:solidFill>
                  <a:schemeClr val="tx1"/>
                </a:solidFill>
              </a:rPr>
              <a:pPr/>
              <a:t>16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6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838200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/>
              <a:t>C. Responses by the Bishops’ Conference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9831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b="1" dirty="0" smtClean="0"/>
              <a:t> </a:t>
            </a:r>
            <a:r>
              <a:rPr lang="en-US" sz="3000" b="1" i="1" dirty="0" smtClean="0"/>
              <a:t>Charter for the Protection of Children and Young People</a:t>
            </a:r>
            <a:endParaRPr lang="en-US" b="1" i="1" dirty="0" smtClean="0"/>
          </a:p>
          <a:p>
            <a:pPr marL="0" indent="0">
              <a:buNone/>
            </a:pPr>
            <a:endParaRPr lang="en-US" sz="900" dirty="0" smtClean="0"/>
          </a:p>
          <a:p>
            <a:r>
              <a:rPr lang="en-US" sz="3000" dirty="0"/>
              <a:t>D</a:t>
            </a:r>
            <a:r>
              <a:rPr lang="en-US" sz="3000" dirty="0" smtClean="0"/>
              <a:t>eveloped from work of the Ad Hoc Committee on Sexual Abuse, entitled </a:t>
            </a:r>
            <a:r>
              <a:rPr lang="en-US" sz="3000" u="sng" dirty="0" smtClean="0"/>
              <a:t>Restoring Trust</a:t>
            </a:r>
            <a:r>
              <a:rPr lang="en-US" sz="3000" dirty="0" smtClean="0"/>
              <a:t>, 1994 Reports</a:t>
            </a:r>
          </a:p>
          <a:p>
            <a:r>
              <a:rPr lang="en-US" sz="3000" dirty="0" smtClean="0"/>
              <a:t>“Essential Norms” were approved in 2002 and were published as the second part of what is commonly called “The Charter” or “The Dallas Charter”</a:t>
            </a:r>
          </a:p>
          <a:p>
            <a:r>
              <a:rPr lang="en-US" sz="3000" dirty="0" smtClean="0"/>
              <a:t>“The Charter” was approved by U.S. Bishops in revised form in 2005</a:t>
            </a:r>
          </a:p>
          <a:p>
            <a:r>
              <a:rPr lang="en-US" sz="3000" dirty="0" smtClean="0"/>
              <a:t>“The Charter” was revised and approved for a second time in 2011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00BF-05E7-4F3B-8140-FE4A01E897F6}" type="slidenum">
              <a:rPr lang="en-US" sz="1600" smtClean="0">
                <a:solidFill>
                  <a:schemeClr val="tx1"/>
                </a:solidFill>
              </a:rPr>
              <a:pPr/>
              <a:t>17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24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923" y="463463"/>
            <a:ext cx="8229599" cy="1903956"/>
          </a:xfr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+mn-lt"/>
              </a:rPr>
              <a:t>Module </a:t>
            </a:r>
            <a:r>
              <a:rPr lang="en-US" sz="3600" dirty="0" smtClean="0">
                <a:latin typeface="+mn-lt"/>
              </a:rPr>
              <a:t>C:  </a:t>
            </a:r>
            <a:r>
              <a:rPr lang="en-US" sz="3600" b="1" i="1" dirty="0">
                <a:latin typeface="+mn-lt"/>
              </a:rPr>
              <a:t>Research Explaining Susceptibility and Possible Causes of Sexual Abuse of Minors by Catholic </a:t>
            </a:r>
            <a:r>
              <a:rPr lang="en-US" sz="3600" b="1" i="1" dirty="0" smtClean="0">
                <a:latin typeface="+mn-lt"/>
              </a:rPr>
              <a:t>Priests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3592669"/>
            <a:ext cx="8239778" cy="2141951"/>
          </a:xfrm>
        </p:spPr>
        <p:txBody>
          <a:bodyPr>
            <a:normAutofit/>
          </a:bodyPr>
          <a:lstStyle/>
          <a:p>
            <a:pPr marL="576263" indent="-576263">
              <a:buNone/>
            </a:pPr>
            <a:r>
              <a:rPr lang="en-US" dirty="0" smtClean="0"/>
              <a:t>A.	Susceptibility and Possible “Causes” of Abuse</a:t>
            </a:r>
          </a:p>
          <a:p>
            <a:pPr marL="576263" indent="-576263">
              <a:buNone/>
            </a:pPr>
            <a:r>
              <a:rPr lang="en-US" dirty="0" smtClean="0"/>
              <a:t>B.	Behavioral Explanations – Intimacy Deficits</a:t>
            </a:r>
          </a:p>
          <a:p>
            <a:pPr marL="576263" indent="-576263">
              <a:buAutoNum type="alphaUcPeriod" startAt="3"/>
            </a:pPr>
            <a:r>
              <a:rPr lang="en-US" dirty="0" smtClean="0"/>
              <a:t>Some Controversial Findings in the John Jay Report</a:t>
            </a:r>
          </a:p>
          <a:p>
            <a:pPr marL="576263" indent="-576263">
              <a:buAutoNum type="alphaUcPeriod" startAt="3"/>
            </a:pPr>
            <a:r>
              <a:rPr lang="en-US" dirty="0" smtClean="0"/>
              <a:t>Some Key Findings of the Report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8923" y="2644185"/>
            <a:ext cx="822959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(For Seminaries, Parishes, and Dioceses</a:t>
            </a:r>
            <a:r>
              <a:rPr lang="en-US" sz="2800" dirty="0" smtClean="0">
                <a:solidFill>
                  <a:prstClr val="black"/>
                </a:solidFill>
              </a:rPr>
              <a:t>)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48198" y="6356351"/>
            <a:ext cx="2057400" cy="365125"/>
          </a:xfrm>
        </p:spPr>
        <p:txBody>
          <a:bodyPr/>
          <a:lstStyle/>
          <a:p>
            <a:fld id="{1B0565C4-7274-40F5-8B30-742403A707F9}" type="slidenum">
              <a:rPr lang="en-US" sz="1600" smtClean="0">
                <a:solidFill>
                  <a:schemeClr val="tx1"/>
                </a:solidFill>
              </a:rPr>
              <a:pPr/>
              <a:t>18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67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b="1" dirty="0" smtClean="0"/>
              <a:t>A. Susceptibility </a:t>
            </a:r>
            <a:br>
              <a:rPr lang="en-US" sz="3600" b="1" dirty="0" smtClean="0"/>
            </a:br>
            <a:r>
              <a:rPr lang="en-US" sz="3600" b="1" dirty="0" smtClean="0"/>
              <a:t>and Possible “Causes” of Abuse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692" y="1748246"/>
            <a:ext cx="8001000" cy="4373880"/>
          </a:xfrm>
        </p:spPr>
        <p:txBody>
          <a:bodyPr>
            <a:noAutofit/>
          </a:bodyPr>
          <a:lstStyle/>
          <a:p>
            <a:pPr marL="457200" lvl="1" indent="-457200" defTabSz="914501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000000"/>
                </a:solidFill>
              </a:rPr>
              <a:t>Before examining factors that relate to sexual abuse, it is important to note that </a:t>
            </a:r>
            <a:r>
              <a:rPr lang="en-US" b="1" kern="0" dirty="0" smtClean="0">
                <a:solidFill>
                  <a:srgbClr val="000000"/>
                </a:solidFill>
              </a:rPr>
              <a:t>no single “cause” </a:t>
            </a:r>
            <a:r>
              <a:rPr lang="en-US" kern="0" dirty="0" smtClean="0">
                <a:solidFill>
                  <a:srgbClr val="000000"/>
                </a:solidFill>
              </a:rPr>
              <a:t>of sexual abuse of minors in the Catholic Church has been identified as a result of the John Jay research, nor is there a single cause in </a:t>
            </a:r>
            <a:r>
              <a:rPr lang="en-US" kern="0" dirty="0">
                <a:solidFill>
                  <a:srgbClr val="000000"/>
                </a:solidFill>
              </a:rPr>
              <a:t>the general population </a:t>
            </a:r>
            <a:endParaRPr lang="en-US" kern="0" dirty="0" smtClean="0">
              <a:solidFill>
                <a:srgbClr val="000000"/>
              </a:solidFill>
            </a:endParaRPr>
          </a:p>
          <a:p>
            <a:pPr marL="0" lvl="1" indent="0" defTabSz="914501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sz="1200" kern="0" dirty="0" smtClean="0">
              <a:solidFill>
                <a:srgbClr val="000000"/>
              </a:solidFill>
            </a:endParaRPr>
          </a:p>
          <a:p>
            <a:pPr marL="457200" lvl="1" indent="-457200" defTabSz="914501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000000"/>
                </a:solidFill>
              </a:rPr>
              <a:t>However, it is critical to understand, </a:t>
            </a:r>
            <a:r>
              <a:rPr lang="en-US" b="1" kern="0" dirty="0" smtClean="0">
                <a:solidFill>
                  <a:srgbClr val="000000"/>
                </a:solidFill>
              </a:rPr>
              <a:t>for individual </a:t>
            </a:r>
            <a:r>
              <a:rPr lang="en-US" b="1" kern="0" dirty="0">
                <a:solidFill>
                  <a:srgbClr val="000000"/>
                </a:solidFill>
              </a:rPr>
              <a:t>priests </a:t>
            </a:r>
            <a:r>
              <a:rPr lang="en-US" b="1" kern="0" dirty="0" smtClean="0">
                <a:solidFill>
                  <a:srgbClr val="000000"/>
                </a:solidFill>
              </a:rPr>
              <a:t>who abused minors, many organizational, psychological, and situational factors contributed </a:t>
            </a:r>
            <a:r>
              <a:rPr lang="en-US" kern="0" dirty="0" smtClean="0">
                <a:solidFill>
                  <a:srgbClr val="000000"/>
                </a:solidFill>
              </a:rPr>
              <a:t>to their susceptibility to perpetrate abuse </a:t>
            </a:r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19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8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922" y="311908"/>
            <a:ext cx="6172200" cy="811498"/>
          </a:xfr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Main Sources of Data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55" y="1520975"/>
            <a:ext cx="6940731" cy="3640182"/>
          </a:xfrm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800" dirty="0"/>
              <a:t>Reports presented to the United States Conference of Catholic Bishops by the John Jay College Research Team, The City University of New </a:t>
            </a:r>
            <a:r>
              <a:rPr lang="en-US" sz="3800" dirty="0" smtClean="0"/>
              <a:t>York*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800" i="1" dirty="0"/>
              <a:t>The Causes and Context of Sexual Abuse of Minors by Catholic Priests in the United States</a:t>
            </a:r>
            <a:r>
              <a:rPr lang="en-US" sz="3800" dirty="0"/>
              <a:t>, 1950-2010, March, 2011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800" i="1" dirty="0"/>
              <a:t>The Nature and Scope of Sexual Abuse of Minors by Catholic Priests and Deacons in the United States, 1950-2002</a:t>
            </a:r>
            <a:r>
              <a:rPr lang="en-US" sz="3800" dirty="0"/>
              <a:t>, February 2004</a:t>
            </a:r>
          </a:p>
          <a:p>
            <a:endParaRPr lang="en-US" sz="750" dirty="0"/>
          </a:p>
          <a:p>
            <a:pPr marL="0" indent="0">
              <a:buNone/>
            </a:pPr>
            <a:endParaRPr lang="en-US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705393" y="5323593"/>
            <a:ext cx="7881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* The two reports are based on data supplied by 97 percent of U.S. archdioceses and dioceses on all clergy accused of sexual abuse of minors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z="1600" smtClean="0">
                <a:solidFill>
                  <a:schemeClr val="tx1"/>
                </a:solidFill>
              </a:rPr>
              <a:pPr/>
              <a:t>2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7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3600" dirty="0" smtClean="0"/>
              <a:t>Progression of Risk Factors Related to Abuse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/>
              <a:t>Early Factors</a:t>
            </a:r>
          </a:p>
          <a:p>
            <a:pPr lvl="1">
              <a:buFont typeface="Wingdings" pitchFamily="2" charset="2"/>
              <a:buChar char="Ø"/>
            </a:pPr>
            <a:r>
              <a:rPr lang="en-US" sz="2600" dirty="0" smtClean="0"/>
              <a:t>Victim of sexual abuse as a child or young adult</a:t>
            </a:r>
          </a:p>
          <a:p>
            <a:pPr lvl="1">
              <a:buFont typeface="Wingdings" pitchFamily="2" charset="2"/>
              <a:buChar char="Ø"/>
            </a:pPr>
            <a:r>
              <a:rPr lang="en-US" sz="2600" dirty="0" smtClean="0"/>
              <a:t>Early sexual experience</a:t>
            </a:r>
          </a:p>
          <a:p>
            <a:pPr lvl="1">
              <a:buFont typeface="Wingdings" pitchFamily="2" charset="2"/>
              <a:buChar char="Ø"/>
            </a:pPr>
            <a:r>
              <a:rPr lang="en-US" sz="2600" dirty="0" smtClean="0"/>
              <a:t>Low self-esteem and social isolation</a:t>
            </a:r>
          </a:p>
          <a:p>
            <a:pPr marL="457200" lvl="1" indent="0">
              <a:buNone/>
            </a:pPr>
            <a:endParaRPr lang="en-US" sz="600" dirty="0"/>
          </a:p>
          <a:p>
            <a:r>
              <a:rPr lang="en-US" sz="2800" b="1" dirty="0" smtClean="0"/>
              <a:t>Formational Factors</a:t>
            </a:r>
          </a:p>
          <a:p>
            <a:pPr lvl="1">
              <a:buFont typeface="Wingdings" pitchFamily="2" charset="2"/>
              <a:buChar char="Ø"/>
            </a:pPr>
            <a:r>
              <a:rPr lang="en-US" sz="2600" dirty="0" smtClean="0"/>
              <a:t>Intimacy deficits and lack of healthy emotional relationships</a:t>
            </a:r>
          </a:p>
          <a:p>
            <a:pPr lvl="1">
              <a:buFont typeface="Wingdings" pitchFamily="2" charset="2"/>
              <a:buChar char="Ø"/>
            </a:pPr>
            <a:r>
              <a:rPr lang="en-US" sz="2600" dirty="0" smtClean="0"/>
              <a:t>Confused sexual identity</a:t>
            </a:r>
          </a:p>
          <a:p>
            <a:pPr lvl="1">
              <a:buFont typeface="Wingdings" pitchFamily="2" charset="2"/>
              <a:buChar char="Ø"/>
            </a:pPr>
            <a:r>
              <a:rPr lang="en-US" sz="2600" dirty="0" smtClean="0"/>
              <a:t>Theological misunderstandings</a:t>
            </a:r>
          </a:p>
          <a:p>
            <a:pPr marL="457200" lvl="1" indent="0">
              <a:buNone/>
            </a:pPr>
            <a:endParaRPr lang="en-US" sz="700" dirty="0"/>
          </a:p>
          <a:p>
            <a:r>
              <a:rPr lang="en-US" sz="2800" b="1" dirty="0" smtClean="0"/>
              <a:t>Situational Factors</a:t>
            </a:r>
          </a:p>
          <a:p>
            <a:pPr lvl="1">
              <a:buFont typeface="Wingdings" pitchFamily="2" charset="2"/>
              <a:buChar char="Ø"/>
            </a:pPr>
            <a:r>
              <a:rPr lang="en-US" sz="2600" dirty="0" smtClean="0"/>
              <a:t>Inappropriate relief from stress, such as alcohol abuse</a:t>
            </a:r>
          </a:p>
          <a:p>
            <a:pPr lvl="1">
              <a:buFont typeface="Wingdings" pitchFamily="2" charset="2"/>
              <a:buChar char="Ø"/>
            </a:pPr>
            <a:r>
              <a:rPr lang="en-US" sz="2600" dirty="0" smtClean="0"/>
              <a:t>Loss of support structures during times of transition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20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747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/>
              <a:t>B. Behavioral Explanations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23530"/>
            <a:ext cx="8229600" cy="360263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900" dirty="0" smtClean="0"/>
          </a:p>
          <a:p>
            <a:pPr marL="457200" indent="-457200"/>
            <a:r>
              <a:rPr lang="en-US" sz="3000" dirty="0" smtClean="0"/>
              <a:t>If a youth or child is a victim of sexual abuse by an adult, his </a:t>
            </a:r>
            <a:r>
              <a:rPr lang="en-US" sz="3000" b="1" dirty="0" smtClean="0"/>
              <a:t>capacity for emotional attachment </a:t>
            </a:r>
            <a:r>
              <a:rPr lang="en-US" sz="3000" dirty="0" smtClean="0"/>
              <a:t>and sexual response as an adult may be </a:t>
            </a:r>
            <a:r>
              <a:rPr lang="en-US" sz="3000" b="1" dirty="0" smtClean="0"/>
              <a:t>impaired</a:t>
            </a:r>
          </a:p>
          <a:p>
            <a:pPr marL="457200" indent="-457200"/>
            <a:r>
              <a:rPr lang="en-US" sz="3000" b="1" dirty="0" smtClean="0"/>
              <a:t>Early sexual experience </a:t>
            </a:r>
            <a:r>
              <a:rPr lang="en-US" sz="3000" dirty="0" smtClean="0"/>
              <a:t>is thought to have an influence on subsequent sexual behavior</a:t>
            </a:r>
          </a:p>
          <a:p>
            <a:pPr marL="457200" indent="-457200"/>
            <a:r>
              <a:rPr lang="en-US" sz="3000" b="1" dirty="0" smtClean="0"/>
              <a:t>Low self-esteem and social isolation </a:t>
            </a:r>
            <a:r>
              <a:rPr lang="en-US" sz="3000" dirty="0" smtClean="0"/>
              <a:t>are considered to be associated with child sexual abuse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z="1600" smtClean="0">
                <a:solidFill>
                  <a:schemeClr val="tx1"/>
                </a:solidFill>
              </a:rPr>
              <a:pPr/>
              <a:t>21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287920"/>
            <a:ext cx="8001000" cy="138499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Clinicians and behavioral theorists observe </a:t>
            </a:r>
            <a:r>
              <a:rPr lang="en-US" sz="2800" b="1" dirty="0" smtClean="0">
                <a:solidFill>
                  <a:prstClr val="black"/>
                </a:solidFill>
              </a:rPr>
              <a:t>the following impacts </a:t>
            </a:r>
            <a:r>
              <a:rPr lang="en-US" sz="2800" b="1" dirty="0">
                <a:solidFill>
                  <a:prstClr val="black"/>
                </a:solidFill>
              </a:rPr>
              <a:t>of childhood experience and learned behavior on adult </a:t>
            </a:r>
            <a:r>
              <a:rPr lang="en-US" sz="2800" b="1" dirty="0" smtClean="0">
                <a:solidFill>
                  <a:prstClr val="black"/>
                </a:solidFill>
              </a:rPr>
              <a:t>lives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600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0467"/>
            <a:ext cx="8229600" cy="1143000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Intimacy Deficits </a:t>
            </a:r>
            <a:r>
              <a:rPr lang="en-US" sz="3600" dirty="0"/>
              <a:t>in </a:t>
            </a:r>
            <a:r>
              <a:rPr lang="en-US" sz="3600" dirty="0" smtClean="0"/>
              <a:t>Priests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Accused of Sexual Abuse of Minors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67840"/>
            <a:ext cx="8229600" cy="4223657"/>
          </a:xfr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endParaRPr lang="en-US" sz="900" dirty="0"/>
          </a:p>
          <a:p>
            <a:pPr marL="457200" indent="-457200"/>
            <a:r>
              <a:rPr lang="en-US" sz="5100" dirty="0" smtClean="0"/>
              <a:t>Intimacy deficits are </a:t>
            </a:r>
            <a:r>
              <a:rPr lang="en-US" sz="5100" b="1" dirty="0" smtClean="0"/>
              <a:t>weaknesses or difficulties in developing healthy emotional relationships</a:t>
            </a:r>
            <a:r>
              <a:rPr lang="en-US" sz="5100" dirty="0" smtClean="0"/>
              <a:t> with others</a:t>
            </a:r>
          </a:p>
          <a:p>
            <a:pPr marL="0" indent="0">
              <a:buNone/>
            </a:pPr>
            <a:endParaRPr lang="en-US" sz="1500" dirty="0" smtClean="0"/>
          </a:p>
          <a:p>
            <a:pPr marL="457200" indent="-457200"/>
            <a:r>
              <a:rPr lang="en-US" sz="5100" dirty="0" smtClean="0"/>
              <a:t>Intimacy deficits </a:t>
            </a:r>
            <a:r>
              <a:rPr lang="en-US" sz="5100" b="1" dirty="0" smtClean="0"/>
              <a:t>increase susceptibility to deviant sexual behavior</a:t>
            </a:r>
            <a:r>
              <a:rPr lang="en-US" sz="5100" dirty="0" smtClean="0"/>
              <a:t>, due in part to lack of openness and honesty in relationships with mentors and peers</a:t>
            </a:r>
          </a:p>
          <a:p>
            <a:pPr marL="0" indent="0">
              <a:buNone/>
            </a:pPr>
            <a:endParaRPr lang="en-US" sz="1500" dirty="0" smtClean="0"/>
          </a:p>
          <a:p>
            <a:pPr marL="457200" indent="-457200"/>
            <a:r>
              <a:rPr lang="en-US" sz="5100" dirty="0" smtClean="0"/>
              <a:t>In cohorts </a:t>
            </a:r>
            <a:r>
              <a:rPr lang="en-US" sz="5100" dirty="0"/>
              <a:t>of priests ordained between 1940 and </a:t>
            </a:r>
            <a:r>
              <a:rPr lang="en-US" sz="5100" dirty="0" smtClean="0"/>
              <a:t>1960, intimacy deficits were pronounced and sexual </a:t>
            </a:r>
            <a:r>
              <a:rPr lang="en-US" sz="5100" dirty="0"/>
              <a:t>abuse </a:t>
            </a:r>
            <a:r>
              <a:rPr lang="en-US" sz="5100" dirty="0" smtClean="0"/>
              <a:t>of minors was </a:t>
            </a:r>
            <a:r>
              <a:rPr lang="en-US" sz="5100" dirty="0"/>
              <a:t>most </a:t>
            </a:r>
            <a:r>
              <a:rPr lang="en-US" sz="5100" dirty="0" smtClean="0"/>
              <a:t>numerous</a:t>
            </a:r>
          </a:p>
          <a:p>
            <a:pPr marL="0" indent="0">
              <a:buNone/>
            </a:pPr>
            <a:endParaRPr lang="en-US" sz="5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z="1600" smtClean="0">
                <a:solidFill>
                  <a:schemeClr val="tx1"/>
                </a:solidFill>
              </a:rPr>
              <a:pPr/>
              <a:t>22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8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Other Factors:  Stress and Abuse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014" y="2697480"/>
            <a:ext cx="8278586" cy="3320143"/>
          </a:xfrm>
        </p:spPr>
        <p:txBody>
          <a:bodyPr>
            <a:noAutofit/>
          </a:bodyPr>
          <a:lstStyle/>
          <a:p>
            <a:pPr lvl="1" defTabSz="914501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000000"/>
                </a:solidFill>
              </a:rPr>
              <a:t>These </a:t>
            </a:r>
            <a:r>
              <a:rPr lang="en-US" b="1" kern="0" dirty="0" smtClean="0">
                <a:solidFill>
                  <a:srgbClr val="000000"/>
                </a:solidFill>
              </a:rPr>
              <a:t>situational stressors </a:t>
            </a:r>
            <a:r>
              <a:rPr lang="en-US" kern="0" dirty="0" smtClean="0">
                <a:solidFill>
                  <a:srgbClr val="000000"/>
                </a:solidFill>
              </a:rPr>
              <a:t>can lead to higher levels of susceptibility to abuse, and though they do not “cause” abuse, they may serve as “triggers”</a:t>
            </a:r>
          </a:p>
          <a:p>
            <a:pPr marL="457200" lvl="1" indent="0" defTabSz="914501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sz="1200" kern="0" dirty="0" smtClean="0">
              <a:solidFill>
                <a:srgbClr val="000000"/>
              </a:solidFill>
            </a:endParaRPr>
          </a:p>
          <a:p>
            <a:pPr marL="0" lvl="1" indent="0" defTabSz="914501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sz="800" kern="0" dirty="0" smtClean="0">
              <a:solidFill>
                <a:srgbClr val="000000"/>
              </a:solidFill>
            </a:endParaRPr>
          </a:p>
          <a:p>
            <a:pPr lvl="1" defTabSz="914501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000000"/>
                </a:solidFill>
              </a:rPr>
              <a:t>These stressors also may lead to reactive behavior </a:t>
            </a:r>
            <a:r>
              <a:rPr lang="en-US" b="1" kern="0" dirty="0" smtClean="0">
                <a:solidFill>
                  <a:srgbClr val="000000"/>
                </a:solidFill>
              </a:rPr>
              <a:t>to relieve stress</a:t>
            </a:r>
            <a:r>
              <a:rPr lang="en-US" kern="0" dirty="0" smtClean="0">
                <a:solidFill>
                  <a:srgbClr val="000000"/>
                </a:solidFill>
              </a:rPr>
              <a:t>, such as high levels of alcohol use, which could in turn act to decrease inhibitions that allow abuse to occur</a:t>
            </a:r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77000" y="6249727"/>
            <a:ext cx="2133600" cy="365125"/>
          </a:xfrm>
        </p:spPr>
        <p:txBody>
          <a:bodyPr/>
          <a:lstStyle/>
          <a:p>
            <a:fld id="{146C2B86-72AE-445A-B7BD-53E3BF75F8F3}" type="slidenum">
              <a:rPr lang="en-US" sz="1600" smtClean="0">
                <a:solidFill>
                  <a:schemeClr val="tx1"/>
                </a:solidFill>
              </a:rPr>
              <a:pPr/>
              <a:t>23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1114" y="1508887"/>
            <a:ext cx="77070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prstClr val="black"/>
                </a:solidFill>
              </a:rPr>
              <a:t>Transition </a:t>
            </a:r>
            <a:r>
              <a:rPr lang="en-US" sz="3000" b="1" dirty="0">
                <a:solidFill>
                  <a:prstClr val="black"/>
                </a:solidFill>
              </a:rPr>
              <a:t>from seminary to parish life may induce high levels of stress in some priests</a:t>
            </a:r>
          </a:p>
          <a:p>
            <a:pPr algn="ctr"/>
            <a:endParaRPr lang="en-US" sz="3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8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73162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Theological Misunderstanding</a:t>
            </a:r>
            <a:br>
              <a:rPr lang="en-US" sz="3600" dirty="0" smtClean="0"/>
            </a:br>
            <a:r>
              <a:rPr lang="en-US" sz="3600" dirty="0" smtClean="0"/>
              <a:t>and Sexual Abuse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368" y="2686665"/>
            <a:ext cx="8471263" cy="3352800"/>
          </a:xfrm>
        </p:spPr>
        <p:txBody>
          <a:bodyPr>
            <a:noAutofit/>
          </a:bodyPr>
          <a:lstStyle/>
          <a:p>
            <a:pPr marL="457200" lvl="1" indent="-457200" defTabSz="914501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000000"/>
                </a:solidFill>
              </a:rPr>
              <a:t>Their understanding of their fallibility (sinfulness) and the possibility of forgiveness in confession mean that, having received the Sacrament of Reconciliation, </a:t>
            </a:r>
            <a:r>
              <a:rPr lang="en-US" b="1" kern="0" dirty="0" smtClean="0">
                <a:solidFill>
                  <a:srgbClr val="000000"/>
                </a:solidFill>
              </a:rPr>
              <a:t>their relationship with God was restored, without reference to victims</a:t>
            </a:r>
          </a:p>
          <a:p>
            <a:pPr marL="0" lvl="1" indent="0" defTabSz="914501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sz="800" kern="0" dirty="0" smtClean="0">
              <a:solidFill>
                <a:srgbClr val="000000"/>
              </a:solidFill>
            </a:endParaRPr>
          </a:p>
          <a:p>
            <a:pPr marL="457200" lvl="1" indent="-457200" defTabSz="914501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000000"/>
                </a:solidFill>
              </a:rPr>
              <a:t>Often related to </a:t>
            </a:r>
            <a:r>
              <a:rPr lang="en-US" b="1" kern="0" dirty="0" smtClean="0">
                <a:solidFill>
                  <a:srgbClr val="000000"/>
                </a:solidFill>
              </a:rPr>
              <a:t>intense narcissism</a:t>
            </a:r>
            <a:r>
              <a:rPr lang="en-US" kern="0" dirty="0">
                <a:solidFill>
                  <a:srgbClr val="000000"/>
                </a:solidFill>
              </a:rPr>
              <a:t>, only many years after the acts of abuse took place, </a:t>
            </a:r>
            <a:r>
              <a:rPr lang="en-US" kern="0" dirty="0" smtClean="0">
                <a:solidFill>
                  <a:srgbClr val="000000"/>
                </a:solidFill>
              </a:rPr>
              <a:t>did they come to understand the impact of their behavior on victims</a:t>
            </a:r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181585"/>
            <a:ext cx="2133600" cy="365125"/>
          </a:xfrm>
        </p:spPr>
        <p:txBody>
          <a:bodyPr/>
          <a:lstStyle/>
          <a:p>
            <a:fld id="{146C2B86-72AE-445A-B7BD-53E3BF75F8F3}" type="slidenum">
              <a:rPr lang="en-US" sz="1600" smtClean="0">
                <a:solidFill>
                  <a:schemeClr val="tx1"/>
                </a:solidFill>
              </a:rPr>
              <a:pPr/>
              <a:t>24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943" y="1676616"/>
            <a:ext cx="77724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914501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</a:rPr>
              <a:t>Priest-abusers managed their identity in relation to acts of abuse by using the image of “sinner-self”</a:t>
            </a:r>
          </a:p>
        </p:txBody>
      </p:sp>
    </p:spTree>
    <p:extLst>
      <p:ext uri="{BB962C8B-B14F-4D97-AF65-F5344CB8AC3E}">
        <p14:creationId xmlns:p14="http://schemas.microsoft.com/office/powerpoint/2010/main" val="22998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787434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4000" b="1" dirty="0" smtClean="0"/>
              <a:t>C. Some Controversial Findings</a:t>
            </a:r>
            <a:br>
              <a:rPr lang="en-US" sz="4000" b="1" dirty="0" smtClean="0"/>
            </a:br>
            <a:r>
              <a:rPr lang="en-US" sz="4000" b="1" dirty="0" smtClean="0"/>
              <a:t>in the</a:t>
            </a:r>
            <a:r>
              <a:rPr lang="en-US" sz="4000" b="1" dirty="0"/>
              <a:t> </a:t>
            </a:r>
            <a:r>
              <a:rPr lang="en-US" sz="4000" b="1" dirty="0" smtClean="0"/>
              <a:t>John Jay Report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58589"/>
            <a:ext cx="8229600" cy="25146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600" b="1" dirty="0" smtClean="0"/>
              <a:t>Celibacy</a:t>
            </a:r>
            <a:r>
              <a:rPr lang="en-US" sz="3600" dirty="0" smtClean="0"/>
              <a:t> and Sexual Abuse of Minors</a:t>
            </a:r>
          </a:p>
          <a:p>
            <a:pPr marL="0" indent="0" algn="ctr">
              <a:buNone/>
            </a:pPr>
            <a:r>
              <a:rPr lang="en-US" sz="3600" b="1" dirty="0" smtClean="0"/>
              <a:t>Homosexuality</a:t>
            </a:r>
            <a:r>
              <a:rPr lang="en-US" sz="3600" dirty="0" smtClean="0"/>
              <a:t> and Sexual Abuse of Minors</a:t>
            </a:r>
          </a:p>
          <a:p>
            <a:pPr marL="0" indent="0" algn="ctr">
              <a:buNone/>
            </a:pPr>
            <a:r>
              <a:rPr lang="en-US" sz="3600" dirty="0" smtClean="0"/>
              <a:t>Sexual </a:t>
            </a:r>
            <a:r>
              <a:rPr lang="en-US" sz="3600" dirty="0"/>
              <a:t>Abuse by </a:t>
            </a:r>
            <a:r>
              <a:rPr lang="en-US" sz="3600" b="1" dirty="0" smtClean="0"/>
              <a:t>Age and Gender</a:t>
            </a:r>
            <a:endParaRPr lang="en-US" sz="3600" b="1" dirty="0"/>
          </a:p>
          <a:p>
            <a:pPr marL="0" indent="0" algn="ctr">
              <a:buNone/>
            </a:pPr>
            <a:r>
              <a:rPr lang="en-US" sz="3600" b="1" dirty="0" smtClean="0"/>
              <a:t>Social Influences </a:t>
            </a:r>
            <a:r>
              <a:rPr lang="en-US" sz="3600" dirty="0" smtClean="0"/>
              <a:t>on Sexual Behavior</a:t>
            </a:r>
          </a:p>
          <a:p>
            <a:pPr marL="0" indent="0" algn="ctr">
              <a:buNone/>
            </a:pPr>
            <a:endParaRPr lang="en-US" sz="3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79325" y="6251847"/>
            <a:ext cx="2133600" cy="365125"/>
          </a:xfrm>
        </p:spPr>
        <p:txBody>
          <a:bodyPr/>
          <a:lstStyle/>
          <a:p>
            <a:fld id="{146C2B86-72AE-445A-B7BD-53E3BF75F8F3}" type="slidenum">
              <a:rPr lang="en-US" sz="1600" smtClean="0">
                <a:solidFill>
                  <a:schemeClr val="tx1"/>
                </a:solidFill>
              </a:rPr>
              <a:pPr/>
              <a:t>25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2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Celibacy and Sexual Abuse of Minors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78363"/>
          </a:xfrm>
        </p:spPr>
        <p:txBody>
          <a:bodyPr>
            <a:noAutofit/>
          </a:bodyPr>
          <a:lstStyle/>
          <a:p>
            <a:pPr marL="457200" indent="-457200"/>
            <a:r>
              <a:rPr lang="en-US" sz="2800" dirty="0" smtClean="0"/>
              <a:t>Given the </a:t>
            </a:r>
            <a:r>
              <a:rPr lang="en-US" sz="2800" b="1" dirty="0" smtClean="0"/>
              <a:t>continuous requirement of priestly celibacy</a:t>
            </a:r>
            <a:r>
              <a:rPr lang="en-US" sz="2800" dirty="0" smtClean="0"/>
              <a:t> over a long period of time, it is not clear why the commitment to celibate chastity should be seen as a cause for the steady rise in incidence of sexual abuse between 1950 and 1980</a:t>
            </a:r>
          </a:p>
          <a:p>
            <a:pPr marL="457200" indent="-457200">
              <a:buNone/>
            </a:pPr>
            <a:endParaRPr lang="en-US" sz="1600" dirty="0" smtClean="0"/>
          </a:p>
          <a:p>
            <a:pPr marL="457200" indent="-457200"/>
            <a:r>
              <a:rPr lang="en-US" sz="2800" dirty="0" smtClean="0"/>
              <a:t>This view is supported by the statistical observation that </a:t>
            </a:r>
            <a:r>
              <a:rPr lang="en-US" sz="2800" b="1" dirty="0" smtClean="0"/>
              <a:t>the </a:t>
            </a:r>
            <a:r>
              <a:rPr lang="en-US" sz="2800" b="1" u="sng" dirty="0" smtClean="0"/>
              <a:t>vast</a:t>
            </a:r>
            <a:r>
              <a:rPr lang="en-US" sz="2800" b="1" dirty="0" smtClean="0"/>
              <a:t> majority of incidences of sexual abuse of children are committed by men who are not celibates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z="1600" smtClean="0">
                <a:solidFill>
                  <a:schemeClr val="tx1"/>
                </a:solidFill>
              </a:rPr>
              <a:pPr/>
              <a:t>26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4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32" y="267789"/>
            <a:ext cx="8686800" cy="803365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Homosexuality and Sexual Abuse of Minors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9746"/>
            <a:ext cx="8229600" cy="5013009"/>
          </a:xfrm>
        </p:spPr>
        <p:txBody>
          <a:bodyPr>
            <a:noAutofit/>
          </a:bodyPr>
          <a:lstStyle/>
          <a:p>
            <a:pPr marL="457200" lvl="1" indent="-457200" defTabSz="914501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b="1" kern="0" dirty="0">
                <a:solidFill>
                  <a:srgbClr val="000000"/>
                </a:solidFill>
              </a:rPr>
              <a:t>H</a:t>
            </a:r>
            <a:r>
              <a:rPr lang="en-US" sz="2400" b="1" kern="0" dirty="0" smtClean="0">
                <a:solidFill>
                  <a:srgbClr val="000000"/>
                </a:solidFill>
              </a:rPr>
              <a:t>omosexual </a:t>
            </a:r>
            <a:r>
              <a:rPr lang="en-US" sz="2400" b="1" kern="0" dirty="0">
                <a:solidFill>
                  <a:srgbClr val="000000"/>
                </a:solidFill>
              </a:rPr>
              <a:t>orientation alone is not a significant predictor </a:t>
            </a:r>
            <a:r>
              <a:rPr lang="en-US" sz="2400" kern="0" dirty="0">
                <a:solidFill>
                  <a:srgbClr val="000000"/>
                </a:solidFill>
              </a:rPr>
              <a:t>of sexual abuse of </a:t>
            </a:r>
            <a:r>
              <a:rPr lang="en-US" sz="2400" kern="0" dirty="0" smtClean="0">
                <a:solidFill>
                  <a:srgbClr val="000000"/>
                </a:solidFill>
              </a:rPr>
              <a:t>minors, a finding consistent </a:t>
            </a:r>
            <a:r>
              <a:rPr lang="en-US" sz="2400" kern="0" dirty="0">
                <a:solidFill>
                  <a:srgbClr val="000000"/>
                </a:solidFill>
              </a:rPr>
              <a:t>with academic </a:t>
            </a:r>
            <a:r>
              <a:rPr lang="en-US" sz="2400" kern="0" dirty="0" smtClean="0">
                <a:solidFill>
                  <a:srgbClr val="000000"/>
                </a:solidFill>
              </a:rPr>
              <a:t>research</a:t>
            </a:r>
          </a:p>
          <a:p>
            <a:pPr marL="0" lvl="1" indent="0" defTabSz="914501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sz="800" kern="0" dirty="0">
              <a:solidFill>
                <a:srgbClr val="000000"/>
              </a:solidFill>
            </a:endParaRPr>
          </a:p>
          <a:p>
            <a:pPr marL="457200" lvl="1" indent="-457200" defTabSz="914501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b="1" kern="0" dirty="0">
                <a:solidFill>
                  <a:srgbClr val="000000"/>
                </a:solidFill>
              </a:rPr>
              <a:t>Sexual abuse by individual priests </a:t>
            </a:r>
            <a:r>
              <a:rPr lang="en-US" sz="2400" b="1" kern="0" dirty="0" smtClean="0">
                <a:solidFill>
                  <a:srgbClr val="000000"/>
                </a:solidFill>
              </a:rPr>
              <a:t>was </a:t>
            </a:r>
            <a:r>
              <a:rPr lang="en-US" sz="2400" b="1" kern="0" dirty="0">
                <a:solidFill>
                  <a:srgbClr val="000000"/>
                </a:solidFill>
              </a:rPr>
              <a:t>often varied </a:t>
            </a:r>
            <a:r>
              <a:rPr lang="en-US" sz="2400" kern="0" dirty="0">
                <a:solidFill>
                  <a:srgbClr val="000000"/>
                </a:solidFill>
              </a:rPr>
              <a:t>– victims included both genders, and adults and youth of various </a:t>
            </a:r>
            <a:r>
              <a:rPr lang="en-US" sz="2400" kern="0" dirty="0" smtClean="0">
                <a:solidFill>
                  <a:srgbClr val="000000"/>
                </a:solidFill>
              </a:rPr>
              <a:t>ages</a:t>
            </a:r>
          </a:p>
          <a:p>
            <a:pPr marL="0" lvl="1" indent="0" defTabSz="914501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sz="800" kern="0" dirty="0">
              <a:solidFill>
                <a:srgbClr val="000000"/>
              </a:solidFill>
            </a:endParaRPr>
          </a:p>
          <a:p>
            <a:pPr marL="457200" lvl="1" indent="-457200" defTabSz="914501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rgbClr val="000000"/>
                </a:solidFill>
              </a:rPr>
              <a:t>Sexual </a:t>
            </a:r>
            <a:r>
              <a:rPr lang="en-US" sz="2400" b="1" kern="0" dirty="0">
                <a:solidFill>
                  <a:srgbClr val="000000"/>
                </a:solidFill>
              </a:rPr>
              <a:t>experience </a:t>
            </a:r>
            <a:r>
              <a:rPr lang="en-US" sz="2400" kern="0" dirty="0">
                <a:solidFill>
                  <a:srgbClr val="000000"/>
                </a:solidFill>
              </a:rPr>
              <a:t>– heterosexual or homosexual – </a:t>
            </a:r>
            <a:r>
              <a:rPr lang="en-US" sz="2400" b="1" kern="0" dirty="0">
                <a:solidFill>
                  <a:srgbClr val="000000"/>
                </a:solidFill>
              </a:rPr>
              <a:t>before ordination predicts sexual misconduct after ordination, but with adults – not </a:t>
            </a:r>
            <a:r>
              <a:rPr lang="en-US" sz="2400" b="1" kern="0" dirty="0" smtClean="0">
                <a:solidFill>
                  <a:srgbClr val="000000"/>
                </a:solidFill>
              </a:rPr>
              <a:t>minors</a:t>
            </a:r>
          </a:p>
          <a:p>
            <a:pPr marL="0" lvl="1" indent="0" defTabSz="914501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sz="800" kern="0" dirty="0" smtClean="0">
              <a:solidFill>
                <a:srgbClr val="000000"/>
              </a:solidFill>
            </a:endParaRPr>
          </a:p>
          <a:p>
            <a:pPr marL="457200" lvl="0" indent="-457200"/>
            <a:r>
              <a:rPr lang="en-US" sz="2400" b="1" dirty="0">
                <a:solidFill>
                  <a:prstClr val="black"/>
                </a:solidFill>
              </a:rPr>
              <a:t>Those who hold that homosexuality has a greater role </a:t>
            </a:r>
            <a:r>
              <a:rPr lang="en-US" sz="2400" dirty="0">
                <a:solidFill>
                  <a:prstClr val="black"/>
                </a:solidFill>
              </a:rPr>
              <a:t>in determining susceptibility to sexual abuse of minors maintain that </a:t>
            </a:r>
            <a:r>
              <a:rPr lang="en-US" sz="2400" b="1" dirty="0">
                <a:solidFill>
                  <a:prstClr val="black"/>
                </a:solidFill>
              </a:rPr>
              <a:t>the relatively high proportion of male victims (81%) </a:t>
            </a:r>
            <a:r>
              <a:rPr lang="en-US" sz="2400" dirty="0">
                <a:solidFill>
                  <a:prstClr val="black"/>
                </a:solidFill>
              </a:rPr>
              <a:t>implies that conclusion</a:t>
            </a:r>
          </a:p>
          <a:p>
            <a:pPr marL="0" lvl="1" indent="0" defTabSz="914501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kern="0" dirty="0">
              <a:solidFill>
                <a:srgbClr val="000000"/>
              </a:solidFill>
            </a:endParaRPr>
          </a:p>
          <a:p>
            <a:pPr marL="457200" lvl="1" indent="-457200" defTabSz="914501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z="1600" smtClean="0">
                <a:solidFill>
                  <a:schemeClr val="tx1"/>
                </a:solidFill>
              </a:rPr>
              <a:pPr/>
              <a:t>27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9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" y="152400"/>
            <a:ext cx="8229600" cy="792162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Sexual Abuse by Age and Gender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" y="1066800"/>
            <a:ext cx="8229600" cy="5355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Overall gende</a:t>
            </a:r>
            <a:r>
              <a:rPr lang="en-US" sz="2400" dirty="0"/>
              <a:t>r and age distribution </a:t>
            </a:r>
            <a:r>
              <a:rPr lang="en-US" sz="2400" dirty="0" smtClean="0"/>
              <a:t>of victims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74914" y="1728736"/>
            <a:ext cx="3474720" cy="646331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*Gender</a:t>
            </a:r>
            <a:r>
              <a:rPr lang="en-US" dirty="0" smtClean="0">
                <a:solidFill>
                  <a:prstClr val="black"/>
                </a:solidFill>
              </a:rPr>
              <a:t> - Males     = 81 percent</a:t>
            </a:r>
          </a:p>
          <a:p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 Females  = 19 percent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1724615"/>
            <a:ext cx="3505200" cy="120032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*Age</a:t>
            </a:r>
            <a:r>
              <a:rPr lang="en-US" dirty="0" smtClean="0">
                <a:solidFill>
                  <a:prstClr val="black"/>
                </a:solidFill>
              </a:rPr>
              <a:t> - Under age 7 =   6 percent</a:t>
            </a:r>
          </a:p>
          <a:p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   8 to 10  = 16 percent</a:t>
            </a:r>
          </a:p>
          <a:p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  11 to 14 = 51 percent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 	  15 to 17 = 27 percent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420" y="4439160"/>
            <a:ext cx="8382000" cy="1785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prstClr val="black"/>
                </a:solidFill>
              </a:rPr>
              <a:t>Clinical diagnoses categorize the type of sexual abuse according to behaviors and not merely according to age.  </a:t>
            </a:r>
            <a:r>
              <a:rPr lang="en-US" sz="2200" dirty="0">
                <a:solidFill>
                  <a:prstClr val="black"/>
                </a:solidFill>
              </a:rPr>
              <a:t>The percentage of priests  who are identified as pedophiles is disputed by those who say that it should be higher than reported in </a:t>
            </a:r>
            <a:r>
              <a:rPr lang="en-US" sz="2200" i="1" dirty="0">
                <a:solidFill>
                  <a:prstClr val="black"/>
                </a:solidFill>
              </a:rPr>
              <a:t>Causes and Contexts. </a:t>
            </a:r>
            <a:r>
              <a:rPr lang="en-US" sz="2200" dirty="0">
                <a:solidFill>
                  <a:prstClr val="black"/>
                </a:solidFill>
              </a:rPr>
              <a:t>This view differs because of the definition being based only on age, often as high as 14.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1340" y="3115721"/>
            <a:ext cx="8183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Pedophilia</a:t>
            </a:r>
            <a:r>
              <a:rPr lang="en-US" sz="2000" dirty="0">
                <a:solidFill>
                  <a:prstClr val="black"/>
                </a:solidFill>
              </a:rPr>
              <a:t> is a clinical diagnosis characterized by sexual attraction to prepubescent children </a:t>
            </a:r>
          </a:p>
          <a:p>
            <a:r>
              <a:rPr lang="en-US" sz="2000" b="1" dirty="0" err="1">
                <a:solidFill>
                  <a:prstClr val="black"/>
                </a:solidFill>
              </a:rPr>
              <a:t>Ephebophilia</a:t>
            </a:r>
            <a:r>
              <a:rPr lang="en-US" sz="2000" dirty="0">
                <a:solidFill>
                  <a:prstClr val="black"/>
                </a:solidFill>
              </a:rPr>
              <a:t> is defined as sexual attraction to pubescent or </a:t>
            </a:r>
            <a:r>
              <a:rPr lang="en-US" sz="2000" dirty="0" err="1">
                <a:solidFill>
                  <a:prstClr val="black"/>
                </a:solidFill>
              </a:rPr>
              <a:t>postpubescent</a:t>
            </a:r>
            <a:r>
              <a:rPr lang="en-US" sz="2000" dirty="0">
                <a:solidFill>
                  <a:prstClr val="black"/>
                </a:solidFill>
              </a:rPr>
              <a:t> children.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z="1600" smtClean="0">
                <a:solidFill>
                  <a:schemeClr val="tx1"/>
                </a:solidFill>
              </a:rPr>
              <a:pPr/>
              <a:t>28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4914" y="2625023"/>
            <a:ext cx="3749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*Based </a:t>
            </a:r>
            <a:r>
              <a:rPr lang="en-US" dirty="0"/>
              <a:t>on the </a:t>
            </a:r>
            <a:r>
              <a:rPr lang="en-US" i="1" dirty="0"/>
              <a:t>Nature and Scope </a:t>
            </a:r>
            <a:r>
              <a:rPr lang="en-US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99851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77200" cy="838200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Social Influences on Sexual Behavior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371600"/>
            <a:ext cx="8159931" cy="4800600"/>
          </a:xfrm>
        </p:spPr>
        <p:txBody>
          <a:bodyPr>
            <a:noAutofit/>
          </a:bodyPr>
          <a:lstStyle/>
          <a:p>
            <a:pPr marL="0" lvl="1" indent="0" defTabSz="914501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b="1" kern="0" dirty="0" smtClean="0">
                <a:solidFill>
                  <a:srgbClr val="000000"/>
                </a:solidFill>
              </a:rPr>
              <a:t>Norms of sexual behavior were changed in the 1960s,</a:t>
            </a:r>
            <a:r>
              <a:rPr lang="en-US" kern="0" dirty="0" smtClean="0">
                <a:solidFill>
                  <a:srgbClr val="000000"/>
                </a:solidFill>
              </a:rPr>
              <a:t> for example</a:t>
            </a:r>
          </a:p>
          <a:p>
            <a:pPr marL="0" lvl="1" indent="0" defTabSz="914501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sz="1200" kern="0" dirty="0" smtClean="0">
              <a:solidFill>
                <a:srgbClr val="000000"/>
              </a:solidFill>
            </a:endParaRPr>
          </a:p>
          <a:p>
            <a:pPr marL="457200" lvl="1" indent="-457200" defTabSz="914501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000000"/>
                </a:solidFill>
              </a:rPr>
              <a:t>The representation of sexuality was contested and the depiction of sexuality became more graphic</a:t>
            </a:r>
          </a:p>
          <a:p>
            <a:pPr marL="0" lvl="1" indent="0" defTabSz="914501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sz="400" kern="0" dirty="0" smtClean="0">
              <a:solidFill>
                <a:srgbClr val="000000"/>
              </a:solidFill>
            </a:endParaRPr>
          </a:p>
          <a:p>
            <a:pPr marL="457200" lvl="1" indent="-457200" defTabSz="914501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000000"/>
                </a:solidFill>
              </a:rPr>
              <a:t>Sexual behavior among young people became more open and diverse</a:t>
            </a:r>
          </a:p>
          <a:p>
            <a:pPr marL="0" lvl="1" indent="0" defTabSz="914501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sz="1200" kern="0" dirty="0" smtClean="0">
              <a:solidFill>
                <a:srgbClr val="000000"/>
              </a:solidFill>
            </a:endParaRPr>
          </a:p>
          <a:p>
            <a:pPr marL="0" lvl="1" indent="0" defTabSz="914501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kern="0" dirty="0" smtClean="0">
                <a:solidFill>
                  <a:srgbClr val="000000"/>
                </a:solidFill>
              </a:rPr>
              <a:t>These and other social changes can be understood as a new “valuation” of the individual person and </a:t>
            </a:r>
            <a:r>
              <a:rPr lang="en-US" b="1" kern="0" dirty="0" smtClean="0">
                <a:solidFill>
                  <a:srgbClr val="000000"/>
                </a:solidFill>
              </a:rPr>
              <a:t>fostered the exploration and pursuit of individual happiness and satisfaction, </a:t>
            </a:r>
            <a:r>
              <a:rPr lang="en-US" kern="0" dirty="0" smtClean="0">
                <a:solidFill>
                  <a:srgbClr val="000000"/>
                </a:solidFill>
              </a:rPr>
              <a:t>sometimes in the form of what we now understand as sexual abuse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2B86-72AE-445A-B7BD-53E3BF75F8F3}" type="slidenum">
              <a:rPr lang="en-US" sz="1600" smtClean="0">
                <a:solidFill>
                  <a:schemeClr val="tx1"/>
                </a:solidFill>
              </a:rPr>
              <a:pPr/>
              <a:t>29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4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2973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/>
              <a:t>Overview of Modules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2743"/>
            <a:ext cx="8355874" cy="853440"/>
          </a:xfrm>
        </p:spPr>
        <p:txBody>
          <a:bodyPr>
            <a:normAutofit fontScale="85000" lnSpcReduction="10000"/>
          </a:bodyPr>
          <a:lstStyle/>
          <a:p>
            <a:r>
              <a:rPr lang="en-US" sz="2800" b="1" dirty="0" smtClean="0"/>
              <a:t>Modules A through G </a:t>
            </a:r>
            <a:r>
              <a:rPr lang="en-US" sz="2800" dirty="0" smtClean="0"/>
              <a:t>are intended for several different audiences, with emphasis noted on each module.  They include: </a:t>
            </a:r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50126" y="2116183"/>
            <a:ext cx="5921828" cy="830997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US" sz="2400" dirty="0" smtClean="0"/>
              <a:t>- Dioceses </a:t>
            </a:r>
            <a:r>
              <a:rPr lang="en-US" sz="2400" dirty="0"/>
              <a:t>and Parishes, </a:t>
            </a:r>
          </a:p>
          <a:p>
            <a:pPr lvl="1"/>
            <a:r>
              <a:rPr lang="en-US" sz="2400" dirty="0" smtClean="0"/>
              <a:t>- Seminary </a:t>
            </a:r>
            <a:r>
              <a:rPr lang="en-US" sz="2400" dirty="0"/>
              <a:t>Faculty and </a:t>
            </a:r>
            <a:r>
              <a:rPr lang="en-US" sz="2400" dirty="0" smtClean="0"/>
              <a:t>Seminary Students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223952"/>
            <a:ext cx="7480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Module </a:t>
            </a:r>
            <a:r>
              <a:rPr lang="en-US" sz="2400" b="1" dirty="0"/>
              <a:t>J </a:t>
            </a:r>
            <a:r>
              <a:rPr lang="en-US" sz="2400" dirty="0" smtClean="0"/>
              <a:t>outlines “Promise </a:t>
            </a:r>
            <a:r>
              <a:rPr lang="en-US" sz="2400" dirty="0"/>
              <a:t>to Protect – Pledge to Heal,” </a:t>
            </a:r>
            <a:r>
              <a:rPr lang="en-US" sz="2400" dirty="0" smtClean="0"/>
              <a:t>the Charter </a:t>
            </a:r>
            <a:r>
              <a:rPr lang="en-US" sz="2400" dirty="0"/>
              <a:t>for the Protection of Children and Young People, Essential Norms, and Statement of Episcopal </a:t>
            </a:r>
            <a:r>
              <a:rPr lang="en-US" sz="2400" dirty="0" smtClean="0"/>
              <a:t>Commitment.  It is intended for all audiences.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09452" y="4882484"/>
            <a:ext cx="8042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Modules K through O </a:t>
            </a:r>
            <a:r>
              <a:rPr lang="en-US" sz="2400" dirty="0" smtClean="0"/>
              <a:t>are intended primarily for dioceses and  parishes, with emphasis noted on each </a:t>
            </a:r>
            <a:r>
              <a:rPr lang="en-US" sz="2400" smtClean="0"/>
              <a:t>module.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70857" y="5901381"/>
            <a:ext cx="386798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N.B.  There are no modules H and I.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z="1600" smtClean="0">
                <a:solidFill>
                  <a:schemeClr val="tx1"/>
                </a:solidFill>
              </a:rPr>
              <a:pPr/>
              <a:t>3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56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646"/>
            <a:ext cx="8229600" cy="701040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b="1" dirty="0" smtClean="0"/>
              <a:t>D. Some Key Findings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2271965"/>
            <a:ext cx="8001000" cy="4091728"/>
          </a:xfrm>
        </p:spPr>
        <p:txBody>
          <a:bodyPr>
            <a:noAutofit/>
          </a:bodyPr>
          <a:lstStyle/>
          <a:p>
            <a:pPr marL="457200" lvl="1" indent="-457200" defTabSz="914501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kern="0" dirty="0" smtClean="0">
                <a:solidFill>
                  <a:srgbClr val="000000"/>
                </a:solidFill>
              </a:rPr>
              <a:t>Priests with </a:t>
            </a:r>
            <a:r>
              <a:rPr lang="en-US" b="1" kern="0" dirty="0" smtClean="0">
                <a:solidFill>
                  <a:srgbClr val="000000"/>
                </a:solidFill>
              </a:rPr>
              <a:t>intimacy deficits </a:t>
            </a:r>
            <a:r>
              <a:rPr lang="en-US" kern="0" dirty="0" smtClean="0">
                <a:solidFill>
                  <a:srgbClr val="000000"/>
                </a:solidFill>
              </a:rPr>
              <a:t>and an absence of close personal relationships before and during seminary were more likely to abuse minors</a:t>
            </a:r>
          </a:p>
          <a:p>
            <a:pPr marL="457200" lvl="1" indent="-457200" defTabSz="914501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b="1" kern="0" dirty="0" smtClean="0">
                <a:solidFill>
                  <a:srgbClr val="000000"/>
                </a:solidFill>
              </a:rPr>
              <a:t>Low self-esteem and social isolation </a:t>
            </a:r>
            <a:r>
              <a:rPr lang="en-US" kern="0" dirty="0" smtClean="0">
                <a:solidFill>
                  <a:srgbClr val="000000"/>
                </a:solidFill>
              </a:rPr>
              <a:t>are associated with child sexual abuse</a:t>
            </a:r>
          </a:p>
          <a:p>
            <a:pPr marL="457200" lvl="1" indent="-457200" defTabSz="914501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kern="0" dirty="0">
                <a:solidFill>
                  <a:srgbClr val="000000"/>
                </a:solidFill>
              </a:rPr>
              <a:t>Abusive </a:t>
            </a:r>
            <a:r>
              <a:rPr lang="en-US" kern="0" dirty="0" smtClean="0">
                <a:solidFill>
                  <a:srgbClr val="000000"/>
                </a:solidFill>
              </a:rPr>
              <a:t>priests created </a:t>
            </a:r>
            <a:r>
              <a:rPr lang="en-US" b="1" kern="0" dirty="0">
                <a:solidFill>
                  <a:srgbClr val="000000"/>
                </a:solidFill>
              </a:rPr>
              <a:t>opportunities to be alone with </a:t>
            </a:r>
            <a:r>
              <a:rPr lang="en-US" b="1" kern="0" dirty="0" smtClean="0">
                <a:solidFill>
                  <a:srgbClr val="000000"/>
                </a:solidFill>
              </a:rPr>
              <a:t>minors</a:t>
            </a:r>
            <a:r>
              <a:rPr lang="en-US" b="1" kern="0" dirty="0">
                <a:solidFill>
                  <a:srgbClr val="000000"/>
                </a:solidFill>
              </a:rPr>
              <a:t> </a:t>
            </a:r>
            <a:r>
              <a:rPr lang="en-US" kern="0" dirty="0" smtClean="0">
                <a:solidFill>
                  <a:srgbClr val="000000"/>
                </a:solidFill>
              </a:rPr>
              <a:t>and often </a:t>
            </a:r>
            <a:r>
              <a:rPr lang="en-US" kern="0" dirty="0">
                <a:solidFill>
                  <a:srgbClr val="000000"/>
                </a:solidFill>
              </a:rPr>
              <a:t>integrated themselves into the </a:t>
            </a:r>
            <a:r>
              <a:rPr lang="en-US" kern="0" dirty="0" smtClean="0">
                <a:solidFill>
                  <a:srgbClr val="000000"/>
                </a:solidFill>
              </a:rPr>
              <a:t>family, then arranged to be alone with a child</a:t>
            </a:r>
            <a:endParaRPr lang="en-US" kern="0" dirty="0">
              <a:solidFill>
                <a:srgbClr val="000000"/>
              </a:solidFill>
            </a:endParaRPr>
          </a:p>
          <a:p>
            <a:pPr marL="457200" lvl="1" indent="-457200" defTabSz="914501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b="1" kern="0" dirty="0" smtClean="0">
                <a:solidFill>
                  <a:srgbClr val="000000"/>
                </a:solidFill>
              </a:rPr>
              <a:t>Organizational</a:t>
            </a:r>
            <a:r>
              <a:rPr lang="en-US" b="1" kern="0" dirty="0">
                <a:solidFill>
                  <a:srgbClr val="000000"/>
                </a:solidFill>
              </a:rPr>
              <a:t>, psychological, and situational </a:t>
            </a:r>
            <a:r>
              <a:rPr lang="en-US" kern="0" dirty="0">
                <a:solidFill>
                  <a:srgbClr val="000000"/>
                </a:solidFill>
              </a:rPr>
              <a:t>factors contributed to their </a:t>
            </a:r>
            <a:r>
              <a:rPr lang="en-US" kern="0" dirty="0" smtClean="0">
                <a:solidFill>
                  <a:srgbClr val="000000"/>
                </a:solidFill>
              </a:rPr>
              <a:t>susceptibility to abuse</a:t>
            </a:r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35654"/>
            <a:ext cx="2133600" cy="365125"/>
          </a:xfrm>
        </p:spPr>
        <p:txBody>
          <a:bodyPr/>
          <a:lstStyle/>
          <a:p>
            <a:fld id="{146C2B86-72AE-445A-B7BD-53E3BF75F8F3}" type="slidenum">
              <a:rPr lang="en-US" sz="1600" smtClean="0">
                <a:solidFill>
                  <a:schemeClr val="tx1"/>
                </a:solidFill>
              </a:rPr>
              <a:pPr/>
              <a:t>30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8273" y="1080772"/>
            <a:ext cx="7210698" cy="95410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kern="0" dirty="0">
                <a:solidFill>
                  <a:srgbClr val="000000"/>
                </a:solidFill>
              </a:rPr>
              <a:t>No single “cause” </a:t>
            </a:r>
            <a:r>
              <a:rPr lang="en-US" sz="2800" kern="0" dirty="0">
                <a:solidFill>
                  <a:srgbClr val="000000"/>
                </a:solidFill>
              </a:rPr>
              <a:t>of sexual abuse of minors by Catholic priests has been identified; </a:t>
            </a:r>
            <a:r>
              <a:rPr lang="en-US" sz="2800" kern="0" dirty="0" smtClean="0">
                <a:solidFill>
                  <a:srgbClr val="000000"/>
                </a:solidFill>
              </a:rPr>
              <a:t>however: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12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7" y="360627"/>
            <a:ext cx="8241323" cy="1916963"/>
          </a:xfr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Module </a:t>
            </a:r>
            <a:r>
              <a:rPr lang="en-US" sz="3600" dirty="0" smtClean="0">
                <a:latin typeface="+mn-lt"/>
              </a:rPr>
              <a:t>D:  </a:t>
            </a:r>
            <a:r>
              <a:rPr lang="en-US" sz="3600" b="1" i="1" dirty="0">
                <a:latin typeface="+mn-lt"/>
              </a:rPr>
              <a:t>Situational and Organizational Factors Related to Sexual Abuse of Minors by Catholic </a:t>
            </a:r>
            <a:r>
              <a:rPr lang="en-US" sz="3600" b="1" i="1" dirty="0" smtClean="0">
                <a:latin typeface="+mn-lt"/>
              </a:rPr>
              <a:t>Priests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508" y="3591334"/>
            <a:ext cx="7886700" cy="2545208"/>
          </a:xfrm>
        </p:spPr>
        <p:txBody>
          <a:bodyPr>
            <a:normAutofit/>
          </a:bodyPr>
          <a:lstStyle/>
          <a:p>
            <a:pPr marL="576263" indent="-576263">
              <a:buNone/>
            </a:pPr>
            <a:r>
              <a:rPr lang="en-US" dirty="0" smtClean="0"/>
              <a:t>A.	Settings Where Victims First Met Priests Who Abused Them</a:t>
            </a:r>
          </a:p>
          <a:p>
            <a:pPr marL="576263" indent="-576263">
              <a:buNone/>
            </a:pPr>
            <a:r>
              <a:rPr lang="en-US" dirty="0" smtClean="0"/>
              <a:t>B.	Physical Locations of Abuse</a:t>
            </a:r>
          </a:p>
          <a:p>
            <a:pPr marL="576263" indent="-576263">
              <a:buAutoNum type="alphaUcPeriod" startAt="3"/>
            </a:pPr>
            <a:r>
              <a:rPr lang="en-US" dirty="0" smtClean="0"/>
              <a:t>Circumstances/Timing of Abuse</a:t>
            </a:r>
          </a:p>
          <a:p>
            <a:pPr marL="576263" indent="-576263">
              <a:buAutoNum type="alphaUcPeriod" startAt="3"/>
            </a:pPr>
            <a:r>
              <a:rPr lang="en-US" dirty="0" smtClean="0"/>
              <a:t>Priest’s Primary Duty or Role at Time of Abuse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37789" y="2503596"/>
            <a:ext cx="5480138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(For Seminary Students and Faculty, Parishes and Dioceses</a:t>
            </a:r>
            <a:r>
              <a:rPr lang="en-US" sz="2800" dirty="0" smtClean="0">
                <a:solidFill>
                  <a:prstClr val="black"/>
                </a:solidFill>
              </a:rPr>
              <a:t>)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240570" cy="365125"/>
          </a:xfrm>
        </p:spPr>
        <p:txBody>
          <a:bodyPr/>
          <a:lstStyle/>
          <a:p>
            <a:fld id="{1B0565C4-7274-40F5-8B30-742403A707F9}" type="slidenum">
              <a:rPr lang="en-US" sz="1600" smtClean="0">
                <a:solidFill>
                  <a:schemeClr val="tx1"/>
                </a:solidFill>
              </a:rPr>
              <a:pPr/>
              <a:t>31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76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401762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/>
              <a:t>A. Settings Where Victims </a:t>
            </a:r>
            <a:r>
              <a:rPr lang="en-US" sz="3600" b="1" u="sng" dirty="0" smtClean="0"/>
              <a:t>First Met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Priests Who Abused Them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742964"/>
              </p:ext>
            </p:extLst>
          </p:nvPr>
        </p:nvGraphicFramePr>
        <p:xfrm>
          <a:off x="533400" y="2133599"/>
          <a:ext cx="8229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1752600"/>
                <a:gridCol w="19050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 of First Meeting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Male Victims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Female Victims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indent="-342900"/>
                      <a:r>
                        <a:rPr lang="en-US" b="1" dirty="0" smtClean="0"/>
                        <a:t>A.	Church/Parish Related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64.8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  58.9</a:t>
                      </a:r>
                      <a:endParaRPr lang="en-US" b="1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342900" indent="-342900"/>
                      <a:r>
                        <a:rPr lang="en-US" dirty="0" smtClean="0"/>
                        <a:t>B.	School/Teacher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13.6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342900" indent="-342900"/>
                      <a:r>
                        <a:rPr lang="en-US" dirty="0" smtClean="0"/>
                        <a:t>C.	Home of Victim or Relative of Victim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4.9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14.2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342900" indent="-342900"/>
                      <a:r>
                        <a:rPr lang="en-US" dirty="0" smtClean="0"/>
                        <a:t>D.	Other Institutions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7.8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7.3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342900" indent="-342900"/>
                      <a:r>
                        <a:rPr lang="en-US" dirty="0" smtClean="0"/>
                        <a:t>E.	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  7.1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    6.2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                                  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100.2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5589032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* % Based on </a:t>
            </a:r>
            <a:r>
              <a:rPr lang="en-US" i="1" dirty="0" smtClean="0">
                <a:solidFill>
                  <a:prstClr val="black"/>
                </a:solidFill>
              </a:rPr>
              <a:t>Nature and Scope </a:t>
            </a:r>
            <a:r>
              <a:rPr lang="en-US" dirty="0" smtClean="0">
                <a:solidFill>
                  <a:prstClr val="black"/>
                </a:solidFill>
              </a:rPr>
              <a:t>and victim survey of 7,142 boys and 1,762 girls.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z="1600" smtClean="0">
                <a:solidFill>
                  <a:schemeClr val="tx1"/>
                </a:solidFill>
              </a:rPr>
              <a:pPr/>
              <a:t>32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31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/>
              <a:t>B. Physical Locations of Abuse</a:t>
            </a:r>
            <a:endParaRPr lang="en-US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491828"/>
              </p:ext>
            </p:extLst>
          </p:nvPr>
        </p:nvGraphicFramePr>
        <p:xfrm>
          <a:off x="533400" y="1752600"/>
          <a:ext cx="8229600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1752600"/>
                <a:gridCol w="1905000"/>
              </a:tblGrid>
              <a:tr h="876300"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 of Abuse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Male Victims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Female Victims</a:t>
                      </a:r>
                      <a:endParaRPr lang="en-US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marL="342900" indent="-342900"/>
                      <a:r>
                        <a:rPr lang="en-US" b="1" dirty="0" smtClean="0"/>
                        <a:t>A.	Church/Parish Related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65.8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62.7</a:t>
                      </a:r>
                      <a:endParaRPr lang="en-US" b="1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dirty="0" smtClean="0"/>
                        <a:t>B.	Residences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47.0</a:t>
                      </a:r>
                      <a:endParaRPr lang="en-US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marL="342900" indent="-342900"/>
                      <a:r>
                        <a:rPr lang="en-US" dirty="0" smtClean="0"/>
                        <a:t>C.	Other</a:t>
                      </a:r>
                      <a:r>
                        <a:rPr lang="en-US" baseline="0" dirty="0" smtClean="0"/>
                        <a:t> Locations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25.4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2160" y="4764822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Note well:  Clergy sexual abuse occurs in multiple settings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</a:rPr>
              <a:t>Most frequently it is in church-related locations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</a:rPr>
              <a:t>A wide range of residential contexts are used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</a:rPr>
              <a:t>Other public and private venues also are exploited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z="1600" smtClean="0">
                <a:solidFill>
                  <a:schemeClr val="tx1"/>
                </a:solidFill>
              </a:rPr>
              <a:pPr/>
              <a:t>33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71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53400" cy="1143000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/>
              <a:t>C. Circumstances/Timing of Abuse</a:t>
            </a:r>
            <a:endParaRPr lang="en-US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993084"/>
              </p:ext>
            </p:extLst>
          </p:nvPr>
        </p:nvGraphicFramePr>
        <p:xfrm>
          <a:off x="533400" y="2286000"/>
          <a:ext cx="8229600" cy="2762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1752600"/>
                <a:gridCol w="1905000"/>
              </a:tblGrid>
              <a:tr h="552450">
                <a:tc>
                  <a:txBody>
                    <a:bodyPr/>
                    <a:lstStyle/>
                    <a:p>
                      <a:r>
                        <a:rPr lang="en-US" dirty="0" smtClean="0"/>
                        <a:t>Circumstances/Timing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Male Victims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Female Victims</a:t>
                      </a:r>
                      <a:endParaRPr lang="en-US" dirty="0"/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pPr marL="342900" indent="-342900"/>
                      <a:r>
                        <a:rPr lang="en-US" dirty="0" smtClean="0"/>
                        <a:t>A.	Church/Parish Related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27.8</a:t>
                      </a:r>
                      <a:endParaRPr lang="en-US" dirty="0"/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b="1" dirty="0" smtClean="0"/>
                        <a:t>B.	Social Event/Other Recreation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42.2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40.8</a:t>
                      </a:r>
                      <a:endParaRPr lang="en-US" b="1" dirty="0"/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dirty="0" smtClean="0"/>
                        <a:t>C.	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14.4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16.2</a:t>
                      </a:r>
                      <a:endParaRPr lang="en-US" u="sng" dirty="0"/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 smtClean="0"/>
                        <a:t>                                                                  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83.7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84.8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54864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* Categories are not mutually exclusive, as victims may have experienced abuse in more than one location.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z="1600" smtClean="0">
                <a:solidFill>
                  <a:schemeClr val="tx1"/>
                </a:solidFill>
              </a:rPr>
              <a:pPr/>
              <a:t>34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79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1447800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/>
              <a:t>D. Priest’s Primary Duty or Role</a:t>
            </a:r>
            <a:br>
              <a:rPr lang="en-US" sz="4000" b="1" dirty="0" smtClean="0"/>
            </a:br>
            <a:r>
              <a:rPr lang="en-US" sz="4000" b="1" dirty="0" smtClean="0"/>
              <a:t>at Time of Abuse</a:t>
            </a:r>
            <a:endParaRPr lang="en-US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8142615"/>
              </p:ext>
            </p:extLst>
          </p:nvPr>
        </p:nvGraphicFramePr>
        <p:xfrm>
          <a:off x="533400" y="2286000"/>
          <a:ext cx="8229600" cy="3162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1752600"/>
                <a:gridCol w="1905000"/>
              </a:tblGrid>
              <a:tr h="527050">
                <a:tc>
                  <a:txBody>
                    <a:bodyPr/>
                    <a:lstStyle/>
                    <a:p>
                      <a:r>
                        <a:rPr lang="en-US" dirty="0" smtClean="0"/>
                        <a:t>Duty or Role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Male Victims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Female Victims</a:t>
                      </a:r>
                      <a:endParaRPr lang="en-US" dirty="0"/>
                    </a:p>
                  </a:txBody>
                  <a:tcPr/>
                </a:tc>
              </a:tr>
              <a:tr h="527050">
                <a:tc>
                  <a:txBody>
                    <a:bodyPr/>
                    <a:lstStyle/>
                    <a:p>
                      <a:pPr marL="342900" indent="-342900"/>
                      <a:r>
                        <a:rPr lang="en-US" b="1" dirty="0" smtClean="0"/>
                        <a:t>A.	Pastoral/Parish Related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  77.2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  80.2</a:t>
                      </a:r>
                      <a:endParaRPr lang="en-US" b="1" dirty="0"/>
                    </a:p>
                  </a:txBody>
                  <a:tcPr/>
                </a:tc>
              </a:tr>
              <a:tr h="527050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dirty="0" smtClean="0"/>
                        <a:t>B.	Other</a:t>
                      </a:r>
                      <a:r>
                        <a:rPr lang="en-US" baseline="0" dirty="0" smtClean="0"/>
                        <a:t> Clerical Role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6.7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5.6</a:t>
                      </a:r>
                      <a:endParaRPr lang="en-US" dirty="0"/>
                    </a:p>
                  </a:txBody>
                  <a:tcPr/>
                </a:tc>
              </a:tr>
              <a:tr h="527050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dirty="0" smtClean="0"/>
                        <a:t>C.	School/Teaching Role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    8.7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    5.6</a:t>
                      </a:r>
                      <a:endParaRPr lang="en-US" u="none" dirty="0"/>
                    </a:p>
                  </a:txBody>
                  <a:tcPr/>
                </a:tc>
              </a:tr>
              <a:tr h="527050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dirty="0" smtClean="0"/>
                        <a:t>D.	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    7.4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    8.6</a:t>
                      </a:r>
                      <a:endParaRPr lang="en-US" u="sng" dirty="0"/>
                    </a:p>
                  </a:txBody>
                  <a:tcPr/>
                </a:tc>
              </a:tr>
              <a:tr h="52705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baseline="0" dirty="0" smtClean="0"/>
                        <a:t>                                                                   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586716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* </a:t>
            </a:r>
            <a:r>
              <a:rPr lang="en-US" dirty="0" smtClean="0">
                <a:solidFill>
                  <a:prstClr val="black"/>
                </a:solidFill>
              </a:rPr>
              <a:t>Based on </a:t>
            </a:r>
            <a:r>
              <a:rPr lang="en-US" i="1" dirty="0" smtClean="0">
                <a:solidFill>
                  <a:prstClr val="black"/>
                </a:solidFill>
              </a:rPr>
              <a:t>Nature and Scope </a:t>
            </a:r>
            <a:r>
              <a:rPr lang="en-US" dirty="0" smtClean="0">
                <a:solidFill>
                  <a:prstClr val="black"/>
                </a:solidFill>
              </a:rPr>
              <a:t>victim surveys of 7,864 boys and 1,863 girls.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z="1600" smtClean="0">
                <a:solidFill>
                  <a:schemeClr val="tx1"/>
                </a:solidFill>
              </a:rPr>
              <a:pPr/>
              <a:t>35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74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440" y="304800"/>
            <a:ext cx="8610600" cy="1173162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Additional Observations Related to Situational and Organizational Circumstances, 1</a:t>
            </a:r>
            <a:endParaRPr lang="en-US" sz="32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81399"/>
            <a:ext cx="7581900" cy="1371600"/>
          </a:xfr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92500"/>
          </a:bodyPr>
          <a:lstStyle/>
          <a:p>
            <a:pPr marL="457200" indent="-457200"/>
            <a:r>
              <a:rPr lang="en-US" sz="2600" b="1" dirty="0" smtClean="0"/>
              <a:t>a person who is motivated to commit the act of abuse</a:t>
            </a:r>
          </a:p>
          <a:p>
            <a:pPr marL="457200" indent="-457200"/>
            <a:r>
              <a:rPr lang="en-US" sz="2600" b="1" dirty="0" smtClean="0"/>
              <a:t>a potential victim</a:t>
            </a:r>
          </a:p>
          <a:p>
            <a:pPr marL="457200" indent="-457200"/>
            <a:r>
              <a:rPr lang="en-US" sz="2600" b="1" dirty="0" smtClean="0"/>
              <a:t>lack of a “capable guardian</a:t>
            </a:r>
            <a:r>
              <a:rPr lang="en-US" sz="2400" b="1" dirty="0" smtClean="0"/>
              <a:t>”</a:t>
            </a:r>
          </a:p>
          <a:p>
            <a:pPr marL="0" indent="0">
              <a:buNone/>
            </a:pPr>
            <a:endParaRPr lang="en-US" sz="20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85800" y="1600200"/>
            <a:ext cx="754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To </a:t>
            </a:r>
            <a:r>
              <a:rPr lang="en-US" sz="2800" dirty="0" smtClean="0">
                <a:solidFill>
                  <a:prstClr val="black"/>
                </a:solidFill>
              </a:rPr>
              <a:t>prevent or identify </a:t>
            </a:r>
            <a:r>
              <a:rPr lang="en-US" sz="2800" dirty="0">
                <a:solidFill>
                  <a:prstClr val="black"/>
                </a:solidFill>
              </a:rPr>
              <a:t>abuse, education of potential victims, potential abusers, and potential “guardians” is </a:t>
            </a:r>
            <a:r>
              <a:rPr lang="en-US" sz="2800" dirty="0" smtClean="0">
                <a:solidFill>
                  <a:prstClr val="black"/>
                </a:solidFill>
              </a:rPr>
              <a:t>essential since abuse can occur when these three factors exist: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4240" y="5177621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A capable guardian is one who has oversight and awareness of a child’s wellbeing, most often parents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z="1600" smtClean="0">
                <a:solidFill>
                  <a:schemeClr val="tx1"/>
                </a:solidFill>
              </a:rPr>
              <a:pPr/>
              <a:t>36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59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73162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Additional Observations Related to Situational and Organizational Circumstances, 2</a:t>
            </a:r>
            <a:endParaRPr lang="en-US" sz="32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19400"/>
            <a:ext cx="8534400" cy="1371600"/>
          </a:xfr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300" dirty="0"/>
              <a:t>Do not meet alone with a child in a closed room without windows</a:t>
            </a:r>
          </a:p>
          <a:p>
            <a:r>
              <a:rPr lang="en-US" sz="2300" dirty="0" smtClean="0"/>
              <a:t>Have two adults present when meeting a child whenever possible </a:t>
            </a:r>
          </a:p>
          <a:p>
            <a:r>
              <a:rPr lang="en-US" sz="2300" dirty="0" smtClean="0"/>
              <a:t>Have cameras installed in rooms where meetings take place</a:t>
            </a:r>
          </a:p>
          <a:p>
            <a:pPr marL="0" indent="0">
              <a:buNone/>
            </a:pPr>
            <a:endParaRPr lang="en-US" sz="24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62000" y="44958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Keep in mind: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An abuser is likely to be considered “a very good person”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Many priests who were accused of sexual abuse were in other ways excellent in carrying out their ministry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" y="16764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Precautions to lessen conditions for sexual abuse to occur during meetings with children: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A84F-5019-4DF5-B434-563BFC0CFEEB}" type="slidenum">
              <a:rPr lang="en-US" sz="1600" smtClean="0">
                <a:solidFill>
                  <a:schemeClr val="tx1"/>
                </a:solidFill>
              </a:rPr>
              <a:pPr/>
              <a:t>37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8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514" y="273095"/>
            <a:ext cx="8490022" cy="963522"/>
          </a:xfr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en-US" sz="3400" dirty="0">
                <a:latin typeface="+mn-lt"/>
              </a:rPr>
              <a:t>Module </a:t>
            </a:r>
            <a:r>
              <a:rPr lang="en-US" sz="3400" dirty="0" smtClean="0">
                <a:latin typeface="+mn-lt"/>
              </a:rPr>
              <a:t>E:  </a:t>
            </a:r>
            <a:r>
              <a:rPr lang="en-US" sz="3400" b="1" i="1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Typologies of Child Sexual </a:t>
            </a:r>
            <a:r>
              <a:rPr lang="en-US" sz="34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Abusers</a:t>
            </a:r>
            <a:endParaRPr lang="en-US" sz="34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175" y="2431551"/>
            <a:ext cx="7886700" cy="3492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Typologies of Child Sexual Abusers in General and Clergy Sexual Abusers in Particular</a:t>
            </a:r>
          </a:p>
          <a:p>
            <a:pPr marL="457200" indent="0">
              <a:buNone/>
            </a:pPr>
            <a:r>
              <a:rPr lang="en-US" dirty="0" smtClean="0"/>
              <a:t>A.	Fixated Typology</a:t>
            </a:r>
          </a:p>
          <a:p>
            <a:pPr marL="457200" indent="0">
              <a:buNone/>
            </a:pPr>
            <a:r>
              <a:rPr lang="en-US" dirty="0" smtClean="0"/>
              <a:t>B. 	Regressed Typology</a:t>
            </a:r>
          </a:p>
          <a:p>
            <a:pPr marL="457200" indent="0">
              <a:buNone/>
            </a:pPr>
            <a:r>
              <a:rPr lang="en-US" dirty="0" smtClean="0"/>
              <a:t>C.	*FBI Typologies of Situational Offenders </a:t>
            </a:r>
          </a:p>
          <a:p>
            <a:pPr marL="457200" indent="0">
              <a:buNone/>
            </a:pPr>
            <a:r>
              <a:rPr lang="en-US" dirty="0" smtClean="0"/>
              <a:t>D.	*FBI Typologies of Preferential Offenders</a:t>
            </a:r>
          </a:p>
          <a:p>
            <a:pPr marL="457200" indent="0">
              <a:buNone/>
            </a:pPr>
            <a:r>
              <a:rPr lang="en-US" dirty="0"/>
              <a:t>E</a:t>
            </a:r>
            <a:r>
              <a:rPr lang="en-US" dirty="0" smtClean="0"/>
              <a:t>.	Personality Characteristics of Clergy Offenders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6234" y="1477458"/>
            <a:ext cx="677658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(Primarily for </a:t>
            </a:r>
            <a:r>
              <a:rPr lang="en-US" sz="2800" dirty="0" smtClean="0">
                <a:solidFill>
                  <a:prstClr val="black"/>
                </a:solidFill>
              </a:rPr>
              <a:t>Dioceses and Seminary </a:t>
            </a:r>
            <a:r>
              <a:rPr lang="en-US" sz="2800" dirty="0">
                <a:solidFill>
                  <a:prstClr val="black"/>
                </a:solidFill>
              </a:rPr>
              <a:t>Formation Faculty and </a:t>
            </a:r>
            <a:r>
              <a:rPr lang="en-US" sz="2800" dirty="0" smtClean="0">
                <a:solidFill>
                  <a:prstClr val="black"/>
                </a:solidFill>
              </a:rPr>
              <a:t>Administrators)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65C4-7274-40F5-8B30-742403A707F9}" type="slidenum">
              <a:rPr lang="en-US" sz="1600" smtClean="0">
                <a:solidFill>
                  <a:schemeClr val="tx1"/>
                </a:solidFill>
              </a:rPr>
              <a:pPr/>
              <a:t>38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0068" y="5923922"/>
            <a:ext cx="6008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*For details on FBI Typologies, see complete Module 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424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/>
              <a:t>A. Fixated Offenders:  Definition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153400" cy="4648200"/>
          </a:xfrm>
          <a:ln w="38100">
            <a:noFill/>
          </a:ln>
        </p:spPr>
        <p:txBody>
          <a:bodyPr>
            <a:normAutofit/>
          </a:bodyPr>
          <a:lstStyle/>
          <a:p>
            <a:pPr marL="457200" indent="-457200"/>
            <a:r>
              <a:rPr lang="en-US" sz="3000" dirty="0" smtClean="0"/>
              <a:t>From </a:t>
            </a:r>
            <a:r>
              <a:rPr lang="en-US" sz="3000" dirty="0"/>
              <a:t>adolescence </a:t>
            </a:r>
            <a:r>
              <a:rPr lang="en-US" sz="3000" dirty="0" smtClean="0"/>
              <a:t>onward, fixated offenders have </a:t>
            </a:r>
            <a:r>
              <a:rPr lang="en-US" sz="3000" b="1" dirty="0"/>
              <a:t>persistent, </a:t>
            </a:r>
            <a:r>
              <a:rPr lang="en-US" sz="3000" b="1" dirty="0" smtClean="0"/>
              <a:t>continual, </a:t>
            </a:r>
            <a:r>
              <a:rPr lang="en-US" sz="3000" b="1" dirty="0"/>
              <a:t>and compulsive attraction exclusively to </a:t>
            </a:r>
            <a:r>
              <a:rPr lang="en-US" sz="3000" b="1" dirty="0" smtClean="0"/>
              <a:t>children</a:t>
            </a:r>
          </a:p>
          <a:p>
            <a:pPr marL="0" indent="0">
              <a:buNone/>
            </a:pPr>
            <a:endParaRPr lang="en-US" sz="800" b="1" dirty="0" smtClean="0"/>
          </a:p>
          <a:p>
            <a:pPr marL="457200" lvl="0" indent="-457200"/>
            <a:r>
              <a:rPr lang="en-US" sz="3000" dirty="0" smtClean="0"/>
              <a:t>They </a:t>
            </a:r>
            <a:r>
              <a:rPr lang="en-US" sz="3000" dirty="0"/>
              <a:t>are </a:t>
            </a:r>
            <a:r>
              <a:rPr lang="en-US" sz="3000" b="1" dirty="0"/>
              <a:t>usually diagnosed with pedophilia</a:t>
            </a:r>
            <a:r>
              <a:rPr lang="en-US" sz="3000" dirty="0"/>
              <a:t>, </a:t>
            </a:r>
            <a:r>
              <a:rPr lang="en-US" sz="3000" dirty="0" smtClean="0"/>
              <a:t>(recurrent</a:t>
            </a:r>
            <a:r>
              <a:rPr lang="en-US" sz="3000" dirty="0"/>
              <a:t>, intense, sexually arousing fantasies of at least six months in duration involving </a:t>
            </a:r>
            <a:r>
              <a:rPr lang="en-US" sz="3000" dirty="0" smtClean="0"/>
              <a:t>prepubescent children), </a:t>
            </a:r>
            <a:r>
              <a:rPr lang="en-US" sz="3000" b="1" dirty="0" smtClean="0"/>
              <a:t>or show characteristics of </a:t>
            </a:r>
            <a:r>
              <a:rPr lang="en-US" sz="3000" b="1" dirty="0"/>
              <a:t>e</a:t>
            </a:r>
            <a:r>
              <a:rPr lang="en-US" sz="3000" b="1" dirty="0" smtClean="0"/>
              <a:t>phebophilia, which is attraction to adolescents</a:t>
            </a:r>
            <a:endParaRPr lang="en-US" sz="3000" b="1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4135-6851-4663-8514-B3C1C0634B0D}" type="slidenum">
              <a:rPr lang="en-US" sz="1600" smtClean="0">
                <a:solidFill>
                  <a:schemeClr val="tx1"/>
                </a:solidFill>
              </a:rPr>
              <a:pPr/>
              <a:t>39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7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913" y="446441"/>
            <a:ext cx="8229600" cy="1850335"/>
          </a:xfr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+mn-lt"/>
              </a:rPr>
              <a:t/>
            </a:r>
            <a:br>
              <a:rPr lang="en-US" sz="3600" b="1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Module A: </a:t>
            </a:r>
            <a:r>
              <a:rPr lang="en-US" sz="3600" b="1" i="1" dirty="0" smtClean="0">
                <a:latin typeface="+mn-lt"/>
              </a:rPr>
              <a:t>Background </a:t>
            </a:r>
            <a:r>
              <a:rPr lang="en-US" sz="3600" b="1" i="1" dirty="0">
                <a:latin typeface="+mn-lt"/>
              </a:rPr>
              <a:t>and Responses to Sexual Abuse of Minors by Catholic Priests in the United States</a:t>
            </a:r>
            <a:r>
              <a:rPr lang="en-US" sz="3600" b="1" i="1" dirty="0"/>
              <a:t/>
            </a:r>
            <a:br>
              <a:rPr lang="en-US" sz="3600" b="1" i="1" dirty="0"/>
            </a:b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813" y="3522481"/>
            <a:ext cx="7886700" cy="2195709"/>
          </a:xfrm>
        </p:spPr>
        <p:txBody>
          <a:bodyPr>
            <a:normAutofit/>
          </a:bodyPr>
          <a:lstStyle/>
          <a:p>
            <a:pPr marL="576263" indent="-576263">
              <a:buNone/>
            </a:pPr>
            <a:r>
              <a:rPr lang="en-US" dirty="0" smtClean="0"/>
              <a:t>A.  	</a:t>
            </a:r>
            <a:r>
              <a:rPr lang="en-US" i="1" dirty="0" smtClean="0"/>
              <a:t>Causes and Context</a:t>
            </a:r>
            <a:r>
              <a:rPr lang="en-US" dirty="0" smtClean="0"/>
              <a:t> of Abuse – Methodology</a:t>
            </a:r>
          </a:p>
          <a:p>
            <a:pPr marL="576263" indent="-576263">
              <a:buNone/>
            </a:pPr>
            <a:r>
              <a:rPr lang="en-US" dirty="0" smtClean="0"/>
              <a:t>B.	Timeframes and Extent of Abuse</a:t>
            </a:r>
          </a:p>
          <a:p>
            <a:pPr marL="576263" indent="-576263">
              <a:buAutoNum type="alphaUcPeriod" startAt="3"/>
            </a:pPr>
            <a:r>
              <a:rPr lang="en-US" dirty="0" smtClean="0"/>
              <a:t>Development of the Five Principles</a:t>
            </a:r>
          </a:p>
          <a:p>
            <a:pPr marL="576263" indent="-576263">
              <a:buAutoNum type="alphaUcPeriod" startAt="3"/>
            </a:pPr>
            <a:r>
              <a:rPr lang="en-US" dirty="0" smtClean="0"/>
              <a:t>Ongoing Concerns about Sexual Abuse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5029" y="2623709"/>
            <a:ext cx="674914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 smtClean="0">
                <a:solidFill>
                  <a:prstClr val="black"/>
                </a:solidFill>
              </a:rPr>
              <a:t>(Parishes, Dioceses, and Seminaries)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65C4-7274-40F5-8B30-742403A707F9}" type="slidenum">
              <a:rPr lang="en-US" sz="1600" smtClean="0">
                <a:solidFill>
                  <a:schemeClr val="tx1"/>
                </a:solidFill>
              </a:rPr>
              <a:pPr/>
              <a:t>4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55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914400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/>
              <a:t>B. Regressed Offenders:  Definition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76400"/>
            <a:ext cx="8229600" cy="3505200"/>
          </a:xfrm>
        </p:spPr>
        <p:txBody>
          <a:bodyPr>
            <a:normAutofit fontScale="92500" lnSpcReduction="20000"/>
          </a:bodyPr>
          <a:lstStyle/>
          <a:p>
            <a:pPr marL="457200" lvl="0" indent="-457200"/>
            <a:r>
              <a:rPr lang="en-US" dirty="0" smtClean="0"/>
              <a:t>Regressed offenders </a:t>
            </a:r>
            <a:r>
              <a:rPr lang="en-US" b="1" dirty="0" smtClean="0"/>
              <a:t>often </a:t>
            </a:r>
            <a:r>
              <a:rPr lang="en-US" b="1" dirty="0"/>
              <a:t>begin offending in adulthood</a:t>
            </a:r>
          </a:p>
          <a:p>
            <a:pPr marL="457200" indent="-457200">
              <a:buNone/>
            </a:pPr>
            <a:endParaRPr lang="en-US" sz="800" dirty="0"/>
          </a:p>
          <a:p>
            <a:pPr marL="457200" lvl="0" indent="-457200"/>
            <a:r>
              <a:rPr lang="en-US" dirty="0"/>
              <a:t>Their offenses </a:t>
            </a:r>
            <a:r>
              <a:rPr lang="en-US" dirty="0" smtClean="0"/>
              <a:t>are </a:t>
            </a:r>
            <a:r>
              <a:rPr lang="en-US" b="1" dirty="0" smtClean="0"/>
              <a:t>triggered by stressors </a:t>
            </a:r>
            <a:r>
              <a:rPr lang="en-US" b="1" dirty="0"/>
              <a:t>in the environment, </a:t>
            </a:r>
            <a:r>
              <a:rPr lang="en-US" dirty="0"/>
              <a:t>which undermine self-esteem and confidence, and from disordered childhood relationships</a:t>
            </a:r>
          </a:p>
          <a:p>
            <a:pPr marL="457200" indent="-457200">
              <a:buNone/>
            </a:pPr>
            <a:endParaRPr lang="en-US" sz="800" dirty="0"/>
          </a:p>
          <a:p>
            <a:pPr marL="457200" lvl="0" indent="-457200"/>
            <a:r>
              <a:rPr lang="en-US" dirty="0"/>
              <a:t>They are </a:t>
            </a:r>
            <a:r>
              <a:rPr lang="en-US" b="1" dirty="0"/>
              <a:t>not necessarily motivated by sexual needs </a:t>
            </a:r>
            <a:r>
              <a:rPr lang="en-US" b="1" dirty="0" smtClean="0"/>
              <a:t>alone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5410200"/>
            <a:ext cx="7391400" cy="830997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Some 90 to 95% of child sexual abusers do not have a diagnosis of pedophilia and fit within a regressed typology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4135-6851-4663-8514-B3C1C0634B0D}" type="slidenum">
              <a:rPr lang="en-US" sz="1600" smtClean="0">
                <a:solidFill>
                  <a:schemeClr val="tx1"/>
                </a:solidFill>
              </a:rPr>
              <a:pPr/>
              <a:t>40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43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28600"/>
            <a:ext cx="8229600" cy="1066800"/>
          </a:xfr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txBody>
          <a:bodyPr>
            <a:normAutofit fontScale="90000"/>
          </a:bodyPr>
          <a:lstStyle/>
          <a:p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E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. Personality Characteristics of</a:t>
            </a:r>
            <a:b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</a:b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Clergy Offenders, 1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359140" cy="3646833"/>
          </a:xfrm>
        </p:spPr>
        <p:txBody>
          <a:bodyPr>
            <a:normAutofit fontScale="92500" lnSpcReduction="10000"/>
          </a:bodyPr>
          <a:lstStyle/>
          <a:p>
            <a:pPr marL="457200" lvl="0" indent="-457200"/>
            <a:r>
              <a:rPr lang="en-US" sz="2800" dirty="0"/>
              <a:t>One review of literature maintained that clergy offenders displayed </a:t>
            </a:r>
            <a:r>
              <a:rPr lang="en-US" sz="2800" b="1" dirty="0"/>
              <a:t>shyness, loneliness, and passivity</a:t>
            </a:r>
          </a:p>
          <a:p>
            <a:pPr marL="457200" indent="-457200">
              <a:buNone/>
            </a:pPr>
            <a:endParaRPr lang="en-US" sz="1000" b="1" dirty="0"/>
          </a:p>
          <a:p>
            <a:pPr marL="457200" lvl="0" indent="-457200"/>
            <a:r>
              <a:rPr lang="en-US" sz="2800" dirty="0"/>
              <a:t>MMPI scores illustrated the presence of </a:t>
            </a:r>
            <a:r>
              <a:rPr lang="en-US" sz="2800" b="1" dirty="0"/>
              <a:t>depression, authority concerns, </a:t>
            </a:r>
            <a:r>
              <a:rPr lang="en-US" sz="2800" b="1" dirty="0" smtClean="0"/>
              <a:t>and </a:t>
            </a:r>
            <a:r>
              <a:rPr lang="en-US" sz="2800" b="1" dirty="0"/>
              <a:t>addiction problems</a:t>
            </a:r>
          </a:p>
          <a:p>
            <a:pPr marL="457200" indent="-457200">
              <a:buNone/>
            </a:pPr>
            <a:endParaRPr lang="en-US" sz="900" b="1" dirty="0"/>
          </a:p>
          <a:p>
            <a:pPr marL="457200" lvl="0" indent="-457200"/>
            <a:r>
              <a:rPr lang="en-US" sz="2800" dirty="0"/>
              <a:t>Rorschach results indicated </a:t>
            </a:r>
            <a:r>
              <a:rPr lang="en-US" sz="2800" b="1" dirty="0"/>
              <a:t>greater affect constriction </a:t>
            </a:r>
            <a:r>
              <a:rPr lang="en-US" sz="2800" dirty="0"/>
              <a:t>than normal</a:t>
            </a:r>
          </a:p>
          <a:p>
            <a:pPr marL="457200" indent="-457200">
              <a:buNone/>
            </a:pPr>
            <a:endParaRPr lang="en-US" sz="900" dirty="0"/>
          </a:p>
          <a:p>
            <a:pPr marL="457200" lvl="0" indent="-457200"/>
            <a:r>
              <a:rPr lang="en-US" sz="2800" dirty="0" smtClean="0"/>
              <a:t>Offending clergy </a:t>
            </a:r>
            <a:r>
              <a:rPr lang="en-US" sz="2800" dirty="0"/>
              <a:t>exhibited the </a:t>
            </a:r>
            <a:r>
              <a:rPr lang="en-US" sz="2800" b="1" dirty="0"/>
              <a:t>presence of over-controlled hostility</a:t>
            </a:r>
            <a:r>
              <a:rPr lang="en-US" sz="2800" dirty="0"/>
              <a:t> more than non-offending clergy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16230" y="1671606"/>
            <a:ext cx="8435340" cy="892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prstClr val="black"/>
                </a:solidFill>
              </a:rPr>
              <a:t>Some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>
                <a:solidFill>
                  <a:prstClr val="black"/>
                </a:solidFill>
              </a:rPr>
              <a:t>researchers </a:t>
            </a:r>
            <a:r>
              <a:rPr lang="en-US" sz="2600" dirty="0" smtClean="0">
                <a:solidFill>
                  <a:prstClr val="black"/>
                </a:solidFill>
              </a:rPr>
              <a:t>have concluded </a:t>
            </a:r>
            <a:r>
              <a:rPr lang="en-US" sz="2600" dirty="0">
                <a:solidFill>
                  <a:prstClr val="black"/>
                </a:solidFill>
              </a:rPr>
              <a:t>that </a:t>
            </a:r>
            <a:r>
              <a:rPr lang="en-US" sz="2600" b="1" dirty="0">
                <a:solidFill>
                  <a:prstClr val="black"/>
                </a:solidFill>
              </a:rPr>
              <a:t>clergy offenders are </a:t>
            </a:r>
            <a:r>
              <a:rPr lang="en-US" sz="2600" b="1" dirty="0" smtClean="0">
                <a:solidFill>
                  <a:prstClr val="black"/>
                </a:solidFill>
              </a:rPr>
              <a:t>unique</a:t>
            </a:r>
            <a:r>
              <a:rPr lang="en-US" sz="2600" dirty="0" smtClean="0">
                <a:solidFill>
                  <a:prstClr val="black"/>
                </a:solidFill>
              </a:rPr>
              <a:t> compared to </a:t>
            </a:r>
            <a:r>
              <a:rPr lang="en-US" sz="2600" dirty="0">
                <a:solidFill>
                  <a:prstClr val="black"/>
                </a:solidFill>
              </a:rPr>
              <a:t>offenders within the general </a:t>
            </a:r>
            <a:r>
              <a:rPr lang="en-US" sz="2600" dirty="0" smtClean="0">
                <a:solidFill>
                  <a:prstClr val="black"/>
                </a:solidFill>
              </a:rPr>
              <a:t>population</a:t>
            </a:r>
            <a:endParaRPr lang="en-US" sz="26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4135-6851-4663-8514-B3C1C0634B0D}" type="slidenum">
              <a:rPr lang="en-US" sz="1600" smtClean="0">
                <a:solidFill>
                  <a:schemeClr val="tx1"/>
                </a:solidFill>
              </a:rPr>
              <a:pPr/>
              <a:t>41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80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066800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4000" dirty="0" smtClean="0"/>
              <a:t>Personality Characteristics of</a:t>
            </a:r>
            <a:br>
              <a:rPr lang="en-US" sz="4000" dirty="0" smtClean="0"/>
            </a:br>
            <a:r>
              <a:rPr lang="en-US" sz="4000" dirty="0" smtClean="0"/>
              <a:t>Clergy Offenders, 2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728" y="1676400"/>
            <a:ext cx="8229600" cy="487680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/>
              <a:t>One of the specific clergy studies found that offenders came from </a:t>
            </a:r>
            <a:r>
              <a:rPr lang="en-US" sz="2800" dirty="0" smtClean="0"/>
              <a:t>backgrounds:</a:t>
            </a:r>
            <a:endParaRPr lang="en-US" sz="2800" dirty="0"/>
          </a:p>
          <a:p>
            <a:pPr marL="0" indent="0">
              <a:buNone/>
            </a:pPr>
            <a:endParaRPr lang="en-US" sz="1000" dirty="0"/>
          </a:p>
          <a:p>
            <a:pPr marL="457200" lvl="0" indent="-457200"/>
            <a:r>
              <a:rPr lang="en-US" sz="2800" dirty="0" smtClean="0"/>
              <a:t>Characterized </a:t>
            </a:r>
            <a:r>
              <a:rPr lang="en-US" sz="2800" dirty="0"/>
              <a:t>by </a:t>
            </a:r>
            <a:r>
              <a:rPr lang="en-US" sz="2800" b="1" dirty="0"/>
              <a:t>rigidity and dysfunction </a:t>
            </a:r>
            <a:r>
              <a:rPr lang="en-US" sz="2800" dirty="0"/>
              <a:t>with themes of abuse</a:t>
            </a:r>
          </a:p>
          <a:p>
            <a:pPr marL="457200" indent="-457200">
              <a:buNone/>
            </a:pPr>
            <a:endParaRPr lang="en-US" sz="1100" dirty="0"/>
          </a:p>
          <a:p>
            <a:pPr marL="457200" lvl="0" indent="-457200"/>
            <a:r>
              <a:rPr lang="en-US" sz="2800" dirty="0"/>
              <a:t>Had </a:t>
            </a:r>
            <a:r>
              <a:rPr lang="en-US" sz="2800" b="1" dirty="0"/>
              <a:t>little insight </a:t>
            </a:r>
            <a:r>
              <a:rPr lang="en-US" sz="2800" dirty="0"/>
              <a:t>into these areas</a:t>
            </a:r>
          </a:p>
          <a:p>
            <a:pPr marL="457200" indent="-457200">
              <a:buNone/>
            </a:pPr>
            <a:endParaRPr lang="en-US" sz="1100" dirty="0"/>
          </a:p>
          <a:p>
            <a:pPr marL="457200" lvl="0" indent="-457200"/>
            <a:r>
              <a:rPr lang="en-US" sz="2800" dirty="0"/>
              <a:t>Had </a:t>
            </a:r>
            <a:r>
              <a:rPr lang="en-US" sz="2800" b="1" dirty="0"/>
              <a:t>insufficient training </a:t>
            </a:r>
            <a:r>
              <a:rPr lang="en-US" sz="2800" dirty="0"/>
              <a:t>in the issue of transference/counter transference</a:t>
            </a:r>
          </a:p>
          <a:p>
            <a:pPr marL="457200" indent="-457200">
              <a:buNone/>
            </a:pPr>
            <a:endParaRPr lang="en-US" sz="1000" dirty="0"/>
          </a:p>
          <a:p>
            <a:pPr marL="457200" lvl="0" indent="-457200"/>
            <a:r>
              <a:rPr lang="en-US" sz="2800" dirty="0"/>
              <a:t>Had virtually </a:t>
            </a:r>
            <a:r>
              <a:rPr lang="en-US" sz="2800" b="1" dirty="0"/>
              <a:t>no training or education </a:t>
            </a:r>
            <a:r>
              <a:rPr lang="en-US" sz="2800" dirty="0"/>
              <a:t>concerning sexual abuse, domestic violence, addictive disease, or healthy professional boundaries, and</a:t>
            </a:r>
          </a:p>
          <a:p>
            <a:pPr marL="457200" indent="-457200">
              <a:buNone/>
            </a:pPr>
            <a:endParaRPr lang="en-US" sz="1000" dirty="0"/>
          </a:p>
          <a:p>
            <a:pPr marL="457200" lvl="0" indent="-457200"/>
            <a:r>
              <a:rPr lang="en-US" sz="2800" b="1" dirty="0"/>
              <a:t>Failed to appreciate </a:t>
            </a:r>
            <a:r>
              <a:rPr lang="en-US" sz="2800" dirty="0"/>
              <a:t>how their history of trauma affected their professional life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4135-6851-4663-8514-B3C1C0634B0D}" type="slidenum">
              <a:rPr lang="en-US" sz="1600" smtClean="0">
                <a:solidFill>
                  <a:schemeClr val="tx1"/>
                </a:solidFill>
              </a:rPr>
              <a:pPr/>
              <a:t>42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65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923" y="318772"/>
            <a:ext cx="8229600" cy="1322138"/>
          </a:xfr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 algn="ctr">
              <a:spcBef>
                <a:spcPts val="1000"/>
              </a:spcBef>
            </a:pPr>
            <a:r>
              <a:rPr lang="en-US" sz="3600" dirty="0">
                <a:latin typeface="+mn-lt"/>
              </a:rPr>
              <a:t>Module </a:t>
            </a:r>
            <a:r>
              <a:rPr lang="en-US" sz="3600" dirty="0" smtClean="0">
                <a:latin typeface="+mn-lt"/>
              </a:rPr>
              <a:t>F:  </a:t>
            </a:r>
            <a:r>
              <a:rPr lang="en-US" sz="3600" b="1" i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Understanding the Sexual </a:t>
            </a:r>
            <a:r>
              <a:rPr lang="en-US" sz="3600" b="1" i="1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Victimization of Children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112" y="3200938"/>
            <a:ext cx="5422192" cy="2680569"/>
          </a:xfrm>
        </p:spPr>
        <p:txBody>
          <a:bodyPr>
            <a:normAutofit lnSpcReduction="10000"/>
          </a:bodyPr>
          <a:lstStyle/>
          <a:p>
            <a:pPr marL="576263" indent="-576263">
              <a:buNone/>
            </a:pPr>
            <a:r>
              <a:rPr lang="en-US" dirty="0" smtClean="0"/>
              <a:t>A.	Sexual Abuse Victims</a:t>
            </a:r>
          </a:p>
          <a:p>
            <a:pPr marL="576263" indent="-576263">
              <a:buNone/>
            </a:pPr>
            <a:r>
              <a:rPr lang="en-US" dirty="0" smtClean="0"/>
              <a:t>B.	Onset of Sexual Abuse</a:t>
            </a:r>
          </a:p>
          <a:p>
            <a:pPr marL="576263" indent="-576263">
              <a:buAutoNum type="alphaUcPeriod" startAt="3"/>
            </a:pPr>
            <a:r>
              <a:rPr lang="en-US" dirty="0" smtClean="0"/>
              <a:t>Grooming Behavior</a:t>
            </a:r>
          </a:p>
          <a:p>
            <a:pPr marL="576263" indent="-576263">
              <a:buAutoNum type="alphaUcPeriod" startAt="3"/>
            </a:pPr>
            <a:r>
              <a:rPr lang="en-US" dirty="0" smtClean="0"/>
              <a:t>Persistence of Abuse – Excuses, Justifications, and Disavowal</a:t>
            </a:r>
          </a:p>
          <a:p>
            <a:pPr marL="576263" indent="-576263">
              <a:buAutoNum type="alphaUcPeriod" startAt="3"/>
            </a:pPr>
            <a:r>
              <a:rPr lang="en-US" dirty="0" smtClean="0"/>
              <a:t>Desistance from Abuse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66137" y="1986959"/>
            <a:ext cx="5635167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(For Seminary Faculty and Students, Parishes </a:t>
            </a:r>
            <a:r>
              <a:rPr lang="en-US" sz="2800" dirty="0" smtClean="0">
                <a:solidFill>
                  <a:prstClr val="black"/>
                </a:solidFill>
              </a:rPr>
              <a:t>and </a:t>
            </a:r>
            <a:r>
              <a:rPr lang="en-US" sz="2800" dirty="0">
                <a:solidFill>
                  <a:prstClr val="black"/>
                </a:solidFill>
              </a:rPr>
              <a:t>Dioceses</a:t>
            </a:r>
            <a:r>
              <a:rPr lang="en-US" sz="2800" dirty="0" smtClean="0">
                <a:solidFill>
                  <a:prstClr val="black"/>
                </a:solidFill>
              </a:rPr>
              <a:t>)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65C4-7274-40F5-8B30-742403A707F9}" type="slidenum">
              <a:rPr lang="en-US" sz="1600" smtClean="0">
                <a:solidFill>
                  <a:schemeClr val="tx1"/>
                </a:solidFill>
              </a:rPr>
              <a:pPr/>
              <a:t>43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56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/>
              <a:t>A. Sexual </a:t>
            </a:r>
            <a:r>
              <a:rPr lang="en-US" sz="3600" b="1" dirty="0"/>
              <a:t>Abuse Victims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-1295400" y="4876800"/>
          <a:ext cx="3276600" cy="1713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/>
                <a:gridCol w="1219200"/>
              </a:tblGrid>
              <a:tr h="1067184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46161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1447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Who Were the Minors Abused by </a:t>
            </a:r>
            <a:r>
              <a:rPr lang="en-US" sz="3600" dirty="0" smtClean="0">
                <a:solidFill>
                  <a:prstClr val="black"/>
                </a:solidFill>
              </a:rPr>
              <a:t>Priests?</a:t>
            </a:r>
            <a:endParaRPr lang="en-US" sz="3600" dirty="0">
              <a:solidFill>
                <a:prstClr val="black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381000" y="6172199"/>
          <a:ext cx="3048000" cy="6858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/>
                <a:gridCol w="1219200"/>
              </a:tblGrid>
              <a:tr h="685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2057400" y="5867400"/>
          <a:ext cx="5943600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9051"/>
                <a:gridCol w="2395182"/>
                <a:gridCol w="1419367"/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71600" y="2514600"/>
            <a:ext cx="5257800" cy="1077218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Gender:   	Male      = 	  81%</a:t>
            </a:r>
          </a:p>
          <a:p>
            <a:r>
              <a:rPr lang="en-US" sz="3200" dirty="0" smtClean="0">
                <a:solidFill>
                  <a:prstClr val="black"/>
                </a:solidFill>
              </a:rPr>
              <a:t>		Female  =    19%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4267200"/>
            <a:ext cx="5181600" cy="156966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Age:	   Under 10     =     22%</a:t>
            </a:r>
          </a:p>
          <a:p>
            <a:r>
              <a:rPr lang="en-US" sz="3200" dirty="0">
                <a:solidFill>
                  <a:prstClr val="black"/>
                </a:solidFill>
              </a:rPr>
              <a:t>	 </a:t>
            </a:r>
            <a:r>
              <a:rPr lang="en-US" sz="3200" dirty="0" smtClean="0">
                <a:solidFill>
                  <a:prstClr val="black"/>
                </a:solidFill>
              </a:rPr>
              <a:t>  11 to 14	     =     51%</a:t>
            </a:r>
          </a:p>
          <a:p>
            <a:r>
              <a:rPr lang="en-US" sz="3200" dirty="0">
                <a:solidFill>
                  <a:prstClr val="black"/>
                </a:solidFill>
              </a:rPr>
              <a:t>	 </a:t>
            </a:r>
            <a:r>
              <a:rPr lang="en-US" sz="3200" dirty="0" smtClean="0">
                <a:solidFill>
                  <a:prstClr val="black"/>
                </a:solidFill>
              </a:rPr>
              <a:t>  15 to 17	     =     27%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z="1600" smtClean="0">
                <a:solidFill>
                  <a:schemeClr val="tx1"/>
                </a:solidFill>
              </a:rPr>
              <a:pPr/>
              <a:t>44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5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b="1" dirty="0" smtClean="0"/>
              <a:t>B. Onset of Abuse, 1:  Preconditions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534400" cy="4525963"/>
          </a:xfrm>
        </p:spPr>
        <p:txBody>
          <a:bodyPr>
            <a:normAutofit/>
          </a:bodyPr>
          <a:lstStyle/>
          <a:p>
            <a:pPr marL="457200" lvl="0" indent="-457200"/>
            <a:r>
              <a:rPr lang="en-US" dirty="0"/>
              <a:t>The </a:t>
            </a:r>
            <a:r>
              <a:rPr lang="en-US" b="1" dirty="0"/>
              <a:t>motivation</a:t>
            </a:r>
            <a:r>
              <a:rPr lang="en-US" dirty="0"/>
              <a:t> to sexually abuse, for example, emotional congruence, sexual arousal, or blockage to “normal” sexual relationships</a:t>
            </a:r>
          </a:p>
          <a:p>
            <a:pPr marL="457200" lvl="0" indent="-457200"/>
            <a:r>
              <a:rPr lang="en-US" dirty="0"/>
              <a:t>The ability to </a:t>
            </a:r>
            <a:r>
              <a:rPr lang="en-US" b="1" dirty="0"/>
              <a:t>overcome internal inhibitions</a:t>
            </a:r>
          </a:p>
          <a:p>
            <a:pPr marL="457200" lvl="0" indent="-457200"/>
            <a:r>
              <a:rPr lang="en-US" dirty="0"/>
              <a:t>The ability to </a:t>
            </a:r>
            <a:r>
              <a:rPr lang="en-US" b="1" dirty="0"/>
              <a:t>overcome external factors </a:t>
            </a:r>
            <a:r>
              <a:rPr lang="en-US" dirty="0"/>
              <a:t>that may prevent the abuse</a:t>
            </a:r>
          </a:p>
          <a:p>
            <a:pPr marL="457200" lvl="0" indent="-457200"/>
            <a:r>
              <a:rPr lang="en-US" dirty="0"/>
              <a:t>The ability to </a:t>
            </a:r>
            <a:r>
              <a:rPr lang="en-US" b="1" dirty="0"/>
              <a:t>overcome the child’s resistance to the </a:t>
            </a:r>
            <a:r>
              <a:rPr lang="en-US" b="1" dirty="0" smtClean="0"/>
              <a:t>abuse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z="1600" smtClean="0">
                <a:solidFill>
                  <a:schemeClr val="tx1"/>
                </a:solidFill>
              </a:rPr>
              <a:pPr/>
              <a:t>45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8382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/>
              <a:t>Onset of Abuse, 2:  Relevant Factors for Priests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17320"/>
            <a:ext cx="8229600" cy="4791891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3000" dirty="0"/>
              <a:t>Priest-abusers </a:t>
            </a:r>
            <a:r>
              <a:rPr lang="en-US" sz="3000" dirty="0" smtClean="0"/>
              <a:t>were likely to have experienced some of the following:</a:t>
            </a:r>
            <a:endParaRPr lang="en-US" sz="3000" dirty="0"/>
          </a:p>
          <a:p>
            <a:pPr marL="914400" indent="-457200">
              <a:buFont typeface="Wingdings" pitchFamily="2" charset="2"/>
              <a:buChar char="Ø"/>
            </a:pPr>
            <a:r>
              <a:rPr lang="en-US" sz="3000" b="1" dirty="0"/>
              <a:t>Poor relationships with their parents </a:t>
            </a:r>
            <a:r>
              <a:rPr lang="en-US" sz="3000" dirty="0"/>
              <a:t>when they were youths</a:t>
            </a:r>
          </a:p>
          <a:p>
            <a:pPr marL="914400" indent="-457200">
              <a:buFont typeface="Wingdings" pitchFamily="2" charset="2"/>
              <a:buChar char="Ø"/>
            </a:pPr>
            <a:r>
              <a:rPr lang="en-US" sz="3000" dirty="0"/>
              <a:t>A </a:t>
            </a:r>
            <a:r>
              <a:rPr lang="en-US" sz="3000" b="1" dirty="0"/>
              <a:t>history of sexual abuse</a:t>
            </a:r>
          </a:p>
          <a:p>
            <a:pPr marL="914400" indent="-457200">
              <a:buFont typeface="Wingdings" pitchFamily="2" charset="2"/>
              <a:buChar char="Ø"/>
            </a:pPr>
            <a:r>
              <a:rPr lang="en-US" sz="3000" dirty="0" smtClean="0"/>
              <a:t>Isolation</a:t>
            </a:r>
            <a:r>
              <a:rPr lang="en-US" sz="3000" dirty="0"/>
              <a:t>, loneliness, insecurity, poor social skills, </a:t>
            </a:r>
            <a:r>
              <a:rPr lang="en-US" sz="3000" b="1" dirty="0"/>
              <a:t>lack of identity</a:t>
            </a:r>
          </a:p>
          <a:p>
            <a:pPr marL="914400" indent="-457200">
              <a:buFont typeface="Wingdings" pitchFamily="2" charset="2"/>
              <a:buChar char="Ø"/>
            </a:pPr>
            <a:r>
              <a:rPr lang="en-US" sz="3000" b="1" dirty="0" smtClean="0"/>
              <a:t>Confusion </a:t>
            </a:r>
            <a:r>
              <a:rPr lang="en-US" sz="3000" b="1" dirty="0"/>
              <a:t>over sexual identity</a:t>
            </a:r>
            <a:r>
              <a:rPr lang="en-US" sz="3000" dirty="0"/>
              <a:t>, psychosexual immaturity</a:t>
            </a:r>
          </a:p>
          <a:p>
            <a:pPr marL="914400" indent="-457200">
              <a:buFont typeface="Wingdings" pitchFamily="2" charset="2"/>
              <a:buChar char="Ø"/>
            </a:pPr>
            <a:r>
              <a:rPr lang="en-US" sz="3000" b="1" dirty="0" smtClean="0"/>
              <a:t>Alcohol </a:t>
            </a:r>
            <a:r>
              <a:rPr lang="en-US" sz="3000" b="1" dirty="0"/>
              <a:t>abuse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z="1600" smtClean="0">
                <a:solidFill>
                  <a:schemeClr val="tx1"/>
                </a:solidFill>
              </a:rPr>
              <a:pPr/>
              <a:t>46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4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848600" cy="762000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b="1" dirty="0" smtClean="0"/>
              <a:t>C. Grooming Behavior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971800"/>
            <a:ext cx="7848600" cy="3459163"/>
          </a:xfrm>
        </p:spPr>
        <p:txBody>
          <a:bodyPr>
            <a:normAutofit fontScale="85000" lnSpcReduction="20000"/>
          </a:bodyPr>
          <a:lstStyle/>
          <a:p>
            <a:pPr marL="457200" lvl="0" indent="-457200"/>
            <a:r>
              <a:rPr lang="en-US" dirty="0" smtClean="0"/>
              <a:t>Examples of various </a:t>
            </a:r>
            <a:r>
              <a:rPr lang="en-US" b="1" dirty="0"/>
              <a:t>tactics or methods </a:t>
            </a:r>
            <a:r>
              <a:rPr lang="en-US" dirty="0" smtClean="0"/>
              <a:t>used </a:t>
            </a:r>
            <a:r>
              <a:rPr lang="en-US" dirty="0"/>
              <a:t>to entice victims: </a:t>
            </a:r>
            <a:endParaRPr lang="en-US" dirty="0" smtClean="0"/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3000" dirty="0" smtClean="0"/>
              <a:t>	</a:t>
            </a:r>
            <a:r>
              <a:rPr lang="en-US" sz="3300" b="1" dirty="0" smtClean="0"/>
              <a:t>seduction or manipulation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3300" dirty="0"/>
              <a:t>	</a:t>
            </a:r>
            <a:r>
              <a:rPr lang="en-US" sz="3300" b="1" dirty="0"/>
              <a:t>building </a:t>
            </a:r>
            <a:r>
              <a:rPr lang="en-US" sz="3300" dirty="0"/>
              <a:t>of personal and family </a:t>
            </a:r>
            <a:r>
              <a:rPr lang="en-US" sz="3300" b="1" dirty="0" smtClean="0"/>
              <a:t>relationships</a:t>
            </a:r>
          </a:p>
          <a:p>
            <a:pPr lvl="1">
              <a:buFont typeface="Wingdings" pitchFamily="2" charset="2"/>
              <a:buChar char="Ø"/>
            </a:pPr>
            <a:r>
              <a:rPr lang="en-US" sz="3300" dirty="0" smtClean="0"/>
              <a:t>  </a:t>
            </a:r>
            <a:r>
              <a:rPr lang="en-US" sz="3300" b="1" dirty="0" smtClean="0"/>
              <a:t>providing “benefits</a:t>
            </a:r>
            <a:r>
              <a:rPr lang="en-US" sz="3300" b="1" dirty="0"/>
              <a:t>” </a:t>
            </a:r>
            <a:r>
              <a:rPr lang="en-US" sz="3300" dirty="0"/>
              <a:t>such as </a:t>
            </a:r>
            <a:r>
              <a:rPr lang="en-US" sz="3300" dirty="0" smtClean="0"/>
              <a:t>drugs, alcohol, or</a:t>
            </a:r>
          </a:p>
          <a:p>
            <a:pPr marL="457200" lvl="1" indent="0">
              <a:buNone/>
            </a:pPr>
            <a:r>
              <a:rPr lang="en-US" sz="3300" dirty="0" smtClean="0"/>
              <a:t>     pornography</a:t>
            </a:r>
            <a:r>
              <a:rPr lang="en-US" sz="3300" dirty="0"/>
              <a:t>, money, or other </a:t>
            </a:r>
            <a:r>
              <a:rPr lang="en-US" sz="3300" dirty="0" smtClean="0"/>
              <a:t>gifts, tickets to </a:t>
            </a:r>
          </a:p>
          <a:p>
            <a:pPr marL="457200" lvl="1" indent="0">
              <a:buNone/>
            </a:pPr>
            <a:r>
              <a:rPr lang="en-US" sz="3300" dirty="0"/>
              <a:t>	</a:t>
            </a:r>
            <a:r>
              <a:rPr lang="en-US" sz="3300" dirty="0" smtClean="0"/>
              <a:t>sporting </a:t>
            </a:r>
            <a:r>
              <a:rPr lang="en-US" sz="3300" dirty="0"/>
              <a:t>events, or taking them on </a:t>
            </a:r>
            <a:r>
              <a:rPr lang="en-US" sz="3300" dirty="0" smtClean="0"/>
              <a:t>trips </a:t>
            </a:r>
          </a:p>
          <a:p>
            <a:pPr lvl="1">
              <a:buFont typeface="Wingdings" pitchFamily="2" charset="2"/>
              <a:buChar char="Ø"/>
            </a:pPr>
            <a:r>
              <a:rPr lang="en-US" sz="3300" dirty="0" smtClean="0"/>
              <a:t>  verbal </a:t>
            </a:r>
            <a:r>
              <a:rPr lang="en-US" sz="3300" dirty="0"/>
              <a:t>or physical </a:t>
            </a:r>
            <a:r>
              <a:rPr lang="en-US" sz="3300" b="1" dirty="0" smtClean="0"/>
              <a:t>intimidation</a:t>
            </a:r>
            <a:endParaRPr lang="en-US" sz="33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295400"/>
            <a:ext cx="7848600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3200" b="1" dirty="0" smtClean="0">
                <a:solidFill>
                  <a:prstClr val="black"/>
                </a:solidFill>
              </a:rPr>
              <a:t>     </a:t>
            </a:r>
            <a:r>
              <a:rPr lang="en-US" sz="2800" b="1" dirty="0" smtClean="0">
                <a:solidFill>
                  <a:prstClr val="black"/>
                </a:solidFill>
              </a:rPr>
              <a:t>Grooming </a:t>
            </a:r>
            <a:r>
              <a:rPr lang="en-US" sz="2800" dirty="0">
                <a:solidFill>
                  <a:prstClr val="black"/>
                </a:solidFill>
              </a:rPr>
              <a:t>is a pre-meditated </a:t>
            </a:r>
            <a:r>
              <a:rPr lang="en-US" sz="2800" dirty="0" smtClean="0">
                <a:solidFill>
                  <a:prstClr val="black"/>
                </a:solidFill>
              </a:rPr>
              <a:t>behavior intended </a:t>
            </a:r>
            <a:r>
              <a:rPr lang="en-US" sz="2800" dirty="0">
                <a:solidFill>
                  <a:prstClr val="black"/>
                </a:solidFill>
              </a:rPr>
              <a:t>to manipulate a potential victim into complying with sexual abuse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z="1600" smtClean="0">
                <a:solidFill>
                  <a:schemeClr val="tx1"/>
                </a:solidFill>
              </a:rPr>
              <a:pPr/>
              <a:t>47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27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/>
              <a:t>D. Persistence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/>
              <a:t>of Abuse:  Categories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733800"/>
            <a:ext cx="7010400" cy="2590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Three categories:</a:t>
            </a:r>
          </a:p>
          <a:p>
            <a:pPr marL="457200" indent="-457200" algn="ctr"/>
            <a:r>
              <a:rPr lang="en-US" dirty="0" smtClean="0"/>
              <a:t>Excuses </a:t>
            </a:r>
            <a:r>
              <a:rPr lang="en-US" dirty="0"/>
              <a:t>for </a:t>
            </a:r>
            <a:r>
              <a:rPr lang="en-US" dirty="0" smtClean="0"/>
              <a:t>behavior</a:t>
            </a:r>
          </a:p>
          <a:p>
            <a:pPr marL="457200" indent="-457200" algn="ctr"/>
            <a:r>
              <a:rPr lang="en-US" dirty="0" smtClean="0"/>
              <a:t>Justifications for behavior</a:t>
            </a:r>
          </a:p>
          <a:p>
            <a:pPr marL="457200" indent="-457200" algn="ctr"/>
            <a:r>
              <a:rPr lang="en-US" dirty="0" smtClean="0"/>
              <a:t>Deviance disavowal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524000"/>
            <a:ext cx="78486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prstClr val="black"/>
                </a:solidFill>
              </a:rPr>
              <a:t>Mechanisms used to alleviate feelings of guilt and shame, thus enabling offenders to commit acts of abuse, are called </a:t>
            </a:r>
            <a:endParaRPr lang="en-US" sz="3000" dirty="0" smtClean="0">
              <a:solidFill>
                <a:prstClr val="black"/>
              </a:solidFill>
            </a:endParaRPr>
          </a:p>
          <a:p>
            <a:pPr algn="ctr"/>
            <a:r>
              <a:rPr lang="en-US" sz="3000" b="1" dirty="0" smtClean="0">
                <a:solidFill>
                  <a:prstClr val="black"/>
                </a:solidFill>
              </a:rPr>
              <a:t>neutralization techniques</a:t>
            </a:r>
            <a:endParaRPr lang="en-US" sz="3000" b="1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z="1600" smtClean="0">
                <a:solidFill>
                  <a:schemeClr val="tx1"/>
                </a:solidFill>
              </a:rPr>
              <a:pPr/>
              <a:t>48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0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Excuses for Behavior, 1:</a:t>
            </a:r>
            <a:br>
              <a:rPr lang="en-US" sz="4000" dirty="0" smtClean="0"/>
            </a:br>
            <a:r>
              <a:rPr lang="en-US" sz="4000" dirty="0" smtClean="0"/>
              <a:t>Denial of Responsibility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153400" cy="4572000"/>
          </a:xfrm>
        </p:spPr>
        <p:txBody>
          <a:bodyPr>
            <a:normAutofit/>
          </a:bodyPr>
          <a:lstStyle/>
          <a:p>
            <a:pPr marL="457200" lvl="0" indent="-457200"/>
            <a:r>
              <a:rPr lang="en-US" sz="3000" dirty="0"/>
              <a:t>Accused priests denied responsibility by making claims </a:t>
            </a:r>
            <a:r>
              <a:rPr lang="en-US" sz="3000" dirty="0" smtClean="0"/>
              <a:t>that</a:t>
            </a:r>
            <a:endParaRPr lang="en-US" sz="3000" dirty="0"/>
          </a:p>
          <a:p>
            <a:pPr marL="914400" indent="-457200">
              <a:buFont typeface="Wingdings" pitchFamily="2" charset="2"/>
              <a:buChar char="Ø"/>
            </a:pPr>
            <a:r>
              <a:rPr lang="en-US" sz="3000" b="1" dirty="0" smtClean="0"/>
              <a:t>They </a:t>
            </a:r>
            <a:r>
              <a:rPr lang="en-US" sz="3000" b="1" dirty="0"/>
              <a:t>were “not well” </a:t>
            </a:r>
            <a:r>
              <a:rPr lang="en-US" sz="3000" dirty="0"/>
              <a:t>(using or addicted to substances such as alcohol and/or drugs)</a:t>
            </a:r>
          </a:p>
          <a:p>
            <a:pPr marL="914400" indent="-457200">
              <a:buFont typeface="Wingdings" pitchFamily="2" charset="2"/>
              <a:buChar char="Ø"/>
            </a:pPr>
            <a:r>
              <a:rPr lang="en-US" sz="3000" b="1" dirty="0" smtClean="0"/>
              <a:t>They </a:t>
            </a:r>
            <a:r>
              <a:rPr lang="en-US" sz="3000" b="1" dirty="0"/>
              <a:t>were compelled </a:t>
            </a:r>
            <a:r>
              <a:rPr lang="en-US" sz="3000" dirty="0"/>
              <a:t>by “sick” or “sinful” impulses</a:t>
            </a:r>
          </a:p>
          <a:p>
            <a:pPr marL="457200" lvl="0" indent="-457200"/>
            <a:r>
              <a:rPr lang="en-US" sz="3000" b="1" dirty="0"/>
              <a:t>Forces beyond their control </a:t>
            </a:r>
            <a:r>
              <a:rPr lang="en-US" sz="3000" dirty="0"/>
              <a:t>allowed them to deny full responsibility for their behavior, similar to legal claims of diminished </a:t>
            </a:r>
            <a:r>
              <a:rPr lang="en-US" sz="3000" dirty="0" smtClean="0"/>
              <a:t>capacity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z="1600" smtClean="0">
                <a:solidFill>
                  <a:schemeClr val="tx1"/>
                </a:solidFill>
              </a:rPr>
              <a:pPr/>
              <a:t>49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72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68362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/>
              <a:t>A. Causes and Context – Methodology, 1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80709"/>
          </a:xfrm>
        </p:spPr>
        <p:txBody>
          <a:bodyPr>
            <a:normAutofit fontScale="92500"/>
          </a:bodyPr>
          <a:lstStyle/>
          <a:p>
            <a:pPr marL="457200" lvl="1" indent="-457200">
              <a:buFont typeface="Arial" pitchFamily="34" charset="0"/>
              <a:buChar char="•"/>
            </a:pPr>
            <a:r>
              <a:rPr lang="en-US" sz="2600" dirty="0" smtClean="0"/>
              <a:t>Analysis of </a:t>
            </a:r>
            <a:r>
              <a:rPr lang="en-US" sz="2600" b="1" dirty="0" smtClean="0"/>
              <a:t>clinical data </a:t>
            </a:r>
            <a:r>
              <a:rPr lang="en-US" sz="2600" dirty="0" smtClean="0"/>
              <a:t>from the files </a:t>
            </a:r>
            <a:r>
              <a:rPr lang="en-US" sz="2600" b="1" dirty="0" smtClean="0"/>
              <a:t>from three treatment centers</a:t>
            </a:r>
            <a:r>
              <a:rPr lang="en-US" sz="2600" dirty="0" smtClean="0"/>
              <a:t>, including information about priests who abused minors as well as those being treated for other behavioral problems (individual/psychological analysis)</a:t>
            </a:r>
          </a:p>
          <a:p>
            <a:pPr marL="0" lvl="1" indent="0">
              <a:buNone/>
            </a:pPr>
            <a:endParaRPr lang="en-US" sz="1300" dirty="0" smtClean="0"/>
          </a:p>
          <a:p>
            <a:pPr marL="457200" indent="-457200"/>
            <a:r>
              <a:rPr lang="en-US" sz="2600" dirty="0" smtClean="0"/>
              <a:t>Analysis of </a:t>
            </a:r>
            <a:r>
              <a:rPr lang="en-US" sz="2600" b="1" dirty="0" smtClean="0"/>
              <a:t>seminary attendance</a:t>
            </a:r>
            <a:r>
              <a:rPr lang="en-US" sz="2600" dirty="0" smtClean="0"/>
              <a:t>, history and the development of a </a:t>
            </a:r>
            <a:r>
              <a:rPr lang="en-US" sz="2600" b="1" dirty="0" smtClean="0"/>
              <a:t>human formation </a:t>
            </a:r>
            <a:r>
              <a:rPr lang="en-US" sz="2600" dirty="0" smtClean="0"/>
              <a:t>curriculum, as well as </a:t>
            </a:r>
            <a:r>
              <a:rPr lang="en-US" sz="2600" b="1" dirty="0" smtClean="0"/>
              <a:t>information from seminary leaders </a:t>
            </a:r>
            <a:r>
              <a:rPr lang="en-US" sz="2600" dirty="0" smtClean="0"/>
              <a:t>(seminary analysis)</a:t>
            </a:r>
          </a:p>
          <a:p>
            <a:pPr marL="0" indent="0">
              <a:buNone/>
            </a:pPr>
            <a:endParaRPr lang="en-US" sz="1300" dirty="0" smtClean="0"/>
          </a:p>
          <a:p>
            <a:pPr marL="457200" lvl="1" indent="-457200">
              <a:buFont typeface="Arial" pitchFamily="34" charset="0"/>
              <a:buChar char="•"/>
            </a:pPr>
            <a:r>
              <a:rPr lang="en-US" sz="2600" dirty="0" smtClean="0"/>
              <a:t>Interview and primary </a:t>
            </a:r>
            <a:r>
              <a:rPr lang="en-US" sz="2600" b="1" dirty="0" smtClean="0"/>
              <a:t>data </a:t>
            </a:r>
            <a:r>
              <a:rPr lang="en-US" sz="2600" dirty="0" smtClean="0"/>
              <a:t>from</a:t>
            </a:r>
            <a:r>
              <a:rPr lang="en-US" sz="2600" b="1" dirty="0" smtClean="0"/>
              <a:t> </a:t>
            </a:r>
            <a:r>
              <a:rPr lang="en-US" sz="2600" dirty="0" smtClean="0"/>
              <a:t>the 1971 Loyola University </a:t>
            </a:r>
            <a:r>
              <a:rPr lang="en-US" sz="2600" b="1" dirty="0" smtClean="0"/>
              <a:t>study of the psychology of American Catholic priests</a:t>
            </a:r>
            <a:r>
              <a:rPr lang="en-US" sz="2600" dirty="0" smtClean="0"/>
              <a:t> (baseline study of priests at the peak of the abuse crisis)</a:t>
            </a:r>
          </a:p>
          <a:p>
            <a:pPr marL="457200" indent="-457200"/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z="1600" smtClean="0">
                <a:solidFill>
                  <a:schemeClr val="tx1"/>
                </a:solidFill>
              </a:rPr>
              <a:pPr/>
              <a:t>5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52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232263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Excuses for Behavior, 2:</a:t>
            </a:r>
            <a:br>
              <a:rPr lang="en-US" sz="4000" dirty="0" smtClean="0"/>
            </a:br>
            <a:r>
              <a:rPr lang="en-US" sz="4000" dirty="0" smtClean="0"/>
              <a:t>Denying the Victim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562"/>
            <a:ext cx="8229600" cy="2868657"/>
          </a:xfrm>
        </p:spPr>
        <p:txBody>
          <a:bodyPr>
            <a:normAutofit/>
          </a:bodyPr>
          <a:lstStyle/>
          <a:p>
            <a:pPr marL="457200" lvl="0" indent="-457200"/>
            <a:r>
              <a:rPr lang="en-US" sz="2800" dirty="0"/>
              <a:t>Accused priests denied the victim his or her status by claiming </a:t>
            </a:r>
            <a:r>
              <a:rPr lang="en-US" sz="2800" dirty="0" smtClean="0"/>
              <a:t>that</a:t>
            </a:r>
            <a:endParaRPr lang="en-US" sz="2800" dirty="0"/>
          </a:p>
          <a:p>
            <a:pPr marL="914400" indent="-457200">
              <a:buFont typeface="Wingdings" pitchFamily="2" charset="2"/>
              <a:buChar char="Ø"/>
            </a:pPr>
            <a:r>
              <a:rPr lang="en-US" sz="2800" b="1" dirty="0"/>
              <a:t>the </a:t>
            </a:r>
            <a:r>
              <a:rPr lang="en-US" sz="2800" b="1" dirty="0" smtClean="0"/>
              <a:t>victim participated </a:t>
            </a:r>
            <a:r>
              <a:rPr lang="en-US" sz="2800" dirty="0"/>
              <a:t>by being seductive or precocious, or</a:t>
            </a:r>
          </a:p>
          <a:p>
            <a:pPr marL="914400" indent="-457200">
              <a:buFont typeface="Wingdings" pitchFamily="2" charset="2"/>
              <a:buChar char="Ø"/>
            </a:pPr>
            <a:r>
              <a:rPr lang="en-US" sz="2800" b="1" dirty="0"/>
              <a:t>t</a:t>
            </a:r>
            <a:r>
              <a:rPr lang="en-US" sz="2800" b="1" dirty="0" smtClean="0"/>
              <a:t>he victim did </a:t>
            </a:r>
            <a:r>
              <a:rPr lang="en-US" sz="2800" b="1" dirty="0"/>
              <a:t>not fight back </a:t>
            </a:r>
            <a:r>
              <a:rPr lang="en-US" sz="2800" dirty="0"/>
              <a:t>or say anything during the </a:t>
            </a:r>
            <a:r>
              <a:rPr lang="en-US" sz="2800" dirty="0" smtClean="0"/>
              <a:t>abuse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z="1600" smtClean="0">
                <a:solidFill>
                  <a:schemeClr val="tx1"/>
                </a:solidFill>
              </a:rPr>
              <a:pPr/>
              <a:t>50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363219"/>
            <a:ext cx="8138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Accused priests </a:t>
            </a:r>
            <a:r>
              <a:rPr lang="en-US" sz="2800" b="1" dirty="0"/>
              <a:t>blamed the victim or the victim’s family for setting up conditions </a:t>
            </a:r>
            <a:r>
              <a:rPr lang="en-US" sz="2800" dirty="0"/>
              <a:t>that allowed </a:t>
            </a:r>
            <a:r>
              <a:rPr lang="en-US" sz="2800" dirty="0" smtClean="0"/>
              <a:t>abuse </a:t>
            </a:r>
            <a:r>
              <a:rPr lang="en-US" sz="2800" dirty="0"/>
              <a:t>to occur by inviting him into their home, engaging him socially, and including him as part of the family</a:t>
            </a:r>
          </a:p>
        </p:txBody>
      </p:sp>
    </p:spTree>
    <p:extLst>
      <p:ext uri="{BB962C8B-B14F-4D97-AF65-F5344CB8AC3E}">
        <p14:creationId xmlns:p14="http://schemas.microsoft.com/office/powerpoint/2010/main" val="303048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Justifications for Behavior, 1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960914"/>
          </a:xfrm>
        </p:spPr>
        <p:txBody>
          <a:bodyPr>
            <a:normAutofit/>
          </a:bodyPr>
          <a:lstStyle/>
          <a:p>
            <a:pPr marL="457200" lvl="0" indent="-457200"/>
            <a:r>
              <a:rPr lang="en-US" sz="2800" dirty="0"/>
              <a:t>Accused priests justified their actions by</a:t>
            </a:r>
          </a:p>
          <a:p>
            <a:pPr marL="914400" indent="-457200">
              <a:buFont typeface="Wingdings" pitchFamily="2" charset="2"/>
              <a:buChar char="Ø"/>
            </a:pPr>
            <a:r>
              <a:rPr lang="en-US" sz="2800" dirty="0" smtClean="0"/>
              <a:t>Diminishing </a:t>
            </a:r>
            <a:r>
              <a:rPr lang="en-US" sz="2800" dirty="0"/>
              <a:t>the </a:t>
            </a:r>
            <a:r>
              <a:rPr lang="en-US" sz="2800" b="1" dirty="0"/>
              <a:t>wrongfulness</a:t>
            </a:r>
            <a:r>
              <a:rPr lang="en-US" sz="2800" dirty="0"/>
              <a:t> of the behavior</a:t>
            </a:r>
          </a:p>
          <a:p>
            <a:pPr marL="914400" indent="-457200">
              <a:buFont typeface="Wingdings" pitchFamily="2" charset="2"/>
              <a:buChar char="Ø"/>
            </a:pPr>
            <a:r>
              <a:rPr lang="en-US" sz="2800" dirty="0" smtClean="0"/>
              <a:t>Deflecting </a:t>
            </a:r>
            <a:r>
              <a:rPr lang="en-US" sz="2800" dirty="0"/>
              <a:t>the </a:t>
            </a:r>
            <a:r>
              <a:rPr lang="en-US" sz="2800" b="1" dirty="0"/>
              <a:t>harmfulness</a:t>
            </a:r>
            <a:r>
              <a:rPr lang="en-US" sz="2800" dirty="0"/>
              <a:t> of the actions</a:t>
            </a:r>
          </a:p>
          <a:p>
            <a:pPr marL="914400" indent="-457200">
              <a:buFont typeface="Wingdings" pitchFamily="2" charset="2"/>
              <a:buChar char="Ø"/>
            </a:pPr>
            <a:r>
              <a:rPr lang="en-US" sz="2800" dirty="0" smtClean="0"/>
              <a:t>Placing </a:t>
            </a:r>
            <a:r>
              <a:rPr lang="en-US" sz="2800" dirty="0"/>
              <a:t>the </a:t>
            </a:r>
            <a:r>
              <a:rPr lang="en-US" sz="2800" b="1" dirty="0"/>
              <a:t>responsibility</a:t>
            </a:r>
            <a:r>
              <a:rPr lang="en-US" sz="2800" dirty="0"/>
              <a:t> for the deviance on others, sometimes actually condemning the condemners or criticizing their </a:t>
            </a:r>
            <a:r>
              <a:rPr lang="en-US" sz="2800" dirty="0" smtClean="0"/>
              <a:t>accusers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z="1600" smtClean="0">
                <a:solidFill>
                  <a:schemeClr val="tx1"/>
                </a:solidFill>
              </a:rPr>
              <a:pPr/>
              <a:t>51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" y="4290622"/>
            <a:ext cx="80293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0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Accused priests </a:t>
            </a:r>
            <a:r>
              <a:rPr lang="en-US" sz="2800" b="1" dirty="0">
                <a:solidFill>
                  <a:prstClr val="black"/>
                </a:solidFill>
              </a:rPr>
              <a:t>downplayed what actually occurred </a:t>
            </a:r>
            <a:r>
              <a:rPr lang="en-US" sz="2800" dirty="0">
                <a:solidFill>
                  <a:prstClr val="black"/>
                </a:solidFill>
              </a:rPr>
              <a:t>or used positive language surrounding the “relationship” between themselves and the victim</a:t>
            </a:r>
          </a:p>
        </p:txBody>
      </p:sp>
    </p:spTree>
    <p:extLst>
      <p:ext uri="{BB962C8B-B14F-4D97-AF65-F5344CB8AC3E}">
        <p14:creationId xmlns:p14="http://schemas.microsoft.com/office/powerpoint/2010/main" val="396261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Justifications, 2:  Minimization of Harm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971800"/>
            <a:ext cx="8077200" cy="3352800"/>
          </a:xfrm>
        </p:spPr>
        <p:txBody>
          <a:bodyPr>
            <a:normAutofit fontScale="92500" lnSpcReduction="10000"/>
          </a:bodyPr>
          <a:lstStyle/>
          <a:p>
            <a:pPr marL="457200" lvl="0" indent="-457200"/>
            <a:r>
              <a:rPr lang="en-US" sz="3000" b="1" dirty="0" smtClean="0"/>
              <a:t>Viewed </a:t>
            </a:r>
            <a:r>
              <a:rPr lang="en-US" sz="3000" b="1" dirty="0"/>
              <a:t>the sexual behavior as consensual</a:t>
            </a:r>
            <a:r>
              <a:rPr lang="en-US" sz="3000" dirty="0"/>
              <a:t>, not harmful, and any behavior short of intercourse as not wrong because it was not sex</a:t>
            </a:r>
          </a:p>
          <a:p>
            <a:pPr marL="457200" lvl="0" indent="-457200"/>
            <a:r>
              <a:rPr lang="en-US" sz="3000" dirty="0" smtClean="0"/>
              <a:t>Insinuated </a:t>
            </a:r>
            <a:r>
              <a:rPr lang="en-US" sz="3000" b="1" dirty="0"/>
              <a:t>that a single incident </a:t>
            </a:r>
            <a:r>
              <a:rPr lang="en-US" sz="3000" dirty="0"/>
              <a:t>of sexual behavior was not harmful; only repetitive acts caused harm</a:t>
            </a:r>
          </a:p>
          <a:p>
            <a:pPr marL="457200" lvl="0" indent="-457200"/>
            <a:r>
              <a:rPr lang="en-US" sz="3000" dirty="0" smtClean="0"/>
              <a:t>Implied </a:t>
            </a:r>
            <a:r>
              <a:rPr lang="en-US" sz="3000" dirty="0"/>
              <a:t>that the </a:t>
            </a:r>
            <a:r>
              <a:rPr lang="en-US" sz="3000" b="1" dirty="0"/>
              <a:t>harm should be forgotten </a:t>
            </a:r>
            <a:r>
              <a:rPr lang="en-US" sz="3000" dirty="0"/>
              <a:t>because of the time between the incident(s) and the accusation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295398"/>
            <a:ext cx="754380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Many priest-abusers explained their actions as being part of </a:t>
            </a:r>
            <a:r>
              <a:rPr lang="en-US" sz="2800" b="1" dirty="0" smtClean="0">
                <a:solidFill>
                  <a:prstClr val="black"/>
                </a:solidFill>
              </a:rPr>
              <a:t>“a relationship,” “not sex,” </a:t>
            </a:r>
            <a:r>
              <a:rPr lang="en-US" sz="2800" dirty="0" smtClean="0">
                <a:solidFill>
                  <a:prstClr val="black"/>
                </a:solidFill>
              </a:rPr>
              <a:t>or that it “</a:t>
            </a:r>
            <a:r>
              <a:rPr lang="en-US" sz="2800" b="1" dirty="0" smtClean="0">
                <a:solidFill>
                  <a:prstClr val="black"/>
                </a:solidFill>
              </a:rPr>
              <a:t>happened only once,” </a:t>
            </a:r>
            <a:r>
              <a:rPr lang="en-US" sz="2800" dirty="0" smtClean="0">
                <a:solidFill>
                  <a:prstClr val="black"/>
                </a:solidFill>
              </a:rPr>
              <a:t>or </a:t>
            </a:r>
            <a:r>
              <a:rPr lang="en-US" sz="2800" b="1" dirty="0" smtClean="0">
                <a:solidFill>
                  <a:prstClr val="black"/>
                </a:solidFill>
              </a:rPr>
              <a:t>“occurred long ago”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z="1600" smtClean="0">
                <a:solidFill>
                  <a:schemeClr val="tx1"/>
                </a:solidFill>
              </a:rPr>
              <a:pPr/>
              <a:t>52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26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86" y="228600"/>
            <a:ext cx="8218714" cy="1143000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Justifications, 3: </a:t>
            </a:r>
            <a:br>
              <a:rPr lang="en-US" sz="4000" dirty="0" smtClean="0"/>
            </a:br>
            <a:r>
              <a:rPr lang="en-US" sz="4000" dirty="0" smtClean="0"/>
              <a:t>Inadequate Seminary Preparation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534" y="3584357"/>
            <a:ext cx="8004266" cy="267991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They </a:t>
            </a:r>
            <a:r>
              <a:rPr lang="en-US" sz="2800" b="1" dirty="0" smtClean="0"/>
              <a:t>may not have chosen to be ordained</a:t>
            </a:r>
            <a:r>
              <a:rPr lang="en-US" sz="2800" dirty="0" smtClean="0"/>
              <a:t>, but in some way felt pressured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800" dirty="0" smtClean="0"/>
              <a:t>They </a:t>
            </a:r>
            <a:r>
              <a:rPr lang="en-US" sz="2800" b="1" dirty="0" smtClean="0"/>
              <a:t>might have been better equipped to adjust </a:t>
            </a:r>
            <a:r>
              <a:rPr lang="en-US" sz="2800" dirty="0" smtClean="0"/>
              <a:t>to the loneliness and realities of the life of celibate chastity, though no priest said that the vow of celibate chastity was the actual problem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676400"/>
            <a:ext cx="8001000" cy="181588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Accused priests indicated that had each man been adequately trained to undertake priestly life, they may have been able to make better </a:t>
            </a:r>
            <a:r>
              <a:rPr lang="en-US" sz="2800" dirty="0" smtClean="0">
                <a:solidFill>
                  <a:prstClr val="black"/>
                </a:solidFill>
              </a:rPr>
              <a:t>choices, for example: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z="1600" smtClean="0">
                <a:solidFill>
                  <a:schemeClr val="tx1"/>
                </a:solidFill>
              </a:rPr>
              <a:pPr/>
              <a:t>53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88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Deviance Disavowal: </a:t>
            </a:r>
            <a:br>
              <a:rPr lang="en-US" sz="4000" dirty="0" smtClean="0"/>
            </a:br>
            <a:r>
              <a:rPr lang="en-US" sz="4000" dirty="0" smtClean="0"/>
              <a:t>Appealing to a Higher Authority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728851"/>
          </a:xfrm>
        </p:spPr>
        <p:txBody>
          <a:bodyPr>
            <a:normAutofit fontScale="85000" lnSpcReduction="20000"/>
          </a:bodyPr>
          <a:lstStyle/>
          <a:p>
            <a:pPr marL="457200" lvl="0" indent="-457200"/>
            <a:r>
              <a:rPr lang="en-US" sz="3300" dirty="0"/>
              <a:t>Accused priests believed that a </a:t>
            </a:r>
            <a:r>
              <a:rPr lang="en-US" sz="3300" b="1" dirty="0"/>
              <a:t>sin or infraction </a:t>
            </a:r>
            <a:r>
              <a:rPr lang="en-US" sz="3300" dirty="0"/>
              <a:t>must first be </a:t>
            </a:r>
            <a:r>
              <a:rPr lang="en-US" sz="3300" b="1" dirty="0"/>
              <a:t>mended</a:t>
            </a:r>
            <a:r>
              <a:rPr lang="en-US" sz="3300" dirty="0"/>
              <a:t> with a higher authority, that </a:t>
            </a:r>
            <a:r>
              <a:rPr lang="en-US" sz="3300" dirty="0" smtClean="0"/>
              <a:t>is, </a:t>
            </a:r>
            <a:r>
              <a:rPr lang="en-US" sz="3300" b="1" dirty="0"/>
              <a:t>the authority of </a:t>
            </a:r>
            <a:r>
              <a:rPr lang="en-US" sz="3300" b="1" dirty="0" smtClean="0"/>
              <a:t>God</a:t>
            </a:r>
          </a:p>
          <a:p>
            <a:pPr marL="0" lvl="0" indent="0">
              <a:buNone/>
            </a:pPr>
            <a:endParaRPr lang="en-US" sz="9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Their particular </a:t>
            </a:r>
            <a:r>
              <a:rPr lang="en-US" b="1" dirty="0"/>
              <a:t>focus was on relationship with </a:t>
            </a:r>
            <a:r>
              <a:rPr lang="en-US" b="1" dirty="0" smtClean="0"/>
              <a:t>God</a:t>
            </a:r>
            <a:r>
              <a:rPr lang="en-US" dirty="0" smtClean="0"/>
              <a:t>; through </a:t>
            </a:r>
            <a:r>
              <a:rPr lang="en-US" dirty="0"/>
              <a:t>the sacrament of reconciliation the slate would have been wiped clean of </a:t>
            </a:r>
            <a:r>
              <a:rPr lang="en-US" dirty="0" smtClean="0"/>
              <a:t>sin</a:t>
            </a:r>
          </a:p>
          <a:p>
            <a:pPr marL="457200" lvl="1" indent="0">
              <a:buNone/>
            </a:pPr>
            <a:endParaRPr lang="en-US" sz="9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They may have sought forgiveness also from parishioners and victims, or completed some distinct punishment or treatment and therefore that should be enough to </a:t>
            </a:r>
            <a:r>
              <a:rPr lang="en-US" b="1" dirty="0"/>
              <a:t>end the process of </a:t>
            </a:r>
            <a:r>
              <a:rPr lang="en-US" b="1" dirty="0" smtClean="0"/>
              <a:t>condemnation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z="1600" smtClean="0">
                <a:solidFill>
                  <a:schemeClr val="tx1"/>
                </a:solidFill>
              </a:rPr>
              <a:pPr/>
              <a:t>54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205" y="5364480"/>
            <a:ext cx="8573589" cy="8802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endParaRPr lang="en-US" sz="8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sz="2800" b="1" dirty="0" smtClean="0">
                <a:solidFill>
                  <a:prstClr val="black"/>
                </a:solidFill>
              </a:rPr>
              <a:t>However</a:t>
            </a:r>
            <a:r>
              <a:rPr lang="en-US" sz="2800" b="1" dirty="0">
                <a:solidFill>
                  <a:prstClr val="black"/>
                </a:solidFill>
              </a:rPr>
              <a:t>, they failed to recognize any harm to the </a:t>
            </a:r>
            <a:r>
              <a:rPr lang="en-US" sz="2800" b="1" dirty="0" smtClean="0">
                <a:solidFill>
                  <a:prstClr val="black"/>
                </a:solidFill>
              </a:rPr>
              <a:t>victim</a:t>
            </a:r>
          </a:p>
          <a:p>
            <a:pPr lvl="0">
              <a:spcBef>
                <a:spcPct val="20000"/>
              </a:spcBef>
            </a:pPr>
            <a:endParaRPr lang="en-US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2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Desistance </a:t>
            </a:r>
            <a:r>
              <a:rPr lang="en-US" sz="4000" dirty="0"/>
              <a:t>from </a:t>
            </a:r>
            <a:r>
              <a:rPr lang="en-US" sz="4000" dirty="0" smtClean="0"/>
              <a:t>Abuse, 1:</a:t>
            </a:r>
            <a:br>
              <a:rPr lang="en-US" sz="4000" dirty="0" smtClean="0"/>
            </a:br>
            <a:r>
              <a:rPr lang="en-US" sz="4000" dirty="0" smtClean="0"/>
              <a:t>Why Abuse Stopped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200400"/>
            <a:ext cx="8229600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800" dirty="0"/>
          </a:p>
          <a:p>
            <a:pPr marL="457200" lvl="0" indent="-457200" algn="ctr"/>
            <a:r>
              <a:rPr lang="en-US" dirty="0" smtClean="0"/>
              <a:t>Some priest-abusers </a:t>
            </a:r>
            <a:r>
              <a:rPr lang="en-US" dirty="0"/>
              <a:t>stopped because of </a:t>
            </a:r>
            <a:r>
              <a:rPr lang="en-US" b="1" dirty="0" smtClean="0"/>
              <a:t>internal reasons</a:t>
            </a:r>
            <a:r>
              <a:rPr lang="en-US" dirty="0" smtClean="0"/>
              <a:t> </a:t>
            </a:r>
          </a:p>
          <a:p>
            <a:pPr marL="1371600" lvl="1" indent="-457200">
              <a:buFont typeface="Wingdings" pitchFamily="2" charset="2"/>
              <a:buChar char="Ø"/>
            </a:pPr>
            <a:r>
              <a:rPr lang="en-US" sz="3000" dirty="0" smtClean="0"/>
              <a:t> Feeling guilty about their behavior </a:t>
            </a:r>
          </a:p>
          <a:p>
            <a:pPr marL="1371600" lvl="1" indent="-457200">
              <a:buFont typeface="Wingdings" pitchFamily="2" charset="2"/>
              <a:buChar char="Ø"/>
            </a:pPr>
            <a:r>
              <a:rPr lang="en-US" sz="3000" dirty="0" smtClean="0"/>
              <a:t> Having a sense of remorse</a:t>
            </a:r>
          </a:p>
          <a:p>
            <a:pPr marL="1371600" lvl="1" indent="-457200">
              <a:buFont typeface="Wingdings" pitchFamily="2" charset="2"/>
              <a:buChar char="Ø"/>
            </a:pPr>
            <a:r>
              <a:rPr lang="en-US" sz="3000" dirty="0" smtClean="0"/>
              <a:t> Feeling </a:t>
            </a:r>
            <a:r>
              <a:rPr lang="en-US" sz="3000" dirty="0"/>
              <a:t>shame because of their </a:t>
            </a:r>
            <a:r>
              <a:rPr lang="en-US" sz="3000" dirty="0" smtClean="0"/>
              <a:t>behavior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981200"/>
            <a:ext cx="762000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Desistance from abuse is affected by both internal and external influences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z="1600" smtClean="0">
                <a:solidFill>
                  <a:schemeClr val="tx1"/>
                </a:solidFill>
              </a:rPr>
              <a:pPr/>
              <a:t>55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95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Desistance </a:t>
            </a:r>
            <a:r>
              <a:rPr lang="en-US" sz="4000" dirty="0"/>
              <a:t>from </a:t>
            </a:r>
            <a:r>
              <a:rPr lang="en-US" sz="4000" dirty="0" smtClean="0"/>
              <a:t>Abuse, 2:</a:t>
            </a:r>
            <a:br>
              <a:rPr lang="en-US" sz="4000" dirty="0" smtClean="0"/>
            </a:br>
            <a:r>
              <a:rPr lang="en-US" sz="4000" dirty="0" smtClean="0"/>
              <a:t>Why Abuse Stopped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 lnSpcReduction="10000"/>
          </a:bodyPr>
          <a:lstStyle/>
          <a:p>
            <a:pPr marL="457200" lvl="0" indent="-457200" algn="ctr"/>
            <a:r>
              <a:rPr lang="en-US" dirty="0" smtClean="0"/>
              <a:t>More </a:t>
            </a:r>
            <a:r>
              <a:rPr lang="en-US" dirty="0"/>
              <a:t>commonly, </a:t>
            </a:r>
            <a:r>
              <a:rPr lang="en-US" dirty="0" smtClean="0"/>
              <a:t>abuse stopped </a:t>
            </a:r>
            <a:r>
              <a:rPr lang="en-US" dirty="0"/>
              <a:t>because of </a:t>
            </a:r>
            <a:r>
              <a:rPr lang="en-US" b="1" dirty="0"/>
              <a:t>external </a:t>
            </a:r>
            <a:r>
              <a:rPr lang="en-US" b="1" dirty="0" smtClean="0"/>
              <a:t>reasons</a:t>
            </a:r>
            <a:r>
              <a:rPr lang="en-US" dirty="0" smtClean="0"/>
              <a:t>  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dirty="0" smtClean="0"/>
              <a:t>being </a:t>
            </a:r>
            <a:r>
              <a:rPr lang="en-US" dirty="0"/>
              <a:t>removed from the parishes and situations in which they could </a:t>
            </a:r>
            <a:r>
              <a:rPr lang="en-US" dirty="0" smtClean="0"/>
              <a:t>abuse</a:t>
            </a:r>
          </a:p>
          <a:p>
            <a:pPr marL="457200" lvl="1" indent="0">
              <a:buNone/>
            </a:pPr>
            <a:endParaRPr lang="en-US" sz="800" dirty="0"/>
          </a:p>
          <a:p>
            <a:pPr marL="457200" lvl="0" indent="-457200" algn="ctr"/>
            <a:r>
              <a:rPr lang="en-US" dirty="0"/>
              <a:t>Others stopped because of a </a:t>
            </a:r>
            <a:r>
              <a:rPr lang="en-US" b="1" dirty="0"/>
              <a:t>combination </a:t>
            </a:r>
            <a:r>
              <a:rPr lang="en-US" dirty="0"/>
              <a:t>of internal and external reasons</a:t>
            </a:r>
          </a:p>
          <a:p>
            <a:pPr marL="914400" indent="-457200">
              <a:buFont typeface="Wingdings" pitchFamily="2" charset="2"/>
              <a:buChar char="Ø"/>
            </a:pPr>
            <a:r>
              <a:rPr lang="en-US" sz="2800" dirty="0" smtClean="0"/>
              <a:t>they </a:t>
            </a:r>
            <a:r>
              <a:rPr lang="en-US" sz="2800" dirty="0"/>
              <a:t>earned a disgraceful reputation because of their behavior</a:t>
            </a:r>
          </a:p>
          <a:p>
            <a:pPr marL="914400" indent="-457200">
              <a:buFont typeface="Wingdings" pitchFamily="2" charset="2"/>
              <a:buChar char="Ø"/>
            </a:pPr>
            <a:r>
              <a:rPr lang="en-US" sz="2800" dirty="0" smtClean="0"/>
              <a:t>they </a:t>
            </a:r>
            <a:r>
              <a:rPr lang="en-US" sz="2800" dirty="0"/>
              <a:t>were “reformed” after treatment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0D7-1250-4C4B-8EA8-247126CB6545}" type="slidenum">
              <a:rPr lang="en-US" sz="1600" smtClean="0">
                <a:solidFill>
                  <a:schemeClr val="tx1"/>
                </a:solidFill>
              </a:rPr>
              <a:pPr/>
              <a:t>56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5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821" y="531463"/>
            <a:ext cx="8656755" cy="1532470"/>
          </a:xfr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 algn="ctr">
              <a:spcBef>
                <a:spcPts val="1000"/>
              </a:spcBef>
            </a:pPr>
            <a:r>
              <a:rPr lang="en-US" sz="3600" dirty="0">
                <a:latin typeface="+mn-lt"/>
              </a:rPr>
              <a:t>Module </a:t>
            </a:r>
            <a:r>
              <a:rPr lang="en-US" sz="3600" dirty="0" smtClean="0">
                <a:latin typeface="+mn-lt"/>
              </a:rPr>
              <a:t>G:  </a:t>
            </a:r>
            <a:r>
              <a:rPr lang="en-US" sz="3600" b="1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Prevention, Deterrence, and Treatment </a:t>
            </a:r>
            <a:r>
              <a:rPr lang="en-US" sz="3600" b="1" i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of </a:t>
            </a:r>
            <a:r>
              <a:rPr lang="en-US" sz="3600" b="1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Those Accused of Sexual </a:t>
            </a:r>
            <a:r>
              <a:rPr lang="en-US" sz="3600" b="1" i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Abuse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545" y="3593285"/>
            <a:ext cx="7886700" cy="2041741"/>
          </a:xfrm>
        </p:spPr>
        <p:txBody>
          <a:bodyPr>
            <a:normAutofit fontScale="92500" lnSpcReduction="20000"/>
          </a:bodyPr>
          <a:lstStyle/>
          <a:p>
            <a:pPr marL="576263" indent="-576263">
              <a:buNone/>
            </a:pPr>
            <a:r>
              <a:rPr lang="en-US" dirty="0" smtClean="0"/>
              <a:t>A.	Prevention:  Education and Policies</a:t>
            </a:r>
          </a:p>
          <a:p>
            <a:pPr marL="576263" indent="-576263">
              <a:buNone/>
            </a:pPr>
            <a:r>
              <a:rPr lang="en-US" dirty="0" smtClean="0"/>
              <a:t>B.	Deterrence – Oversight and Accountability</a:t>
            </a:r>
          </a:p>
          <a:p>
            <a:pPr marL="576263" indent="-576263">
              <a:buAutoNum type="alphaUcPeriod" startAt="3"/>
            </a:pPr>
            <a:r>
              <a:rPr lang="en-US" dirty="0" smtClean="0"/>
              <a:t>Models of and Changes in Treatment for Sex Offenders</a:t>
            </a:r>
          </a:p>
          <a:p>
            <a:pPr marL="576263" indent="-576263">
              <a:buAutoNum type="alphaUcPeriod" startAt="3"/>
            </a:pPr>
            <a:r>
              <a:rPr lang="en-US" dirty="0" smtClean="0"/>
              <a:t>Recommendations for Policy Changes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8499" y="2358471"/>
            <a:ext cx="7864037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(For Parishes and </a:t>
            </a:r>
            <a:r>
              <a:rPr lang="en-US" sz="2800" dirty="0" smtClean="0">
                <a:solidFill>
                  <a:prstClr val="black"/>
                </a:solidFill>
              </a:rPr>
              <a:t>Dioceses as well as Seminary </a:t>
            </a:r>
            <a:r>
              <a:rPr lang="en-US" sz="2800" dirty="0">
                <a:solidFill>
                  <a:prstClr val="black"/>
                </a:solidFill>
              </a:rPr>
              <a:t>Formation Faculty </a:t>
            </a:r>
            <a:r>
              <a:rPr lang="en-US" sz="2800" dirty="0" smtClean="0">
                <a:solidFill>
                  <a:prstClr val="black"/>
                </a:solidFill>
              </a:rPr>
              <a:t>and Administrators)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65C4-7274-40F5-8B30-742403A707F9}" type="slidenum">
              <a:rPr lang="en-US" sz="1600" smtClean="0">
                <a:solidFill>
                  <a:schemeClr val="tx1"/>
                </a:solidFill>
              </a:rPr>
              <a:pPr/>
              <a:t>57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35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066800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b="1" dirty="0" smtClean="0"/>
              <a:t>A. Education - Initial Formation of Seminarians, Ongoing Formation of Priests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469" y="3259183"/>
            <a:ext cx="8508273" cy="2767148"/>
          </a:xfrm>
        </p:spPr>
        <p:txBody>
          <a:bodyPr>
            <a:noAutofit/>
          </a:bodyPr>
          <a:lstStyle/>
          <a:p>
            <a:pPr marL="457200" lvl="0" indent="-457200"/>
            <a:r>
              <a:rPr lang="en-US" sz="2400" dirty="0" smtClean="0"/>
              <a:t>The presence of </a:t>
            </a:r>
            <a:r>
              <a:rPr lang="en-US" sz="2400" b="1" dirty="0" smtClean="0"/>
              <a:t>Human </a:t>
            </a:r>
            <a:r>
              <a:rPr lang="en-US" sz="2400" b="1" dirty="0"/>
              <a:t>Formation </a:t>
            </a:r>
            <a:r>
              <a:rPr lang="en-US" sz="2400" dirty="0" smtClean="0"/>
              <a:t>in seminary </a:t>
            </a:r>
            <a:r>
              <a:rPr lang="en-US" sz="2400" dirty="0"/>
              <a:t>programs has evolved over the past 40 </a:t>
            </a:r>
            <a:r>
              <a:rPr lang="en-US" sz="2400" dirty="0" smtClean="0"/>
              <a:t>years; its </a:t>
            </a:r>
            <a:r>
              <a:rPr lang="en-US" sz="2400" dirty="0"/>
              <a:t>development was consistent with the decline in sexual abuse incidents</a:t>
            </a:r>
          </a:p>
          <a:p>
            <a:pPr marL="457200" lvl="0" indent="-457200"/>
            <a:r>
              <a:rPr lang="en-US" sz="2400" b="1" dirty="0" smtClean="0">
                <a:solidFill>
                  <a:prstClr val="black"/>
                </a:solidFill>
              </a:rPr>
              <a:t>Ongoing </a:t>
            </a:r>
            <a:r>
              <a:rPr lang="en-US" sz="2400" b="1" dirty="0">
                <a:solidFill>
                  <a:prstClr val="black"/>
                </a:solidFill>
              </a:rPr>
              <a:t>formation </a:t>
            </a:r>
            <a:r>
              <a:rPr lang="en-US" sz="2400" dirty="0">
                <a:solidFill>
                  <a:prstClr val="black"/>
                </a:solidFill>
              </a:rPr>
              <a:t>is needed to enhance the integration of priestly identity and the tasks of pastoral </a:t>
            </a:r>
            <a:r>
              <a:rPr lang="en-US" sz="2400" dirty="0" smtClean="0">
                <a:solidFill>
                  <a:prstClr val="black"/>
                </a:solidFill>
              </a:rPr>
              <a:t>ministry; for </a:t>
            </a:r>
            <a:r>
              <a:rPr lang="en-US" sz="2400" dirty="0">
                <a:solidFill>
                  <a:prstClr val="black"/>
                </a:solidFill>
              </a:rPr>
              <a:t>reasons of excessive workloads, lack of money, or other personal factors, not all priests </a:t>
            </a:r>
            <a:r>
              <a:rPr lang="en-US" sz="2400" dirty="0" smtClean="0">
                <a:solidFill>
                  <a:prstClr val="black"/>
                </a:solidFill>
              </a:rPr>
              <a:t>engage </a:t>
            </a:r>
            <a:r>
              <a:rPr lang="en-US" sz="2400" dirty="0">
                <a:solidFill>
                  <a:prstClr val="black"/>
                </a:solidFill>
              </a:rPr>
              <a:t>in ongoing formation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74469" y="1502229"/>
            <a:ext cx="8508273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3038"/>
            <a:r>
              <a:rPr lang="en-US" sz="2800" dirty="0" smtClean="0">
                <a:solidFill>
                  <a:prstClr val="black"/>
                </a:solidFill>
              </a:rPr>
              <a:t>Having had at least some human formation education was a critical factor in distinguishing between priests with allegations of abuse and  those without allegations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z="1600" smtClean="0">
                <a:solidFill>
                  <a:schemeClr val="tx1"/>
                </a:solidFill>
              </a:rPr>
              <a:pPr/>
              <a:t>58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97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26848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dirty="0" smtClean="0"/>
              <a:t>Policies: Five Ways to Prevent Abuse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4513"/>
            <a:ext cx="8229600" cy="4855029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buAutoNum type="arabicPeriod"/>
            </a:pPr>
            <a:r>
              <a:rPr lang="en-US" sz="2800" b="1" i="1" dirty="0" smtClean="0"/>
              <a:t>Increase </a:t>
            </a:r>
            <a:r>
              <a:rPr lang="en-US" sz="2800" b="1" i="1" dirty="0"/>
              <a:t>the effort</a:t>
            </a:r>
            <a:r>
              <a:rPr lang="en-US" sz="2800" b="1" dirty="0"/>
              <a:t> </a:t>
            </a:r>
            <a:r>
              <a:rPr lang="en-US" sz="2800" dirty="0"/>
              <a:t>it takes for priests </a:t>
            </a:r>
            <a:r>
              <a:rPr lang="en-US" sz="2800" dirty="0" smtClean="0"/>
              <a:t>to  commit </a:t>
            </a:r>
            <a:r>
              <a:rPr lang="en-US" sz="2800" dirty="0"/>
              <a:t>acts of </a:t>
            </a:r>
            <a:r>
              <a:rPr lang="en-US" sz="2800" dirty="0" smtClean="0"/>
              <a:t>abuse</a:t>
            </a:r>
          </a:p>
          <a:p>
            <a:pPr marL="457200" lvl="0" indent="-457200">
              <a:buFont typeface="Arial" pitchFamily="34" charset="0"/>
              <a:buAutoNum type="arabicPeriod" startAt="2"/>
            </a:pPr>
            <a:r>
              <a:rPr lang="en-US" sz="2800" b="1" i="1" dirty="0">
                <a:solidFill>
                  <a:prstClr val="black"/>
                </a:solidFill>
              </a:rPr>
              <a:t>Increase the risks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by making it more likely that those who commit acts of abuse will be identified, and once identified, will have more  to lose</a:t>
            </a:r>
          </a:p>
          <a:p>
            <a:pPr marL="457200" lvl="0" indent="-457200">
              <a:buFont typeface="Arial" pitchFamily="34" charset="0"/>
              <a:buAutoNum type="arabicPeriod" startAt="3"/>
            </a:pPr>
            <a:r>
              <a:rPr lang="en-US" sz="2800" b="1" i="1" dirty="0">
                <a:solidFill>
                  <a:prstClr val="black"/>
                </a:solidFill>
              </a:rPr>
              <a:t>Reduce the rewards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by providing alternate   outlets for close bonds with others</a:t>
            </a:r>
          </a:p>
          <a:p>
            <a:pPr marL="457200" lvl="0" indent="-457200">
              <a:buFont typeface="Arial" pitchFamily="34" charset="0"/>
              <a:buAutoNum type="arabicPeriod" startAt="4"/>
            </a:pPr>
            <a:r>
              <a:rPr lang="en-US" sz="2800" b="1" i="1" dirty="0">
                <a:solidFill>
                  <a:prstClr val="black"/>
                </a:solidFill>
              </a:rPr>
              <a:t>Reduce provocations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by diminishing the factors that may lead priests to abuse, such as stress</a:t>
            </a:r>
          </a:p>
          <a:p>
            <a:pPr marL="457200" lvl="0" indent="-457200">
              <a:buFont typeface="Arial" pitchFamily="34" charset="0"/>
              <a:buAutoNum type="arabicPeriod" startAt="5"/>
            </a:pPr>
            <a:r>
              <a:rPr lang="en-US" sz="3000" b="1" i="1" dirty="0">
                <a:solidFill>
                  <a:prstClr val="black"/>
                </a:solidFill>
              </a:rPr>
              <a:t>Remove excuses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dirty="0">
                <a:solidFill>
                  <a:prstClr val="black"/>
                </a:solidFill>
              </a:rPr>
              <a:t>through education about what types of behavior are and are not appropriate with minors</a:t>
            </a:r>
          </a:p>
          <a:p>
            <a:pPr marL="457200" indent="0">
              <a:buNone/>
            </a:pPr>
            <a:endParaRPr lang="en-US" sz="2800" dirty="0" smtClean="0"/>
          </a:p>
          <a:p>
            <a:pPr marL="914400" indent="-457200">
              <a:buFontTx/>
              <a:buChar char="-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z="1600" smtClean="0">
                <a:solidFill>
                  <a:schemeClr val="tx1"/>
                </a:solidFill>
              </a:rPr>
              <a:pPr/>
              <a:t>59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8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518"/>
            <a:ext cx="8229600" cy="868362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Methodology, 2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9084"/>
            <a:ext cx="8229600" cy="4174036"/>
          </a:xfrm>
        </p:spPr>
        <p:txBody>
          <a:bodyPr>
            <a:normAutofit fontScale="92500" lnSpcReduction="10000"/>
          </a:bodyPr>
          <a:lstStyle/>
          <a:p>
            <a:pPr marL="457200" lvl="1" indent="-457200">
              <a:spcBef>
                <a:spcPct val="40000"/>
              </a:spcBef>
              <a:buFontTx/>
              <a:buChar char="•"/>
            </a:pPr>
            <a:r>
              <a:rPr lang="en-US" sz="2600" b="1" dirty="0" smtClean="0">
                <a:solidFill>
                  <a:prstClr val="black"/>
                </a:solidFill>
              </a:rPr>
              <a:t>Surveys </a:t>
            </a:r>
            <a:r>
              <a:rPr lang="en-US" sz="2600" b="1" dirty="0">
                <a:solidFill>
                  <a:prstClr val="black"/>
                </a:solidFill>
              </a:rPr>
              <a:t>of survivors, victim assistance coordinators </a:t>
            </a:r>
            <a:r>
              <a:rPr lang="en-US" sz="2600" dirty="0">
                <a:solidFill>
                  <a:prstClr val="black"/>
                </a:solidFill>
              </a:rPr>
              <a:t>and clinical files about the onset, persistence and desistance of abuse behavior (victim and situational analysis</a:t>
            </a:r>
            <a:r>
              <a:rPr lang="en-US" sz="2600" dirty="0" smtClean="0">
                <a:solidFill>
                  <a:prstClr val="black"/>
                </a:solidFill>
              </a:rPr>
              <a:t>)</a:t>
            </a:r>
          </a:p>
          <a:p>
            <a:pPr marL="0" lvl="1" indent="0">
              <a:spcBef>
                <a:spcPct val="40000"/>
              </a:spcBef>
              <a:buNone/>
            </a:pPr>
            <a:endParaRPr lang="en-US" sz="1300" b="1" dirty="0"/>
          </a:p>
          <a:p>
            <a:pPr marL="457200" lvl="1" indent="-457200">
              <a:lnSpc>
                <a:spcPct val="100000"/>
              </a:lnSpc>
              <a:spcBef>
                <a:spcPct val="40000"/>
              </a:spcBef>
              <a:buFontTx/>
              <a:buChar char="•"/>
            </a:pPr>
            <a:r>
              <a:rPr lang="en-US" sz="2600" b="1" dirty="0" smtClean="0"/>
              <a:t>Surveys </a:t>
            </a:r>
            <a:r>
              <a:rPr lang="en-US" sz="2600" b="1" dirty="0"/>
              <a:t>of bishops, priests and other diocesan leaders</a:t>
            </a:r>
            <a:r>
              <a:rPr lang="en-US" sz="2600" dirty="0"/>
              <a:t> about the policies that were put in place after 1985 (leadership analysis</a:t>
            </a:r>
            <a:r>
              <a:rPr lang="en-US" sz="2600" dirty="0" smtClean="0"/>
              <a:t>)</a:t>
            </a:r>
          </a:p>
          <a:p>
            <a:pPr marL="0" lvl="1" indent="0">
              <a:lnSpc>
                <a:spcPct val="100000"/>
              </a:lnSpc>
              <a:spcBef>
                <a:spcPct val="40000"/>
              </a:spcBef>
              <a:buNone/>
            </a:pPr>
            <a:endParaRPr lang="en-US" sz="1300" dirty="0"/>
          </a:p>
          <a:p>
            <a:pPr marL="457200" lvl="0" indent="-457200"/>
            <a:r>
              <a:rPr lang="en-US" sz="2600" b="1" dirty="0">
                <a:solidFill>
                  <a:prstClr val="black"/>
                </a:solidFill>
              </a:rPr>
              <a:t>Surveys of and interviews with inactive priests with allegations of abuse</a:t>
            </a:r>
            <a:r>
              <a:rPr lang="en-US" sz="2600" dirty="0">
                <a:solidFill>
                  <a:prstClr val="black"/>
                </a:solidFill>
              </a:rPr>
              <a:t>, and a comparison </a:t>
            </a:r>
            <a:r>
              <a:rPr lang="en-US" sz="2600" b="1" dirty="0">
                <a:solidFill>
                  <a:prstClr val="black"/>
                </a:solidFill>
              </a:rPr>
              <a:t>sample of priests in active parish ministry who had not been accused </a:t>
            </a:r>
            <a:r>
              <a:rPr lang="en-US" sz="2600" dirty="0">
                <a:solidFill>
                  <a:prstClr val="black"/>
                </a:solidFill>
              </a:rPr>
              <a:t>(identity and behavior survey)</a:t>
            </a:r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z="1600" smtClean="0">
                <a:solidFill>
                  <a:schemeClr val="tx1"/>
                </a:solidFill>
              </a:rPr>
              <a:pPr/>
              <a:t>6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16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0469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b="1" dirty="0"/>
              <a:t>B</a:t>
            </a:r>
            <a:r>
              <a:rPr lang="en-US" sz="3600" b="1" dirty="0" smtClean="0"/>
              <a:t>.  Deterrence - Oversight and Accountability, Time and Leadership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5314" y="2176407"/>
            <a:ext cx="8752114" cy="4037693"/>
          </a:xfrm>
        </p:spPr>
        <p:txBody>
          <a:bodyPr>
            <a:noAutofit/>
          </a:bodyPr>
          <a:lstStyle/>
          <a:p>
            <a:pPr marL="800100"/>
            <a:r>
              <a:rPr lang="en-US" sz="2400" dirty="0"/>
              <a:t>Such changes can be achieved only through </a:t>
            </a:r>
            <a:r>
              <a:rPr lang="en-US" sz="2400" b="1" dirty="0"/>
              <a:t>transparency in reporting and dealing with sexual abuse</a:t>
            </a:r>
            <a:r>
              <a:rPr lang="en-US" sz="2400" dirty="0"/>
              <a:t>, involving review boards, parishes, and dioceses</a:t>
            </a:r>
          </a:p>
          <a:p>
            <a:pPr marL="800100"/>
            <a:r>
              <a:rPr lang="en-US" sz="2400" dirty="0"/>
              <a:t>Change must come from the </a:t>
            </a:r>
            <a:r>
              <a:rPr lang="en-US" sz="2400" b="1" dirty="0"/>
              <a:t>leaders of organizations</a:t>
            </a:r>
          </a:p>
          <a:p>
            <a:pPr marL="800100"/>
            <a:r>
              <a:rPr lang="en-US" sz="2400" dirty="0" smtClean="0">
                <a:solidFill>
                  <a:prstClr val="black"/>
                </a:solidFill>
              </a:rPr>
              <a:t>Transparency/accountability </a:t>
            </a:r>
            <a:r>
              <a:rPr lang="en-US" sz="2400" dirty="0">
                <a:solidFill>
                  <a:prstClr val="black"/>
                </a:solidFill>
              </a:rPr>
              <a:t>structures </a:t>
            </a:r>
            <a:r>
              <a:rPr lang="en-US" sz="2400" b="1" dirty="0">
                <a:solidFill>
                  <a:prstClr val="black"/>
                </a:solidFill>
              </a:rPr>
              <a:t>must become routine</a:t>
            </a:r>
            <a:r>
              <a:rPr lang="en-US" sz="2400" dirty="0">
                <a:solidFill>
                  <a:prstClr val="black"/>
                </a:solidFill>
              </a:rPr>
              <a:t>, so that they are institutionalized as part of the ordinary practices and culture of the diocese</a:t>
            </a:r>
          </a:p>
          <a:p>
            <a:pPr marL="800100"/>
            <a:r>
              <a:rPr lang="en-US" sz="2400" dirty="0" smtClean="0">
                <a:solidFill>
                  <a:prstClr val="black"/>
                </a:solidFill>
              </a:rPr>
              <a:t>International </a:t>
            </a:r>
            <a:r>
              <a:rPr lang="en-US" sz="2400" dirty="0">
                <a:solidFill>
                  <a:prstClr val="black"/>
                </a:solidFill>
              </a:rPr>
              <a:t>priests, </a:t>
            </a:r>
            <a:r>
              <a:rPr lang="en-US" sz="2400" dirty="0" smtClean="0">
                <a:solidFill>
                  <a:prstClr val="black"/>
                </a:solidFill>
              </a:rPr>
              <a:t>unfamiliar </a:t>
            </a:r>
            <a:r>
              <a:rPr lang="en-US" sz="2400" dirty="0">
                <a:solidFill>
                  <a:prstClr val="black"/>
                </a:solidFill>
              </a:rPr>
              <a:t>with the American </a:t>
            </a:r>
            <a:r>
              <a:rPr lang="en-US" sz="2400" dirty="0" smtClean="0">
                <a:solidFill>
                  <a:prstClr val="black"/>
                </a:solidFill>
              </a:rPr>
              <a:t>context, must be given </a:t>
            </a:r>
            <a:r>
              <a:rPr lang="en-US" sz="2400" b="1" dirty="0">
                <a:solidFill>
                  <a:prstClr val="black"/>
                </a:solidFill>
              </a:rPr>
              <a:t>special opportunities </a:t>
            </a:r>
            <a:r>
              <a:rPr lang="en-US" sz="2400" dirty="0">
                <a:solidFill>
                  <a:prstClr val="black"/>
                </a:solidFill>
              </a:rPr>
              <a:t>to participate in cultural learning </a:t>
            </a:r>
            <a:r>
              <a:rPr lang="en-US" sz="2400" dirty="0" smtClean="0">
                <a:solidFill>
                  <a:prstClr val="black"/>
                </a:solidFill>
              </a:rPr>
              <a:t>programs regarding sexual behavior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10937"/>
            <a:ext cx="8229600" cy="52322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4025" indent="-454025" algn="ctr"/>
            <a:r>
              <a:rPr lang="en-US" sz="2800" dirty="0" smtClean="0">
                <a:solidFill>
                  <a:prstClr val="black"/>
                </a:solidFill>
              </a:rPr>
              <a:t>Changes in response </a:t>
            </a:r>
            <a:r>
              <a:rPr lang="en-US" sz="2800" dirty="0">
                <a:solidFill>
                  <a:prstClr val="black"/>
                </a:solidFill>
              </a:rPr>
              <a:t>to sexual abuse </a:t>
            </a:r>
            <a:r>
              <a:rPr lang="en-US" sz="2800" dirty="0" smtClean="0">
                <a:solidFill>
                  <a:prstClr val="black"/>
                </a:solidFill>
              </a:rPr>
              <a:t>take time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z="1600" smtClean="0">
                <a:solidFill>
                  <a:schemeClr val="tx1"/>
                </a:solidFill>
              </a:rPr>
              <a:pPr/>
              <a:t>60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03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055"/>
            <a:ext cx="8229600" cy="1249362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400" dirty="0" smtClean="0"/>
              <a:t>Deterrence - Oversight and Accountability:</a:t>
            </a:r>
            <a:br>
              <a:rPr lang="en-US" sz="3400" dirty="0" smtClean="0"/>
            </a:br>
            <a:r>
              <a:rPr lang="en-US" sz="3400" dirty="0" smtClean="0"/>
              <a:t>Steps in Developing Responses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086600" cy="1905000"/>
          </a:xfr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Transparency</a:t>
            </a:r>
            <a:r>
              <a:rPr lang="en-US" sz="2800" dirty="0" smtClean="0"/>
              <a:t> requires that the whole church community be engaged at all levels, including laity and clergy, in order to maintain vigilance in the prevention of the abuse of children </a:t>
            </a:r>
            <a:endParaRPr lang="en-US" sz="2800" dirty="0"/>
          </a:p>
          <a:p>
            <a:pPr marL="0" lvl="0" indent="0">
              <a:buNone/>
            </a:pPr>
            <a:endParaRPr lang="en-US" sz="600" dirty="0"/>
          </a:p>
          <a:p>
            <a:pPr marL="0" lvl="0" indent="0">
              <a:buNone/>
            </a:pPr>
            <a:endParaRPr lang="en-US" sz="600" dirty="0" smtClean="0"/>
          </a:p>
          <a:p>
            <a:pPr lvl="0"/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63600" y="3886200"/>
            <a:ext cx="716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Decreased rates of clergy sexual abuse do not mean </a:t>
            </a:r>
            <a:r>
              <a:rPr lang="en-US" sz="2800" dirty="0" smtClean="0">
                <a:solidFill>
                  <a:prstClr val="black"/>
                </a:solidFill>
              </a:rPr>
              <a:t>that less vigilance is acceptable since new forms of abuse, such as internet relationships and pornography, are steadily increasing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4600" y="5852160"/>
            <a:ext cx="64008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To prevent sexual abuse, don’t let the guard down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z="1600" smtClean="0">
                <a:solidFill>
                  <a:schemeClr val="tx1"/>
                </a:solidFill>
              </a:rPr>
              <a:pPr/>
              <a:t>61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92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Initial Diocesan Response to</a:t>
            </a:r>
            <a:br>
              <a:rPr lang="en-US" sz="3600" dirty="0" smtClean="0"/>
            </a:br>
            <a:r>
              <a:rPr lang="en-US" sz="3600" dirty="0" smtClean="0"/>
              <a:t>Sexual Abuse Allegations, 1950-1989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2305825"/>
              </p:ext>
            </p:extLst>
          </p:nvPr>
        </p:nvGraphicFramePr>
        <p:xfrm>
          <a:off x="533400" y="1524000"/>
          <a:ext cx="81534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22860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Initial Diocesan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Action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1950 – 1979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1980 – 1989 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Reprimanded &amp; returned to ministry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34.8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12.4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Referred for evaluation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33.0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50.7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Suspended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6.4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7.6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Administrative leave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6.0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8.9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Resigned or retired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4.8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Reinstated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3.0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1.7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Treatment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4.6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Other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5.7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6.9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 Action Taken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3.7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2.4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3EE22AA8-BC2E-4F2F-AF96-7F618CB9577D}" type="slidenum">
              <a:rPr lang="en-US" sz="1600" smtClean="0">
                <a:solidFill>
                  <a:schemeClr val="tx1"/>
                </a:solidFill>
              </a:rPr>
              <a:pPr/>
              <a:t>62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62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Reassignment and the Understanding</a:t>
            </a:r>
            <a:br>
              <a:rPr lang="en-US" sz="3600" dirty="0" smtClean="0"/>
            </a:br>
            <a:r>
              <a:rPr lang="en-US" sz="3600" dirty="0" smtClean="0"/>
              <a:t>of Relapse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01000" cy="480060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800" dirty="0"/>
              <a:t>When church leaders discovered that priests who </a:t>
            </a:r>
            <a:r>
              <a:rPr lang="en-US" sz="2800" dirty="0" smtClean="0"/>
              <a:t>had received </a:t>
            </a:r>
            <a:r>
              <a:rPr lang="en-US" sz="2800" dirty="0"/>
              <a:t>psychological treatment had </a:t>
            </a:r>
            <a:r>
              <a:rPr lang="en-US" sz="2800" b="1" dirty="0"/>
              <a:t>subsequently </a:t>
            </a:r>
            <a:r>
              <a:rPr lang="en-US" sz="2800" b="1" dirty="0" smtClean="0"/>
              <a:t>committed new </a:t>
            </a:r>
            <a:r>
              <a:rPr lang="en-US" sz="2800" b="1" dirty="0"/>
              <a:t>offenses</a:t>
            </a:r>
            <a:r>
              <a:rPr lang="en-US" sz="2800" dirty="0"/>
              <a:t>, they began to challenge the </a:t>
            </a:r>
            <a:r>
              <a:rPr lang="en-US" sz="2800" dirty="0" smtClean="0"/>
              <a:t>premise that </a:t>
            </a:r>
            <a:r>
              <a:rPr lang="en-US" sz="2800" dirty="0"/>
              <a:t>psychological treatment could address </a:t>
            </a:r>
            <a:r>
              <a:rPr lang="en-US" sz="2800" dirty="0" smtClean="0"/>
              <a:t>and change the behavior </a:t>
            </a:r>
            <a:r>
              <a:rPr lang="en-US" sz="2800" dirty="0"/>
              <a:t>of priests who had sexually abused </a:t>
            </a:r>
            <a:r>
              <a:rPr lang="en-US" sz="2800" dirty="0" smtClean="0"/>
              <a:t>minors</a:t>
            </a:r>
          </a:p>
          <a:p>
            <a:pPr marL="457200" indent="-457200">
              <a:buNone/>
            </a:pPr>
            <a:endParaRPr lang="en-US" sz="800" dirty="0" smtClean="0"/>
          </a:p>
          <a:p>
            <a:pPr marL="457200" indent="-457200"/>
            <a:r>
              <a:rPr lang="en-US" sz="2800" dirty="0"/>
              <a:t>T</a:t>
            </a:r>
            <a:r>
              <a:rPr lang="en-US" sz="2800" dirty="0" smtClean="0"/>
              <a:t>here </a:t>
            </a:r>
            <a:r>
              <a:rPr lang="en-US" sz="2800" dirty="0"/>
              <a:t>is a clear </a:t>
            </a:r>
            <a:r>
              <a:rPr lang="en-US" sz="2800" dirty="0" smtClean="0"/>
              <a:t>difference in </a:t>
            </a:r>
            <a:r>
              <a:rPr lang="en-US" sz="2800" dirty="0"/>
              <a:t>the abusive behavior of the priests who were sent </a:t>
            </a:r>
            <a:r>
              <a:rPr lang="en-US" sz="2800" dirty="0" smtClean="0"/>
              <a:t>to specialized sex offender </a:t>
            </a:r>
            <a:r>
              <a:rPr lang="en-US" sz="2800" dirty="0"/>
              <a:t>treatment when compared to </a:t>
            </a:r>
            <a:r>
              <a:rPr lang="en-US" sz="2800" dirty="0" smtClean="0"/>
              <a:t>all priests </a:t>
            </a:r>
            <a:r>
              <a:rPr lang="en-US" sz="2800" dirty="0"/>
              <a:t>accused of abuse by the end of </a:t>
            </a:r>
            <a:r>
              <a:rPr lang="en-US" sz="2800" dirty="0" smtClean="0"/>
              <a:t>1990</a:t>
            </a:r>
            <a:endParaRPr lang="en-US" sz="2800" dirty="0"/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z="1600" smtClean="0">
                <a:solidFill>
                  <a:schemeClr val="tx1"/>
                </a:solidFill>
              </a:rPr>
              <a:pPr/>
              <a:t>63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1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1020762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b="1" dirty="0" smtClean="0"/>
              <a:t>D. Recommendations for Policy Changes, 1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The 1992 Policy on Priests and Sexual Abuse of Children stated:  </a:t>
            </a:r>
          </a:p>
          <a:p>
            <a:pPr marL="0" indent="0" algn="ctr">
              <a:buNone/>
            </a:pPr>
            <a:endParaRPr lang="en-US" sz="1400" dirty="0" smtClean="0"/>
          </a:p>
          <a:p>
            <a:pPr marL="0" indent="0" algn="ctr">
              <a:buNone/>
            </a:pPr>
            <a:r>
              <a:rPr lang="en-US" sz="2800" dirty="0" smtClean="0"/>
              <a:t>[W]hen there is even a hint of such </a:t>
            </a:r>
            <a:r>
              <a:rPr lang="en-US" sz="2800" dirty="0"/>
              <a:t>an </a:t>
            </a:r>
            <a:r>
              <a:rPr lang="en-US" sz="2800" dirty="0" smtClean="0"/>
              <a:t>incident 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600" dirty="0" smtClean="0"/>
              <a:t>investigate immediately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600" dirty="0" smtClean="0"/>
              <a:t>remove the priest whenever the evidence warrants it 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600" dirty="0" smtClean="0"/>
              <a:t>follow the reporting obligations of the civil law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600" dirty="0" smtClean="0"/>
              <a:t>extend pastoral care to the victim and the victim’s family 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600" dirty="0" smtClean="0"/>
              <a:t>and seek appropriate treatment for the offender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z="1600" smtClean="0">
                <a:solidFill>
                  <a:schemeClr val="tx1"/>
                </a:solidFill>
              </a:rPr>
              <a:pPr/>
              <a:t>64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6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0762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Recommendations for Policy Changes, 2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153400" cy="5029200"/>
          </a:xfrm>
        </p:spPr>
        <p:txBody>
          <a:bodyPr>
            <a:noAutofit/>
          </a:bodyPr>
          <a:lstStyle/>
          <a:p>
            <a:pPr marL="457200" indent="-457200"/>
            <a:r>
              <a:rPr lang="en-US" sz="2600" dirty="0" smtClean="0"/>
              <a:t>A commission of the Archdiocese of Chicago recommended that </a:t>
            </a:r>
            <a:r>
              <a:rPr lang="en-US" sz="2600" dirty="0"/>
              <a:t>a priest involved in sexual misconduct with </a:t>
            </a:r>
            <a:r>
              <a:rPr lang="en-US" sz="2600" dirty="0" smtClean="0"/>
              <a:t>minors </a:t>
            </a:r>
            <a:r>
              <a:rPr lang="en-US" sz="2600" b="1" dirty="0" smtClean="0"/>
              <a:t>not </a:t>
            </a:r>
            <a:r>
              <a:rPr lang="en-US" sz="2600" b="1" dirty="0"/>
              <a:t>be returned to parish ministry or other ministry </a:t>
            </a:r>
            <a:r>
              <a:rPr lang="en-US" sz="2600" dirty="0" smtClean="0"/>
              <a:t>with access </a:t>
            </a:r>
            <a:r>
              <a:rPr lang="en-US" sz="2600" dirty="0"/>
              <a:t>to minors, although it left open the possibility </a:t>
            </a:r>
            <a:r>
              <a:rPr lang="en-US" sz="2600" dirty="0" smtClean="0"/>
              <a:t>of other </a:t>
            </a:r>
            <a:r>
              <a:rPr lang="en-US" sz="2600" dirty="0"/>
              <a:t>nonparochial work following administrative </a:t>
            </a:r>
            <a:r>
              <a:rPr lang="en-US" sz="2600" dirty="0" smtClean="0"/>
              <a:t>leave and aftercare</a:t>
            </a:r>
          </a:p>
          <a:p>
            <a:pPr marL="457200" indent="-457200"/>
            <a:r>
              <a:rPr lang="en-US" sz="2600" dirty="0"/>
              <a:t>Other recommendations included a </a:t>
            </a:r>
            <a:r>
              <a:rPr lang="en-US" sz="2600" b="1" dirty="0" smtClean="0"/>
              <a:t>review board </a:t>
            </a:r>
            <a:r>
              <a:rPr lang="en-US" sz="2600" dirty="0"/>
              <a:t>to assist the bishop in the evaluation of cases </a:t>
            </a:r>
            <a:r>
              <a:rPr lang="en-US" sz="2600" dirty="0" smtClean="0"/>
              <a:t>of abuse</a:t>
            </a:r>
            <a:r>
              <a:rPr lang="en-US" sz="2600" dirty="0"/>
              <a:t>, a </a:t>
            </a:r>
            <a:r>
              <a:rPr lang="en-US" sz="2600" b="1" dirty="0"/>
              <a:t>lay case manager </a:t>
            </a:r>
            <a:r>
              <a:rPr lang="en-US" sz="2600" dirty="0"/>
              <a:t>to initiate an immediate </a:t>
            </a:r>
            <a:r>
              <a:rPr lang="en-US" sz="2600" dirty="0" smtClean="0"/>
              <a:t>process following </a:t>
            </a:r>
            <a:r>
              <a:rPr lang="en-US" sz="2600" dirty="0"/>
              <a:t>an accusation, and a 24-hour </a:t>
            </a:r>
            <a:r>
              <a:rPr lang="en-US" sz="2600" b="1" dirty="0"/>
              <a:t>hotline</a:t>
            </a:r>
            <a:r>
              <a:rPr lang="en-US" sz="2600" dirty="0"/>
              <a:t> for </a:t>
            </a:r>
            <a:r>
              <a:rPr lang="en-US" sz="2600" dirty="0" smtClean="0"/>
              <a:t>victims to </a:t>
            </a:r>
            <a:r>
              <a:rPr lang="en-US" sz="2600" dirty="0"/>
              <a:t>report incidents of </a:t>
            </a:r>
            <a:r>
              <a:rPr lang="en-US" sz="2600" dirty="0" smtClean="0"/>
              <a:t>abuse</a:t>
            </a:r>
            <a:endParaRPr lang="en-US" sz="2600" dirty="0"/>
          </a:p>
          <a:p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2AA8-BC2E-4F2F-AF96-7F618CB9577D}" type="slidenum">
              <a:rPr lang="en-US" sz="1600" smtClean="0">
                <a:solidFill>
                  <a:schemeClr val="tx1"/>
                </a:solidFill>
              </a:rPr>
              <a:pPr/>
              <a:t>65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20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228600"/>
            <a:ext cx="8229600" cy="792162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r>
              <a:rPr lang="en-US" sz="3600" b="1" dirty="0" smtClean="0"/>
              <a:t>Discussion Questions  </a:t>
            </a:r>
            <a:r>
              <a:rPr lang="en-US" sz="1800" dirty="0" smtClean="0"/>
              <a:t>(Re Module K)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87" y="1219201"/>
            <a:ext cx="8382000" cy="5021650"/>
          </a:xfrm>
        </p:spPr>
        <p:txBody>
          <a:bodyPr/>
          <a:lstStyle/>
          <a:p>
            <a:pPr lvl="0"/>
            <a:r>
              <a:rPr lang="en-US" sz="2800" dirty="0" smtClean="0"/>
              <a:t>What </a:t>
            </a:r>
            <a:r>
              <a:rPr lang="en-US" sz="2800" dirty="0"/>
              <a:t>reflections do you have about clerical sexual abuse in recent years?</a:t>
            </a:r>
          </a:p>
          <a:p>
            <a:pPr lvl="0"/>
            <a:r>
              <a:rPr lang="en-US" sz="2800" dirty="0"/>
              <a:t>How can the response by those who must be accountable for preventing sexual abuse in parishes be improved?</a:t>
            </a:r>
          </a:p>
          <a:p>
            <a:pPr lvl="0"/>
            <a:r>
              <a:rPr lang="en-US" sz="2800" dirty="0"/>
              <a:t>How can the “The Five Principles” be used in parish settings to help parishioners better understand the guidelines described by the USCCB?</a:t>
            </a:r>
          </a:p>
          <a:p>
            <a:pPr lvl="0"/>
            <a:r>
              <a:rPr lang="en-US" sz="2800" dirty="0"/>
              <a:t>What more needs to be done to ensure continued progress in understanding and acting on the problem of clerical sexual abuse in parish settings? 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AE7CE-A305-4AF4-9E3A-7EF6A81E3CEF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66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61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sz="3600" b="1" dirty="0" smtClean="0"/>
              <a:t>Discussion Questions, </a:t>
            </a:r>
            <a:r>
              <a:rPr lang="en-US" sz="2800" b="1" dirty="0" smtClean="0"/>
              <a:t>1  </a:t>
            </a:r>
            <a:r>
              <a:rPr lang="en-US" sz="1800" dirty="0" smtClean="0"/>
              <a:t>(Re Module L)</a:t>
            </a:r>
            <a:r>
              <a:rPr lang="en-US" sz="2800" b="1" dirty="0" smtClean="0"/>
              <a:t>  </a:t>
            </a:r>
            <a:endParaRPr lang="en-US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pPr lvl="0"/>
            <a:r>
              <a:rPr lang="en-US" sz="2400" dirty="0"/>
              <a:t>Taking into account the circumstances and timing that were most common when abuse was perpetrated, what instructions should be given to parishioners, especially parents, and to children about sexual abuse? </a:t>
            </a:r>
            <a:endParaRPr lang="en-US" sz="2400" dirty="0" smtClean="0"/>
          </a:p>
          <a:p>
            <a:pPr marL="0" lvl="0" indent="0">
              <a:buNone/>
            </a:pPr>
            <a:endParaRPr lang="en-US" sz="800" dirty="0" smtClean="0"/>
          </a:p>
          <a:p>
            <a:pPr lvl="0">
              <a:buFont typeface="Arial" pitchFamily="34" charset="0"/>
              <a:buChar char="•"/>
            </a:pPr>
            <a:r>
              <a:rPr lang="en-US" sz="2400" dirty="0" smtClean="0"/>
              <a:t>What </a:t>
            </a:r>
            <a:r>
              <a:rPr lang="en-US" sz="2400" dirty="0"/>
              <a:t>safeguards should be </a:t>
            </a:r>
            <a:r>
              <a:rPr lang="en-US" sz="2400" dirty="0" smtClean="0"/>
              <a:t>implemented in parish settings   to reduce the probability of abuse?</a:t>
            </a:r>
            <a:endParaRPr lang="en-US" sz="800" dirty="0" smtClean="0"/>
          </a:p>
          <a:p>
            <a:pPr marL="0" lvl="0" indent="0">
              <a:buNone/>
            </a:pPr>
            <a:endParaRPr lang="en-US" sz="800" dirty="0" smtClean="0"/>
          </a:p>
          <a:p>
            <a:pPr lvl="0"/>
            <a:r>
              <a:rPr lang="en-US" sz="2400" dirty="0" smtClean="0"/>
              <a:t>Considering </a:t>
            </a:r>
            <a:r>
              <a:rPr lang="en-US" sz="2400" dirty="0"/>
              <a:t>the settings and locations where abuse took place, what precautions should priests and other church leaders take relative to where they meet young people</a:t>
            </a:r>
            <a:r>
              <a:rPr lang="en-US" sz="2400" dirty="0" smtClean="0"/>
              <a:t>?</a:t>
            </a:r>
          </a:p>
          <a:p>
            <a:pPr marL="0" lvl="0" indent="0">
              <a:buNone/>
            </a:pPr>
            <a:endParaRPr lang="en-US" sz="800" dirty="0"/>
          </a:p>
          <a:p>
            <a:pPr lvl="0"/>
            <a:r>
              <a:rPr lang="en-US" sz="2400" dirty="0"/>
              <a:t>What are the major differences between types of sexual offenders?</a:t>
            </a:r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AE7CE-A305-4AF4-9E3A-7EF6A81E3CEF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67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69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92162"/>
          </a:xfr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sz="3600" b="1" dirty="0" smtClean="0"/>
              <a:t>Discussion Questions, </a:t>
            </a:r>
            <a:r>
              <a:rPr lang="en-US" sz="2800" b="1" dirty="0" smtClean="0"/>
              <a:t>2  </a:t>
            </a:r>
            <a:r>
              <a:rPr lang="en-US" sz="1800" dirty="0" smtClean="0"/>
              <a:t>(Re Module L)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748349"/>
          </a:xfrm>
        </p:spPr>
        <p:txBody>
          <a:bodyPr/>
          <a:lstStyle/>
          <a:p>
            <a:pPr lvl="0"/>
            <a:r>
              <a:rPr lang="en-US" sz="2600" dirty="0"/>
              <a:t>What risk factors particular to clergy might be observed in potential clergy sex offenders?</a:t>
            </a:r>
          </a:p>
          <a:p>
            <a:pPr lvl="0"/>
            <a:r>
              <a:rPr lang="en-US" sz="2600" dirty="0"/>
              <a:t>What are the essential ingredients of educational programs that can help prevent sexual abuse?</a:t>
            </a:r>
          </a:p>
          <a:p>
            <a:pPr lvl="0"/>
            <a:r>
              <a:rPr lang="en-US" sz="2600" dirty="0" smtClean="0"/>
              <a:t>What </a:t>
            </a:r>
            <a:r>
              <a:rPr lang="en-US" sz="2600" dirty="0"/>
              <a:t>components of the prevention models are most useful in your situation?</a:t>
            </a:r>
          </a:p>
          <a:p>
            <a:pPr lvl="0"/>
            <a:r>
              <a:rPr lang="en-US" sz="2600" dirty="0"/>
              <a:t>How can oversight be enhanced to prevent further sexual abuse</a:t>
            </a:r>
            <a:r>
              <a:rPr lang="en-US" sz="2600" dirty="0" smtClean="0"/>
              <a:t>?</a:t>
            </a:r>
            <a:r>
              <a:rPr lang="en-US" sz="26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2600" dirty="0"/>
              <a:t>To what extent are recommendations on education of young people, parishioners, and church leaders being implemented?</a:t>
            </a:r>
          </a:p>
          <a:p>
            <a:pPr marL="0" indent="0">
              <a:buNone/>
            </a:pPr>
            <a:endParaRPr lang="en-US" sz="2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AE7CE-A305-4AF4-9E3A-7EF6A81E3CEF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68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95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/>
              <a:t>Discussion Questions</a:t>
            </a:r>
            <a:r>
              <a:rPr lang="en-US" sz="4000" b="1" dirty="0"/>
              <a:t> </a:t>
            </a:r>
            <a:r>
              <a:rPr lang="en-US" sz="4000" b="1" dirty="0" smtClean="0"/>
              <a:t> </a:t>
            </a:r>
            <a:r>
              <a:rPr lang="en-US" sz="1800" dirty="0" smtClean="0"/>
              <a:t>(Re Module M)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5181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</a:t>
            </a:r>
            <a:r>
              <a:rPr lang="en-US" sz="2800" dirty="0"/>
              <a:t>reflections do you have about clerical sexual abuse in recent years?</a:t>
            </a:r>
          </a:p>
          <a:p>
            <a:r>
              <a:rPr lang="en-US" sz="2800" dirty="0"/>
              <a:t>What are some of the major concerns </a:t>
            </a:r>
            <a:r>
              <a:rPr lang="en-US" sz="2800" dirty="0" smtClean="0"/>
              <a:t>you have about the </a:t>
            </a:r>
            <a:r>
              <a:rPr lang="en-US" sz="2800" dirty="0"/>
              <a:t>implications of sexual abuse at the diocesan level?</a:t>
            </a:r>
          </a:p>
          <a:p>
            <a:pPr lvl="0"/>
            <a:r>
              <a:rPr lang="en-US" sz="2800" dirty="0">
                <a:solidFill>
                  <a:prstClr val="black"/>
                </a:solidFill>
              </a:rPr>
              <a:t>What precautions should be taken into account by dioceses when assessing possible “causes” or risk factors involved in sexual abuse? </a:t>
            </a:r>
          </a:p>
          <a:p>
            <a:r>
              <a:rPr lang="en-US" sz="2800" dirty="0" smtClean="0"/>
              <a:t>How </a:t>
            </a:r>
            <a:r>
              <a:rPr lang="en-US" sz="2800" dirty="0"/>
              <a:t>can the response by those who must be accountable for preventing sexual abuse be improved</a:t>
            </a:r>
            <a:r>
              <a:rPr lang="en-US" sz="2800" dirty="0" smtClean="0"/>
              <a:t>?</a:t>
            </a:r>
          </a:p>
          <a:p>
            <a:pPr lvl="0"/>
            <a:r>
              <a:rPr lang="en-US" sz="2800" dirty="0">
                <a:solidFill>
                  <a:prstClr val="black"/>
                </a:solidFill>
              </a:rPr>
              <a:t>What situational safeguards </a:t>
            </a:r>
            <a:r>
              <a:rPr lang="en-US" sz="2800" dirty="0" smtClean="0">
                <a:solidFill>
                  <a:prstClr val="black"/>
                </a:solidFill>
              </a:rPr>
              <a:t>and preventive measures might </a:t>
            </a:r>
            <a:r>
              <a:rPr lang="en-US" sz="2800" dirty="0">
                <a:solidFill>
                  <a:prstClr val="black"/>
                </a:solidFill>
              </a:rPr>
              <a:t>be put in place to help prevent sexual abuse?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9E3CC-1A04-4316-9408-9DD3EF88DB5D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69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6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526" y="226424"/>
            <a:ext cx="7498080" cy="1724296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/>
              <a:t>B. Timeframe and Distribution of Incidences of Abuse </a:t>
            </a:r>
            <a:r>
              <a:rPr lang="en-US" sz="36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36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025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Sources: John Jay Studies, (JJC) </a:t>
            </a:r>
            <a:r>
              <a:rPr lang="en-US" sz="2025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1950-2002, &amp; CARA, </a:t>
            </a:r>
            <a:r>
              <a:rPr lang="en-US" sz="2025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2004-2008</a:t>
            </a:r>
            <a:r>
              <a:rPr lang="en-US" sz="2025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390320"/>
              </p:ext>
            </p:extLst>
          </p:nvPr>
        </p:nvGraphicFramePr>
        <p:xfrm>
          <a:off x="1078774" y="2258785"/>
          <a:ext cx="6910251" cy="378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EB8E-0F4F-491C-9BEA-E7F2FC979D23}" type="slidenum">
              <a:rPr lang="en-US" sz="1600" smtClean="0">
                <a:solidFill>
                  <a:schemeClr val="tx1"/>
                </a:solidFill>
              </a:rPr>
              <a:pPr/>
              <a:t>7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7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0722"/>
          </a:xfr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sz="3600" b="1" dirty="0" smtClean="0"/>
              <a:t>Discussion Questions, </a:t>
            </a:r>
            <a:r>
              <a:rPr lang="en-US" sz="3200" b="1" dirty="0" smtClean="0"/>
              <a:t>1  </a:t>
            </a:r>
            <a:r>
              <a:rPr lang="en-US" sz="1800" dirty="0">
                <a:solidFill>
                  <a:prstClr val="black"/>
                </a:solidFill>
              </a:rPr>
              <a:t>(Re Module N)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9477"/>
            <a:ext cx="8229600" cy="4648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Taking </a:t>
            </a:r>
            <a:r>
              <a:rPr lang="en-US" sz="2400" dirty="0"/>
              <a:t>into account the circumstances and timing that were most common when abuse was perpetrated, what instructions should be given to those who are or soon will be serving in ministry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Considering </a:t>
            </a:r>
            <a:r>
              <a:rPr lang="en-US" sz="2400" dirty="0"/>
              <a:t>the settings and locations where abuse took place, what precautions should priests and other church leaders take about where they meet young people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What </a:t>
            </a:r>
            <a:r>
              <a:rPr lang="en-US" sz="2400" dirty="0"/>
              <a:t>other safeguards should dioceses put in place to deter abuse in and around parishes</a:t>
            </a:r>
            <a:r>
              <a:rPr lang="en-US" sz="2400" dirty="0" smtClean="0"/>
              <a:t>?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How can those responsible for the care of children and young people be made more aware of the characteristics of grooming behavior and how to respond when it occurs?</a:t>
            </a:r>
          </a:p>
          <a:p>
            <a:endParaRPr lang="en-US" sz="2400" dirty="0"/>
          </a:p>
          <a:p>
            <a:pPr marL="0" lvl="0" indent="0">
              <a:buNone/>
            </a:pP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00BF-05E7-4F3B-8140-FE4A01E897F6}" type="slidenum">
              <a:rPr lang="en-US" sz="1600" smtClean="0">
                <a:solidFill>
                  <a:schemeClr val="tx1"/>
                </a:solidFill>
              </a:rPr>
              <a:pPr/>
              <a:t>70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7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sz="3600" b="1" dirty="0" smtClean="0"/>
              <a:t>Discussion Questions, 2 </a:t>
            </a:r>
            <a:r>
              <a:rPr lang="en-US" sz="1800" dirty="0" smtClean="0"/>
              <a:t>(Re Module N)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3962399"/>
          </a:xfrm>
        </p:spPr>
        <p:txBody>
          <a:bodyPr>
            <a:noAutofit/>
          </a:bodyPr>
          <a:lstStyle/>
          <a:p>
            <a:pPr lvl="0"/>
            <a:r>
              <a:rPr lang="en-US" sz="2700" dirty="0" smtClean="0"/>
              <a:t>What </a:t>
            </a:r>
            <a:r>
              <a:rPr lang="en-US" sz="2700" dirty="0"/>
              <a:t>are the essential ingredients of educational </a:t>
            </a:r>
            <a:r>
              <a:rPr lang="en-US" sz="2700" dirty="0" smtClean="0"/>
              <a:t>programs that dioceses should have in place to help </a:t>
            </a:r>
            <a:r>
              <a:rPr lang="en-US" sz="2700" dirty="0"/>
              <a:t>prevent sexual abuse?</a:t>
            </a:r>
          </a:p>
          <a:p>
            <a:pPr lvl="0"/>
            <a:r>
              <a:rPr lang="en-US" sz="2700" dirty="0" smtClean="0"/>
              <a:t>What are some of the relevant factors to be aware of at the onset of abuse?</a:t>
            </a:r>
            <a:endParaRPr lang="en-US" sz="2700" dirty="0"/>
          </a:p>
          <a:p>
            <a:pPr lvl="0"/>
            <a:r>
              <a:rPr lang="en-US" sz="2700" dirty="0"/>
              <a:t>How </a:t>
            </a:r>
            <a:r>
              <a:rPr lang="en-US" sz="2700" dirty="0" smtClean="0"/>
              <a:t>do the excuses and justifications for sexual abuse affect the persistence of the behavior?</a:t>
            </a:r>
            <a:endParaRPr lang="en-US" sz="2700" dirty="0"/>
          </a:p>
          <a:p>
            <a:pPr lvl="0">
              <a:buFont typeface="Arial" pitchFamily="34" charset="0"/>
              <a:buChar char="•"/>
            </a:pPr>
            <a:r>
              <a:rPr lang="en-US" sz="2700" dirty="0" smtClean="0"/>
              <a:t>What are some ways supervisors can more readily detect abuse?</a:t>
            </a:r>
            <a:endParaRPr lang="en-US" sz="2700" dirty="0"/>
          </a:p>
          <a:p>
            <a:pPr marL="0" indent="0">
              <a:buNone/>
            </a:pPr>
            <a:endParaRPr lang="en-US" sz="27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33400" y="5486400"/>
            <a:ext cx="8435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Link to USCCB – </a:t>
            </a:r>
            <a:r>
              <a:rPr lang="en-US" sz="2400" dirty="0">
                <a:solidFill>
                  <a:prstClr val="black"/>
                </a:solidFill>
                <a:hlinkClick r:id="rId2"/>
              </a:rPr>
              <a:t>http://www.usccb.org/issues-and-action/child-and-youth-protection/charter.cfm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00BF-05E7-4F3B-8140-FE4A01E897F6}" type="slidenum">
              <a:rPr lang="en-US" sz="1600" smtClean="0">
                <a:solidFill>
                  <a:schemeClr val="tx1"/>
                </a:solidFill>
              </a:rPr>
              <a:pPr/>
              <a:t>71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5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1968"/>
            <a:ext cx="8229600" cy="768531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/>
              <a:t>Discussion Questions</a:t>
            </a:r>
            <a:r>
              <a:rPr lang="en-US" sz="4000" b="1" dirty="0" smtClean="0"/>
              <a:t> </a:t>
            </a:r>
            <a:r>
              <a:rPr lang="en-US" sz="1800" dirty="0" smtClean="0"/>
              <a:t>(Re Module O)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5624"/>
            <a:ext cx="8229600" cy="4910726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 smtClean="0"/>
              <a:t>What components of the prevention models are most useful in your diocesan and parish situations?</a:t>
            </a:r>
          </a:p>
          <a:p>
            <a:r>
              <a:rPr lang="en-US" sz="3300" dirty="0" smtClean="0"/>
              <a:t>What other means of deterrence are possible to prevent further abuse in your diocese?</a:t>
            </a:r>
          </a:p>
          <a:p>
            <a:pPr lvl="0"/>
            <a:r>
              <a:rPr lang="en-US" sz="3300" dirty="0"/>
              <a:t>To what extent are recommendations on education of young people, parishioners, and church leaders being implemented?</a:t>
            </a:r>
          </a:p>
          <a:p>
            <a:pPr lvl="0"/>
            <a:r>
              <a:rPr lang="en-US" sz="3300" dirty="0" smtClean="0"/>
              <a:t>Does </a:t>
            </a:r>
            <a:r>
              <a:rPr lang="en-US" sz="3300" dirty="0"/>
              <a:t>the progression in treatment of sexual abuse ensure the safety of children and young people as much as it can?</a:t>
            </a:r>
          </a:p>
          <a:p>
            <a:r>
              <a:rPr lang="en-US" sz="3300" dirty="0" smtClean="0"/>
              <a:t>How can oversight be enhanced in </a:t>
            </a:r>
            <a:r>
              <a:rPr lang="en-US" sz="3300" dirty="0"/>
              <a:t>your diocese </a:t>
            </a:r>
            <a:r>
              <a:rPr lang="en-US" sz="3300" dirty="0" smtClean="0"/>
              <a:t>to </a:t>
            </a:r>
            <a:r>
              <a:rPr lang="en-US" sz="3300" dirty="0"/>
              <a:t>help prevent further clergy sexual abuse?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00BF-05E7-4F3B-8140-FE4A01E897F6}" type="slidenum">
              <a:rPr lang="en-US" sz="1600" smtClean="0">
                <a:solidFill>
                  <a:schemeClr val="tx1"/>
                </a:solidFill>
              </a:rPr>
              <a:pPr/>
              <a:t>72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07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923" y="201542"/>
            <a:ext cx="8229600" cy="1815148"/>
          </a:xfr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 algn="ctr">
              <a:spcBef>
                <a:spcPts val="1000"/>
              </a:spcBef>
            </a:pPr>
            <a:r>
              <a:rPr lang="en-US" sz="3200" dirty="0">
                <a:latin typeface="+mn-lt"/>
              </a:rPr>
              <a:t>Module </a:t>
            </a:r>
            <a:r>
              <a:rPr lang="en-US" sz="3200" dirty="0" smtClean="0">
                <a:latin typeface="+mn-lt"/>
              </a:rPr>
              <a:t>J:  </a:t>
            </a:r>
            <a:r>
              <a:rPr lang="en-US" sz="3200" b="1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“Promise to Protect – Pledge to Heal,” Charter for the Protection of Children and Young People, Essential Norms, and </a:t>
            </a:r>
            <a:r>
              <a:rPr lang="en-US" sz="3200" b="1" i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Statement of </a:t>
            </a:r>
            <a:r>
              <a:rPr lang="en-US" sz="3200" b="1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Episcopal </a:t>
            </a:r>
            <a:r>
              <a:rPr lang="en-US" sz="3200" b="1" i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Commitment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373" y="2841201"/>
            <a:ext cx="7886700" cy="3805824"/>
          </a:xfrm>
        </p:spPr>
        <p:txBody>
          <a:bodyPr>
            <a:normAutofit/>
          </a:bodyPr>
          <a:lstStyle/>
          <a:p>
            <a:pPr marL="576263" indent="-576263">
              <a:buNone/>
            </a:pPr>
            <a:r>
              <a:rPr lang="en-US" dirty="0" smtClean="0"/>
              <a:t>A.	Preamble</a:t>
            </a:r>
          </a:p>
          <a:p>
            <a:pPr marL="576263" indent="-576263">
              <a:buNone/>
            </a:pPr>
            <a:r>
              <a:rPr lang="en-US" dirty="0" smtClean="0"/>
              <a:t>B.	To Promote Healing and Reconciliation with Victims/Survivors of Sexual Abuse of Minors</a:t>
            </a:r>
          </a:p>
          <a:p>
            <a:pPr marL="576263" indent="-576263">
              <a:buAutoNum type="alphaUcPeriod" startAt="3"/>
            </a:pPr>
            <a:r>
              <a:rPr lang="en-US" dirty="0" smtClean="0"/>
              <a:t>To Guarantee and Effective Response to Allegations of Sexual Abuse of Minors</a:t>
            </a:r>
          </a:p>
          <a:p>
            <a:pPr marL="576263" indent="-576263">
              <a:buAutoNum type="alphaUcPeriod" startAt="3"/>
            </a:pPr>
            <a:r>
              <a:rPr lang="en-US" dirty="0" smtClean="0"/>
              <a:t>To ensure the Accountability of Our Procedures</a:t>
            </a:r>
          </a:p>
          <a:p>
            <a:pPr marL="576263" indent="-576263">
              <a:buAutoNum type="alphaUcPeriod" startAt="3"/>
            </a:pPr>
            <a:r>
              <a:rPr lang="en-US" dirty="0" smtClean="0"/>
              <a:t>To Protect the Faithful in the Future</a:t>
            </a:r>
          </a:p>
          <a:p>
            <a:pPr marL="576263" indent="-576263">
              <a:buAutoNum type="alphaUcPeriod" startAt="3"/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8923" y="2235451"/>
            <a:ext cx="82296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(For </a:t>
            </a:r>
            <a:r>
              <a:rPr lang="en-US" sz="2800" dirty="0" smtClean="0">
                <a:solidFill>
                  <a:prstClr val="black"/>
                </a:solidFill>
              </a:rPr>
              <a:t>All – Seminaries</a:t>
            </a:r>
            <a:r>
              <a:rPr lang="en-US" sz="2800" dirty="0">
                <a:solidFill>
                  <a:prstClr val="black"/>
                </a:solidFill>
              </a:rPr>
              <a:t>, Parishes and Dioceses</a:t>
            </a:r>
            <a:r>
              <a:rPr lang="en-US" sz="2800" dirty="0" smtClean="0">
                <a:solidFill>
                  <a:prstClr val="black"/>
                </a:solidFill>
              </a:rPr>
              <a:t>)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65C4-7274-40F5-8B30-742403A707F9}" type="slidenum">
              <a:rPr lang="en-US" sz="1600" smtClean="0">
                <a:solidFill>
                  <a:schemeClr val="tx1"/>
                </a:solidFill>
              </a:rPr>
              <a:pPr/>
              <a:t>73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16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923" y="532177"/>
            <a:ext cx="8229600" cy="1578278"/>
          </a:xfr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Module </a:t>
            </a:r>
            <a:r>
              <a:rPr lang="en-US" sz="3600" dirty="0" smtClean="0">
                <a:latin typeface="+mn-lt"/>
              </a:rPr>
              <a:t>K:  </a:t>
            </a:r>
            <a:r>
              <a:rPr lang="en-US" sz="3600" b="1" i="1" dirty="0">
                <a:latin typeface="+mn-lt"/>
              </a:rPr>
              <a:t>Background and Responses to Sexual Abuse of Minors by Catholic Priests in the United </a:t>
            </a:r>
            <a:r>
              <a:rPr lang="en-US" sz="3600" b="1" i="1" dirty="0" smtClean="0">
                <a:latin typeface="+mn-lt"/>
              </a:rPr>
              <a:t>States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9667" y="3285518"/>
            <a:ext cx="5848109" cy="2167001"/>
          </a:xfrm>
        </p:spPr>
        <p:txBody>
          <a:bodyPr>
            <a:normAutofit/>
          </a:bodyPr>
          <a:lstStyle/>
          <a:p>
            <a:pPr marL="576263" indent="-576263">
              <a:buNone/>
            </a:pPr>
            <a:r>
              <a:rPr lang="en-US" dirty="0" smtClean="0"/>
              <a:t>A.	Timeframes of Abuse</a:t>
            </a:r>
          </a:p>
          <a:p>
            <a:pPr marL="576263" indent="-576263">
              <a:buNone/>
            </a:pPr>
            <a:r>
              <a:rPr lang="en-US" dirty="0" smtClean="0"/>
              <a:t>B.	Development of the Five Principles</a:t>
            </a:r>
          </a:p>
          <a:p>
            <a:pPr marL="576263" indent="-576263">
              <a:buAutoNum type="alphaUcPeriod" startAt="3"/>
            </a:pPr>
            <a:r>
              <a:rPr lang="en-US" dirty="0" smtClean="0"/>
              <a:t>Church and Seminary Responses</a:t>
            </a:r>
          </a:p>
          <a:p>
            <a:pPr marL="576263" indent="-576263">
              <a:buAutoNum type="alphaUcPeriod" startAt="3"/>
            </a:pPr>
            <a:r>
              <a:rPr lang="en-US" dirty="0" smtClean="0"/>
              <a:t>Some Key Findings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8922" y="2422729"/>
            <a:ext cx="82296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(Primarily for Parishes</a:t>
            </a:r>
            <a:r>
              <a:rPr lang="en-US" sz="2800" dirty="0" smtClean="0">
                <a:solidFill>
                  <a:prstClr val="black"/>
                </a:solidFill>
              </a:rPr>
              <a:t>)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65C4-7274-40F5-8B30-742403A707F9}" type="slidenum">
              <a:rPr lang="en-US" sz="1600" smtClean="0">
                <a:solidFill>
                  <a:schemeClr val="tx1"/>
                </a:solidFill>
              </a:rPr>
              <a:pPr/>
              <a:t>74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0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923" y="189819"/>
            <a:ext cx="8241323" cy="1914554"/>
          </a:xfr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 algn="ctr">
              <a:spcBef>
                <a:spcPts val="1000"/>
              </a:spcBef>
            </a:pPr>
            <a:r>
              <a:rPr lang="en-US" sz="3600" dirty="0">
                <a:latin typeface="+mn-lt"/>
              </a:rPr>
              <a:t>Module </a:t>
            </a:r>
            <a:r>
              <a:rPr lang="en-US" sz="3600" dirty="0" smtClean="0">
                <a:latin typeface="+mn-lt"/>
              </a:rPr>
              <a:t>L:  </a:t>
            </a:r>
            <a:r>
              <a:rPr lang="en-US" sz="3600" b="1" i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Situational and Organizational Factors Related to Sexual Abuse of Minors by Catholic </a:t>
            </a:r>
            <a:r>
              <a:rPr lang="en-US" sz="3600" b="1" i="1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Priests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234" y="2932997"/>
            <a:ext cx="7886700" cy="3451579"/>
          </a:xfrm>
        </p:spPr>
        <p:txBody>
          <a:bodyPr>
            <a:normAutofit/>
          </a:bodyPr>
          <a:lstStyle/>
          <a:p>
            <a:pPr marL="576263" indent="-576263">
              <a:buAutoNum type="alphaUcPeriod"/>
            </a:pPr>
            <a:r>
              <a:rPr lang="en-US" dirty="0" smtClean="0"/>
              <a:t>Situational Factors:  Settings and Circumstances of Sexual Abuse</a:t>
            </a:r>
          </a:p>
          <a:p>
            <a:pPr marL="576263" indent="-576263">
              <a:buAutoNum type="alphaUcPeriod"/>
            </a:pPr>
            <a:r>
              <a:rPr lang="en-US" dirty="0" smtClean="0"/>
              <a:t>Organizational Factors Relating to Abuse</a:t>
            </a:r>
          </a:p>
          <a:p>
            <a:pPr marL="576263" indent="-576263">
              <a:buAutoNum type="alphaUcPeriod"/>
            </a:pPr>
            <a:r>
              <a:rPr lang="en-US" dirty="0" smtClean="0"/>
              <a:t>Typologies of Offenders</a:t>
            </a:r>
          </a:p>
          <a:p>
            <a:pPr marL="576263" indent="-576263">
              <a:buAutoNum type="alphaUcPeriod"/>
            </a:pPr>
            <a:r>
              <a:rPr lang="en-US" dirty="0" smtClean="0"/>
              <a:t>Grooming Behavior</a:t>
            </a:r>
          </a:p>
          <a:p>
            <a:pPr marL="576263" indent="-576263">
              <a:buAutoNum type="alphaUcPeriod"/>
            </a:pPr>
            <a:r>
              <a:rPr lang="en-US" dirty="0" smtClean="0"/>
              <a:t>Five Ways to Prevent Abuse by Implementing Situational Crime Prevention Models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8923" y="2329841"/>
            <a:ext cx="824132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(For Parishes</a:t>
            </a:r>
            <a:r>
              <a:rPr lang="en-US" sz="2800" dirty="0" smtClean="0">
                <a:solidFill>
                  <a:prstClr val="black"/>
                </a:solidFill>
              </a:rPr>
              <a:t>)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65C4-7274-40F5-8B30-742403A707F9}" type="slidenum">
              <a:rPr lang="en-US" sz="1600" smtClean="0">
                <a:solidFill>
                  <a:schemeClr val="tx1"/>
                </a:solidFill>
              </a:rPr>
              <a:pPr/>
              <a:t>75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72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923" y="463463"/>
            <a:ext cx="8217877" cy="1816273"/>
          </a:xfr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 algn="ctr">
              <a:spcBef>
                <a:spcPts val="1000"/>
              </a:spcBef>
            </a:pPr>
            <a:r>
              <a:rPr lang="en-US" sz="3600" dirty="0">
                <a:latin typeface="+mn-lt"/>
              </a:rPr>
              <a:t>Module </a:t>
            </a:r>
            <a:r>
              <a:rPr lang="en-US" sz="3600" dirty="0" smtClean="0">
                <a:latin typeface="+mn-lt"/>
              </a:rPr>
              <a:t>M:  </a:t>
            </a:r>
            <a:r>
              <a:rPr lang="en-US" sz="3600" b="1" i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Background and Responses to Sexual Abuse of Minors by Catholic Priests in the United </a:t>
            </a:r>
            <a:r>
              <a:rPr lang="en-US" sz="3600" b="1" i="1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States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7138" y="3615881"/>
            <a:ext cx="5841445" cy="2217106"/>
          </a:xfrm>
        </p:spPr>
        <p:txBody>
          <a:bodyPr>
            <a:normAutofit/>
          </a:bodyPr>
          <a:lstStyle/>
          <a:p>
            <a:pPr marL="576263" indent="-576263">
              <a:buNone/>
            </a:pPr>
            <a:r>
              <a:rPr lang="en-US" dirty="0" smtClean="0"/>
              <a:t>A.	Timeframes of Abuse</a:t>
            </a:r>
          </a:p>
          <a:p>
            <a:pPr marL="576263" indent="-576263">
              <a:buNone/>
            </a:pPr>
            <a:r>
              <a:rPr lang="en-US" dirty="0" smtClean="0"/>
              <a:t>B.	Sexual Abuse and Civil Authorities</a:t>
            </a:r>
          </a:p>
          <a:p>
            <a:pPr marL="576263" indent="-576263">
              <a:buAutoNum type="alphaUcPeriod" startAt="3"/>
            </a:pPr>
            <a:r>
              <a:rPr lang="en-US" dirty="0" smtClean="0"/>
              <a:t>Development of the Five Principles</a:t>
            </a:r>
          </a:p>
          <a:p>
            <a:pPr marL="576263" indent="-576263">
              <a:buAutoNum type="alphaUcPeriod" startAt="3"/>
            </a:pPr>
            <a:r>
              <a:rPr lang="en-US" dirty="0" smtClean="0"/>
              <a:t>Church and Seminary Responses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8923" y="2707743"/>
            <a:ext cx="821787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(Primarily for Dioceses</a:t>
            </a:r>
            <a:r>
              <a:rPr lang="en-US" sz="2800" dirty="0" smtClean="0">
                <a:solidFill>
                  <a:prstClr val="black"/>
                </a:solidFill>
              </a:rPr>
              <a:t>)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65C4-7274-40F5-8B30-742403A707F9}" type="slidenum">
              <a:rPr lang="en-US" sz="1600" smtClean="0">
                <a:solidFill>
                  <a:schemeClr val="tx1"/>
                </a:solidFill>
              </a:rPr>
              <a:pPr/>
              <a:t>76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17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923" y="213264"/>
            <a:ext cx="8286770" cy="2634439"/>
          </a:xfr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 algn="ctr">
              <a:spcBef>
                <a:spcPts val="1000"/>
              </a:spcBef>
            </a:pPr>
            <a:r>
              <a:rPr lang="en-US" sz="3400" dirty="0">
                <a:latin typeface="+mn-lt"/>
              </a:rPr>
              <a:t>Module </a:t>
            </a:r>
            <a:r>
              <a:rPr lang="en-US" sz="3400" dirty="0" smtClean="0">
                <a:latin typeface="+mn-lt"/>
              </a:rPr>
              <a:t>N:  </a:t>
            </a:r>
            <a:r>
              <a:rPr lang="en-US" sz="3400" b="1" i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Understanding Sexual Abuse of Minors by Catholic Priests:  Situational Factors; Organizational Factors; Typologies of Abuse; Excuses, Justifications and Desistance from </a:t>
            </a:r>
            <a:r>
              <a:rPr lang="en-US" sz="3400" b="1" i="1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Abuse</a:t>
            </a:r>
            <a:endParaRPr lang="en-US" sz="3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813" y="3746118"/>
            <a:ext cx="7910989" cy="2929002"/>
          </a:xfrm>
        </p:spPr>
        <p:txBody>
          <a:bodyPr>
            <a:normAutofit/>
          </a:bodyPr>
          <a:lstStyle/>
          <a:p>
            <a:pPr marL="576263" indent="-576263">
              <a:buNone/>
            </a:pPr>
            <a:r>
              <a:rPr lang="en-US" dirty="0" smtClean="0"/>
              <a:t>A.	Situational Factors:  Settings and Circumstances of Sexual Abuse</a:t>
            </a:r>
          </a:p>
          <a:p>
            <a:pPr marL="576263" indent="-576263">
              <a:buNone/>
            </a:pPr>
            <a:r>
              <a:rPr lang="en-US" dirty="0" smtClean="0"/>
              <a:t>B.	Organizational Factors Relating to Abuse</a:t>
            </a:r>
          </a:p>
          <a:p>
            <a:pPr marL="576263" indent="-576263">
              <a:buAutoNum type="alphaUcPeriod" startAt="3"/>
            </a:pPr>
            <a:r>
              <a:rPr lang="en-US" dirty="0" smtClean="0"/>
              <a:t>Typologies of Abuse</a:t>
            </a:r>
          </a:p>
          <a:p>
            <a:pPr marL="576263" indent="-576263">
              <a:buAutoNum type="alphaUcPeriod" startAt="3"/>
            </a:pPr>
            <a:r>
              <a:rPr lang="en-US" dirty="0" smtClean="0"/>
              <a:t>Excuses for Behavior, Justifications for Behavior, and Desistance from Abuse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8923" y="3130390"/>
            <a:ext cx="828677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(Primarily for Dioceses</a:t>
            </a:r>
            <a:r>
              <a:rPr lang="en-US" sz="2800" dirty="0" smtClean="0">
                <a:solidFill>
                  <a:prstClr val="black"/>
                </a:solidFill>
              </a:rPr>
              <a:t>)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65C4-7274-40F5-8B30-742403A707F9}" type="slidenum">
              <a:rPr lang="en-US" sz="1600" smtClean="0">
                <a:solidFill>
                  <a:schemeClr val="tx1"/>
                </a:solidFill>
              </a:rPr>
              <a:pPr/>
              <a:t>77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11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674" y="701457"/>
            <a:ext cx="7899267" cy="2004163"/>
          </a:xfr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 algn="ctr">
              <a:spcBef>
                <a:spcPts val="1000"/>
              </a:spcBef>
            </a:pPr>
            <a:r>
              <a:rPr lang="en-US" sz="3600" dirty="0">
                <a:latin typeface="+mn-lt"/>
              </a:rPr>
              <a:t>Module </a:t>
            </a:r>
            <a:r>
              <a:rPr lang="en-US" sz="3600" dirty="0" smtClean="0">
                <a:latin typeface="+mn-lt"/>
              </a:rPr>
              <a:t>O:  </a:t>
            </a:r>
            <a:r>
              <a:rPr lang="en-US" sz="3600" b="1" i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Prevention and Deterrence of Sexual Abuse </a:t>
            </a:r>
            <a:r>
              <a:rPr lang="en-US" sz="3600" b="1" i="1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3600" b="1" i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Treatment of Those Accused of </a:t>
            </a:r>
            <a:r>
              <a:rPr lang="en-US" sz="3600" b="1" i="1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Abuse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018" y="3891453"/>
            <a:ext cx="7456923" cy="1929007"/>
          </a:xfrm>
        </p:spPr>
        <p:txBody>
          <a:bodyPr>
            <a:normAutofit/>
          </a:bodyPr>
          <a:lstStyle/>
          <a:p>
            <a:pPr marL="576263" indent="-576263">
              <a:buNone/>
            </a:pPr>
            <a:r>
              <a:rPr lang="en-US" dirty="0" smtClean="0"/>
              <a:t>A.	Prevention Policies</a:t>
            </a:r>
          </a:p>
          <a:p>
            <a:pPr marL="576263" indent="-576263">
              <a:buNone/>
            </a:pPr>
            <a:r>
              <a:rPr lang="en-US" dirty="0" smtClean="0"/>
              <a:t>B.	Deterrence – Oversight and Accountability</a:t>
            </a:r>
          </a:p>
          <a:p>
            <a:pPr marL="576263" indent="-576263">
              <a:buNone/>
            </a:pPr>
            <a:r>
              <a:rPr lang="en-US" dirty="0" smtClean="0"/>
              <a:t>C.	Models of and Changes in Treatment for Sex Offenders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8845" y="3058471"/>
            <a:ext cx="789926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(Primarily for Dioceses</a:t>
            </a:r>
            <a:r>
              <a:rPr lang="en-US" sz="2800" dirty="0" smtClean="0">
                <a:solidFill>
                  <a:prstClr val="black"/>
                </a:solidFill>
              </a:rPr>
              <a:t>)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65C4-7274-40F5-8B30-742403A707F9}" type="slidenum">
              <a:rPr lang="en-US" sz="1600" smtClean="0">
                <a:solidFill>
                  <a:schemeClr val="tx1"/>
                </a:solidFill>
              </a:rPr>
              <a:pPr/>
              <a:t>78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1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836" y="349250"/>
            <a:ext cx="7048614" cy="685800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The Extent of Abuse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766" y="4647709"/>
            <a:ext cx="5709684" cy="913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New cases reported that occurred from </a:t>
            </a:r>
            <a:r>
              <a:rPr lang="en-US" sz="2400" b="1" dirty="0"/>
              <a:t>2004 to the present – 2013  (1.3%)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485212" y="1260498"/>
            <a:ext cx="51434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Total credible accusations in which the date of abuse is known through 2013</a:t>
            </a:r>
          </a:p>
        </p:txBody>
      </p:sp>
      <p:sp>
        <p:nvSpPr>
          <p:cNvPr id="7" name="Rectangle 6"/>
          <p:cNvSpPr/>
          <p:nvPr/>
        </p:nvSpPr>
        <p:spPr>
          <a:xfrm>
            <a:off x="1221836" y="1445163"/>
            <a:ext cx="1039067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16,321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21836" y="2239421"/>
            <a:ext cx="7048614" cy="15696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Although widely believed to be a significant ongoing problem, </a:t>
            </a:r>
            <a:r>
              <a:rPr lang="en-US" sz="2400" b="1" dirty="0"/>
              <a:t>most abuse occurred between 1960 and 1984 (74.6%)</a:t>
            </a:r>
            <a:r>
              <a:rPr lang="en-US" sz="2400" dirty="0"/>
              <a:t>; after that year the numbers dropped substantially and remain low</a:t>
            </a:r>
          </a:p>
        </p:txBody>
      </p:sp>
      <p:sp>
        <p:nvSpPr>
          <p:cNvPr id="9" name="Rectangle 8"/>
          <p:cNvSpPr/>
          <p:nvPr/>
        </p:nvSpPr>
        <p:spPr>
          <a:xfrm>
            <a:off x="1473507" y="4782619"/>
            <a:ext cx="787396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 217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21838" y="5787089"/>
            <a:ext cx="6841153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Nevertheless, every case of sexual abuse is a tragedy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60766" y="4060460"/>
            <a:ext cx="473674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7.4% of abuse took place after 1990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65C4-7274-40F5-8B30-742403A707F9}" type="slidenum">
              <a:rPr lang="en-US" sz="1600" smtClean="0">
                <a:solidFill>
                  <a:schemeClr val="tx1"/>
                </a:solidFill>
              </a:rPr>
              <a:pPr/>
              <a:t>8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09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049" y="117901"/>
            <a:ext cx="8241323" cy="8052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latin typeface="+mn-lt"/>
              </a:rPr>
              <a:t>New Credible </a:t>
            </a:r>
            <a:r>
              <a:rPr lang="en-US" sz="2800" b="1" dirty="0" smtClean="0">
                <a:latin typeface="+mn-lt"/>
              </a:rPr>
              <a:t>Allegations of Sexual Abuse</a:t>
            </a:r>
            <a:r>
              <a:rPr lang="en-US" sz="2800" b="1" dirty="0">
                <a:latin typeface="+mn-lt"/>
              </a:rPr>
              <a:t/>
            </a:r>
            <a:br>
              <a:rPr lang="en-US" sz="2800" b="1" dirty="0">
                <a:latin typeface="+mn-lt"/>
              </a:rPr>
            </a:br>
            <a:r>
              <a:rPr lang="en-US" sz="2800" b="1" dirty="0">
                <a:latin typeface="+mn-lt"/>
              </a:rPr>
              <a:t>Occurring in the Year of the </a:t>
            </a:r>
            <a:r>
              <a:rPr lang="en-US" sz="2800" b="1" dirty="0" smtClean="0">
                <a:latin typeface="+mn-lt"/>
              </a:rPr>
              <a:t>Report from 2004 to 2013</a:t>
            </a:r>
            <a:endParaRPr lang="en-US" sz="2800" b="1" dirty="0">
              <a:latin typeface="+mn-l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4719420"/>
              </p:ext>
            </p:extLst>
          </p:nvPr>
        </p:nvGraphicFramePr>
        <p:xfrm>
          <a:off x="679939" y="864458"/>
          <a:ext cx="7886700" cy="5017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8739"/>
                <a:gridCol w="1875692"/>
                <a:gridCol w="1649939"/>
                <a:gridCol w="1852330"/>
              </a:tblGrid>
              <a:tr h="397929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Allegations</a:t>
                      </a:r>
                    </a:p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Diocesan</a:t>
                      </a:r>
                    </a:p>
                    <a:p>
                      <a:pPr algn="ctr"/>
                      <a:r>
                        <a:rPr lang="en-US" dirty="0" smtClean="0"/>
                        <a:t>Priests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Religious</a:t>
                      </a:r>
                    </a:p>
                    <a:p>
                      <a:pPr algn="ctr"/>
                      <a:r>
                        <a:rPr lang="en-US" dirty="0" smtClean="0"/>
                        <a:t>Priests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3979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979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979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</a:tr>
              <a:tr h="3979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979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6 </a:t>
                      </a:r>
                      <a:r>
                        <a:rPr lang="en-US" b="1" dirty="0" smtClean="0"/>
                        <a:t>(2008-13 </a:t>
                      </a:r>
                      <a:r>
                        <a:rPr lang="en-US" b="1" baseline="0" dirty="0" smtClean="0"/>
                        <a:t>= 58)</a:t>
                      </a:r>
                      <a:endParaRPr lang="en-US" b="1" dirty="0"/>
                    </a:p>
                  </a:txBody>
                  <a:tcPr/>
                </a:tc>
              </a:tr>
              <a:tr h="3979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</a:tr>
              <a:tr h="3979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979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</a:tr>
              <a:tr h="3979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3979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20 </a:t>
                      </a:r>
                      <a:r>
                        <a:rPr lang="en-US" b="1" dirty="0" smtClean="0"/>
                        <a:t>(2004-07 =</a:t>
                      </a:r>
                      <a:r>
                        <a:rPr lang="en-US" b="1" baseline="0" dirty="0" smtClean="0"/>
                        <a:t> 64)</a:t>
                      </a:r>
                      <a:endParaRPr lang="en-US" b="1" dirty="0"/>
                    </a:p>
                  </a:txBody>
                  <a:tcPr/>
                </a:tc>
              </a:tr>
              <a:tr h="39792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122*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731520" y="923109"/>
            <a:ext cx="2394857" cy="53993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5002" y="6342184"/>
            <a:ext cx="6693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Source:  </a:t>
            </a:r>
            <a:r>
              <a:rPr lang="en-US" sz="1600" i="1" dirty="0">
                <a:solidFill>
                  <a:prstClr val="black"/>
                </a:solidFill>
              </a:rPr>
              <a:t>CARA Annual Survey of Allegations and Costs </a:t>
            </a:r>
            <a:r>
              <a:rPr lang="en-US" sz="1600" dirty="0">
                <a:solidFill>
                  <a:prstClr val="black"/>
                </a:solidFill>
              </a:rPr>
              <a:t>(by year of occurrence)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8213" y="5972852"/>
            <a:ext cx="8786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Besides the </a:t>
            </a:r>
            <a:r>
              <a:rPr lang="en-US" b="1" dirty="0" smtClean="0"/>
              <a:t>annual</a:t>
            </a:r>
            <a:r>
              <a:rPr lang="en-US" dirty="0" smtClean="0"/>
              <a:t> new cases, 95 others were reported from 2004 and 2013 to equal 217.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78972" y="6375457"/>
            <a:ext cx="2057400" cy="365125"/>
          </a:xfrm>
        </p:spPr>
        <p:txBody>
          <a:bodyPr/>
          <a:lstStyle/>
          <a:p>
            <a:fld id="{BE45FEED-ED4A-4522-A36F-18639F1C26F2}" type="slidenum">
              <a:rPr lang="en-US" sz="1600" smtClean="0">
                <a:solidFill>
                  <a:schemeClr val="tx1"/>
                </a:solidFill>
              </a:rPr>
              <a:pPr/>
              <a:t>9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75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3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3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3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3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3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3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4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4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4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4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4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4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4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4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5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5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5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5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5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5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5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5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6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6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7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7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7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7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7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7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7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7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1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2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3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5400</Words>
  <Application>Microsoft Office PowerPoint</Application>
  <PresentationFormat>On-screen Show (4:3)</PresentationFormat>
  <Paragraphs>761</Paragraphs>
  <Slides>78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55</vt:i4>
      </vt:variant>
      <vt:variant>
        <vt:lpstr>Slide Titles</vt:lpstr>
      </vt:variant>
      <vt:variant>
        <vt:i4>78</vt:i4>
      </vt:variant>
    </vt:vector>
  </HeadingPairs>
  <TitlesOfParts>
    <vt:vector size="133" baseType="lpstr">
      <vt:lpstr>2_Office Theme</vt:lpstr>
      <vt:lpstr>1_Office Theme</vt:lpstr>
      <vt:lpstr>Office Theme</vt:lpstr>
      <vt:lpstr>19_Office Theme</vt:lpstr>
      <vt:lpstr>22_Office Theme</vt:lpstr>
      <vt:lpstr>23_Office Theme</vt:lpstr>
      <vt:lpstr>24_Office Theme</vt:lpstr>
      <vt:lpstr>25_Office Theme</vt:lpstr>
      <vt:lpstr>26_Office Theme</vt:lpstr>
      <vt:lpstr>28_Office Theme</vt:lpstr>
      <vt:lpstr>29_Office Theme</vt:lpstr>
      <vt:lpstr>30_Office Theme</vt:lpstr>
      <vt:lpstr>31_Office Theme</vt:lpstr>
      <vt:lpstr>32_Office Theme</vt:lpstr>
      <vt:lpstr>33_Office Theme</vt:lpstr>
      <vt:lpstr>34_Office Theme</vt:lpstr>
      <vt:lpstr>35_Office Theme</vt:lpstr>
      <vt:lpstr>37_Office Theme</vt:lpstr>
      <vt:lpstr>38_Office Theme</vt:lpstr>
      <vt:lpstr>41_Office Theme</vt:lpstr>
      <vt:lpstr>42_Office Theme</vt:lpstr>
      <vt:lpstr>43_Office Theme</vt:lpstr>
      <vt:lpstr>44_Office Theme</vt:lpstr>
      <vt:lpstr>45_Office Theme</vt:lpstr>
      <vt:lpstr>47_Office Theme</vt:lpstr>
      <vt:lpstr>48_Office Theme</vt:lpstr>
      <vt:lpstr>49_Office Theme</vt:lpstr>
      <vt:lpstr>50_Office Theme</vt:lpstr>
      <vt:lpstr>52_Office Theme</vt:lpstr>
      <vt:lpstr>53_Office Theme</vt:lpstr>
      <vt:lpstr>54_Office Theme</vt:lpstr>
      <vt:lpstr>55_Office Theme</vt:lpstr>
      <vt:lpstr>56_Office Theme</vt:lpstr>
      <vt:lpstr>57_Office Theme</vt:lpstr>
      <vt:lpstr>59_Office Theme</vt:lpstr>
      <vt:lpstr>61_Office Theme</vt:lpstr>
      <vt:lpstr>66_Office Theme</vt:lpstr>
      <vt:lpstr>70_Office Theme</vt:lpstr>
      <vt:lpstr>71_Office Theme</vt:lpstr>
      <vt:lpstr>72_Office Theme</vt:lpstr>
      <vt:lpstr>73_Office Theme</vt:lpstr>
      <vt:lpstr>74_Office Theme</vt:lpstr>
      <vt:lpstr>77_Office Theme</vt:lpstr>
      <vt:lpstr>76_Office Theme</vt:lpstr>
      <vt:lpstr>79_Office Theme</vt:lpstr>
      <vt:lpstr>4_Office Theme</vt:lpstr>
      <vt:lpstr>6_Office Theme</vt:lpstr>
      <vt:lpstr>5_Office Theme</vt:lpstr>
      <vt:lpstr>9_Office Theme</vt:lpstr>
      <vt:lpstr>10_Office Theme</vt:lpstr>
      <vt:lpstr>14_Office Theme</vt:lpstr>
      <vt:lpstr>15_Office Theme</vt:lpstr>
      <vt:lpstr>16_Office Theme</vt:lpstr>
      <vt:lpstr>3_Office Theme</vt:lpstr>
      <vt:lpstr>7_Office Theme</vt:lpstr>
      <vt:lpstr>  USCCB Webinar on Resources for Prevention of Sexual Abuse  </vt:lpstr>
      <vt:lpstr>Main Sources of Data</vt:lpstr>
      <vt:lpstr>Overview of Modules </vt:lpstr>
      <vt:lpstr> Module A: Background and Responses to Sexual Abuse of Minors by Catholic Priests in the United States </vt:lpstr>
      <vt:lpstr>A. Causes and Context – Methodology, 1</vt:lpstr>
      <vt:lpstr>Methodology, 2</vt:lpstr>
      <vt:lpstr>B. Timeframe and Distribution of Incidences of Abuse  Sources: John Jay Studies, (JJC) 1950-2002, &amp; CARA, 2004-2008)</vt:lpstr>
      <vt:lpstr>The Extent of Abuse</vt:lpstr>
      <vt:lpstr>New Credible Allegations of Sexual Abuse Occurring in the Year of the Report from 2004 to 2013</vt:lpstr>
      <vt:lpstr>Total Credible Allegations of Sexual Abuse  Reported from 2004 to 2013</vt:lpstr>
      <vt:lpstr> C. Development of the Five Principles </vt:lpstr>
      <vt:lpstr>Problems with the Implementation of the Five Principles, 1990 - 2002</vt:lpstr>
      <vt:lpstr>D. Ongoing Concerns about Sexual Abuse</vt:lpstr>
      <vt:lpstr>Module B:  Church and Seminary Responses to Sexual Abuse of Minors by Catholic Priests in the United States</vt:lpstr>
      <vt:lpstr> A. Church Directives on Formation for Celibacy and Sexuality </vt:lpstr>
      <vt:lpstr> B. Phases of Reports and Responses </vt:lpstr>
      <vt:lpstr>C. Responses by the Bishops’ Conference</vt:lpstr>
      <vt:lpstr>Module C:  Research Explaining Susceptibility and Possible Causes of Sexual Abuse of Minors by Catholic Priests</vt:lpstr>
      <vt:lpstr>A. Susceptibility  and Possible “Causes” of Abuse</vt:lpstr>
      <vt:lpstr>Progression of Risk Factors Related to Abuse </vt:lpstr>
      <vt:lpstr>B. Behavioral Explanations</vt:lpstr>
      <vt:lpstr>Intimacy Deficits in Priests Accused of Sexual Abuse of Minors</vt:lpstr>
      <vt:lpstr>Other Factors:  Stress and Abuse</vt:lpstr>
      <vt:lpstr>Theological Misunderstanding and Sexual Abuse</vt:lpstr>
      <vt:lpstr>C. Some Controversial Findings in the John Jay Report</vt:lpstr>
      <vt:lpstr>Celibacy and Sexual Abuse of Minors</vt:lpstr>
      <vt:lpstr>Homosexuality and Sexual Abuse of Minors</vt:lpstr>
      <vt:lpstr>Sexual Abuse by Age and Gender</vt:lpstr>
      <vt:lpstr>Social Influences on Sexual Behavior</vt:lpstr>
      <vt:lpstr>D. Some Key Findings </vt:lpstr>
      <vt:lpstr>Module D:  Situational and Organizational Factors Related to Sexual Abuse of Minors by Catholic Priests</vt:lpstr>
      <vt:lpstr>A. Settings Where Victims First Met  Priests Who Abused Them</vt:lpstr>
      <vt:lpstr>B. Physical Locations of Abuse</vt:lpstr>
      <vt:lpstr>C. Circumstances/Timing of Abuse</vt:lpstr>
      <vt:lpstr>D. Priest’s Primary Duty or Role at Time of Abuse</vt:lpstr>
      <vt:lpstr>Additional Observations Related to Situational and Organizational Circumstances, 1</vt:lpstr>
      <vt:lpstr>Additional Observations Related to Situational and Organizational Circumstances, 2</vt:lpstr>
      <vt:lpstr>Module E:  Typologies of Child Sexual Abusers</vt:lpstr>
      <vt:lpstr>A. Fixated Offenders:  Definition</vt:lpstr>
      <vt:lpstr>B. Regressed Offenders:  Definition</vt:lpstr>
      <vt:lpstr>E. Personality Characteristics of Clergy Offenders, 1</vt:lpstr>
      <vt:lpstr>Personality Characteristics of Clergy Offenders, 2</vt:lpstr>
      <vt:lpstr>Module F:  Understanding the Sexual Victimization of Children</vt:lpstr>
      <vt:lpstr>A. Sexual Abuse Victims</vt:lpstr>
      <vt:lpstr>B. Onset of Abuse, 1:  Preconditions</vt:lpstr>
      <vt:lpstr>Onset of Abuse, 2:  Relevant Factors for Priests</vt:lpstr>
      <vt:lpstr>C. Grooming Behavior</vt:lpstr>
      <vt:lpstr>D. Persistence of Abuse:  Categories</vt:lpstr>
      <vt:lpstr> Excuses for Behavior, 1: Denial of Responsibility </vt:lpstr>
      <vt:lpstr> Excuses for Behavior, 2: Denying the Victim </vt:lpstr>
      <vt:lpstr> Justifications for Behavior, 1 </vt:lpstr>
      <vt:lpstr> Justifications, 2:  Minimization of Harm </vt:lpstr>
      <vt:lpstr> Justifications, 3:  Inadequate Seminary Preparation </vt:lpstr>
      <vt:lpstr> Deviance Disavowal:  Appealing to a Higher Authority </vt:lpstr>
      <vt:lpstr> Desistance from Abuse, 1: Why Abuse Stopped </vt:lpstr>
      <vt:lpstr> Desistance from Abuse, 2: Why Abuse Stopped </vt:lpstr>
      <vt:lpstr>Module G:  Prevention, Deterrence, and Treatment of Those Accused of Sexual Abuse</vt:lpstr>
      <vt:lpstr>A. Education - Initial Formation of Seminarians, Ongoing Formation of Priests</vt:lpstr>
      <vt:lpstr> Policies: Five Ways to Prevent Abuse </vt:lpstr>
      <vt:lpstr>B.  Deterrence - Oversight and Accountability, Time and Leadership</vt:lpstr>
      <vt:lpstr>Deterrence - Oversight and Accountability: Steps in Developing Responses</vt:lpstr>
      <vt:lpstr>Initial Diocesan Response to Sexual Abuse Allegations, 1950-1989</vt:lpstr>
      <vt:lpstr>Reassignment and the Understanding of Relapse</vt:lpstr>
      <vt:lpstr>D. Recommendations for Policy Changes, 1</vt:lpstr>
      <vt:lpstr>Recommendations for Policy Changes, 2</vt:lpstr>
      <vt:lpstr>Discussion Questions  (Re Module K)</vt:lpstr>
      <vt:lpstr>Discussion Questions, 1  (Re Module L)  </vt:lpstr>
      <vt:lpstr>Discussion Questions, 2  (Re Module L)</vt:lpstr>
      <vt:lpstr> Discussion Questions  (Re Module M) </vt:lpstr>
      <vt:lpstr>Discussion Questions, 1  (Re Module N)</vt:lpstr>
      <vt:lpstr>Discussion Questions, 2 (Re Module N)</vt:lpstr>
      <vt:lpstr>Discussion Questions (Re Module O)</vt:lpstr>
      <vt:lpstr>Module J:  “Promise to Protect – Pledge to Heal,” Charter for the Protection of Children and Young People, Essential Norms, and Statement of Episcopal Commitment</vt:lpstr>
      <vt:lpstr>Module K:  Background and Responses to Sexual Abuse of Minors by Catholic Priests in the United States</vt:lpstr>
      <vt:lpstr>Module L:  Situational and Organizational Factors Related to Sexual Abuse of Minors by Catholic Priests</vt:lpstr>
      <vt:lpstr>Module M:  Background and Responses to Sexual Abuse of Minors by Catholic Priests in the United States</vt:lpstr>
      <vt:lpstr>Module N:  Understanding Sexual Abuse of Minors by Catholic Priests:  Situational Factors; Organizational Factors; Typologies of Abuse; Excuses, Justifications and Desistance from Abuse</vt:lpstr>
      <vt:lpstr>Module O:  Prevention and Deterrence of Sexual Abuse and Treatment of Those Accused of Abuse</vt:lpstr>
    </vt:vector>
  </TitlesOfParts>
  <Company>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</dc:title>
  <dc:creator>Slight, Catherine A.</dc:creator>
  <cp:lastModifiedBy>lgarner</cp:lastModifiedBy>
  <cp:revision>103</cp:revision>
  <cp:lastPrinted>2014-09-19T20:48:29Z</cp:lastPrinted>
  <dcterms:created xsi:type="dcterms:W3CDTF">2014-09-03T19:44:28Z</dcterms:created>
  <dcterms:modified xsi:type="dcterms:W3CDTF">2014-09-22T14:54:54Z</dcterms:modified>
</cp:coreProperties>
</file>